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300" r:id="rId11"/>
    <p:sldId id="281" r:id="rId12"/>
    <p:sldId id="286" r:id="rId13"/>
    <p:sldId id="297" r:id="rId14"/>
    <p:sldId id="288" r:id="rId15"/>
    <p:sldId id="284" r:id="rId16"/>
    <p:sldId id="283" r:id="rId17"/>
    <p:sldId id="289" r:id="rId18"/>
    <p:sldId id="290" r:id="rId19"/>
    <p:sldId id="299" r:id="rId20"/>
    <p:sldId id="292" r:id="rId21"/>
    <p:sldId id="273" r:id="rId22"/>
    <p:sldId id="274" r:id="rId23"/>
    <p:sldId id="276" r:id="rId24"/>
    <p:sldId id="277" r:id="rId25"/>
    <p:sldId id="278" r:id="rId26"/>
    <p:sldId id="262" r:id="rId27"/>
    <p:sldId id="263" r:id="rId28"/>
    <p:sldId id="30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5FE07-5BF5-4DAF-AAEC-95E41171D50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6CB38B-A26D-44F1-A318-38E139C2DC0D}" type="pres">
      <dgm:prSet presAssocID="{4445FE07-5BF5-4DAF-AAEC-95E41171D50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</dgm:ptLst>
  <dgm:cxnLst>
    <dgm:cxn modelId="{F5F65504-5060-4B57-B228-19AC173E13E6}" type="presOf" srcId="{4445FE07-5BF5-4DAF-AAEC-95E41171D506}" destId="{6B6CB38B-A26D-44F1-A318-38E139C2DC0D}" srcOrd="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B2A22E-43C8-4CBB-B3F8-F3EDD27B58D8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24A7942D-DF35-4E99-B72F-156B449CC9DC}">
      <dgm:prSet phldrT="[Text]" phldr="1"/>
      <dgm:spPr/>
      <dgm:t>
        <a:bodyPr/>
        <a:lstStyle/>
        <a:p>
          <a:endParaRPr lang="en-IN"/>
        </a:p>
      </dgm:t>
    </dgm:pt>
    <dgm:pt modelId="{B60B45A9-F3BE-40E7-9AAA-AB3F2E01C94D}" type="parTrans" cxnId="{69B0F219-FB4B-42AF-BE79-0284AA8E6EF5}">
      <dgm:prSet/>
      <dgm:spPr/>
      <dgm:t>
        <a:bodyPr/>
        <a:lstStyle/>
        <a:p>
          <a:endParaRPr lang="en-IN"/>
        </a:p>
      </dgm:t>
    </dgm:pt>
    <dgm:pt modelId="{0CE0DB1E-5294-48E5-B92B-033550B9A62E}" type="sibTrans" cxnId="{69B0F219-FB4B-42AF-BE79-0284AA8E6EF5}">
      <dgm:prSet/>
      <dgm:spPr/>
      <dgm:t>
        <a:bodyPr/>
        <a:lstStyle/>
        <a:p>
          <a:endParaRPr lang="en-IN"/>
        </a:p>
      </dgm:t>
    </dgm:pt>
    <dgm:pt modelId="{DC078E0B-9992-4587-AEE4-B0AE3782CEDA}">
      <dgm:prSet phldrT="[Text]" custT="1"/>
      <dgm:spPr/>
      <dgm:t>
        <a:bodyPr/>
        <a:lstStyle/>
        <a:p>
          <a:r>
            <a:rPr lang="en-IN" sz="1800" dirty="0" err="1" smtClean="0"/>
            <a:t>Salbutomal</a:t>
          </a:r>
          <a:r>
            <a:rPr lang="en-IN" sz="1800" dirty="0" smtClean="0"/>
            <a:t> </a:t>
          </a:r>
          <a:r>
            <a:rPr lang="en-IN" sz="1800" dirty="0" err="1" smtClean="0"/>
            <a:t>continous</a:t>
          </a:r>
          <a:r>
            <a:rPr lang="en-IN" sz="1800" dirty="0" smtClean="0"/>
            <a:t> nebulisation</a:t>
          </a:r>
        </a:p>
        <a:p>
          <a:r>
            <a:rPr lang="en-IN" sz="1800" dirty="0" err="1" smtClean="0"/>
            <a:t>Salbutomol</a:t>
          </a:r>
          <a:r>
            <a:rPr lang="en-IN" sz="1800" dirty="0" smtClean="0"/>
            <a:t> puffs 100 micrograms  4-8 puffs</a:t>
          </a:r>
        </a:p>
        <a:p>
          <a:r>
            <a:rPr lang="en-IN" sz="1800" dirty="0" smtClean="0"/>
            <a:t>Subcutaneous </a:t>
          </a:r>
          <a:r>
            <a:rPr lang="en-IN" sz="1800" dirty="0" err="1" smtClean="0"/>
            <a:t>terbutaline</a:t>
          </a:r>
          <a:r>
            <a:rPr lang="en-IN" sz="1800" dirty="0" smtClean="0"/>
            <a:t> 0.01 mg/kg/dose max-0.3 mg</a:t>
          </a:r>
        </a:p>
        <a:p>
          <a:r>
            <a:rPr lang="en-IN" sz="1800" dirty="0" smtClean="0"/>
            <a:t> </a:t>
          </a:r>
          <a:r>
            <a:rPr lang="en-IN" sz="1800" dirty="0" err="1" smtClean="0"/>
            <a:t>terbutaline</a:t>
          </a:r>
          <a:r>
            <a:rPr lang="en-IN" sz="1800" dirty="0" smtClean="0"/>
            <a:t> loading dose  10 mcg/kg iv</a:t>
          </a:r>
          <a:endParaRPr lang="en-IN" sz="1800" dirty="0"/>
        </a:p>
      </dgm:t>
    </dgm:pt>
    <dgm:pt modelId="{66517178-EED4-4C4B-8556-43DAC31E0A29}" type="parTrans" cxnId="{861189CB-EFAB-4563-9E15-C1E1C76B316F}">
      <dgm:prSet/>
      <dgm:spPr/>
      <dgm:t>
        <a:bodyPr/>
        <a:lstStyle/>
        <a:p>
          <a:endParaRPr lang="en-IN"/>
        </a:p>
      </dgm:t>
    </dgm:pt>
    <dgm:pt modelId="{8135E7BE-97E7-4C30-AC7A-FAE25FAEB17F}" type="sibTrans" cxnId="{861189CB-EFAB-4563-9E15-C1E1C76B316F}">
      <dgm:prSet/>
      <dgm:spPr/>
      <dgm:t>
        <a:bodyPr/>
        <a:lstStyle/>
        <a:p>
          <a:endParaRPr lang="en-IN"/>
        </a:p>
      </dgm:t>
    </dgm:pt>
    <dgm:pt modelId="{EA46468B-EBFC-4CB2-AF7F-D68907D0FDF8}">
      <dgm:prSet phldrT="[Text]"/>
      <dgm:spPr/>
      <dgm:t>
        <a:bodyPr/>
        <a:lstStyle/>
        <a:p>
          <a:r>
            <a:rPr lang="en-IN" dirty="0" smtClean="0"/>
            <a:t> </a:t>
          </a:r>
          <a:endParaRPr lang="en-IN" dirty="0"/>
        </a:p>
      </dgm:t>
    </dgm:pt>
    <dgm:pt modelId="{E1BF5374-32F5-4033-AAC5-D9D7FEC0D1F0}" type="parTrans" cxnId="{E0507226-0725-4D77-BBC0-3820F9FDC255}">
      <dgm:prSet/>
      <dgm:spPr/>
      <dgm:t>
        <a:bodyPr/>
        <a:lstStyle/>
        <a:p>
          <a:endParaRPr lang="en-IN"/>
        </a:p>
      </dgm:t>
    </dgm:pt>
    <dgm:pt modelId="{8E08279A-087C-4557-85F0-7AF28C74DA25}" type="sibTrans" cxnId="{E0507226-0725-4D77-BBC0-3820F9FDC255}">
      <dgm:prSet/>
      <dgm:spPr/>
      <dgm:t>
        <a:bodyPr/>
        <a:lstStyle/>
        <a:p>
          <a:endParaRPr lang="en-IN"/>
        </a:p>
      </dgm:t>
    </dgm:pt>
    <dgm:pt modelId="{82DF4822-66E2-4762-8D5B-DD78C3570019}">
      <dgm:prSet phldrT="[Text]" custT="1"/>
      <dgm:spPr/>
      <dgm:t>
        <a:bodyPr/>
        <a:lstStyle/>
        <a:p>
          <a:r>
            <a:rPr lang="en-IN" sz="2000" dirty="0" err="1" smtClean="0"/>
            <a:t>Ipatropium</a:t>
          </a:r>
          <a:r>
            <a:rPr lang="en-IN" sz="2000" dirty="0" smtClean="0"/>
            <a:t> bromide  125-500 mcg if nebulised </a:t>
          </a:r>
        </a:p>
        <a:p>
          <a:r>
            <a:rPr lang="en-IN" sz="2000" dirty="0" smtClean="0"/>
            <a:t>Administer every 20 </a:t>
          </a:r>
          <a:r>
            <a:rPr lang="en-IN" sz="2000" dirty="0" err="1" smtClean="0"/>
            <a:t>minup</a:t>
          </a:r>
          <a:r>
            <a:rPr lang="en-IN" sz="2000" dirty="0" smtClean="0"/>
            <a:t> to three doses</a:t>
          </a:r>
        </a:p>
        <a:p>
          <a:r>
            <a:rPr lang="en-IN" sz="2000" dirty="0" smtClean="0"/>
            <a:t> then every 4-6 hrs</a:t>
          </a:r>
        </a:p>
        <a:p>
          <a:endParaRPr lang="en-IN" sz="2000" dirty="0"/>
        </a:p>
      </dgm:t>
    </dgm:pt>
    <dgm:pt modelId="{54548B6B-E101-407C-8AD7-BE4BF69D9523}" type="parTrans" cxnId="{DC65E1CC-1E43-4A8B-9C29-FC6B7B91BDD0}">
      <dgm:prSet/>
      <dgm:spPr/>
      <dgm:t>
        <a:bodyPr/>
        <a:lstStyle/>
        <a:p>
          <a:endParaRPr lang="en-IN"/>
        </a:p>
      </dgm:t>
    </dgm:pt>
    <dgm:pt modelId="{676CFFE4-3C7B-4A71-B8F7-59DA8C220890}" type="sibTrans" cxnId="{DC65E1CC-1E43-4A8B-9C29-FC6B7B91BDD0}">
      <dgm:prSet/>
      <dgm:spPr/>
      <dgm:t>
        <a:bodyPr/>
        <a:lstStyle/>
        <a:p>
          <a:endParaRPr lang="en-IN"/>
        </a:p>
      </dgm:t>
    </dgm:pt>
    <dgm:pt modelId="{DEC61552-282B-4812-99BD-2831B1FD1C76}">
      <dgm:prSet phldrT="[Text]" phldr="1"/>
      <dgm:spPr/>
      <dgm:t>
        <a:bodyPr/>
        <a:lstStyle/>
        <a:p>
          <a:endParaRPr lang="en-IN"/>
        </a:p>
      </dgm:t>
    </dgm:pt>
    <dgm:pt modelId="{F2E0B441-6EDF-4765-9A0F-E26033E1F7F3}" type="parTrans" cxnId="{750CA0DD-1D07-4785-89F1-D65788FE63D3}">
      <dgm:prSet/>
      <dgm:spPr/>
      <dgm:t>
        <a:bodyPr/>
        <a:lstStyle/>
        <a:p>
          <a:endParaRPr lang="en-IN"/>
        </a:p>
      </dgm:t>
    </dgm:pt>
    <dgm:pt modelId="{70F8D115-476F-45D0-BC91-67D28F029715}" type="sibTrans" cxnId="{750CA0DD-1D07-4785-89F1-D65788FE63D3}">
      <dgm:prSet/>
      <dgm:spPr/>
      <dgm:t>
        <a:bodyPr/>
        <a:lstStyle/>
        <a:p>
          <a:endParaRPr lang="en-IN"/>
        </a:p>
      </dgm:t>
    </dgm:pt>
    <dgm:pt modelId="{9B9B5E3F-5DFC-4E4C-97D5-18B0CBE3FA1C}">
      <dgm:prSet phldrT="[Text]"/>
      <dgm:spPr/>
      <dgm:t>
        <a:bodyPr/>
        <a:lstStyle/>
        <a:p>
          <a:r>
            <a:rPr lang="en-IN" dirty="0" smtClean="0"/>
            <a:t>Hydrocortisone</a:t>
          </a:r>
        </a:p>
        <a:p>
          <a:r>
            <a:rPr lang="en-IN" dirty="0" smtClean="0"/>
            <a:t>10mg/kg iv stat</a:t>
          </a:r>
        </a:p>
        <a:p>
          <a:r>
            <a:rPr lang="en-IN" dirty="0" smtClean="0"/>
            <a:t>Then 5 mg/</a:t>
          </a:r>
          <a:r>
            <a:rPr lang="en-IN" dirty="0" err="1" smtClean="0"/>
            <a:t>kgiv</a:t>
          </a:r>
          <a:r>
            <a:rPr lang="en-IN" dirty="0" smtClean="0"/>
            <a:t> 6 </a:t>
          </a:r>
          <a:r>
            <a:rPr lang="en-IN" dirty="0" err="1" smtClean="0"/>
            <a:t>hrly</a:t>
          </a:r>
          <a:endParaRPr lang="en-IN" dirty="0" smtClean="0"/>
        </a:p>
        <a:p>
          <a:r>
            <a:rPr lang="en-IN" dirty="0" err="1" smtClean="0"/>
            <a:t>Swith</a:t>
          </a:r>
          <a:r>
            <a:rPr lang="en-IN" dirty="0" smtClean="0"/>
            <a:t> to oral 1-2 mg /kg/d when stable</a:t>
          </a:r>
          <a:endParaRPr lang="en-IN" dirty="0"/>
        </a:p>
      </dgm:t>
    </dgm:pt>
    <dgm:pt modelId="{CB42DCE6-B642-4632-917E-760B5D140CED}" type="parTrans" cxnId="{3E8EEFEE-89D7-4F85-A84D-62EEEA129249}">
      <dgm:prSet/>
      <dgm:spPr/>
      <dgm:t>
        <a:bodyPr/>
        <a:lstStyle/>
        <a:p>
          <a:endParaRPr lang="en-IN"/>
        </a:p>
      </dgm:t>
    </dgm:pt>
    <dgm:pt modelId="{4133E327-6DA5-45C2-A3BF-CE9D844173DE}" type="sibTrans" cxnId="{3E8EEFEE-89D7-4F85-A84D-62EEEA129249}">
      <dgm:prSet/>
      <dgm:spPr/>
      <dgm:t>
        <a:bodyPr/>
        <a:lstStyle/>
        <a:p>
          <a:endParaRPr lang="en-IN"/>
        </a:p>
      </dgm:t>
    </dgm:pt>
    <dgm:pt modelId="{E30D5836-759F-4761-BB82-865719AD625C}" type="pres">
      <dgm:prSet presAssocID="{6EB2A22E-43C8-4CBB-B3F8-F3EDD27B58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6985427-065D-42CF-AC46-BB3DDE288DEF}" type="pres">
      <dgm:prSet presAssocID="{24A7942D-DF35-4E99-B72F-156B449CC9DC}" presName="compositeNode" presStyleCnt="0">
        <dgm:presLayoutVars>
          <dgm:bulletEnabled val="1"/>
        </dgm:presLayoutVars>
      </dgm:prSet>
      <dgm:spPr/>
    </dgm:pt>
    <dgm:pt modelId="{3C7E52BB-7885-4150-8BE1-F1BB582004EC}" type="pres">
      <dgm:prSet presAssocID="{24A7942D-DF35-4E99-B72F-156B449CC9DC}" presName="bgRect" presStyleLbl="node1" presStyleIdx="0" presStyleCnt="3" custScaleY="122097"/>
      <dgm:spPr/>
      <dgm:t>
        <a:bodyPr/>
        <a:lstStyle/>
        <a:p>
          <a:endParaRPr lang="en-IN"/>
        </a:p>
      </dgm:t>
    </dgm:pt>
    <dgm:pt modelId="{36662B48-2D65-4E0B-9093-32C4D629AAA1}" type="pres">
      <dgm:prSet presAssocID="{24A7942D-DF35-4E99-B72F-156B449CC9D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EA4F5AC-B274-4657-8A8C-4C3A027645BE}" type="pres">
      <dgm:prSet presAssocID="{24A7942D-DF35-4E99-B72F-156B449CC9D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1ECCB8E-3F7C-4F00-A3CC-49E03F413AC8}" type="pres">
      <dgm:prSet presAssocID="{0CE0DB1E-5294-48E5-B92B-033550B9A62E}" presName="hSp" presStyleCnt="0"/>
      <dgm:spPr/>
    </dgm:pt>
    <dgm:pt modelId="{F4740FF3-4D72-49C4-A616-9DA693DA5F38}" type="pres">
      <dgm:prSet presAssocID="{0CE0DB1E-5294-48E5-B92B-033550B9A62E}" presName="vProcSp" presStyleCnt="0"/>
      <dgm:spPr/>
    </dgm:pt>
    <dgm:pt modelId="{F0E4460B-0DA2-4B63-A295-13156C4425AB}" type="pres">
      <dgm:prSet presAssocID="{0CE0DB1E-5294-48E5-B92B-033550B9A62E}" presName="vSp1" presStyleCnt="0"/>
      <dgm:spPr/>
    </dgm:pt>
    <dgm:pt modelId="{B108426D-F8D2-4E28-BB11-A0B2E37A31CB}" type="pres">
      <dgm:prSet presAssocID="{0CE0DB1E-5294-48E5-B92B-033550B9A62E}" presName="simulatedConn" presStyleLbl="solidFgAcc1" presStyleIdx="0" presStyleCnt="2"/>
      <dgm:spPr/>
    </dgm:pt>
    <dgm:pt modelId="{B82AD98B-848A-41BA-96E3-28A28EB4E048}" type="pres">
      <dgm:prSet presAssocID="{0CE0DB1E-5294-48E5-B92B-033550B9A62E}" presName="vSp2" presStyleCnt="0"/>
      <dgm:spPr/>
    </dgm:pt>
    <dgm:pt modelId="{3F9E843C-BB03-488F-BC09-7837A105D95C}" type="pres">
      <dgm:prSet presAssocID="{0CE0DB1E-5294-48E5-B92B-033550B9A62E}" presName="sibTrans" presStyleCnt="0"/>
      <dgm:spPr/>
    </dgm:pt>
    <dgm:pt modelId="{D35A2E9D-907D-4EBD-A62B-8EECD3DEA46C}" type="pres">
      <dgm:prSet presAssocID="{EA46468B-EBFC-4CB2-AF7F-D68907D0FDF8}" presName="compositeNode" presStyleCnt="0">
        <dgm:presLayoutVars>
          <dgm:bulletEnabled val="1"/>
        </dgm:presLayoutVars>
      </dgm:prSet>
      <dgm:spPr/>
    </dgm:pt>
    <dgm:pt modelId="{40AC269E-2818-4202-A8B0-22C46DE47A86}" type="pres">
      <dgm:prSet presAssocID="{EA46468B-EBFC-4CB2-AF7F-D68907D0FDF8}" presName="bgRect" presStyleLbl="node1" presStyleIdx="1" presStyleCnt="3" custScaleY="122097"/>
      <dgm:spPr/>
      <dgm:t>
        <a:bodyPr/>
        <a:lstStyle/>
        <a:p>
          <a:endParaRPr lang="en-IN"/>
        </a:p>
      </dgm:t>
    </dgm:pt>
    <dgm:pt modelId="{503FD55E-1ADD-4BC9-BC34-EBE1551DB40C}" type="pres">
      <dgm:prSet presAssocID="{EA46468B-EBFC-4CB2-AF7F-D68907D0FDF8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654A82C-C054-462F-B74F-23FF91108A92}" type="pres">
      <dgm:prSet presAssocID="{EA46468B-EBFC-4CB2-AF7F-D68907D0FDF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D1BEC92-3098-4425-94A4-8EA08320370D}" type="pres">
      <dgm:prSet presAssocID="{8E08279A-087C-4557-85F0-7AF28C74DA25}" presName="hSp" presStyleCnt="0"/>
      <dgm:spPr/>
    </dgm:pt>
    <dgm:pt modelId="{952B41D3-6BF4-4C80-BD14-95357FCE19D4}" type="pres">
      <dgm:prSet presAssocID="{8E08279A-087C-4557-85F0-7AF28C74DA25}" presName="vProcSp" presStyleCnt="0"/>
      <dgm:spPr/>
    </dgm:pt>
    <dgm:pt modelId="{23D8FCFA-B8F0-4397-BCD2-BB132390BB87}" type="pres">
      <dgm:prSet presAssocID="{8E08279A-087C-4557-85F0-7AF28C74DA25}" presName="vSp1" presStyleCnt="0"/>
      <dgm:spPr/>
    </dgm:pt>
    <dgm:pt modelId="{12A78E66-024C-4A20-AAA6-430ECF93F0D4}" type="pres">
      <dgm:prSet presAssocID="{8E08279A-087C-4557-85F0-7AF28C74DA25}" presName="simulatedConn" presStyleLbl="solidFgAcc1" presStyleIdx="1" presStyleCnt="2"/>
      <dgm:spPr/>
    </dgm:pt>
    <dgm:pt modelId="{74B58365-EE5A-4775-A955-3C0949AE4696}" type="pres">
      <dgm:prSet presAssocID="{8E08279A-087C-4557-85F0-7AF28C74DA25}" presName="vSp2" presStyleCnt="0"/>
      <dgm:spPr/>
    </dgm:pt>
    <dgm:pt modelId="{FC052471-AE62-4362-A030-207EBA4A34EE}" type="pres">
      <dgm:prSet presAssocID="{8E08279A-087C-4557-85F0-7AF28C74DA25}" presName="sibTrans" presStyleCnt="0"/>
      <dgm:spPr/>
    </dgm:pt>
    <dgm:pt modelId="{76D7FC95-67AE-45E4-9799-EB56B863B20F}" type="pres">
      <dgm:prSet presAssocID="{DEC61552-282B-4812-99BD-2831B1FD1C76}" presName="compositeNode" presStyleCnt="0">
        <dgm:presLayoutVars>
          <dgm:bulletEnabled val="1"/>
        </dgm:presLayoutVars>
      </dgm:prSet>
      <dgm:spPr/>
    </dgm:pt>
    <dgm:pt modelId="{EAD80703-4506-41DB-8F7B-AE2B2BC65B2C}" type="pres">
      <dgm:prSet presAssocID="{DEC61552-282B-4812-99BD-2831B1FD1C76}" presName="bgRect" presStyleLbl="node1" presStyleIdx="2" presStyleCnt="3" custScaleY="122097"/>
      <dgm:spPr/>
      <dgm:t>
        <a:bodyPr/>
        <a:lstStyle/>
        <a:p>
          <a:endParaRPr lang="en-IN"/>
        </a:p>
      </dgm:t>
    </dgm:pt>
    <dgm:pt modelId="{14DC8403-24D0-410A-808E-F86CC695F8C4}" type="pres">
      <dgm:prSet presAssocID="{DEC61552-282B-4812-99BD-2831B1FD1C76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73BF6F7-EA8B-4A2B-9E02-1E32E9C6F2FD}" type="pres">
      <dgm:prSet presAssocID="{DEC61552-282B-4812-99BD-2831B1FD1C76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C65E1CC-1E43-4A8B-9C29-FC6B7B91BDD0}" srcId="{EA46468B-EBFC-4CB2-AF7F-D68907D0FDF8}" destId="{82DF4822-66E2-4762-8D5B-DD78C3570019}" srcOrd="0" destOrd="0" parTransId="{54548B6B-E101-407C-8AD7-BE4BF69D9523}" sibTransId="{676CFFE4-3C7B-4A71-B8F7-59DA8C220890}"/>
    <dgm:cxn modelId="{41C5DECF-481B-4176-BE44-B673AC6B112E}" type="presOf" srcId="{9B9B5E3F-5DFC-4E4C-97D5-18B0CBE3FA1C}" destId="{873BF6F7-EA8B-4A2B-9E02-1E32E9C6F2FD}" srcOrd="0" destOrd="0" presId="urn:microsoft.com/office/officeart/2005/8/layout/hProcess7"/>
    <dgm:cxn modelId="{AA6CF3CF-A8F2-4F2C-96FA-F1053FBBC7C9}" type="presOf" srcId="{82DF4822-66E2-4762-8D5B-DD78C3570019}" destId="{7654A82C-C054-462F-B74F-23FF91108A92}" srcOrd="0" destOrd="0" presId="urn:microsoft.com/office/officeart/2005/8/layout/hProcess7"/>
    <dgm:cxn modelId="{861189CB-EFAB-4563-9E15-C1E1C76B316F}" srcId="{24A7942D-DF35-4E99-B72F-156B449CC9DC}" destId="{DC078E0B-9992-4587-AEE4-B0AE3782CEDA}" srcOrd="0" destOrd="0" parTransId="{66517178-EED4-4C4B-8556-43DAC31E0A29}" sibTransId="{8135E7BE-97E7-4C30-AC7A-FAE25FAEB17F}"/>
    <dgm:cxn modelId="{B85CD1F6-2DA4-4DF3-9BB8-059C86D7A637}" type="presOf" srcId="{EA46468B-EBFC-4CB2-AF7F-D68907D0FDF8}" destId="{503FD55E-1ADD-4BC9-BC34-EBE1551DB40C}" srcOrd="1" destOrd="0" presId="urn:microsoft.com/office/officeart/2005/8/layout/hProcess7"/>
    <dgm:cxn modelId="{C1001F10-0D6E-44F4-BD53-C6881CE82164}" type="presOf" srcId="{DEC61552-282B-4812-99BD-2831B1FD1C76}" destId="{14DC8403-24D0-410A-808E-F86CC695F8C4}" srcOrd="1" destOrd="0" presId="urn:microsoft.com/office/officeart/2005/8/layout/hProcess7"/>
    <dgm:cxn modelId="{E0507226-0725-4D77-BBC0-3820F9FDC255}" srcId="{6EB2A22E-43C8-4CBB-B3F8-F3EDD27B58D8}" destId="{EA46468B-EBFC-4CB2-AF7F-D68907D0FDF8}" srcOrd="1" destOrd="0" parTransId="{E1BF5374-32F5-4033-AAC5-D9D7FEC0D1F0}" sibTransId="{8E08279A-087C-4557-85F0-7AF28C74DA25}"/>
    <dgm:cxn modelId="{750CA0DD-1D07-4785-89F1-D65788FE63D3}" srcId="{6EB2A22E-43C8-4CBB-B3F8-F3EDD27B58D8}" destId="{DEC61552-282B-4812-99BD-2831B1FD1C76}" srcOrd="2" destOrd="0" parTransId="{F2E0B441-6EDF-4765-9A0F-E26033E1F7F3}" sibTransId="{70F8D115-476F-45D0-BC91-67D28F029715}"/>
    <dgm:cxn modelId="{D2DB4898-77AF-4DFC-B3F7-1CA8BBFF9CCA}" type="presOf" srcId="{24A7942D-DF35-4E99-B72F-156B449CC9DC}" destId="{3C7E52BB-7885-4150-8BE1-F1BB582004EC}" srcOrd="0" destOrd="0" presId="urn:microsoft.com/office/officeart/2005/8/layout/hProcess7"/>
    <dgm:cxn modelId="{C5519383-A993-405D-BCC8-60E3F075963C}" type="presOf" srcId="{24A7942D-DF35-4E99-B72F-156B449CC9DC}" destId="{36662B48-2D65-4E0B-9093-32C4D629AAA1}" srcOrd="1" destOrd="0" presId="urn:microsoft.com/office/officeart/2005/8/layout/hProcess7"/>
    <dgm:cxn modelId="{3E8EEFEE-89D7-4F85-A84D-62EEEA129249}" srcId="{DEC61552-282B-4812-99BD-2831B1FD1C76}" destId="{9B9B5E3F-5DFC-4E4C-97D5-18B0CBE3FA1C}" srcOrd="0" destOrd="0" parTransId="{CB42DCE6-B642-4632-917E-760B5D140CED}" sibTransId="{4133E327-6DA5-45C2-A3BF-CE9D844173DE}"/>
    <dgm:cxn modelId="{6D6BF6AC-B5F2-4D9F-A34A-E8AA9914366B}" type="presOf" srcId="{EA46468B-EBFC-4CB2-AF7F-D68907D0FDF8}" destId="{40AC269E-2818-4202-A8B0-22C46DE47A86}" srcOrd="0" destOrd="0" presId="urn:microsoft.com/office/officeart/2005/8/layout/hProcess7"/>
    <dgm:cxn modelId="{1758F777-D7A3-46D3-A930-5422796847AF}" type="presOf" srcId="{DEC61552-282B-4812-99BD-2831B1FD1C76}" destId="{EAD80703-4506-41DB-8F7B-AE2B2BC65B2C}" srcOrd="0" destOrd="0" presId="urn:microsoft.com/office/officeart/2005/8/layout/hProcess7"/>
    <dgm:cxn modelId="{07308D19-5240-4A23-B10E-B5C0CFBF02E0}" type="presOf" srcId="{6EB2A22E-43C8-4CBB-B3F8-F3EDD27B58D8}" destId="{E30D5836-759F-4761-BB82-865719AD625C}" srcOrd="0" destOrd="0" presId="urn:microsoft.com/office/officeart/2005/8/layout/hProcess7"/>
    <dgm:cxn modelId="{69B0F219-FB4B-42AF-BE79-0284AA8E6EF5}" srcId="{6EB2A22E-43C8-4CBB-B3F8-F3EDD27B58D8}" destId="{24A7942D-DF35-4E99-B72F-156B449CC9DC}" srcOrd="0" destOrd="0" parTransId="{B60B45A9-F3BE-40E7-9AAA-AB3F2E01C94D}" sibTransId="{0CE0DB1E-5294-48E5-B92B-033550B9A62E}"/>
    <dgm:cxn modelId="{D2C02EE0-C380-45A4-8FA8-3D822E32C711}" type="presOf" srcId="{DC078E0B-9992-4587-AEE4-B0AE3782CEDA}" destId="{4EA4F5AC-B274-4657-8A8C-4C3A027645BE}" srcOrd="0" destOrd="0" presId="urn:microsoft.com/office/officeart/2005/8/layout/hProcess7"/>
    <dgm:cxn modelId="{6B9D515A-41D2-45F3-B4B5-4D3AE9EB3030}" type="presParOf" srcId="{E30D5836-759F-4761-BB82-865719AD625C}" destId="{86985427-065D-42CF-AC46-BB3DDE288DEF}" srcOrd="0" destOrd="0" presId="urn:microsoft.com/office/officeart/2005/8/layout/hProcess7"/>
    <dgm:cxn modelId="{282153A6-A2BE-4E06-A3B9-A452E8980344}" type="presParOf" srcId="{86985427-065D-42CF-AC46-BB3DDE288DEF}" destId="{3C7E52BB-7885-4150-8BE1-F1BB582004EC}" srcOrd="0" destOrd="0" presId="urn:microsoft.com/office/officeart/2005/8/layout/hProcess7"/>
    <dgm:cxn modelId="{653C74B2-94CA-4B93-A707-0BF8DA4F1B79}" type="presParOf" srcId="{86985427-065D-42CF-AC46-BB3DDE288DEF}" destId="{36662B48-2D65-4E0B-9093-32C4D629AAA1}" srcOrd="1" destOrd="0" presId="urn:microsoft.com/office/officeart/2005/8/layout/hProcess7"/>
    <dgm:cxn modelId="{1769D7B9-9E9B-4C2C-8921-7A2EE4961654}" type="presParOf" srcId="{86985427-065D-42CF-AC46-BB3DDE288DEF}" destId="{4EA4F5AC-B274-4657-8A8C-4C3A027645BE}" srcOrd="2" destOrd="0" presId="urn:microsoft.com/office/officeart/2005/8/layout/hProcess7"/>
    <dgm:cxn modelId="{11B547DD-88A8-42C3-8D37-8B29892C86C4}" type="presParOf" srcId="{E30D5836-759F-4761-BB82-865719AD625C}" destId="{C1ECCB8E-3F7C-4F00-A3CC-49E03F413AC8}" srcOrd="1" destOrd="0" presId="urn:microsoft.com/office/officeart/2005/8/layout/hProcess7"/>
    <dgm:cxn modelId="{46B7E034-D45F-4DDF-BC51-DFA6FACAAA83}" type="presParOf" srcId="{E30D5836-759F-4761-BB82-865719AD625C}" destId="{F4740FF3-4D72-49C4-A616-9DA693DA5F38}" srcOrd="2" destOrd="0" presId="urn:microsoft.com/office/officeart/2005/8/layout/hProcess7"/>
    <dgm:cxn modelId="{3D16C3D1-063F-4507-9566-88480E2E5D97}" type="presParOf" srcId="{F4740FF3-4D72-49C4-A616-9DA693DA5F38}" destId="{F0E4460B-0DA2-4B63-A295-13156C4425AB}" srcOrd="0" destOrd="0" presId="urn:microsoft.com/office/officeart/2005/8/layout/hProcess7"/>
    <dgm:cxn modelId="{7E2A240F-99AA-4CA5-9723-A8A06776F939}" type="presParOf" srcId="{F4740FF3-4D72-49C4-A616-9DA693DA5F38}" destId="{B108426D-F8D2-4E28-BB11-A0B2E37A31CB}" srcOrd="1" destOrd="0" presId="urn:microsoft.com/office/officeart/2005/8/layout/hProcess7"/>
    <dgm:cxn modelId="{3ED1B4C6-3162-4553-B0F5-BE2EB0C60931}" type="presParOf" srcId="{F4740FF3-4D72-49C4-A616-9DA693DA5F38}" destId="{B82AD98B-848A-41BA-96E3-28A28EB4E048}" srcOrd="2" destOrd="0" presId="urn:microsoft.com/office/officeart/2005/8/layout/hProcess7"/>
    <dgm:cxn modelId="{E9B2BEC5-0608-4C2F-833F-2988DE572A4B}" type="presParOf" srcId="{E30D5836-759F-4761-BB82-865719AD625C}" destId="{3F9E843C-BB03-488F-BC09-7837A105D95C}" srcOrd="3" destOrd="0" presId="urn:microsoft.com/office/officeart/2005/8/layout/hProcess7"/>
    <dgm:cxn modelId="{7C1B6CBC-0ED8-4916-BF94-B37D1442F8E0}" type="presParOf" srcId="{E30D5836-759F-4761-BB82-865719AD625C}" destId="{D35A2E9D-907D-4EBD-A62B-8EECD3DEA46C}" srcOrd="4" destOrd="0" presId="urn:microsoft.com/office/officeart/2005/8/layout/hProcess7"/>
    <dgm:cxn modelId="{C72CF943-68BA-404F-AF34-FFC0F69FEF98}" type="presParOf" srcId="{D35A2E9D-907D-4EBD-A62B-8EECD3DEA46C}" destId="{40AC269E-2818-4202-A8B0-22C46DE47A86}" srcOrd="0" destOrd="0" presId="urn:microsoft.com/office/officeart/2005/8/layout/hProcess7"/>
    <dgm:cxn modelId="{32C3A002-73EA-4C3B-8675-472A0C796DE1}" type="presParOf" srcId="{D35A2E9D-907D-4EBD-A62B-8EECD3DEA46C}" destId="{503FD55E-1ADD-4BC9-BC34-EBE1551DB40C}" srcOrd="1" destOrd="0" presId="urn:microsoft.com/office/officeart/2005/8/layout/hProcess7"/>
    <dgm:cxn modelId="{350C1795-DC9B-437A-8105-5D016DBBF04A}" type="presParOf" srcId="{D35A2E9D-907D-4EBD-A62B-8EECD3DEA46C}" destId="{7654A82C-C054-462F-B74F-23FF91108A92}" srcOrd="2" destOrd="0" presId="urn:microsoft.com/office/officeart/2005/8/layout/hProcess7"/>
    <dgm:cxn modelId="{3111AFEF-D008-42B3-BA63-4DA54B4D9058}" type="presParOf" srcId="{E30D5836-759F-4761-BB82-865719AD625C}" destId="{2D1BEC92-3098-4425-94A4-8EA08320370D}" srcOrd="5" destOrd="0" presId="urn:microsoft.com/office/officeart/2005/8/layout/hProcess7"/>
    <dgm:cxn modelId="{EAC43E57-68E0-413A-BBA9-BF05ED9FAC5A}" type="presParOf" srcId="{E30D5836-759F-4761-BB82-865719AD625C}" destId="{952B41D3-6BF4-4C80-BD14-95357FCE19D4}" srcOrd="6" destOrd="0" presId="urn:microsoft.com/office/officeart/2005/8/layout/hProcess7"/>
    <dgm:cxn modelId="{1C92B9CC-D28E-453F-B681-F8876D10144E}" type="presParOf" srcId="{952B41D3-6BF4-4C80-BD14-95357FCE19D4}" destId="{23D8FCFA-B8F0-4397-BCD2-BB132390BB87}" srcOrd="0" destOrd="0" presId="urn:microsoft.com/office/officeart/2005/8/layout/hProcess7"/>
    <dgm:cxn modelId="{417F27E8-36B7-4376-BEC6-00CF68C1A547}" type="presParOf" srcId="{952B41D3-6BF4-4C80-BD14-95357FCE19D4}" destId="{12A78E66-024C-4A20-AAA6-430ECF93F0D4}" srcOrd="1" destOrd="0" presId="urn:microsoft.com/office/officeart/2005/8/layout/hProcess7"/>
    <dgm:cxn modelId="{DB912C34-E7EF-426E-84A7-A4459807B8FB}" type="presParOf" srcId="{952B41D3-6BF4-4C80-BD14-95357FCE19D4}" destId="{74B58365-EE5A-4775-A955-3C0949AE4696}" srcOrd="2" destOrd="0" presId="urn:microsoft.com/office/officeart/2005/8/layout/hProcess7"/>
    <dgm:cxn modelId="{58EE3D0C-8186-4AD4-A941-D7DE1994D57A}" type="presParOf" srcId="{E30D5836-759F-4761-BB82-865719AD625C}" destId="{FC052471-AE62-4362-A030-207EBA4A34EE}" srcOrd="7" destOrd="0" presId="urn:microsoft.com/office/officeart/2005/8/layout/hProcess7"/>
    <dgm:cxn modelId="{D6CA72A0-A51E-4AC2-BC54-FFA702F6BB00}" type="presParOf" srcId="{E30D5836-759F-4761-BB82-865719AD625C}" destId="{76D7FC95-67AE-45E4-9799-EB56B863B20F}" srcOrd="8" destOrd="0" presId="urn:microsoft.com/office/officeart/2005/8/layout/hProcess7"/>
    <dgm:cxn modelId="{1C957CB9-AAFE-4651-8621-FF7F05F87048}" type="presParOf" srcId="{76D7FC95-67AE-45E4-9799-EB56B863B20F}" destId="{EAD80703-4506-41DB-8F7B-AE2B2BC65B2C}" srcOrd="0" destOrd="0" presId="urn:microsoft.com/office/officeart/2005/8/layout/hProcess7"/>
    <dgm:cxn modelId="{29E0F2EF-4886-45A2-8923-D9EBA2A8C36A}" type="presParOf" srcId="{76D7FC95-67AE-45E4-9799-EB56B863B20F}" destId="{14DC8403-24D0-410A-808E-F86CC695F8C4}" srcOrd="1" destOrd="0" presId="urn:microsoft.com/office/officeart/2005/8/layout/hProcess7"/>
    <dgm:cxn modelId="{DA340EF7-1EE8-493C-AE5D-9FFDFD4367AD}" type="presParOf" srcId="{76D7FC95-67AE-45E4-9799-EB56B863B20F}" destId="{873BF6F7-EA8B-4A2B-9E02-1E32E9C6F2FD}" srcOrd="2" destOrd="0" presId="urn:microsoft.com/office/officeart/2005/8/layout/hProcess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C9E30-925D-4279-B984-8841E2E0B87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8A81D-7D91-4952-991E-F856DE30889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C8A81D-7D91-4952-991E-F856DE308897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451D7-E808-402B-9109-A9F82CBEB2BB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39AA9-B7FE-468A-BB8D-F17E3CFC73A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Status </a:t>
            </a:r>
            <a:r>
              <a:rPr lang="en-IN" dirty="0" err="1" smtClean="0"/>
              <a:t>asthmaticus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Child admitted  </a:t>
            </a:r>
            <a:r>
              <a:rPr lang="en-IN" dirty="0" err="1" smtClean="0"/>
              <a:t>picu</a:t>
            </a:r>
            <a:r>
              <a:rPr lang="en-IN" dirty="0" smtClean="0"/>
              <a:t> needs- iv </a:t>
            </a:r>
            <a:r>
              <a:rPr lang="en-IN" dirty="0" err="1" smtClean="0"/>
              <a:t>acess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</a:t>
            </a:r>
            <a:r>
              <a:rPr lang="en-IN" dirty="0" err="1" smtClean="0"/>
              <a:t>continous</a:t>
            </a:r>
            <a:r>
              <a:rPr lang="en-IN" dirty="0" smtClean="0"/>
              <a:t> pulse </a:t>
            </a:r>
            <a:r>
              <a:rPr lang="en-IN" dirty="0" err="1" smtClean="0"/>
              <a:t>oximetry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smtClean="0"/>
              <a:t>                               cardio respiratory monitoring</a:t>
            </a:r>
          </a:p>
          <a:p>
            <a:pPr>
              <a:buNone/>
            </a:pPr>
            <a:r>
              <a:rPr lang="en-IN" dirty="0" smtClean="0"/>
              <a:t>FLUID- poor fluid intake, insensible fluids and vomiting causes dehydration</a:t>
            </a:r>
          </a:p>
          <a:p>
            <a:pPr>
              <a:buNone/>
            </a:pPr>
            <a:r>
              <a:rPr lang="en-IN" dirty="0" smtClean="0"/>
              <a:t>          isotonic fluid normal saline or ringer lactate should be used</a:t>
            </a:r>
          </a:p>
          <a:p>
            <a:pPr>
              <a:buNone/>
            </a:pPr>
            <a:r>
              <a:rPr lang="en-IN" dirty="0" smtClean="0"/>
              <a:t>ANTIBIOTICS-not </a:t>
            </a:r>
            <a:r>
              <a:rPr lang="en-IN" dirty="0" err="1" smtClean="0"/>
              <a:t>rotinely</a:t>
            </a:r>
            <a:r>
              <a:rPr lang="en-IN" dirty="0" smtClean="0"/>
              <a:t> used </a:t>
            </a:r>
            <a:r>
              <a:rPr lang="en-IN" dirty="0" err="1" smtClean="0"/>
              <a:t>used</a:t>
            </a:r>
            <a:r>
              <a:rPr lang="en-IN" dirty="0" smtClean="0"/>
              <a:t> in children with bacterial infection, high fever purulent secretions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Oxygen</a:t>
            </a:r>
          </a:p>
          <a:p>
            <a:r>
              <a:rPr lang="en-IN" dirty="0" smtClean="0"/>
              <a:t>MOA-treats hypoxia </a:t>
            </a:r>
          </a:p>
          <a:p>
            <a:r>
              <a:rPr lang="en-IN" dirty="0" smtClean="0"/>
              <a:t>Monitor oxygen saturation&gt;92%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Beta 2 agonists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ALBUTEROL-nebuliser:0.15mg/kg[minimum 2.5 kg] as needed every 20 min for 3 doses then 0.15-0.3 mg/kg </a:t>
            </a:r>
            <a:r>
              <a:rPr lang="en-IN" dirty="0" err="1" smtClean="0"/>
              <a:t>upto</a:t>
            </a:r>
            <a:r>
              <a:rPr lang="en-IN" dirty="0" smtClean="0"/>
              <a:t> maximum of 10 mg every 1-4 hr</a:t>
            </a:r>
          </a:p>
          <a:p>
            <a:r>
              <a:rPr lang="en-IN" dirty="0" smtClean="0"/>
              <a:t>Up to 0.5 mg/kg/hr by </a:t>
            </a:r>
            <a:r>
              <a:rPr lang="en-IN" dirty="0" err="1" smtClean="0"/>
              <a:t>continous</a:t>
            </a:r>
            <a:r>
              <a:rPr lang="en-IN" dirty="0" smtClean="0"/>
              <a:t> nebulisation</a:t>
            </a:r>
          </a:p>
          <a:p>
            <a:r>
              <a:rPr lang="en-IN" dirty="0" err="1" smtClean="0"/>
              <a:t>Albuterol</a:t>
            </a:r>
            <a:r>
              <a:rPr lang="en-IN" dirty="0" smtClean="0"/>
              <a:t> mdi-2-8 puffs  for every 20 min for 3 doses then every 1-4 hrs as needed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LEVALBUTEROL-0.075 mg/kg every 20 min for 3 doses [min 1.25 mg] then 0.075-0.15 mg/kg up to 5mg every 1-4 hrs as needed</a:t>
            </a:r>
          </a:p>
          <a:p>
            <a:r>
              <a:rPr lang="en-IN" dirty="0" smtClean="0"/>
              <a:t>0.25 mg/kg/hr by </a:t>
            </a:r>
            <a:r>
              <a:rPr lang="en-IN" dirty="0" err="1" smtClean="0"/>
              <a:t>continous</a:t>
            </a:r>
            <a:r>
              <a:rPr lang="en-IN" dirty="0" smtClean="0"/>
              <a:t> nebulisation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Intravenous beta 2 agonists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Terbutaline</a:t>
            </a:r>
            <a:r>
              <a:rPr lang="en-IN" dirty="0" smtClean="0"/>
              <a:t> - </a:t>
            </a:r>
            <a:r>
              <a:rPr lang="en-IN" dirty="0" err="1" smtClean="0"/>
              <a:t>continous</a:t>
            </a:r>
            <a:r>
              <a:rPr lang="en-IN" dirty="0" smtClean="0"/>
              <a:t> iv infusion 2-10 micro </a:t>
            </a:r>
          </a:p>
          <a:p>
            <a:pPr>
              <a:buNone/>
            </a:pPr>
            <a:r>
              <a:rPr lang="en-IN" dirty="0" smtClean="0"/>
              <a:t>gram/kg loading dose 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0.1-0.4 microgram/kg/min</a:t>
            </a:r>
          </a:p>
          <a:p>
            <a:pPr>
              <a:buNone/>
            </a:pPr>
            <a:r>
              <a:rPr lang="en-IN" dirty="0" smtClean="0"/>
              <a:t>              titrate in 0.1 -0.2microgram/kg /min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                                         </a:t>
            </a: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3643306" y="292893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Subcutaneous administration for </a:t>
            </a:r>
            <a:r>
              <a:rPr lang="en-IN" dirty="0" err="1" smtClean="0"/>
              <a:t>terbutaline</a:t>
            </a:r>
            <a:r>
              <a:rPr lang="en-IN" dirty="0" smtClean="0"/>
              <a:t> 0.01 mg/kg/dose with a maximum of 0.3 mg</a:t>
            </a:r>
          </a:p>
          <a:p>
            <a:pPr>
              <a:buNone/>
            </a:pPr>
            <a:r>
              <a:rPr lang="en-IN" dirty="0" smtClean="0"/>
              <a:t>Dose is repeated  every 15- 20min up to 3 doses</a:t>
            </a:r>
          </a:p>
          <a:p>
            <a:pPr>
              <a:buNone/>
            </a:pPr>
            <a:r>
              <a:rPr lang="en-IN" dirty="0" smtClean="0"/>
              <a:t>Adverse effects-</a:t>
            </a:r>
            <a:r>
              <a:rPr lang="en-IN" dirty="0" err="1" smtClean="0"/>
              <a:t>cvs</a:t>
            </a:r>
            <a:r>
              <a:rPr lang="en-IN" dirty="0" smtClean="0"/>
              <a:t>-tachycardia, increased </a:t>
            </a:r>
            <a:r>
              <a:rPr lang="en-IN" dirty="0" err="1" smtClean="0"/>
              <a:t>qtc</a:t>
            </a:r>
            <a:r>
              <a:rPr lang="en-IN" dirty="0" smtClean="0"/>
              <a:t> </a:t>
            </a:r>
            <a:r>
              <a:rPr lang="en-IN" dirty="0" err="1" smtClean="0"/>
              <a:t>intreval,dysarrhythmia,hypertension,diastolic</a:t>
            </a:r>
            <a:r>
              <a:rPr lang="en-IN" dirty="0" smtClean="0"/>
              <a:t> hypotension</a:t>
            </a:r>
          </a:p>
          <a:p>
            <a:pPr>
              <a:buNone/>
            </a:pPr>
            <a:r>
              <a:rPr lang="en-IN" dirty="0" err="1" smtClean="0"/>
              <a:t>Cns</a:t>
            </a:r>
            <a:r>
              <a:rPr lang="en-IN" dirty="0" smtClean="0"/>
              <a:t> stimulation-hyper </a:t>
            </a:r>
            <a:r>
              <a:rPr lang="en-IN" dirty="0" err="1" smtClean="0"/>
              <a:t>activity,tremors</a:t>
            </a:r>
            <a:r>
              <a:rPr lang="en-IN" dirty="0" smtClean="0"/>
              <a:t> , nausea and vomiting</a:t>
            </a:r>
          </a:p>
          <a:p>
            <a:pPr>
              <a:buNone/>
            </a:pPr>
            <a:r>
              <a:rPr lang="en-IN" dirty="0" err="1" smtClean="0"/>
              <a:t>Hypokalemia</a:t>
            </a:r>
            <a:r>
              <a:rPr lang="en-IN" dirty="0" smtClean="0"/>
              <a:t> and </a:t>
            </a:r>
            <a:r>
              <a:rPr lang="en-IN" dirty="0" err="1" smtClean="0"/>
              <a:t>hyperglycemia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Anti cholinergic agents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Ipatropium</a:t>
            </a:r>
            <a:r>
              <a:rPr lang="en-IN" dirty="0" smtClean="0"/>
              <a:t> bromide-125-500 mcg by aerosol or four to  eight puffs every 20 min up to 3 doses</a:t>
            </a:r>
          </a:p>
          <a:p>
            <a:r>
              <a:rPr lang="en-IN" dirty="0" smtClean="0"/>
              <a:t>Adverse effects-poor systemic absorption</a:t>
            </a:r>
          </a:p>
          <a:p>
            <a:pPr>
              <a:buNone/>
            </a:pPr>
            <a:r>
              <a:rPr lang="en-IN" dirty="0" smtClean="0"/>
              <a:t>                               dry mouth</a:t>
            </a:r>
          </a:p>
          <a:p>
            <a:pPr>
              <a:buNone/>
            </a:pPr>
            <a:r>
              <a:rPr lang="en-IN" dirty="0" smtClean="0"/>
              <a:t>                                bitter taste, flushing</a:t>
            </a:r>
          </a:p>
          <a:p>
            <a:pPr>
              <a:buNone/>
            </a:pPr>
            <a:r>
              <a:rPr lang="en-IN" dirty="0" smtClean="0"/>
              <a:t>                                tachycardia </a:t>
            </a:r>
          </a:p>
          <a:p>
            <a:pPr>
              <a:buNone/>
            </a:pPr>
            <a:r>
              <a:rPr lang="en-IN" dirty="0" smtClean="0"/>
              <a:t>                                dizziness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Methyxanthines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Aminophyline</a:t>
            </a:r>
            <a:r>
              <a:rPr lang="en-IN" dirty="0" smtClean="0"/>
              <a:t> -5-7 mg/kg infused over 20 min</a:t>
            </a:r>
          </a:p>
          <a:p>
            <a:r>
              <a:rPr lang="en-IN" dirty="0" smtClean="0"/>
              <a:t>Loading dose of 1mg/kg will raise serum </a:t>
            </a:r>
            <a:r>
              <a:rPr lang="en-IN" dirty="0" err="1" smtClean="0"/>
              <a:t>theophyline</a:t>
            </a:r>
            <a:r>
              <a:rPr lang="en-IN" dirty="0" smtClean="0"/>
              <a:t> levels at 10-20 mcg/ml</a:t>
            </a:r>
          </a:p>
          <a:p>
            <a:r>
              <a:rPr lang="en-IN" dirty="0" smtClean="0"/>
              <a:t>Adverse effects-cardiac arrhythmias, </a:t>
            </a:r>
            <a:r>
              <a:rPr lang="en-IN" dirty="0" err="1" smtClean="0"/>
              <a:t>hypotension,seizures</a:t>
            </a:r>
            <a:r>
              <a:rPr lang="en-IN" dirty="0" smtClean="0"/>
              <a:t>, and death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Corticosteroids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Parental steroids- </a:t>
            </a:r>
            <a:r>
              <a:rPr lang="en-IN" dirty="0" err="1" smtClean="0"/>
              <a:t>methylprednisolone</a:t>
            </a:r>
            <a:r>
              <a:rPr lang="en-IN" dirty="0" smtClean="0"/>
              <a:t>, hydrocortisone,</a:t>
            </a:r>
          </a:p>
          <a:p>
            <a:r>
              <a:rPr lang="en-IN" dirty="0" smtClean="0"/>
              <a:t>Adverse effects- prolonged use causes </a:t>
            </a:r>
            <a:r>
              <a:rPr lang="en-IN" dirty="0" err="1" smtClean="0"/>
              <a:t>immunosupression</a:t>
            </a:r>
            <a:r>
              <a:rPr lang="en-IN" dirty="0" smtClean="0"/>
              <a:t>, hypothalamic </a:t>
            </a:r>
            <a:r>
              <a:rPr lang="en-IN" dirty="0" err="1" smtClean="0"/>
              <a:t>pituitaryadrenal</a:t>
            </a:r>
            <a:r>
              <a:rPr lang="en-IN" dirty="0" smtClean="0"/>
              <a:t> axis </a:t>
            </a:r>
            <a:r>
              <a:rPr lang="en-IN" dirty="0" err="1" smtClean="0"/>
              <a:t>supression,osteoporosis</a:t>
            </a:r>
            <a:r>
              <a:rPr lang="en-IN" dirty="0" smtClean="0"/>
              <a:t>, </a:t>
            </a:r>
            <a:r>
              <a:rPr lang="en-IN" dirty="0" err="1" smtClean="0"/>
              <a:t>myopathy</a:t>
            </a:r>
            <a:r>
              <a:rPr lang="en-IN" dirty="0" smtClean="0"/>
              <a:t> and weakness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PREDNISOLONE-0.5 mg-1mg/kg every 6-12 hr for 48hr then 1-2 mg/kg/day bid max of 60 mg/day</a:t>
            </a:r>
          </a:p>
          <a:p>
            <a:r>
              <a:rPr lang="en-IN" dirty="0" smtClean="0"/>
              <a:t>ADRENALINE-0.01 mg/kg max 0.5 mg  repeat every 15-30 min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Status </a:t>
            </a:r>
            <a:r>
              <a:rPr lang="en-IN" dirty="0" err="1" smtClean="0"/>
              <a:t>asthmaticus</a:t>
            </a:r>
            <a:r>
              <a:rPr lang="en-IN" dirty="0" smtClean="0"/>
              <a:t> is defined as severe asthma that fails to respond inhaled beta 2 agonists ,oral or iv steroids and oxygen, and that requires hospital for admission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Magnesium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Causes smooth muscle relaxation secondary to inhibition of calcium uptake</a:t>
            </a:r>
          </a:p>
          <a:p>
            <a:r>
              <a:rPr lang="en-IN" dirty="0" smtClean="0"/>
              <a:t>Dose-50 </a:t>
            </a:r>
            <a:r>
              <a:rPr lang="en-IN" dirty="0" err="1" smtClean="0"/>
              <a:t>mgkg</a:t>
            </a:r>
            <a:r>
              <a:rPr lang="en-IN" dirty="0" smtClean="0"/>
              <a:t>/dose over 30 min</a:t>
            </a:r>
          </a:p>
          <a:p>
            <a:r>
              <a:rPr lang="en-IN" dirty="0" smtClean="0"/>
              <a:t>Or </a:t>
            </a:r>
            <a:r>
              <a:rPr lang="en-IN" dirty="0" err="1" smtClean="0"/>
              <a:t>continous</a:t>
            </a:r>
            <a:r>
              <a:rPr lang="en-IN" dirty="0" smtClean="0"/>
              <a:t> infusion-10-20 mg/kg /hr</a:t>
            </a:r>
          </a:p>
          <a:p>
            <a:r>
              <a:rPr lang="en-IN" dirty="0" smtClean="0"/>
              <a:t>Adverse effects-hypotension/</a:t>
            </a:r>
            <a:r>
              <a:rPr lang="en-IN" dirty="0" err="1" smtClean="0"/>
              <a:t>cns</a:t>
            </a:r>
            <a:r>
              <a:rPr lang="en-IN" dirty="0" smtClean="0"/>
              <a:t> depression, muscle weakness, flushing,</a:t>
            </a:r>
          </a:p>
          <a:p>
            <a:pPr>
              <a:buNone/>
            </a:pPr>
            <a:r>
              <a:rPr lang="en-IN" dirty="0" smtClean="0"/>
              <a:t> severe complications-complete heart block, respiratory failure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Management of status </a:t>
            </a:r>
            <a:r>
              <a:rPr lang="en-IN" dirty="0" err="1" smtClean="0"/>
              <a:t>asthmaticus</a:t>
            </a:r>
            <a:r>
              <a:rPr lang="en-IN" dirty="0" smtClean="0"/>
              <a:t> in children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IN" dirty="0" smtClean="0"/>
              <a:t>        child with acute asthma exacerbation</a:t>
            </a:r>
          </a:p>
          <a:p>
            <a:pPr>
              <a:buNone/>
            </a:pPr>
            <a:r>
              <a:rPr lang="en-IN" dirty="0" smtClean="0"/>
              <a:t>   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clinical </a:t>
            </a:r>
            <a:r>
              <a:rPr lang="en-IN" dirty="0" err="1" smtClean="0"/>
              <a:t>assement</a:t>
            </a:r>
            <a:r>
              <a:rPr lang="en-IN" dirty="0" smtClean="0"/>
              <a:t> [pulmonary index score] pulse </a:t>
            </a:r>
            <a:r>
              <a:rPr lang="en-IN" dirty="0" err="1" smtClean="0"/>
              <a:t>oximetry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chest x ray and ABG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PULMONARY INDEX SCORE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1. respiratory rate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2. wheezing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3.inspiration/expiration ratio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4. accessory muscle use</a:t>
            </a:r>
          </a:p>
          <a:p>
            <a:pPr>
              <a:buNone/>
            </a:pPr>
            <a:r>
              <a:rPr lang="en-IN" dirty="0" smtClean="0"/>
              <a:t>                                         </a:t>
            </a:r>
            <a:r>
              <a:rPr lang="en-IN" dirty="0" err="1" smtClean="0"/>
              <a:t>assement</a:t>
            </a:r>
            <a:r>
              <a:rPr lang="en-IN" dirty="0" smtClean="0"/>
              <a:t> of severity  of status </a:t>
            </a:r>
            <a:r>
              <a:rPr lang="en-IN" dirty="0" err="1" smtClean="0"/>
              <a:t>asthmaticus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   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Down Arrow 3"/>
          <p:cNvSpPr/>
          <p:nvPr/>
        </p:nvSpPr>
        <p:spPr>
          <a:xfrm>
            <a:off x="4429124" y="1928802"/>
            <a:ext cx="7143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 flipH="1">
            <a:off x="4643438" y="2571744"/>
            <a:ext cx="45719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7" name="Diagram 6"/>
          <p:cNvGraphicFramePr/>
          <p:nvPr/>
        </p:nvGraphicFramePr>
        <p:xfrm flipH="1">
          <a:off x="9143999" y="285728"/>
          <a:ext cx="45719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own Arrow 7"/>
          <p:cNvSpPr/>
          <p:nvPr/>
        </p:nvSpPr>
        <p:spPr>
          <a:xfrm flipH="1">
            <a:off x="5143505" y="5786454"/>
            <a:ext cx="71437" cy="692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     admit in </a:t>
            </a:r>
            <a:r>
              <a:rPr lang="en-IN" dirty="0" err="1" smtClean="0"/>
              <a:t>picu</a:t>
            </a:r>
            <a:r>
              <a:rPr lang="en-IN" dirty="0" smtClean="0"/>
              <a:t> if </a:t>
            </a:r>
            <a:r>
              <a:rPr lang="en-IN" dirty="0" err="1" smtClean="0"/>
              <a:t>becker</a:t>
            </a:r>
            <a:r>
              <a:rPr lang="en-IN" dirty="0" smtClean="0"/>
              <a:t> asthma score &gt;7</a:t>
            </a:r>
          </a:p>
          <a:p>
            <a:pPr>
              <a:buNone/>
            </a:pPr>
            <a:r>
              <a:rPr lang="en-IN" dirty="0" smtClean="0"/>
              <a:t>  </a:t>
            </a:r>
          </a:p>
          <a:p>
            <a:pPr>
              <a:buNone/>
            </a:pPr>
            <a:r>
              <a:rPr lang="en-IN" dirty="0" smtClean="0"/>
              <a:t>                    supportive care     .</a:t>
            </a:r>
          </a:p>
          <a:p>
            <a:pPr>
              <a:buNone/>
            </a:pPr>
            <a:r>
              <a:rPr lang="en-IN" dirty="0" smtClean="0"/>
              <a:t>                          management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                               </a:t>
            </a:r>
          </a:p>
          <a:p>
            <a:pPr>
              <a:buNone/>
            </a:pPr>
            <a:r>
              <a:rPr lang="en-IN" dirty="0" smtClean="0"/>
              <a:t>              medications            ventilation                </a:t>
            </a:r>
          </a:p>
        </p:txBody>
      </p:sp>
      <p:sp>
        <p:nvSpPr>
          <p:cNvPr id="4" name="Down Arrow 3"/>
          <p:cNvSpPr/>
          <p:nvPr/>
        </p:nvSpPr>
        <p:spPr>
          <a:xfrm flipH="1">
            <a:off x="4571998" y="2143116"/>
            <a:ext cx="45719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Down Arrow 4"/>
          <p:cNvSpPr/>
          <p:nvPr/>
        </p:nvSpPr>
        <p:spPr>
          <a:xfrm>
            <a:off x="4643438" y="3143248"/>
            <a:ext cx="142876" cy="71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5286380" y="2214554"/>
            <a:ext cx="3500462" cy="3000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err="1" smtClean="0"/>
              <a:t>Comfotable</a:t>
            </a:r>
            <a:r>
              <a:rPr lang="en-IN" dirty="0" smtClean="0"/>
              <a:t> environment</a:t>
            </a:r>
          </a:p>
          <a:p>
            <a:pPr algn="ctr"/>
            <a:r>
              <a:rPr lang="en-IN" dirty="0" smtClean="0"/>
              <a:t>Iv </a:t>
            </a:r>
            <a:r>
              <a:rPr lang="en-IN" dirty="0" err="1" smtClean="0"/>
              <a:t>acess</a:t>
            </a:r>
            <a:endParaRPr lang="en-IN" dirty="0" smtClean="0"/>
          </a:p>
          <a:p>
            <a:pPr algn="ctr"/>
            <a:r>
              <a:rPr lang="en-IN" dirty="0" smtClean="0"/>
              <a:t>Maintain </a:t>
            </a:r>
            <a:r>
              <a:rPr lang="en-IN" dirty="0" err="1" smtClean="0"/>
              <a:t>euvolemia</a:t>
            </a:r>
            <a:endParaRPr lang="en-IN" dirty="0" smtClean="0"/>
          </a:p>
          <a:p>
            <a:pPr algn="ctr"/>
            <a:r>
              <a:rPr lang="en-IN" dirty="0" err="1" smtClean="0"/>
              <a:t>Continous</a:t>
            </a:r>
            <a:r>
              <a:rPr lang="en-IN" dirty="0" smtClean="0"/>
              <a:t> cardio respiratory monitoring</a:t>
            </a:r>
          </a:p>
          <a:p>
            <a:pPr algn="ctr"/>
            <a:r>
              <a:rPr lang="en-IN" dirty="0" smtClean="0"/>
              <a:t>Avoid sedation</a:t>
            </a:r>
          </a:p>
          <a:p>
            <a:pPr algn="ctr"/>
            <a:r>
              <a:rPr lang="en-IN" dirty="0" smtClean="0"/>
              <a:t>Monitor </a:t>
            </a:r>
            <a:r>
              <a:rPr lang="en-IN" dirty="0" err="1" smtClean="0"/>
              <a:t>pottasium</a:t>
            </a:r>
            <a:endParaRPr lang="en-IN" dirty="0" smtClean="0"/>
          </a:p>
          <a:p>
            <a:pPr algn="ctr"/>
            <a:r>
              <a:rPr lang="en-IN" dirty="0" smtClean="0"/>
              <a:t>Antibiotics if indicated</a:t>
            </a:r>
          </a:p>
          <a:p>
            <a:pPr algn="ctr"/>
            <a:r>
              <a:rPr lang="en-IN" dirty="0" smtClean="0"/>
              <a:t>If ventilated arterial and central venous </a:t>
            </a:r>
            <a:r>
              <a:rPr lang="en-IN" dirty="0" err="1" smtClean="0"/>
              <a:t>acess</a:t>
            </a:r>
            <a:endParaRPr lang="en-IN" dirty="0"/>
          </a:p>
        </p:txBody>
      </p:sp>
      <p:sp>
        <p:nvSpPr>
          <p:cNvPr id="10" name="Down Arrow 9"/>
          <p:cNvSpPr/>
          <p:nvPr/>
        </p:nvSpPr>
        <p:spPr>
          <a:xfrm flipH="1">
            <a:off x="4357685" y="4000504"/>
            <a:ext cx="45719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3571868" y="464344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>
            <a:off x="3643306" y="4572008"/>
            <a:ext cx="71438" cy="857256"/>
          </a:xfrm>
          <a:prstGeom prst="downArrow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Down Arrow 26"/>
          <p:cNvSpPr/>
          <p:nvPr/>
        </p:nvSpPr>
        <p:spPr>
          <a:xfrm>
            <a:off x="5143504" y="4643446"/>
            <a:ext cx="7143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Medications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     </a:t>
            </a:r>
          </a:p>
          <a:p>
            <a:pPr>
              <a:buNone/>
            </a:pPr>
            <a:r>
              <a:rPr lang="en-IN" dirty="0" smtClean="0"/>
              <a:t>Beta agonists       </a:t>
            </a:r>
            <a:r>
              <a:rPr lang="en-IN" dirty="0" err="1" smtClean="0"/>
              <a:t>anticholinergic</a:t>
            </a:r>
            <a:r>
              <a:rPr lang="en-IN" dirty="0" smtClean="0"/>
              <a:t> agents steroids                             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4786314" y="1142984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Connector 5"/>
          <p:cNvCxnSpPr/>
          <p:nvPr/>
        </p:nvCxnSpPr>
        <p:spPr>
          <a:xfrm>
            <a:off x="2285984" y="1571612"/>
            <a:ext cx="47863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16"/>
          <p:cNvSpPr/>
          <p:nvPr/>
        </p:nvSpPr>
        <p:spPr>
          <a:xfrm>
            <a:off x="2071670" y="1714488"/>
            <a:ext cx="7143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Down Arrow 17"/>
          <p:cNvSpPr/>
          <p:nvPr/>
        </p:nvSpPr>
        <p:spPr>
          <a:xfrm>
            <a:off x="7000892" y="1643050"/>
            <a:ext cx="45719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Down Arrow 18"/>
          <p:cNvSpPr/>
          <p:nvPr/>
        </p:nvSpPr>
        <p:spPr>
          <a:xfrm>
            <a:off x="4786314" y="1714488"/>
            <a:ext cx="7143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20" name="Diagram 19"/>
          <p:cNvGraphicFramePr/>
          <p:nvPr/>
        </p:nvGraphicFramePr>
        <p:xfrm>
          <a:off x="785786" y="2857496"/>
          <a:ext cx="8001056" cy="381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Other medications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Magnesium-50 mg/kg/dose over 30 min or infusion at a rate of 10-20 mg/kg/hr can repeat once or twice after 6 hrs</a:t>
            </a:r>
          </a:p>
          <a:p>
            <a:r>
              <a:rPr lang="en-IN" dirty="0" err="1" smtClean="0"/>
              <a:t>Theophylline</a:t>
            </a:r>
            <a:r>
              <a:rPr lang="en-IN" dirty="0" smtClean="0"/>
              <a:t> – loading dose of 5-7 mg/kg infused over 20 min followed by 0.5-0.9 mg/kg/hr</a:t>
            </a:r>
          </a:p>
          <a:p>
            <a:r>
              <a:rPr lang="en-IN" dirty="0" smtClean="0"/>
              <a:t>Ketamine-1 mg/kg/hr titrated to effect</a:t>
            </a:r>
          </a:p>
          <a:p>
            <a:r>
              <a:rPr lang="en-IN" dirty="0" smtClean="0"/>
              <a:t>Vecuronium-0.1 mg/kg/hr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ventilation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pPr>
              <a:buNone/>
            </a:pPr>
            <a:r>
              <a:rPr lang="en-IN" dirty="0" smtClean="0"/>
              <a:t>Non invasive ventilation               invasive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ventilation</a:t>
            </a:r>
          </a:p>
        </p:txBody>
      </p:sp>
      <p:sp>
        <p:nvSpPr>
          <p:cNvPr id="4" name="Down Arrow 3"/>
          <p:cNvSpPr/>
          <p:nvPr/>
        </p:nvSpPr>
        <p:spPr>
          <a:xfrm flipH="1">
            <a:off x="4699440" y="1214422"/>
            <a:ext cx="45719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Connector 5"/>
          <p:cNvCxnSpPr/>
          <p:nvPr/>
        </p:nvCxnSpPr>
        <p:spPr>
          <a:xfrm>
            <a:off x="3357554" y="142873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own Arrow 10"/>
          <p:cNvSpPr/>
          <p:nvPr/>
        </p:nvSpPr>
        <p:spPr>
          <a:xfrm flipH="1">
            <a:off x="3357554" y="1428736"/>
            <a:ext cx="14287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Down Arrow 11"/>
          <p:cNvSpPr/>
          <p:nvPr/>
        </p:nvSpPr>
        <p:spPr>
          <a:xfrm>
            <a:off x="6215074" y="1357298"/>
            <a:ext cx="14287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00100" y="2857496"/>
            <a:ext cx="3000396" cy="4000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smtClean="0"/>
              <a:t>Non invasive positive pressure ventilation should be tried prior to conventional ventilation</a:t>
            </a:r>
            <a:endParaRPr lang="en-IN" sz="2800" dirty="0"/>
          </a:p>
        </p:txBody>
      </p:sp>
      <p:sp>
        <p:nvSpPr>
          <p:cNvPr id="16" name="Rectangle 15"/>
          <p:cNvSpPr/>
          <p:nvPr/>
        </p:nvSpPr>
        <p:spPr>
          <a:xfrm>
            <a:off x="5000628" y="3357562"/>
            <a:ext cx="3500462" cy="3500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smtClean="0"/>
              <a:t>Volume control mode</a:t>
            </a:r>
          </a:p>
          <a:p>
            <a:pPr algn="ctr"/>
            <a:r>
              <a:rPr lang="en-IN" sz="2800" dirty="0" smtClean="0"/>
              <a:t>RR approximately half of the normal for age</a:t>
            </a:r>
          </a:p>
          <a:p>
            <a:pPr algn="ctr"/>
            <a:r>
              <a:rPr lang="en-IN" sz="2800" dirty="0" smtClean="0"/>
              <a:t>I:Eratio of 1:3</a:t>
            </a:r>
          </a:p>
          <a:p>
            <a:pPr algn="ctr"/>
            <a:r>
              <a:rPr lang="en-IN" sz="2800" dirty="0" smtClean="0"/>
              <a:t>PEEP of 0-2 cm ofh2o</a:t>
            </a:r>
          </a:p>
          <a:p>
            <a:pPr algn="ctr"/>
            <a:r>
              <a:rPr lang="en-IN" sz="2800" dirty="0" smtClean="0"/>
              <a:t>If infants pressure control  ventilation with pip adjusted</a:t>
            </a:r>
          </a:p>
          <a:p>
            <a:pPr algn="ctr"/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Risk </a:t>
            </a:r>
            <a:r>
              <a:rPr lang="en-IN" dirty="0" err="1" smtClean="0"/>
              <a:t>assement</a:t>
            </a:r>
            <a:r>
              <a:rPr lang="en-IN" dirty="0" smtClean="0"/>
              <a:t> for discharge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MEDICAL STABILITY- physical findings are normal</a:t>
            </a:r>
          </a:p>
          <a:p>
            <a:r>
              <a:rPr lang="en-IN" dirty="0" smtClean="0"/>
              <a:t>Sustained improvement in symptoms and bronchodilator treatments are 3 hrs apart</a:t>
            </a:r>
          </a:p>
          <a:p>
            <a:r>
              <a:rPr lang="en-IN" dirty="0" smtClean="0"/>
              <a:t>PEF&gt;70% of predicted</a:t>
            </a:r>
          </a:p>
          <a:p>
            <a:r>
              <a:rPr lang="en-IN" dirty="0" smtClean="0"/>
              <a:t>Oxygen saturation-92% in room air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Home supervision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Capability to administer intervention and to observe and respond appropriately to clinical </a:t>
            </a:r>
            <a:r>
              <a:rPr lang="en-IN" dirty="0" err="1" smtClean="0"/>
              <a:t>detoriation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7200" b="1" i="1" dirty="0" smtClean="0"/>
              <a:t>THANK YOU</a:t>
            </a:r>
            <a:endParaRPr lang="en-IN" sz="7200" b="1" i="1" dirty="0"/>
          </a:p>
        </p:txBody>
      </p:sp>
    </p:spTree>
    <p:extLst>
      <p:ext uri="{BB962C8B-B14F-4D97-AF65-F5344CB8AC3E}">
        <p14:creationId xmlns:p14="http://schemas.microsoft.com/office/powerpoint/2010/main" xmlns="" val="22271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Worsening of asthma occurs as result of exposure to  risk factors for asthma symptoms </a:t>
            </a:r>
          </a:p>
          <a:p>
            <a:r>
              <a:rPr lang="en-IN" dirty="0" smtClean="0"/>
              <a:t>Or triggers- exercise                                    </a:t>
            </a:r>
          </a:p>
          <a:p>
            <a:pPr>
              <a:buNone/>
            </a:pPr>
            <a:r>
              <a:rPr lang="en-IN" dirty="0" smtClean="0"/>
              <a:t>weather conditions[thunder </a:t>
            </a:r>
            <a:r>
              <a:rPr lang="en-IN" dirty="0" err="1" smtClean="0"/>
              <a:t>stroms</a:t>
            </a:r>
            <a:r>
              <a:rPr lang="en-IN" dirty="0" smtClean="0"/>
              <a:t>] </a:t>
            </a:r>
          </a:p>
          <a:p>
            <a:pPr>
              <a:buNone/>
            </a:pPr>
            <a:r>
              <a:rPr lang="en-IN" dirty="0" smtClean="0"/>
              <a:t>Air pollutants</a:t>
            </a:r>
          </a:p>
          <a:p>
            <a:pPr>
              <a:buNone/>
            </a:pPr>
            <a:r>
              <a:rPr lang="en-IN" dirty="0" smtClean="0"/>
              <a:t>Upper respiratory tract infections[rhino virus ,</a:t>
            </a:r>
            <a:r>
              <a:rPr lang="en-IN" dirty="0" err="1" smtClean="0"/>
              <a:t>rsv</a:t>
            </a:r>
            <a:r>
              <a:rPr lang="en-IN" dirty="0" smtClean="0"/>
              <a:t>]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Symptoms- cough </a:t>
            </a:r>
          </a:p>
          <a:p>
            <a:pPr>
              <a:buNone/>
            </a:pPr>
            <a:r>
              <a:rPr lang="en-IN" dirty="0" smtClean="0"/>
              <a:t>                       wheezing</a:t>
            </a:r>
          </a:p>
          <a:p>
            <a:pPr>
              <a:buNone/>
            </a:pPr>
            <a:r>
              <a:rPr lang="en-IN" dirty="0" smtClean="0"/>
              <a:t>                        agitation</a:t>
            </a:r>
          </a:p>
          <a:p>
            <a:pPr>
              <a:buNone/>
            </a:pPr>
            <a:r>
              <a:rPr lang="en-IN" dirty="0" smtClean="0"/>
              <a:t>                         </a:t>
            </a:r>
            <a:r>
              <a:rPr lang="en-IN" dirty="0" err="1" smtClean="0"/>
              <a:t>dyspnea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inability to speak</a:t>
            </a:r>
          </a:p>
          <a:p>
            <a:pPr>
              <a:buNone/>
            </a:pPr>
            <a:r>
              <a:rPr lang="en-IN" dirty="0" smtClean="0"/>
              <a:t>                         inability to lie down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SIGNS- wheeze</a:t>
            </a:r>
          </a:p>
          <a:p>
            <a:pPr>
              <a:buNone/>
            </a:pPr>
            <a:r>
              <a:rPr lang="en-IN" dirty="0" smtClean="0"/>
              <a:t>                noisy chest or absent breath sounds</a:t>
            </a:r>
          </a:p>
          <a:p>
            <a:pPr>
              <a:buNone/>
            </a:pPr>
            <a:r>
              <a:rPr lang="en-IN" dirty="0" smtClean="0"/>
              <a:t>                 central cyanosis</a:t>
            </a:r>
          </a:p>
          <a:p>
            <a:pPr>
              <a:buNone/>
            </a:pPr>
            <a:r>
              <a:rPr lang="en-IN" dirty="0" smtClean="0"/>
              <a:t>                 presence of pulses </a:t>
            </a:r>
            <a:r>
              <a:rPr lang="en-IN" dirty="0" err="1" smtClean="0"/>
              <a:t>paradoxus</a:t>
            </a:r>
            <a:r>
              <a:rPr lang="en-IN" dirty="0" smtClean="0"/>
              <a:t> –correlates with severity of asthmatic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History – severity and duration of symptoms </a:t>
            </a:r>
          </a:p>
          <a:p>
            <a:pPr>
              <a:buNone/>
            </a:pPr>
            <a:r>
              <a:rPr lang="en-IN" dirty="0" smtClean="0"/>
              <a:t>                   exercise limitation and sleep disturbance</a:t>
            </a:r>
          </a:p>
          <a:p>
            <a:pPr>
              <a:buNone/>
            </a:pPr>
            <a:r>
              <a:rPr lang="en-IN" dirty="0" smtClean="0"/>
              <a:t>                  all current medications [dose and device prescribed]</a:t>
            </a:r>
          </a:p>
          <a:p>
            <a:pPr>
              <a:buNone/>
            </a:pPr>
            <a:r>
              <a:rPr lang="en-IN" dirty="0" smtClean="0"/>
              <a:t>                 dose taken in response to </a:t>
            </a:r>
            <a:r>
              <a:rPr lang="en-IN" dirty="0" err="1" smtClean="0"/>
              <a:t>detoriation</a:t>
            </a:r>
            <a:r>
              <a:rPr lang="en-IN" dirty="0" smtClean="0"/>
              <a:t> and response to this </a:t>
            </a:r>
            <a:r>
              <a:rPr lang="en-IN" dirty="0" err="1" smtClean="0"/>
              <a:t>theraphy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time of onset and cause of present exacerbation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Assement</a:t>
            </a:r>
            <a:r>
              <a:rPr lang="en-IN" dirty="0" smtClean="0"/>
              <a:t> of severity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Clinical observation  of the child: pulse rate</a:t>
            </a:r>
          </a:p>
          <a:p>
            <a:pPr>
              <a:buNone/>
            </a:pPr>
            <a:r>
              <a:rPr lang="en-IN" dirty="0" smtClean="0"/>
              <a:t>                                               respiratory rate</a:t>
            </a:r>
          </a:p>
          <a:p>
            <a:pPr>
              <a:buNone/>
            </a:pPr>
            <a:r>
              <a:rPr lang="en-IN" dirty="0" smtClean="0"/>
              <a:t>                                      use of </a:t>
            </a:r>
            <a:r>
              <a:rPr lang="en-IN" dirty="0" err="1" smtClean="0"/>
              <a:t>accesory</a:t>
            </a:r>
            <a:r>
              <a:rPr lang="en-IN" dirty="0" smtClean="0"/>
              <a:t> muscles</a:t>
            </a:r>
          </a:p>
          <a:p>
            <a:pPr>
              <a:buNone/>
            </a:pPr>
            <a:r>
              <a:rPr lang="en-IN" dirty="0" smtClean="0"/>
              <a:t>                                      ability to complete sentence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BECKER ASTHMA SCORE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51560"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SCORE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70" baseline="0" dirty="0" smtClean="0"/>
                        <a:t> RR</a:t>
                      </a:r>
                      <a:endParaRPr lang="en-IN" sz="287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WHEEZING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I/E RATIO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ACCESORY</a:t>
                      </a:r>
                      <a:r>
                        <a:rPr lang="en-IN" sz="2000" baseline="0" dirty="0" smtClean="0"/>
                        <a:t> MUSCLE  USE</a:t>
                      </a:r>
                      <a:endParaRPr lang="en-IN" sz="2000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0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&lt;30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NONE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1:1.5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NONE</a:t>
                      </a:r>
                      <a:endParaRPr lang="en-IN" sz="2000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1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30-40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TERMINAL</a:t>
                      </a:r>
                      <a:r>
                        <a:rPr lang="en-IN" sz="2000" baseline="0" dirty="0" smtClean="0"/>
                        <a:t> EXPIRATION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1:2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1 SITE</a:t>
                      </a:r>
                      <a:endParaRPr lang="en-IN" sz="2000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IN" sz="3200" baseline="0" dirty="0" smtClean="0"/>
                        <a:t>2</a:t>
                      </a:r>
                      <a:endParaRPr lang="en-IN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41-50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ENTIRE</a:t>
                      </a:r>
                      <a:r>
                        <a:rPr lang="en-IN" sz="2000" baseline="0" dirty="0" smtClean="0"/>
                        <a:t> EXPIRATION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1:3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2 SITE</a:t>
                      </a:r>
                      <a:endParaRPr lang="en-IN" sz="2000" dirty="0"/>
                    </a:p>
                  </a:txBody>
                  <a:tcPr/>
                </a:tc>
              </a:tr>
              <a:tr h="1051560"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 smtClean="0"/>
                        <a:t>&gt;50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INSPIRATION&amp; EXPIRATION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 smtClean="0"/>
                        <a:t>&gt;1:3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3 SITES OR NECK STRAP MUSCLE USE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 score &gt; 4 is moderate status </a:t>
            </a:r>
            <a:r>
              <a:rPr lang="en-IN" dirty="0" err="1" smtClean="0"/>
              <a:t>asthmaticus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score 7 should be admitted in </a:t>
            </a:r>
            <a:r>
              <a:rPr lang="en-IN" dirty="0" err="1" smtClean="0"/>
              <a:t>icu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Oxygen saturation-&gt;95%</a:t>
            </a:r>
          </a:p>
          <a:p>
            <a:pPr>
              <a:buNone/>
            </a:pPr>
            <a:r>
              <a:rPr lang="en-IN" dirty="0" smtClean="0"/>
              <a:t>           &lt;92% needs hospitalisation</a:t>
            </a:r>
          </a:p>
          <a:p>
            <a:pPr>
              <a:buNone/>
            </a:pPr>
            <a:r>
              <a:rPr lang="en-IN" dirty="0" smtClean="0"/>
              <a:t> complicating factors – pneumonia ,</a:t>
            </a:r>
            <a:r>
              <a:rPr lang="en-IN" dirty="0" err="1" smtClean="0"/>
              <a:t>atelectasis,pneumothorax</a:t>
            </a:r>
            <a:r>
              <a:rPr lang="en-IN" dirty="0" smtClean="0"/>
              <a:t>, or </a:t>
            </a:r>
            <a:r>
              <a:rPr lang="en-IN" dirty="0" err="1" smtClean="0"/>
              <a:t>pnuemomediastinum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924</Words>
  <Application>Microsoft Office PowerPoint</Application>
  <PresentationFormat>On-screen Show (4:3)</PresentationFormat>
  <Paragraphs>183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Status asthmaticus</vt:lpstr>
      <vt:lpstr>DEFINITION  </vt:lpstr>
      <vt:lpstr>Clinical presentation</vt:lpstr>
      <vt:lpstr>Slide 4</vt:lpstr>
      <vt:lpstr>Slide 5</vt:lpstr>
      <vt:lpstr>Management </vt:lpstr>
      <vt:lpstr>Assement of severity </vt:lpstr>
      <vt:lpstr>BECKER ASTHMA SCORE</vt:lpstr>
      <vt:lpstr>Slide 9</vt:lpstr>
      <vt:lpstr>Treatment </vt:lpstr>
      <vt:lpstr>Treatment </vt:lpstr>
      <vt:lpstr>Beta 2 agonists</vt:lpstr>
      <vt:lpstr>Slide 13</vt:lpstr>
      <vt:lpstr>Intravenous beta 2 agonists</vt:lpstr>
      <vt:lpstr>Slide 15</vt:lpstr>
      <vt:lpstr>Anti cholinergic agents</vt:lpstr>
      <vt:lpstr>Methyxanthines </vt:lpstr>
      <vt:lpstr>Corticosteroids </vt:lpstr>
      <vt:lpstr>Slide 19</vt:lpstr>
      <vt:lpstr>Magnesium </vt:lpstr>
      <vt:lpstr>Management of status asthmaticus in children</vt:lpstr>
      <vt:lpstr>Slide 22</vt:lpstr>
      <vt:lpstr>Medications </vt:lpstr>
      <vt:lpstr>Other medications</vt:lpstr>
      <vt:lpstr>ventilation</vt:lpstr>
      <vt:lpstr>Risk assement for discharge</vt:lpstr>
      <vt:lpstr>Home supervision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asthamaticus</dc:title>
  <dc:creator>NITHYAPRIYA</dc:creator>
  <cp:lastModifiedBy>Admin</cp:lastModifiedBy>
  <cp:revision>42</cp:revision>
  <dcterms:created xsi:type="dcterms:W3CDTF">2016-06-06T22:48:46Z</dcterms:created>
  <dcterms:modified xsi:type="dcterms:W3CDTF">2019-10-03T12:01:16Z</dcterms:modified>
</cp:coreProperties>
</file>