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6" r:id="rId2"/>
    <p:sldId id="256" r:id="rId3"/>
    <p:sldId id="257" r:id="rId4"/>
    <p:sldId id="258" r:id="rId5"/>
    <p:sldId id="259" r:id="rId6"/>
    <p:sldId id="260" r:id="rId7"/>
    <p:sldId id="273" r:id="rId8"/>
    <p:sldId id="261" r:id="rId9"/>
    <p:sldId id="262" r:id="rId10"/>
    <p:sldId id="263" r:id="rId11"/>
    <p:sldId id="264" r:id="rId12"/>
    <p:sldId id="274" r:id="rId13"/>
    <p:sldId id="265" r:id="rId14"/>
    <p:sldId id="277" r:id="rId15"/>
    <p:sldId id="266" r:id="rId16"/>
    <p:sldId id="267" r:id="rId17"/>
    <p:sldId id="268" r:id="rId18"/>
    <p:sldId id="269" r:id="rId19"/>
    <p:sldId id="270" r:id="rId20"/>
    <p:sldId id="271" r:id="rId21"/>
    <p:sldId id="275" r:id="rId22"/>
    <p:sldId id="27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5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4A09A-6ED0-4196-AF0F-2EBEE18FED58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BDB5D8-4CD6-4A81-881B-C86A19662D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4A09A-6ED0-4196-AF0F-2EBEE18FED58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BDB5D8-4CD6-4A81-881B-C86A19662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4A09A-6ED0-4196-AF0F-2EBEE18FED58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BDB5D8-4CD6-4A81-881B-C86A19662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4A09A-6ED0-4196-AF0F-2EBEE18FED58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BDB5D8-4CD6-4A81-881B-C86A19662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4A09A-6ED0-4196-AF0F-2EBEE18FED58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BDB5D8-4CD6-4A81-881B-C86A19662D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4A09A-6ED0-4196-AF0F-2EBEE18FED58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BDB5D8-4CD6-4A81-881B-C86A19662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4A09A-6ED0-4196-AF0F-2EBEE18FED58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BDB5D8-4CD6-4A81-881B-C86A19662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4A09A-6ED0-4196-AF0F-2EBEE18FED58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BDB5D8-4CD6-4A81-881B-C86A19662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4A09A-6ED0-4196-AF0F-2EBEE18FED58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BDB5D8-4CD6-4A81-881B-C86A19662D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4A09A-6ED0-4196-AF0F-2EBEE18FED58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BDB5D8-4CD6-4A81-881B-C86A19662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4A09A-6ED0-4196-AF0F-2EBEE18FED58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BDB5D8-4CD6-4A81-881B-C86A19662D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C44A09A-6ED0-4196-AF0F-2EBEE18FED58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CBDB5D8-4CD6-4A81-881B-C86A19662D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2667000"/>
            <a:ext cx="7406640" cy="1472184"/>
          </a:xfrm>
        </p:spPr>
        <p:txBody>
          <a:bodyPr/>
          <a:lstStyle/>
          <a:p>
            <a:r>
              <a:rPr lang="en-US" dirty="0" smtClean="0"/>
              <a:t>GROSS ANATOMY OF UTERUS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4876800"/>
            <a:ext cx="7406640" cy="1752600"/>
          </a:xfrm>
        </p:spPr>
        <p:txBody>
          <a:bodyPr/>
          <a:lstStyle/>
          <a:p>
            <a:r>
              <a:rPr lang="en-US" smtClean="0"/>
              <a:t>                                             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914400"/>
            <a:ext cx="7543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The peritoneum covering the superior surface of the bladder reflects over the anterior surface of uterus at the level of isthmus . the pouch so </a:t>
            </a:r>
            <a:r>
              <a:rPr lang="en-US" sz="2400" dirty="0" err="1" smtClean="0"/>
              <a:t>formed,is</a:t>
            </a:r>
            <a:r>
              <a:rPr lang="en-US" sz="2400" dirty="0" smtClean="0"/>
              <a:t> called </a:t>
            </a:r>
            <a:r>
              <a:rPr lang="en-US" sz="2400" dirty="0" err="1" smtClean="0"/>
              <a:t>utero-vesical</a:t>
            </a:r>
            <a:r>
              <a:rPr lang="en-US" sz="2400" dirty="0" smtClean="0"/>
              <a:t> pouch.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The peritoneum there after, is firmly attached to the anterior and posterior wall of uterus and upper 1/3 of posterior vaginal wall where from it is reflected over the rectum. The pouch so formed is called pouch of </a:t>
            </a:r>
            <a:r>
              <a:rPr lang="en-US" sz="2400" dirty="0" err="1" smtClean="0"/>
              <a:t>douglas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990600"/>
            <a:ext cx="7696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Traced laterally , the </a:t>
            </a:r>
            <a:r>
              <a:rPr lang="en-US" sz="2800" dirty="0" err="1" smtClean="0"/>
              <a:t>adherant</a:t>
            </a:r>
            <a:r>
              <a:rPr lang="en-US" sz="2800" dirty="0" smtClean="0"/>
              <a:t> peritoneum of the anterior and posterior walls of the uterus is continuous laterally forming broad ligament.</a:t>
            </a:r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Laterally, it extends to the lateral pelvic walls where the layers reflect to cover the anterior and posterior aspect of pelvic cavity.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"/>
            <a:ext cx="83058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533400"/>
            <a:ext cx="7391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On its superior border ,lies the fallopian tube and on the posterior layer, the ovary Is attached by </a:t>
            </a:r>
            <a:r>
              <a:rPr lang="en-US" sz="3200" dirty="0" err="1" smtClean="0"/>
              <a:t>mesovarium</a:t>
            </a:r>
            <a:r>
              <a:rPr lang="en-US" sz="3200" dirty="0" smtClean="0"/>
              <a:t>.</a:t>
            </a:r>
          </a:p>
          <a:p>
            <a:endParaRPr lang="en-US" sz="3200" dirty="0"/>
          </a:p>
          <a:p>
            <a:endParaRPr lang="en-US" sz="3200" dirty="0" smtClean="0"/>
          </a:p>
          <a:p>
            <a:r>
              <a:rPr lang="en-US" sz="3200" dirty="0" smtClean="0"/>
              <a:t>It is a short peritoneal fold connecting the anterior border of the ovary with the posterior layer of the broad ligament of uterus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Fallopian tube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They are paired structures , measuring 10cm and forms the superior border of broad ligament.</a:t>
            </a:r>
          </a:p>
          <a:p>
            <a:r>
              <a:rPr lang="en-US" dirty="0" smtClean="0"/>
              <a:t>4 parts :</a:t>
            </a:r>
          </a:p>
          <a:p>
            <a:pPr>
              <a:buNone/>
            </a:pPr>
            <a:r>
              <a:rPr lang="en-US" dirty="0" smtClean="0"/>
              <a:t> intramural or interstitial part – lying in the uterine wall and measures 1.25cm in length and 1mm in diameter</a:t>
            </a:r>
          </a:p>
          <a:p>
            <a:pPr>
              <a:buNone/>
            </a:pPr>
            <a:r>
              <a:rPr lang="en-US" dirty="0" smtClean="0"/>
              <a:t>Isthmus –measures 3-4 cm In length and 2mm in diameter.</a:t>
            </a:r>
          </a:p>
          <a:p>
            <a:pPr>
              <a:buNone/>
            </a:pPr>
            <a:r>
              <a:rPr lang="en-US" dirty="0" err="1" smtClean="0"/>
              <a:t>Ampulla</a:t>
            </a:r>
            <a:r>
              <a:rPr lang="en-US" dirty="0" smtClean="0"/>
              <a:t> – </a:t>
            </a:r>
            <a:r>
              <a:rPr lang="en-US" dirty="0" err="1" smtClean="0"/>
              <a:t>tortous</a:t>
            </a:r>
            <a:r>
              <a:rPr lang="en-US" dirty="0" smtClean="0"/>
              <a:t> part 5 cm in length and ends in </a:t>
            </a:r>
          </a:p>
          <a:p>
            <a:pPr>
              <a:buNone/>
            </a:pPr>
            <a:r>
              <a:rPr lang="en-US" dirty="0" err="1" smtClean="0"/>
              <a:t>Infundibulum</a:t>
            </a:r>
            <a:r>
              <a:rPr lang="en-US" dirty="0" smtClean="0"/>
              <a:t> measuring about 1.25 cm with diameter of 6mm.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381000"/>
            <a:ext cx="6096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Contents of broad ligament</a:t>
            </a:r>
          </a:p>
          <a:p>
            <a:pPr>
              <a:buNone/>
            </a:pPr>
            <a:r>
              <a:rPr lang="en-US" sz="2400" dirty="0" smtClean="0"/>
              <a:t> 1. fallopian tube</a:t>
            </a:r>
          </a:p>
          <a:p>
            <a:pPr>
              <a:buNone/>
            </a:pPr>
            <a:r>
              <a:rPr lang="en-US" sz="2400" dirty="0" smtClean="0"/>
              <a:t> 2. round </a:t>
            </a:r>
            <a:r>
              <a:rPr lang="en-US" sz="2400" dirty="0" err="1" smtClean="0"/>
              <a:t>lig</a:t>
            </a:r>
            <a:r>
              <a:rPr lang="en-US" sz="2400" dirty="0" smtClean="0"/>
              <a:t> of ovary</a:t>
            </a:r>
          </a:p>
          <a:p>
            <a:pPr>
              <a:buNone/>
            </a:pPr>
            <a:r>
              <a:rPr lang="en-US" sz="2400" dirty="0" smtClean="0"/>
              <a:t> 3. ovarian ligament</a:t>
            </a:r>
          </a:p>
          <a:p>
            <a:pPr>
              <a:buNone/>
            </a:pPr>
            <a:r>
              <a:rPr lang="en-US" sz="2400" dirty="0" smtClean="0"/>
              <a:t> 4. uterine vessels</a:t>
            </a:r>
          </a:p>
          <a:p>
            <a:pPr>
              <a:buNone/>
            </a:pPr>
            <a:r>
              <a:rPr lang="en-US" sz="2400" dirty="0" smtClean="0"/>
              <a:t> 5. ovarian vessels in </a:t>
            </a:r>
            <a:r>
              <a:rPr lang="en-US" sz="2400" dirty="0" err="1" smtClean="0"/>
              <a:t>ip</a:t>
            </a:r>
            <a:r>
              <a:rPr lang="en-US" sz="2400" dirty="0" smtClean="0"/>
              <a:t> ligament.</a:t>
            </a:r>
          </a:p>
          <a:p>
            <a:pPr>
              <a:buNone/>
            </a:pPr>
            <a:r>
              <a:rPr lang="en-US" sz="2400" dirty="0" smtClean="0"/>
              <a:t> 6. </a:t>
            </a:r>
            <a:r>
              <a:rPr lang="en-US" sz="2400" dirty="0" err="1" smtClean="0"/>
              <a:t>uterovaginal</a:t>
            </a:r>
            <a:r>
              <a:rPr lang="en-US" sz="2400" dirty="0" smtClean="0"/>
              <a:t> and ovarian nerve plexus</a:t>
            </a:r>
          </a:p>
          <a:p>
            <a:pPr>
              <a:buNone/>
            </a:pPr>
            <a:r>
              <a:rPr lang="en-US" sz="2400" dirty="0" smtClean="0"/>
              <a:t> 7. </a:t>
            </a:r>
            <a:r>
              <a:rPr lang="en-US" sz="2400" dirty="0" err="1" smtClean="0"/>
              <a:t>epoophoron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8. </a:t>
            </a:r>
            <a:r>
              <a:rPr lang="en-US" sz="2400" dirty="0" err="1" smtClean="0"/>
              <a:t>paraoophoron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9. lymph nodes and lymph vessels</a:t>
            </a:r>
          </a:p>
          <a:p>
            <a:pPr>
              <a:buNone/>
            </a:pPr>
            <a:r>
              <a:rPr lang="en-US" sz="2400" dirty="0" smtClean="0"/>
              <a:t>10.Dense connective tissue or </a:t>
            </a:r>
            <a:r>
              <a:rPr lang="en-US" sz="2400" dirty="0" err="1" smtClean="0"/>
              <a:t>parametrium</a:t>
            </a:r>
            <a:r>
              <a:rPr lang="en-US" sz="2400" dirty="0" smtClean="0"/>
              <a:t> present on both the sides of uterus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609600"/>
            <a:ext cx="6934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/>
              <a:t>Infundibulopelvic</a:t>
            </a:r>
            <a:r>
              <a:rPr lang="en-US" sz="2800" dirty="0" smtClean="0"/>
              <a:t> ligament also known as </a:t>
            </a:r>
            <a:r>
              <a:rPr lang="en-US" sz="2800" dirty="0" err="1" smtClean="0"/>
              <a:t>suspensory</a:t>
            </a:r>
            <a:r>
              <a:rPr lang="en-US" sz="2800" dirty="0" smtClean="0"/>
              <a:t> ligament of ovary .</a:t>
            </a:r>
          </a:p>
          <a:p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 attachment – medially attached to upper pole of ovary and </a:t>
            </a:r>
            <a:r>
              <a:rPr lang="en-US" sz="2800" dirty="0" err="1" smtClean="0"/>
              <a:t>infundibulum</a:t>
            </a:r>
            <a:r>
              <a:rPr lang="en-US" sz="2800" dirty="0" smtClean="0"/>
              <a:t> part of tube and laterally attached to lateral pelvic wall.</a:t>
            </a:r>
          </a:p>
          <a:p>
            <a:pPr>
              <a:buNone/>
            </a:pPr>
            <a:r>
              <a:rPr lang="en-US" sz="2800" dirty="0" smtClean="0"/>
              <a:t>Contents : ovarian artery</a:t>
            </a:r>
          </a:p>
          <a:p>
            <a:pPr>
              <a:buNone/>
            </a:pPr>
            <a:r>
              <a:rPr lang="en-US" sz="2800" dirty="0" smtClean="0"/>
              <a:t>                ovarian veins</a:t>
            </a:r>
          </a:p>
          <a:p>
            <a:pPr>
              <a:buNone/>
            </a:pPr>
            <a:r>
              <a:rPr lang="en-US" sz="2800" dirty="0" smtClean="0"/>
              <a:t>                ovarian nerve plexus</a:t>
            </a:r>
          </a:p>
          <a:p>
            <a:pPr>
              <a:buNone/>
            </a:pPr>
            <a:r>
              <a:rPr lang="en-US" sz="2800" dirty="0" smtClean="0"/>
              <a:t>                lymphatic vessel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914400"/>
            <a:ext cx="7010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Blood supply</a:t>
            </a:r>
          </a:p>
          <a:p>
            <a:pPr>
              <a:buNone/>
            </a:pPr>
            <a:r>
              <a:rPr lang="en-US" sz="2800" dirty="0" smtClean="0"/>
              <a:t> arterial supply – uterine artery</a:t>
            </a:r>
          </a:p>
          <a:p>
            <a:pPr>
              <a:buNone/>
            </a:pPr>
            <a:r>
              <a:rPr lang="en-US" sz="2800" dirty="0" smtClean="0"/>
              <a:t> </a:t>
            </a:r>
            <a:r>
              <a:rPr lang="en-US" sz="2800" dirty="0" err="1" smtClean="0"/>
              <a:t>anastomosis</a:t>
            </a:r>
            <a:r>
              <a:rPr lang="en-US" sz="2800" dirty="0" smtClean="0"/>
              <a:t> between uterine ovarian and vaginal arteries.</a:t>
            </a:r>
          </a:p>
          <a:p>
            <a:pPr>
              <a:buNone/>
            </a:pPr>
            <a:r>
              <a:rPr lang="en-US" sz="2800" dirty="0" smtClean="0"/>
              <a:t>Nerve supply – sympathetic</a:t>
            </a:r>
          </a:p>
          <a:p>
            <a:pPr>
              <a:buNone/>
            </a:pPr>
            <a:r>
              <a:rPr lang="en-US" sz="2800" dirty="0" smtClean="0"/>
              <a:t>  motor – T5 and T6</a:t>
            </a:r>
          </a:p>
          <a:p>
            <a:pPr>
              <a:buNone/>
            </a:pPr>
            <a:r>
              <a:rPr lang="en-US" sz="2800" dirty="0" smtClean="0"/>
              <a:t>  sensory – T10 to L1</a:t>
            </a:r>
          </a:p>
          <a:p>
            <a:pPr>
              <a:buNone/>
            </a:pPr>
            <a:r>
              <a:rPr lang="en-US" sz="2800" dirty="0" smtClean="0"/>
              <a:t>Parasympathetic – S2 , S3 , S4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akshi\Desktop\pelvic floor\Relationship-between-the-Ureter-and-the-Uterine-Art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685800"/>
            <a:ext cx="7772400" cy="5489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akshi\Desktop\pelvic floor\applied-anatomy-2-33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762000"/>
            <a:ext cx="8001000" cy="56016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9200" y="990600"/>
            <a:ext cx="7391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Uterus is a hollow </a:t>
            </a:r>
            <a:r>
              <a:rPr lang="en-US" sz="2800" dirty="0" err="1" smtClean="0"/>
              <a:t>pyriform</a:t>
            </a:r>
            <a:r>
              <a:rPr lang="en-US" sz="2800" dirty="0" smtClean="0"/>
              <a:t> muscular organ situated in the pelvis between the bladder and rectum</a:t>
            </a:r>
            <a:endParaRPr lang="en-US" sz="2800" dirty="0"/>
          </a:p>
        </p:txBody>
      </p:sp>
      <p:pic>
        <p:nvPicPr>
          <p:cNvPr id="6" name="Picture 3" descr="C:\Users\sakshi\Desktop\pelvic floor\55705-004-63F84BF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286000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akshi\Desktop\pelvic floor\uterine arter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990600"/>
            <a:ext cx="6019800" cy="5029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LYMPHATIC SUPPLY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Body – from the </a:t>
            </a:r>
            <a:r>
              <a:rPr lang="en-US" dirty="0" err="1" smtClean="0"/>
              <a:t>fundus</a:t>
            </a:r>
            <a:r>
              <a:rPr lang="en-US" dirty="0" smtClean="0"/>
              <a:t> an upper part of the uterus , the </a:t>
            </a:r>
            <a:r>
              <a:rPr lang="en-US" dirty="0" err="1" smtClean="0"/>
              <a:t>lymphatics</a:t>
            </a:r>
            <a:r>
              <a:rPr lang="en-US" dirty="0" smtClean="0"/>
              <a:t> drain into pre aortic and lateral aortic groups of glands</a:t>
            </a:r>
          </a:p>
          <a:p>
            <a:r>
              <a:rPr lang="en-US" dirty="0" err="1" smtClean="0"/>
              <a:t>Cornu</a:t>
            </a:r>
            <a:r>
              <a:rPr lang="en-US" dirty="0" smtClean="0"/>
              <a:t> drains into superficial inguinal gland along the round ligament .</a:t>
            </a:r>
          </a:p>
          <a:p>
            <a:r>
              <a:rPr lang="en-US" dirty="0" smtClean="0"/>
              <a:t>Lower part of the body drains into external iliac groups.</a:t>
            </a:r>
          </a:p>
          <a:p>
            <a:r>
              <a:rPr lang="en-US" dirty="0" smtClean="0"/>
              <a:t>Cervix – on each side, the </a:t>
            </a:r>
            <a:r>
              <a:rPr lang="en-US" dirty="0" err="1" smtClean="0"/>
              <a:t>lymphatics</a:t>
            </a:r>
            <a:r>
              <a:rPr lang="en-US" dirty="0" smtClean="0"/>
              <a:t> rain into </a:t>
            </a:r>
          </a:p>
          <a:p>
            <a:r>
              <a:rPr lang="en-US" dirty="0" smtClean="0"/>
              <a:t>External iliac , </a:t>
            </a:r>
            <a:r>
              <a:rPr lang="en-US" dirty="0" err="1" smtClean="0"/>
              <a:t>obturator</a:t>
            </a:r>
            <a:r>
              <a:rPr lang="en-US" dirty="0" smtClean="0"/>
              <a:t> lymph nodes either directly or through </a:t>
            </a:r>
            <a:r>
              <a:rPr lang="en-US" dirty="0" err="1" smtClean="0"/>
              <a:t>para</a:t>
            </a:r>
            <a:r>
              <a:rPr lang="en-US" dirty="0" smtClean="0"/>
              <a:t> – cervical lymph nodes </a:t>
            </a:r>
          </a:p>
          <a:p>
            <a:r>
              <a:rPr lang="en-US" dirty="0" smtClean="0"/>
              <a:t>Internal iliac groups </a:t>
            </a:r>
          </a:p>
          <a:p>
            <a:r>
              <a:rPr lang="en-US" dirty="0" smtClean="0"/>
              <a:t>Sacral groups.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kshi\Pictures\butterf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" y="0"/>
            <a:ext cx="96012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810000" y="228600"/>
            <a:ext cx="7086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chemeClr val="accent3"/>
                </a:solidFill>
              </a:rPr>
              <a:t>T</a:t>
            </a:r>
            <a:r>
              <a:rPr lang="en-US" sz="5400" b="1" cap="none" spc="0" dirty="0" err="1" smtClean="0">
                <a:ln/>
                <a:solidFill>
                  <a:schemeClr val="accent3"/>
                </a:solidFill>
                <a:effectLst/>
              </a:rPr>
              <a:t>hankyou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990600"/>
            <a:ext cx="7924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Measurement  - it is 8cm long , 5cm long at </a:t>
            </a:r>
            <a:r>
              <a:rPr lang="en-US" sz="2800" dirty="0" err="1" smtClean="0"/>
              <a:t>fundus</a:t>
            </a:r>
            <a:r>
              <a:rPr lang="en-US" sz="2800" dirty="0" smtClean="0"/>
              <a:t> and its walls are 1.25cm thick.</a:t>
            </a:r>
          </a:p>
          <a:p>
            <a:endParaRPr lang="en-US" sz="2800" dirty="0" smtClean="0"/>
          </a:p>
          <a:p>
            <a:r>
              <a:rPr lang="en-US" sz="2800" dirty="0" smtClean="0"/>
              <a:t>Its weight varies from50-80gm.</a:t>
            </a:r>
          </a:p>
          <a:p>
            <a:endParaRPr lang="en-US" sz="2800" dirty="0" smtClean="0"/>
          </a:p>
          <a:p>
            <a:r>
              <a:rPr lang="en-US" sz="2800" dirty="0" smtClean="0"/>
              <a:t>Parts – body or corpus</a:t>
            </a:r>
          </a:p>
          <a:p>
            <a:pPr>
              <a:buNone/>
            </a:pPr>
            <a:r>
              <a:rPr lang="en-US" sz="2800" dirty="0" smtClean="0"/>
              <a:t>             isthmus</a:t>
            </a:r>
          </a:p>
          <a:p>
            <a:pPr>
              <a:buNone/>
            </a:pPr>
            <a:r>
              <a:rPr lang="en-US" sz="2800" dirty="0" smtClean="0"/>
              <a:t>             cervix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304800"/>
            <a:ext cx="7391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The body is further divided into </a:t>
            </a:r>
            <a:r>
              <a:rPr lang="en-US" sz="2800" dirty="0" err="1" smtClean="0"/>
              <a:t>fundus</a:t>
            </a:r>
            <a:r>
              <a:rPr lang="en-US" sz="2800" dirty="0" smtClean="0"/>
              <a:t> , that lies above the opening of fallopian tubes.</a:t>
            </a:r>
          </a:p>
          <a:p>
            <a:endParaRPr lang="en-US" sz="2800" dirty="0" smtClean="0"/>
          </a:p>
          <a:p>
            <a:r>
              <a:rPr lang="en-US" sz="2800" dirty="0" smtClean="0"/>
              <a:t>The body proper is triangular and lies between the opening of tubes and isthmus.</a:t>
            </a:r>
          </a:p>
          <a:p>
            <a:endParaRPr lang="en-US" sz="2800" dirty="0" smtClean="0"/>
          </a:p>
          <a:p>
            <a:r>
              <a:rPr lang="en-US" sz="2800" dirty="0" smtClean="0"/>
              <a:t>Isthmus is the constricted part measuring about 0.5cm, situated between the body and cervix. It is limited above by the anatomical internal </a:t>
            </a:r>
            <a:r>
              <a:rPr lang="en-US" sz="2800" dirty="0" err="1" smtClean="0"/>
              <a:t>os</a:t>
            </a:r>
            <a:r>
              <a:rPr lang="en-US" sz="2800" dirty="0" smtClean="0"/>
              <a:t> and below by histological </a:t>
            </a:r>
            <a:r>
              <a:rPr lang="en-US" sz="2800" dirty="0" err="1" smtClean="0"/>
              <a:t>os</a:t>
            </a:r>
            <a:r>
              <a:rPr lang="en-US" sz="2800" dirty="0" smtClean="0"/>
              <a:t> (</a:t>
            </a:r>
            <a:r>
              <a:rPr lang="en-US" sz="2800" dirty="0" err="1" smtClean="0"/>
              <a:t>aschoff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838200"/>
            <a:ext cx="7620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Cervix is </a:t>
            </a:r>
            <a:r>
              <a:rPr lang="en-US" sz="2800" dirty="0" err="1" smtClean="0"/>
              <a:t>fusiform</a:t>
            </a:r>
            <a:r>
              <a:rPr lang="en-US" sz="2800" dirty="0" smtClean="0"/>
              <a:t> In shape and measures about 2.5cm. It extends from the isthmus and ends at the external </a:t>
            </a:r>
            <a:r>
              <a:rPr lang="en-US" sz="2800" dirty="0" err="1" smtClean="0"/>
              <a:t>os</a:t>
            </a:r>
            <a:r>
              <a:rPr lang="en-US" sz="2800" dirty="0" smtClean="0"/>
              <a:t> which opens into the vagina .</a:t>
            </a:r>
          </a:p>
          <a:p>
            <a:endParaRPr lang="en-US" sz="2800" dirty="0" smtClean="0"/>
          </a:p>
          <a:p>
            <a:r>
              <a:rPr lang="en-US" sz="2800" dirty="0" smtClean="0"/>
              <a:t>The part lying above the vagina is </a:t>
            </a:r>
            <a:r>
              <a:rPr lang="en-US" sz="2800" dirty="0" err="1" smtClean="0"/>
              <a:t>supravaginal</a:t>
            </a:r>
            <a:r>
              <a:rPr lang="en-US" sz="2800" dirty="0" smtClean="0"/>
              <a:t> portion of cervix and the part which lies within the vagina is vaginal portion of cervix.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838200"/>
            <a:ext cx="7315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Anterior relations : above the internal </a:t>
            </a:r>
            <a:r>
              <a:rPr lang="en-US" sz="2800" dirty="0" err="1" smtClean="0"/>
              <a:t>os</a:t>
            </a:r>
            <a:r>
              <a:rPr lang="en-US" sz="2800" dirty="0" smtClean="0"/>
              <a:t> ,the body forms the posterior wall of the </a:t>
            </a:r>
            <a:r>
              <a:rPr lang="en-US" sz="2800" dirty="0" err="1" smtClean="0"/>
              <a:t>uterovesical</a:t>
            </a:r>
            <a:r>
              <a:rPr lang="en-US" sz="2800" dirty="0" smtClean="0"/>
              <a:t> pouch.</a:t>
            </a:r>
          </a:p>
          <a:p>
            <a:endParaRPr lang="en-US" sz="2800" dirty="0" smtClean="0"/>
          </a:p>
          <a:p>
            <a:r>
              <a:rPr lang="en-US" sz="2800" dirty="0" smtClean="0"/>
              <a:t>Below the internal </a:t>
            </a:r>
            <a:r>
              <a:rPr lang="en-US" sz="2800" dirty="0" err="1" smtClean="0"/>
              <a:t>os</a:t>
            </a:r>
            <a:r>
              <a:rPr lang="en-US" sz="2800" dirty="0" smtClean="0"/>
              <a:t> , it is separated from the base of the bladder by loose </a:t>
            </a:r>
            <a:r>
              <a:rPr lang="en-US" sz="2800" dirty="0" err="1" smtClean="0"/>
              <a:t>areolar</a:t>
            </a:r>
            <a:r>
              <a:rPr lang="en-US" sz="2800" dirty="0" smtClean="0"/>
              <a:t> tissue</a:t>
            </a:r>
          </a:p>
          <a:p>
            <a:endParaRPr lang="en-US" sz="2800" dirty="0" smtClean="0"/>
          </a:p>
          <a:p>
            <a:r>
              <a:rPr lang="en-US" sz="2800" dirty="0" smtClean="0"/>
              <a:t>Posterior relations – it is covered with peritoneum and forms anterior wall of pouch of </a:t>
            </a:r>
            <a:r>
              <a:rPr lang="en-US" sz="2800" dirty="0" err="1" smtClean="0"/>
              <a:t>douglas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kshi\Desktop\The-Three-Parts-of-the-Uterus-TeachMeAnatom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4925" y="600075"/>
            <a:ext cx="6534150" cy="56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304800"/>
            <a:ext cx="8001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Laterally – the double fold of peritoneum of the broad ligament are attached between which the uterine artery ascend up.</a:t>
            </a:r>
          </a:p>
          <a:p>
            <a:endParaRPr lang="en-US" sz="2400" dirty="0" smtClean="0"/>
          </a:p>
          <a:p>
            <a:r>
              <a:rPr lang="en-US" sz="2400" dirty="0" smtClean="0"/>
              <a:t>Layers </a:t>
            </a:r>
          </a:p>
          <a:p>
            <a:r>
              <a:rPr lang="en-US" sz="2400" dirty="0" err="1" smtClean="0"/>
              <a:t>Parametrium</a:t>
            </a:r>
            <a:r>
              <a:rPr lang="en-US" sz="2400" dirty="0" smtClean="0"/>
              <a:t>-it is the serous coat which invest the entire organ except on the lateral borders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Myometrium</a:t>
            </a:r>
            <a:r>
              <a:rPr lang="en-US" sz="2400" dirty="0" smtClean="0"/>
              <a:t> – it consist of thick bundles of smooth muscle </a:t>
            </a:r>
            <a:r>
              <a:rPr lang="en-US" sz="2400" dirty="0" err="1" smtClean="0"/>
              <a:t>fibres</a:t>
            </a:r>
            <a:r>
              <a:rPr lang="en-US" sz="2400" dirty="0" smtClean="0"/>
              <a:t> held by connective tissues and are arranged in various directions.</a:t>
            </a:r>
          </a:p>
          <a:p>
            <a:endParaRPr lang="en-US" sz="2400" dirty="0" smtClean="0"/>
          </a:p>
          <a:p>
            <a:r>
              <a:rPr lang="en-US" sz="2400" dirty="0" smtClean="0"/>
              <a:t>During pregnancy,3 different layers can be identified-outer </a:t>
            </a:r>
            <a:r>
              <a:rPr lang="en-US" sz="2400" dirty="0" err="1" smtClean="0"/>
              <a:t>longitudnal</a:t>
            </a:r>
            <a:r>
              <a:rPr lang="en-US" sz="2400" dirty="0" smtClean="0"/>
              <a:t>, middle interlacing and inner circular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Endometrium</a:t>
            </a:r>
            <a:r>
              <a:rPr lang="en-US" sz="2400" dirty="0" smtClean="0"/>
              <a:t>- mucous lining cavity is called </a:t>
            </a:r>
            <a:r>
              <a:rPr lang="en-US" sz="2400" dirty="0" err="1" smtClean="0"/>
              <a:t>endometrium</a:t>
            </a:r>
            <a:r>
              <a:rPr lang="en-US" sz="2400" dirty="0" smtClean="0"/>
              <a:t> . There is no </a:t>
            </a:r>
            <a:r>
              <a:rPr lang="en-US" sz="2400" dirty="0" err="1" smtClean="0"/>
              <a:t>submucous</a:t>
            </a:r>
            <a:r>
              <a:rPr lang="en-US" sz="2400" dirty="0" smtClean="0"/>
              <a:t> layer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838200"/>
            <a:ext cx="7696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The surface epithelium is a single layer ciliated columnar epithelium . </a:t>
            </a:r>
          </a:p>
          <a:p>
            <a:endParaRPr lang="en-US" sz="2400" dirty="0" smtClean="0"/>
          </a:p>
          <a:p>
            <a:r>
              <a:rPr lang="en-US" sz="2400" dirty="0" smtClean="0"/>
              <a:t>The lamina </a:t>
            </a:r>
            <a:r>
              <a:rPr lang="en-US" sz="2400" dirty="0" err="1" smtClean="0"/>
              <a:t>propria</a:t>
            </a:r>
            <a:r>
              <a:rPr lang="en-US" sz="2400" dirty="0" smtClean="0"/>
              <a:t> contains </a:t>
            </a:r>
            <a:r>
              <a:rPr lang="en-US" sz="2400" dirty="0" err="1" smtClean="0"/>
              <a:t>stromal</a:t>
            </a:r>
            <a:r>
              <a:rPr lang="en-US" sz="2400" dirty="0" smtClean="0"/>
              <a:t> </a:t>
            </a:r>
            <a:r>
              <a:rPr lang="en-US" sz="2400" dirty="0" err="1" smtClean="0"/>
              <a:t>cells,endometrial</a:t>
            </a:r>
            <a:r>
              <a:rPr lang="en-US" sz="2400" dirty="0" smtClean="0"/>
              <a:t> glands, vessels , nerves.</a:t>
            </a:r>
          </a:p>
          <a:p>
            <a:endParaRPr lang="en-US" sz="2400" dirty="0" smtClean="0"/>
          </a:p>
          <a:p>
            <a:r>
              <a:rPr lang="en-US" sz="2400" dirty="0" smtClean="0"/>
              <a:t>Glands are simple tubular and lined by mucus secreting non ciliated columnar epithelium</a:t>
            </a:r>
          </a:p>
          <a:p>
            <a:endParaRPr lang="en-US" sz="2400" dirty="0" smtClean="0"/>
          </a:p>
          <a:p>
            <a:r>
              <a:rPr lang="en-US" sz="2400" dirty="0" smtClean="0"/>
              <a:t>Cervix is composed mainly of fibrous connective tissue. Only posterior surface has peritoneal coat.</a:t>
            </a:r>
          </a:p>
          <a:p>
            <a:endParaRPr lang="en-US" sz="2400" dirty="0" smtClean="0"/>
          </a:p>
          <a:p>
            <a:r>
              <a:rPr lang="en-US" sz="2400" dirty="0" smtClean="0"/>
              <a:t>Secretion of cervix is alkaline and thick , rich in </a:t>
            </a:r>
            <a:r>
              <a:rPr lang="en-US" sz="2400" dirty="0" err="1" smtClean="0"/>
              <a:t>mucoprotein</a:t>
            </a:r>
            <a:r>
              <a:rPr lang="en-US" sz="2400" dirty="0" smtClean="0"/>
              <a:t> , fructose and sodium chloride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100</TotalTime>
  <Words>855</Words>
  <Application>Microsoft Office PowerPoint</Application>
  <PresentationFormat>On-screen Show (4:3)</PresentationFormat>
  <Paragraphs>95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Solstice</vt:lpstr>
      <vt:lpstr>GROSS ANATOMY OF UTERUS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Fallopian tube</vt:lpstr>
      <vt:lpstr>Slide 15</vt:lpstr>
      <vt:lpstr>Slide 16</vt:lpstr>
      <vt:lpstr>Slide 17</vt:lpstr>
      <vt:lpstr>Slide 18</vt:lpstr>
      <vt:lpstr>Slide 19</vt:lpstr>
      <vt:lpstr>Slide 20</vt:lpstr>
      <vt:lpstr>LYMPHATIC SUPPLY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sakshi dhingra</dc:creator>
  <cp:lastModifiedBy>Admin</cp:lastModifiedBy>
  <cp:revision>25</cp:revision>
  <dcterms:created xsi:type="dcterms:W3CDTF">2017-11-19T16:56:14Z</dcterms:created>
  <dcterms:modified xsi:type="dcterms:W3CDTF">2019-10-03T07:33:19Z</dcterms:modified>
</cp:coreProperties>
</file>