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92" r:id="rId4"/>
    <p:sldId id="293" r:id="rId5"/>
    <p:sldId id="294" r:id="rId6"/>
    <p:sldId id="295" r:id="rId7"/>
    <p:sldId id="296" r:id="rId8"/>
    <p:sldId id="258" r:id="rId9"/>
    <p:sldId id="259" r:id="rId10"/>
    <p:sldId id="260" r:id="rId11"/>
    <p:sldId id="271" r:id="rId12"/>
    <p:sldId id="272" r:id="rId13"/>
    <p:sldId id="273" r:id="rId14"/>
    <p:sldId id="274" r:id="rId15"/>
    <p:sldId id="275" r:id="rId16"/>
    <p:sldId id="276" r:id="rId17"/>
    <p:sldId id="279" r:id="rId18"/>
    <p:sldId id="280" r:id="rId19"/>
    <p:sldId id="281" r:id="rId20"/>
    <p:sldId id="282" r:id="rId21"/>
    <p:sldId id="277" r:id="rId22"/>
    <p:sldId id="278" r:id="rId23"/>
    <p:sldId id="283" r:id="rId24"/>
    <p:sldId id="284" r:id="rId25"/>
    <p:sldId id="285" r:id="rId26"/>
    <p:sldId id="286" r:id="rId27"/>
    <p:sldId id="287" r:id="rId28"/>
    <p:sldId id="288"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289" r:id="rId45"/>
    <p:sldId id="290" r:id="rId46"/>
    <p:sldId id="291" r:id="rId47"/>
    <p:sldId id="264" r:id="rId48"/>
    <p:sldId id="313" r:id="rId49"/>
    <p:sldId id="314" r:id="rId50"/>
    <p:sldId id="263" r:id="rId51"/>
    <p:sldId id="267" r:id="rId52"/>
    <p:sldId id="315" r:id="rId53"/>
    <p:sldId id="316" r:id="rId54"/>
    <p:sldId id="317" r:id="rId55"/>
    <p:sldId id="318" r:id="rId56"/>
    <p:sldId id="268" r:id="rId57"/>
    <p:sldId id="319" r:id="rId58"/>
    <p:sldId id="320" r:id="rId59"/>
    <p:sldId id="269" r:id="rId60"/>
    <p:sldId id="270" r:id="rId61"/>
    <p:sldId id="321" r:id="rId62"/>
    <p:sldId id="261" r:id="rId63"/>
    <p:sldId id="322" r:id="rId64"/>
    <p:sldId id="265" r:id="rId65"/>
    <p:sldId id="262" r:id="rId66"/>
    <p:sldId id="323" r:id="rId67"/>
    <p:sldId id="324" r:id="rId68"/>
    <p:sldId id="325" r:id="rId69"/>
    <p:sldId id="334" r:id="rId70"/>
    <p:sldId id="326" r:id="rId71"/>
    <p:sldId id="335" r:id="rId72"/>
    <p:sldId id="336" r:id="rId73"/>
    <p:sldId id="327" r:id="rId74"/>
    <p:sldId id="328" r:id="rId75"/>
    <p:sldId id="329" r:id="rId76"/>
    <p:sldId id="330" r:id="rId77"/>
    <p:sldId id="331" r:id="rId78"/>
    <p:sldId id="332" r:id="rId79"/>
    <p:sldId id="33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8"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F547F71-F7F3-44CA-B292-D39462FBA173}" type="datetimeFigureOut">
              <a:rPr lang="en-IN" smtClean="0"/>
              <a:pPr/>
              <a:t>03-10-2019</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121CA6-B61D-42CC-9334-F75270DC273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121CA6-B61D-42CC-9334-F75270DC273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121CA6-B61D-42CC-9334-F75270DC273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121CA6-B61D-42CC-9334-F75270DC2735}"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121CA6-B61D-42CC-9334-F75270DC2735}"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4121CA6-B61D-42CC-9334-F75270DC2735}"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4121CA6-B61D-42CC-9334-F75270DC273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4121CA6-B61D-42CC-9334-F75270DC2735}"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F547F71-F7F3-44CA-B292-D39462FBA173}" type="datetimeFigureOut">
              <a:rPr lang="en-IN" smtClean="0"/>
              <a:pPr/>
              <a:t>03-10-2019</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94121CA6-B61D-42CC-9334-F75270DC273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F547F71-F7F3-44CA-B292-D39462FBA173}" type="datetimeFigureOut">
              <a:rPr lang="en-IN" smtClean="0"/>
              <a:pPr/>
              <a:t>03-10-2019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4121CA6-B61D-42CC-9334-F75270DC273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F547F71-F7F3-44CA-B292-D39462FBA173}" type="datetimeFigureOut">
              <a:rPr lang="en-IN" smtClean="0"/>
              <a:pPr/>
              <a:t>03-10-2019</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121CA6-B61D-42CC-9334-F75270DC2735}"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547F71-F7F3-44CA-B292-D39462FBA173}" type="datetimeFigureOut">
              <a:rPr lang="en-IN" smtClean="0"/>
              <a:pPr/>
              <a:t>03-10-2019</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121CA6-B61D-42CC-9334-F75270DC273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Temporary methods of Male Contraception.</a:t>
            </a:r>
            <a:endParaRPr lang="en-IN" dirty="0"/>
          </a:p>
        </p:txBody>
      </p:sp>
      <p:sp>
        <p:nvSpPr>
          <p:cNvPr id="3" name="Subtitle 2"/>
          <p:cNvSpPr>
            <a:spLocks noGrp="1"/>
          </p:cNvSpPr>
          <p:nvPr>
            <p:ph type="subTitle" idx="1"/>
          </p:nvPr>
        </p:nvSpPr>
        <p:spPr/>
        <p:txBody>
          <a:bodyPr/>
          <a:lstStyle/>
          <a:p>
            <a:endParaRPr lang="en-I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r>
              <a:rPr lang="en-IN" sz="2000" dirty="0" smtClean="0"/>
              <a:t>In </a:t>
            </a:r>
            <a:r>
              <a:rPr lang="en-IN" sz="2000" dirty="0" err="1" smtClean="0"/>
              <a:t>India,dry</a:t>
            </a:r>
            <a:r>
              <a:rPr lang="en-IN" sz="2000" dirty="0" smtClean="0"/>
              <a:t> condoms are manufactured and supplied free of cost by the Government under the brand name ‘</a:t>
            </a:r>
            <a:r>
              <a:rPr lang="en-IN" sz="2000" dirty="0" err="1" smtClean="0"/>
              <a:t>Nirodh</a:t>
            </a:r>
            <a:r>
              <a:rPr lang="en-IN" sz="2000" dirty="0" smtClean="0"/>
              <a:t>’ through the family welfare clinics.</a:t>
            </a:r>
          </a:p>
          <a:p>
            <a:endParaRPr lang="en-IN" sz="2000" dirty="0" smtClean="0"/>
          </a:p>
          <a:p>
            <a:r>
              <a:rPr lang="en-IN" sz="2000" dirty="0" smtClean="0"/>
              <a:t>Some varieties of condoms like ‘</a:t>
            </a:r>
            <a:r>
              <a:rPr lang="en-IN" sz="2000" dirty="0" err="1" smtClean="0"/>
              <a:t>Nirodh</a:t>
            </a:r>
            <a:r>
              <a:rPr lang="en-IN" sz="2000" dirty="0" smtClean="0"/>
              <a:t> Deluxe’ and ‘</a:t>
            </a:r>
            <a:r>
              <a:rPr lang="en-IN" sz="2000" dirty="0" err="1" smtClean="0"/>
              <a:t>Nirodh</a:t>
            </a:r>
            <a:r>
              <a:rPr lang="en-IN" sz="2000" dirty="0" smtClean="0"/>
              <a:t> lubricated’ are supplied at subsidised rates through chemist’s </a:t>
            </a:r>
            <a:r>
              <a:rPr lang="en-IN" sz="2000" dirty="0" err="1" smtClean="0"/>
              <a:t>shops,surgical</a:t>
            </a:r>
            <a:r>
              <a:rPr lang="en-IN" sz="2000" dirty="0" smtClean="0"/>
              <a:t> </a:t>
            </a:r>
            <a:r>
              <a:rPr lang="en-IN" sz="2000" dirty="0" err="1" smtClean="0"/>
              <a:t>stores,grocer’s</a:t>
            </a:r>
            <a:r>
              <a:rPr lang="en-IN" sz="2000" dirty="0" smtClean="0"/>
              <a:t> shops and small vendor’s shops.</a:t>
            </a:r>
          </a:p>
          <a:p>
            <a:endParaRPr lang="en-IN" sz="2000" dirty="0" smtClean="0"/>
          </a:p>
          <a:p>
            <a:r>
              <a:rPr lang="en-IN" sz="2000" dirty="0" smtClean="0"/>
              <a:t>Non-latex forms of ale condoms are now commercially made of polyurethane.</a:t>
            </a:r>
          </a:p>
          <a:p>
            <a:endParaRPr lang="en-IN" sz="2000" dirty="0" smtClean="0"/>
          </a:p>
          <a:p>
            <a:r>
              <a:rPr lang="en-IN" sz="2000" dirty="0" smtClean="0"/>
              <a:t>Polyurethane condoms have a longer shelf life and can be used with oil-based </a:t>
            </a:r>
            <a:r>
              <a:rPr lang="en-IN" sz="2000" dirty="0" err="1" smtClean="0"/>
              <a:t>lubricants,which</a:t>
            </a:r>
            <a:r>
              <a:rPr lang="en-IN" sz="2000" dirty="0" smtClean="0"/>
              <a:t> can damage latex condoms.</a:t>
            </a:r>
          </a:p>
          <a:p>
            <a:endParaRPr lang="en-IN" sz="2000" dirty="0" smtClean="0"/>
          </a:p>
          <a:p>
            <a:r>
              <a:rPr lang="en-IN" sz="2000" dirty="0" smtClean="0"/>
              <a:t>However they break and slip more often during intercourse or withdrawal than latex condoms.</a:t>
            </a:r>
          </a:p>
          <a:p>
            <a:endParaRPr lang="en-IN" sz="2000" dirty="0" smtClean="0"/>
          </a:p>
          <a:p>
            <a:r>
              <a:rPr lang="en-IN" sz="2000" dirty="0" smtClean="0"/>
              <a:t>A new form of male condom made of </a:t>
            </a:r>
            <a:r>
              <a:rPr lang="en-IN" sz="2000" dirty="0" err="1" smtClean="0"/>
              <a:t>SEBS,a</a:t>
            </a:r>
            <a:r>
              <a:rPr lang="en-IN" sz="2000" dirty="0" smtClean="0"/>
              <a:t> synthetic material like </a:t>
            </a:r>
            <a:r>
              <a:rPr lang="en-IN" sz="2000" dirty="0" err="1" smtClean="0"/>
              <a:t>Tactylon</a:t>
            </a:r>
            <a:r>
              <a:rPr lang="en-IN" sz="2000" dirty="0" smtClean="0"/>
              <a:t> has been developed .</a:t>
            </a:r>
          </a:p>
          <a:p>
            <a:endParaRPr lang="en-I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Dry type:</a:t>
            </a:r>
          </a:p>
          <a:p>
            <a:pPr lvl="1"/>
            <a:r>
              <a:rPr lang="en-IN" dirty="0" err="1" smtClean="0"/>
              <a:t>Nirodh</a:t>
            </a:r>
            <a:r>
              <a:rPr lang="en-IN" dirty="0" smtClean="0"/>
              <a:t>,</a:t>
            </a:r>
          </a:p>
          <a:p>
            <a:pPr lvl="1"/>
            <a:r>
              <a:rPr lang="en-IN" dirty="0" err="1" smtClean="0"/>
              <a:t>Durapac</a:t>
            </a:r>
            <a:r>
              <a:rPr lang="en-IN" dirty="0" smtClean="0"/>
              <a:t>,</a:t>
            </a:r>
          </a:p>
          <a:p>
            <a:pPr lvl="1"/>
            <a:r>
              <a:rPr lang="en-IN" dirty="0" err="1" smtClean="0"/>
              <a:t>Kohioor</a:t>
            </a:r>
            <a:r>
              <a:rPr lang="en-IN" dirty="0" smtClean="0"/>
              <a:t>.</a:t>
            </a:r>
          </a:p>
          <a:p>
            <a:r>
              <a:rPr lang="en-IN" dirty="0" err="1" smtClean="0"/>
              <a:t>Prelubricated</a:t>
            </a:r>
            <a:r>
              <a:rPr lang="en-IN" dirty="0" smtClean="0"/>
              <a:t>:</a:t>
            </a:r>
          </a:p>
          <a:p>
            <a:pPr lvl="1"/>
            <a:r>
              <a:rPr lang="en-IN" dirty="0" err="1" smtClean="0"/>
              <a:t>Nirodh</a:t>
            </a:r>
            <a:r>
              <a:rPr lang="en-IN" dirty="0" smtClean="0"/>
              <a:t> lubricated,</a:t>
            </a:r>
          </a:p>
          <a:p>
            <a:pPr lvl="1"/>
            <a:r>
              <a:rPr lang="en-IN" dirty="0" err="1" smtClean="0"/>
              <a:t>Durex</a:t>
            </a:r>
            <a:r>
              <a:rPr lang="en-IN" dirty="0" smtClean="0"/>
              <a:t>,</a:t>
            </a:r>
          </a:p>
          <a:p>
            <a:r>
              <a:rPr lang="en-IN" dirty="0" smtClean="0"/>
              <a:t>Spermicidal condom:</a:t>
            </a:r>
          </a:p>
          <a:p>
            <a:pPr lvl="1"/>
            <a:r>
              <a:rPr lang="en-IN" dirty="0" smtClean="0"/>
              <a:t>Share,</a:t>
            </a:r>
          </a:p>
          <a:p>
            <a:pPr lvl="1"/>
            <a:r>
              <a:rPr lang="en-IN" dirty="0" err="1" smtClean="0"/>
              <a:t>Rakshak</a:t>
            </a:r>
            <a:endParaRPr lang="en-IN" dirty="0"/>
          </a:p>
        </p:txBody>
      </p:sp>
      <p:sp>
        <p:nvSpPr>
          <p:cNvPr id="3" name="Title 2"/>
          <p:cNvSpPr>
            <a:spLocks noGrp="1"/>
          </p:cNvSpPr>
          <p:nvPr>
            <p:ph type="title"/>
          </p:nvPr>
        </p:nvSpPr>
        <p:spPr/>
        <p:txBody>
          <a:bodyPr/>
          <a:lstStyle/>
          <a:p>
            <a:r>
              <a:rPr lang="en-IN" dirty="0" smtClean="0"/>
              <a:t>Trade names </a:t>
            </a:r>
            <a:endParaRPr lang="en-IN" dirty="0"/>
          </a:p>
        </p:txBody>
      </p:sp>
      <p:pic>
        <p:nvPicPr>
          <p:cNvPr id="4" name="Picture 3" descr="images (2).jfif"/>
          <p:cNvPicPr>
            <a:picLocks noChangeAspect="1"/>
          </p:cNvPicPr>
          <p:nvPr/>
        </p:nvPicPr>
        <p:blipFill>
          <a:blip r:embed="rId2" cstate="print"/>
          <a:stretch>
            <a:fillRect/>
          </a:stretch>
        </p:blipFill>
        <p:spPr>
          <a:xfrm>
            <a:off x="5580112" y="1340768"/>
            <a:ext cx="2590800" cy="1771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Average span of life of condoms is 5 years form the date of manufacture.</a:t>
            </a:r>
          </a:p>
          <a:p>
            <a:endParaRPr lang="en-IN" dirty="0" smtClean="0"/>
          </a:p>
          <a:p>
            <a:r>
              <a:rPr lang="en-IN" dirty="0" smtClean="0"/>
              <a:t>They should be kept in cool and </a:t>
            </a:r>
            <a:r>
              <a:rPr lang="en-IN" dirty="0" err="1" smtClean="0"/>
              <a:t>dryplaces</a:t>
            </a:r>
            <a:r>
              <a:rPr lang="en-IN" dirty="0" smtClean="0"/>
              <a:t>, </a:t>
            </a:r>
            <a:r>
              <a:rPr lang="en-IN" dirty="0" err="1" smtClean="0"/>
              <a:t>sunrays,heat</a:t>
            </a:r>
            <a:r>
              <a:rPr lang="en-IN" dirty="0" smtClean="0"/>
              <a:t> and moisture cause deterioration of conditions of condoms.</a:t>
            </a:r>
          </a:p>
          <a:p>
            <a:pPr>
              <a:buNone/>
            </a:pPr>
            <a:endParaRPr lang="en-IN" dirty="0" smtClean="0"/>
          </a:p>
          <a:p>
            <a:r>
              <a:rPr lang="en-IN" dirty="0" smtClean="0"/>
              <a:t> prevents STD transmitted from skin –skin contact such as HPV and herpes virus.</a:t>
            </a:r>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lnSpcReduction="10000"/>
          </a:bodyPr>
          <a:lstStyle/>
          <a:p>
            <a:r>
              <a:rPr lang="en-IN" dirty="0" smtClean="0"/>
              <a:t>For 12 ejaculations following </a:t>
            </a:r>
            <a:r>
              <a:rPr lang="en-IN" dirty="0" err="1" smtClean="0"/>
              <a:t>vasectomy,as</a:t>
            </a:r>
            <a:r>
              <a:rPr lang="en-IN" dirty="0" smtClean="0"/>
              <a:t> these ejaculations may contain sperms from the ejaculatory duct.</a:t>
            </a:r>
          </a:p>
          <a:p>
            <a:endParaRPr lang="en-IN" dirty="0" smtClean="0"/>
          </a:p>
          <a:p>
            <a:r>
              <a:rPr lang="en-IN" dirty="0" smtClean="0"/>
              <a:t>For 3 months ,condom use is </a:t>
            </a:r>
            <a:r>
              <a:rPr lang="en-IN" dirty="0" err="1" smtClean="0"/>
              <a:t>advocsted,if</a:t>
            </a:r>
            <a:r>
              <a:rPr lang="en-IN" dirty="0" smtClean="0"/>
              <a:t> sperm antibodies are the cause of infertility.</a:t>
            </a:r>
          </a:p>
          <a:p>
            <a:endParaRPr lang="en-IN" dirty="0" smtClean="0"/>
          </a:p>
          <a:p>
            <a:r>
              <a:rPr lang="en-IN" dirty="0" smtClean="0"/>
              <a:t>To prevent transmission of </a:t>
            </a:r>
            <a:r>
              <a:rPr lang="en-IN" dirty="0" err="1" smtClean="0"/>
              <a:t>gonococcal,chlamydia</a:t>
            </a:r>
            <a:r>
              <a:rPr lang="en-IN" dirty="0" smtClean="0"/>
              <a:t>,</a:t>
            </a:r>
          </a:p>
          <a:p>
            <a:pPr>
              <a:buNone/>
            </a:pPr>
            <a:r>
              <a:rPr lang="en-IN" dirty="0" smtClean="0"/>
              <a:t>  </a:t>
            </a:r>
            <a:r>
              <a:rPr lang="en-IN" dirty="0" err="1" smtClean="0"/>
              <a:t>Syphilis,trichomonal</a:t>
            </a:r>
            <a:r>
              <a:rPr lang="en-IN" dirty="0" smtClean="0"/>
              <a:t> &amp; fungal infection.</a:t>
            </a:r>
          </a:p>
          <a:p>
            <a:pPr>
              <a:buNone/>
            </a:pPr>
            <a:endParaRPr lang="en-IN" dirty="0" smtClean="0"/>
          </a:p>
          <a:p>
            <a:pPr>
              <a:buNone/>
            </a:pPr>
            <a:r>
              <a:rPr lang="en-IN" dirty="0" smtClean="0"/>
              <a:t>Especially ,it has an important role in transmission of HIV from one partner to the other.</a:t>
            </a:r>
          </a:p>
          <a:p>
            <a:pPr>
              <a:buNone/>
            </a:pPr>
            <a:endParaRPr lang="en-IN" dirty="0"/>
          </a:p>
        </p:txBody>
      </p:sp>
      <p:sp>
        <p:nvSpPr>
          <p:cNvPr id="3" name="Title 2"/>
          <p:cNvSpPr>
            <a:spLocks noGrp="1"/>
          </p:cNvSpPr>
          <p:nvPr>
            <p:ph type="title"/>
          </p:nvPr>
        </p:nvSpPr>
        <p:spPr/>
        <p:txBody>
          <a:bodyPr/>
          <a:lstStyle/>
          <a:p>
            <a:r>
              <a:rPr lang="en-IN" dirty="0" smtClean="0"/>
              <a:t>Uses of condoms.</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The risk of transmission of infection after one intercourse from male to female is 60-80%</a:t>
            </a:r>
          </a:p>
          <a:p>
            <a:endParaRPr lang="en-IN" dirty="0" smtClean="0"/>
          </a:p>
          <a:p>
            <a:endParaRPr lang="en-IN" dirty="0" smtClean="0"/>
          </a:p>
          <a:p>
            <a:r>
              <a:rPr lang="en-IN" dirty="0" smtClean="0"/>
              <a:t>But reduced to 40% with condom use.</a:t>
            </a:r>
          </a:p>
          <a:p>
            <a:endParaRPr lang="en-IN" dirty="0" smtClean="0"/>
          </a:p>
          <a:p>
            <a:r>
              <a:rPr lang="en-IN" dirty="0" smtClean="0"/>
              <a:t>The transmission from female to male is 20% and reduced by 75% with the use of condom.</a:t>
            </a:r>
            <a:endParaRPr lang="en-IN" dirty="0"/>
          </a:p>
        </p:txBody>
      </p:sp>
      <p:sp>
        <p:nvSpPr>
          <p:cNvPr id="3" name="Title 2"/>
          <p:cNvSpPr>
            <a:spLocks noGrp="1"/>
          </p:cNvSpPr>
          <p:nvPr>
            <p:ph type="title"/>
          </p:nvPr>
        </p:nvSpPr>
        <p:spPr/>
        <p:txBody>
          <a:bodyPr/>
          <a:lstStyle/>
          <a:p>
            <a:endParaRPr lang="en-IN" dirty="0"/>
          </a:p>
        </p:txBody>
      </p:sp>
      <p:pic>
        <p:nvPicPr>
          <p:cNvPr id="5" name="Picture 4" descr="images.jfif"/>
          <p:cNvPicPr>
            <a:picLocks noChangeAspect="1"/>
          </p:cNvPicPr>
          <p:nvPr/>
        </p:nvPicPr>
        <p:blipFill>
          <a:blip r:embed="rId2" cstate="print"/>
          <a:stretch>
            <a:fillRect/>
          </a:stretch>
        </p:blipFill>
        <p:spPr>
          <a:xfrm>
            <a:off x="0" y="0"/>
            <a:ext cx="1547664" cy="15025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It is easily </a:t>
            </a:r>
            <a:r>
              <a:rPr lang="en-IN" dirty="0" err="1" smtClean="0"/>
              <a:t>available,cheap,easy</a:t>
            </a:r>
            <a:r>
              <a:rPr lang="en-IN" dirty="0" smtClean="0"/>
              <a:t> to </a:t>
            </a:r>
            <a:r>
              <a:rPr lang="en-IN" dirty="0" err="1" smtClean="0"/>
              <a:t>carry,free</a:t>
            </a:r>
            <a:r>
              <a:rPr lang="en-IN" dirty="0" smtClean="0"/>
              <a:t> from side effects and requires no instruction.</a:t>
            </a:r>
          </a:p>
          <a:p>
            <a:endParaRPr lang="en-IN" dirty="0" smtClean="0"/>
          </a:p>
          <a:p>
            <a:r>
              <a:rPr lang="en-IN" dirty="0" smtClean="0"/>
              <a:t>It emphasizes the male involvement in contraceptive effort and is immediately effective.</a:t>
            </a:r>
          </a:p>
          <a:p>
            <a:endParaRPr lang="en-IN" dirty="0" smtClean="0"/>
          </a:p>
          <a:p>
            <a:r>
              <a:rPr lang="en-IN" dirty="0" smtClean="0"/>
              <a:t>It prevents sperm allergy.</a:t>
            </a:r>
          </a:p>
          <a:p>
            <a:endParaRPr lang="en-IN" dirty="0" smtClean="0"/>
          </a:p>
          <a:p>
            <a:r>
              <a:rPr lang="en-IN" dirty="0" smtClean="0"/>
              <a:t>It has no adverse effect on </a:t>
            </a:r>
            <a:r>
              <a:rPr lang="en-IN" dirty="0" err="1" smtClean="0"/>
              <a:t>pregnancy,should</a:t>
            </a:r>
            <a:r>
              <a:rPr lang="en-IN" dirty="0" smtClean="0"/>
              <a:t> the method fail.</a:t>
            </a:r>
            <a:endParaRPr lang="en-IN" dirty="0"/>
          </a:p>
        </p:txBody>
      </p:sp>
      <p:sp>
        <p:nvSpPr>
          <p:cNvPr id="3" name="Title 2"/>
          <p:cNvSpPr>
            <a:spLocks noGrp="1"/>
          </p:cNvSpPr>
          <p:nvPr>
            <p:ph type="title"/>
          </p:nvPr>
        </p:nvSpPr>
        <p:spPr/>
        <p:txBody>
          <a:bodyPr/>
          <a:lstStyle/>
          <a:p>
            <a:r>
              <a:rPr lang="en-IN" dirty="0" smtClean="0"/>
              <a:t>Advantages.</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N" dirty="0" smtClean="0"/>
              <a:t>The </a:t>
            </a:r>
            <a:r>
              <a:rPr lang="en-IN" dirty="0" err="1" smtClean="0"/>
              <a:t>occurence</a:t>
            </a:r>
            <a:r>
              <a:rPr lang="en-IN" dirty="0" smtClean="0"/>
              <a:t> of cancer of the cervix is low amongst women whose partners use condom because sexual transmission of the viral infection causing this disease is prevented.</a:t>
            </a:r>
          </a:p>
          <a:p>
            <a:endParaRPr lang="en-IN" dirty="0" smtClean="0"/>
          </a:p>
          <a:p>
            <a:r>
              <a:rPr lang="en-IN" dirty="0" smtClean="0"/>
              <a:t>When used for more than 5 </a:t>
            </a:r>
            <a:r>
              <a:rPr lang="en-IN" dirty="0" err="1" smtClean="0"/>
              <a:t>years,barrier</a:t>
            </a:r>
            <a:r>
              <a:rPr lang="en-IN" dirty="0" smtClean="0"/>
              <a:t> methods particularly the condom reduces the chance of developing severe cervical dysplasia &amp; cervical cancer as compared to the use of oral pills or to non-use of contraceptive.</a:t>
            </a:r>
          </a:p>
          <a:p>
            <a:endParaRPr lang="en-IN" dirty="0" smtClean="0"/>
          </a:p>
          <a:p>
            <a:pPr>
              <a:buNone/>
            </a:pPr>
            <a:endParaRPr lang="en-IN" dirty="0" smtClean="0"/>
          </a:p>
          <a:p>
            <a:endParaRPr lang="en-IN" dirty="0" smtClean="0"/>
          </a:p>
          <a:p>
            <a:r>
              <a:rPr lang="en-IN" dirty="0" smtClean="0"/>
              <a:t>This has been found by the Oxford study in Britain an verified by other studies.</a:t>
            </a:r>
          </a:p>
          <a:p>
            <a:endParaRPr lang="en-IN" dirty="0" smtClean="0"/>
          </a:p>
          <a:p>
            <a:endParaRPr lang="en-IN" dirty="0"/>
          </a:p>
        </p:txBody>
      </p:sp>
      <p:sp>
        <p:nvSpPr>
          <p:cNvPr id="3" name="Title 2"/>
          <p:cNvSpPr>
            <a:spLocks noGrp="1"/>
          </p:cNvSpPr>
          <p:nvPr>
            <p:ph type="title"/>
          </p:nvPr>
        </p:nvSpPr>
        <p:spPr/>
        <p:txBody>
          <a:bodyPr/>
          <a:lstStyle/>
          <a:p>
            <a:endParaRPr lang="en-IN"/>
          </a:p>
        </p:txBody>
      </p:sp>
      <p:pic>
        <p:nvPicPr>
          <p:cNvPr id="4" name="Picture 3" descr="images (1).jfif"/>
          <p:cNvPicPr>
            <a:picLocks noChangeAspect="1"/>
          </p:cNvPicPr>
          <p:nvPr/>
        </p:nvPicPr>
        <p:blipFill>
          <a:blip r:embed="rId2" cstate="print"/>
          <a:stretch>
            <a:fillRect/>
          </a:stretch>
        </p:blipFill>
        <p:spPr>
          <a:xfrm>
            <a:off x="6381750" y="5200650"/>
            <a:ext cx="2762250" cy="16573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733256"/>
          </a:xfrm>
        </p:spPr>
        <p:txBody>
          <a:bodyPr>
            <a:normAutofit/>
          </a:bodyPr>
          <a:lstStyle/>
          <a:p>
            <a:r>
              <a:rPr lang="en-IN" sz="2000" dirty="0" smtClean="0"/>
              <a:t>The method is only partially </a:t>
            </a:r>
            <a:r>
              <a:rPr lang="en-IN" sz="2000" dirty="0" err="1" smtClean="0"/>
              <a:t>reliable,having</a:t>
            </a:r>
            <a:r>
              <a:rPr lang="en-IN" sz="2000" dirty="0" smtClean="0"/>
              <a:t> a pregnancy rate of 10-14 per 100 woman years.</a:t>
            </a:r>
          </a:p>
          <a:p>
            <a:endParaRPr lang="en-IN" sz="2000" dirty="0" smtClean="0"/>
          </a:p>
          <a:p>
            <a:r>
              <a:rPr lang="en-IN" sz="2000" dirty="0" smtClean="0"/>
              <a:t>This is due to bursting of the condom or slipping and partly due to non-compliance.</a:t>
            </a:r>
          </a:p>
          <a:p>
            <a:endParaRPr lang="en-IN" sz="2000" dirty="0" smtClean="0"/>
          </a:p>
          <a:p>
            <a:r>
              <a:rPr lang="en-IN" sz="2000" dirty="0" err="1" smtClean="0"/>
              <a:t>Occasionaly</a:t>
            </a:r>
            <a:r>
              <a:rPr lang="en-IN" sz="2000" dirty="0" smtClean="0"/>
              <a:t> , a women develops vaginal irritation to the latex.(</a:t>
            </a:r>
            <a:r>
              <a:rPr lang="en-IN" sz="2000" dirty="0" err="1" smtClean="0"/>
              <a:t>Hypersensitization</a:t>
            </a:r>
            <a:r>
              <a:rPr lang="en-IN" sz="2000" dirty="0" smtClean="0"/>
              <a:t>).</a:t>
            </a:r>
          </a:p>
          <a:p>
            <a:endParaRPr lang="en-IN" sz="2000" dirty="0" smtClean="0"/>
          </a:p>
          <a:p>
            <a:r>
              <a:rPr lang="en-IN" sz="2000" dirty="0" smtClean="0"/>
              <a:t>Storage &amp; disposal problems affect village people and reduces use of condoms.</a:t>
            </a:r>
          </a:p>
          <a:p>
            <a:endParaRPr lang="en-IN" sz="2000" dirty="0" smtClean="0"/>
          </a:p>
          <a:p>
            <a:r>
              <a:rPr lang="en-IN" sz="2000" dirty="0" smtClean="0"/>
              <a:t>They should be wrapped in apiece of paper and thrown in dustbins or buried underneath </a:t>
            </a:r>
            <a:r>
              <a:rPr lang="en-IN" sz="2000" dirty="0" err="1" smtClean="0"/>
              <a:t>soil,but</a:t>
            </a:r>
            <a:r>
              <a:rPr lang="en-IN" sz="2000" dirty="0" smtClean="0"/>
              <a:t> should never be left in commodes/flushing type latrine pans.</a:t>
            </a:r>
          </a:p>
          <a:p>
            <a:endParaRPr lang="en-IN" sz="2000" dirty="0"/>
          </a:p>
        </p:txBody>
      </p:sp>
      <p:sp>
        <p:nvSpPr>
          <p:cNvPr id="3" name="Title 2"/>
          <p:cNvSpPr>
            <a:spLocks noGrp="1"/>
          </p:cNvSpPr>
          <p:nvPr>
            <p:ph type="title"/>
          </p:nvPr>
        </p:nvSpPr>
        <p:spPr/>
        <p:txBody>
          <a:bodyPr/>
          <a:lstStyle/>
          <a:p>
            <a:r>
              <a:rPr lang="en-IN" dirty="0" smtClean="0"/>
              <a:t>Disadvantages.</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i="1" dirty="0" smtClean="0"/>
              <a:t>CATEGORY 4(Contraindications</a:t>
            </a:r>
            <a:r>
              <a:rPr lang="en-IN" dirty="0" smtClean="0"/>
              <a:t>)</a:t>
            </a:r>
          </a:p>
          <a:p>
            <a:r>
              <a:rPr lang="en-IN" i="1" dirty="0" smtClean="0"/>
              <a:t>NONE.</a:t>
            </a:r>
          </a:p>
          <a:p>
            <a:endParaRPr lang="en-IN" i="1" dirty="0" smtClean="0"/>
          </a:p>
          <a:p>
            <a:r>
              <a:rPr lang="en-IN" i="1" dirty="0" smtClean="0"/>
              <a:t>Category 3</a:t>
            </a:r>
          </a:p>
          <a:p>
            <a:r>
              <a:rPr lang="en-IN" i="1" dirty="0" smtClean="0"/>
              <a:t>Allergy to latex.</a:t>
            </a:r>
          </a:p>
          <a:p>
            <a:r>
              <a:rPr lang="en-IN" i="1" dirty="0" smtClean="0"/>
              <a:t>High risk pregnancy in case of failure,</a:t>
            </a:r>
          </a:p>
          <a:p>
            <a:pPr>
              <a:buNone/>
            </a:pPr>
            <a:endParaRPr lang="en-IN" dirty="0"/>
          </a:p>
        </p:txBody>
      </p:sp>
      <p:sp>
        <p:nvSpPr>
          <p:cNvPr id="3" name="Title 2"/>
          <p:cNvSpPr>
            <a:spLocks noGrp="1"/>
          </p:cNvSpPr>
          <p:nvPr>
            <p:ph type="title"/>
          </p:nvPr>
        </p:nvSpPr>
        <p:spPr/>
        <p:txBody>
          <a:bodyPr/>
          <a:lstStyle/>
          <a:p>
            <a:r>
              <a:rPr lang="en-IN" dirty="0" smtClean="0"/>
              <a:t>Medical eligibility criteria.</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Pre lubricated condoms versus non-lubricated; without lubrications, there might be more chance of </a:t>
            </a:r>
            <a:r>
              <a:rPr lang="en-IN" dirty="0" err="1" smtClean="0"/>
              <a:t>intravaginal</a:t>
            </a:r>
            <a:r>
              <a:rPr lang="en-IN" dirty="0" smtClean="0"/>
              <a:t> breakage.</a:t>
            </a:r>
          </a:p>
          <a:p>
            <a:endParaRPr lang="en-IN" dirty="0" smtClean="0"/>
          </a:p>
          <a:p>
            <a:r>
              <a:rPr lang="en-IN" dirty="0" smtClean="0"/>
              <a:t>Ultrathin condoms are more prone to breakage.</a:t>
            </a:r>
          </a:p>
          <a:p>
            <a:endParaRPr lang="en-IN" dirty="0"/>
          </a:p>
        </p:txBody>
      </p:sp>
      <p:sp>
        <p:nvSpPr>
          <p:cNvPr id="3" name="Title 2"/>
          <p:cNvSpPr>
            <a:spLocks noGrp="1"/>
          </p:cNvSpPr>
          <p:nvPr>
            <p:ph type="title"/>
          </p:nvPr>
        </p:nvSpPr>
        <p:spPr/>
        <p:txBody>
          <a:bodyPr/>
          <a:lstStyle/>
          <a:p>
            <a:r>
              <a:rPr lang="en-IN" dirty="0" smtClean="0"/>
              <a:t>Condom Selection.</a:t>
            </a:r>
            <a:endParaRPr lang="en-IN" dirty="0"/>
          </a:p>
        </p:txBody>
      </p:sp>
      <p:pic>
        <p:nvPicPr>
          <p:cNvPr id="4" name="Picture 3" descr="images (3).jfif"/>
          <p:cNvPicPr>
            <a:picLocks noChangeAspect="1"/>
          </p:cNvPicPr>
          <p:nvPr/>
        </p:nvPicPr>
        <p:blipFill>
          <a:blip r:embed="rId2" cstate="print"/>
          <a:stretch>
            <a:fillRect/>
          </a:stretch>
        </p:blipFill>
        <p:spPr>
          <a:xfrm>
            <a:off x="3347864" y="4005064"/>
            <a:ext cx="5796136" cy="28529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9144000" cy="5661248"/>
          </a:xfrm>
        </p:spPr>
        <p:txBody>
          <a:bodyPr>
            <a:normAutofit/>
          </a:bodyPr>
          <a:lstStyle/>
          <a:p>
            <a:r>
              <a:rPr lang="en-IN" sz="2000" dirty="0" smtClean="0"/>
              <a:t>Progress in male technology is much less than that of the female.</a:t>
            </a:r>
          </a:p>
          <a:p>
            <a:pPr>
              <a:buNone/>
            </a:pPr>
            <a:endParaRPr lang="en-IN" sz="2000" dirty="0" smtClean="0"/>
          </a:p>
          <a:p>
            <a:r>
              <a:rPr lang="en-IN" sz="2000" dirty="0" smtClean="0"/>
              <a:t>Age-old standard methods such as </a:t>
            </a:r>
            <a:r>
              <a:rPr lang="en-IN" sz="2000" dirty="0" err="1" smtClean="0"/>
              <a:t>vasectomy,condoms</a:t>
            </a:r>
            <a:r>
              <a:rPr lang="en-IN" sz="2000" dirty="0" smtClean="0"/>
              <a:t> and less reliable natural methods.</a:t>
            </a:r>
          </a:p>
          <a:p>
            <a:endParaRPr lang="en-IN" sz="2000" dirty="0" smtClean="0"/>
          </a:p>
          <a:p>
            <a:r>
              <a:rPr lang="en-IN" sz="2000" dirty="0" smtClean="0"/>
              <a:t>An increasing emphasis on male involvement in family planning.</a:t>
            </a:r>
          </a:p>
          <a:p>
            <a:endParaRPr lang="en-IN" sz="2000" dirty="0" smtClean="0"/>
          </a:p>
          <a:p>
            <a:r>
              <a:rPr lang="en-IN" sz="2000" dirty="0" smtClean="0"/>
              <a:t>Recent studies, suggest that many men &amp; women want to share the </a:t>
            </a:r>
            <a:r>
              <a:rPr lang="en-IN" sz="2000" dirty="0" err="1" smtClean="0"/>
              <a:t>responsibilty</a:t>
            </a:r>
            <a:r>
              <a:rPr lang="en-IN" sz="2000" dirty="0" smtClean="0"/>
              <a:t> of contraception .</a:t>
            </a:r>
          </a:p>
          <a:p>
            <a:endParaRPr lang="en-IN" sz="2000" dirty="0" smtClean="0"/>
          </a:p>
          <a:p>
            <a:r>
              <a:rPr lang="en-IN" sz="2000" dirty="0" smtClean="0"/>
              <a:t>Standard male methods of contraception account for only 30% of worldwide contraceptive use.</a:t>
            </a:r>
          </a:p>
          <a:p>
            <a:endParaRPr lang="en-IN" sz="2000" dirty="0"/>
          </a:p>
        </p:txBody>
      </p:sp>
      <p:sp>
        <p:nvSpPr>
          <p:cNvPr id="3" name="Title 2"/>
          <p:cNvSpPr>
            <a:spLocks noGrp="1"/>
          </p:cNvSpPr>
          <p:nvPr>
            <p:ph type="title"/>
          </p:nvPr>
        </p:nvSpPr>
        <p:spPr/>
        <p:txBody>
          <a:bodyPr/>
          <a:lstStyle/>
          <a:p>
            <a:r>
              <a:rPr lang="en-IN" dirty="0" smtClean="0"/>
              <a:t>INTRODUCTION.</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i="1" dirty="0" smtClean="0"/>
              <a:t>Only one  medical condition prevents use of condoms,</a:t>
            </a:r>
          </a:p>
          <a:p>
            <a:r>
              <a:rPr lang="en-IN" i="1" dirty="0" smtClean="0"/>
              <a:t>Severe allergy.</a:t>
            </a:r>
          </a:p>
          <a:p>
            <a:r>
              <a:rPr lang="en-IN" i="1" dirty="0" smtClean="0"/>
              <a:t>Latex rubber:</a:t>
            </a:r>
          </a:p>
          <a:p>
            <a:r>
              <a:rPr lang="en-IN" i="1" dirty="0" smtClean="0"/>
              <a:t>Severe </a:t>
            </a:r>
            <a:r>
              <a:rPr lang="en-IN" i="1" dirty="0" err="1" smtClean="0"/>
              <a:t>redness,itching,swelling</a:t>
            </a:r>
            <a:r>
              <a:rPr lang="en-IN" i="1" dirty="0" smtClean="0"/>
              <a:t> after condom use.</a:t>
            </a:r>
          </a:p>
          <a:p>
            <a:endParaRPr lang="en-IN" dirty="0"/>
          </a:p>
        </p:txBody>
      </p:sp>
      <p:sp>
        <p:nvSpPr>
          <p:cNvPr id="3" name="Title 2"/>
          <p:cNvSpPr>
            <a:spLocks noGrp="1"/>
          </p:cNvSpPr>
          <p:nvPr>
            <p:ph type="title"/>
          </p:nvPr>
        </p:nvSpPr>
        <p:spPr/>
        <p:txBody>
          <a:bodyPr/>
          <a:lstStyle/>
          <a:p>
            <a:r>
              <a:rPr lang="en-IN" dirty="0" smtClean="0"/>
              <a:t>Side effect.</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They are also suitable for use in </a:t>
            </a:r>
          </a:p>
          <a:p>
            <a:r>
              <a:rPr lang="en-IN" dirty="0" smtClean="0"/>
              <a:t>Old couples,</a:t>
            </a:r>
          </a:p>
          <a:p>
            <a:r>
              <a:rPr lang="en-IN" dirty="0" smtClean="0"/>
              <a:t> who have infrequent coitus,</a:t>
            </a:r>
          </a:p>
          <a:p>
            <a:r>
              <a:rPr lang="en-IN" dirty="0" smtClean="0"/>
              <a:t>during lactation,</a:t>
            </a:r>
          </a:p>
          <a:p>
            <a:r>
              <a:rPr lang="en-IN" dirty="0" smtClean="0"/>
              <a:t>during holidays,</a:t>
            </a:r>
          </a:p>
          <a:p>
            <a:r>
              <a:rPr lang="en-IN" dirty="0" smtClean="0"/>
              <a:t> for subjects who cannot tolerate oral pills and IUDs,</a:t>
            </a:r>
          </a:p>
          <a:p>
            <a:r>
              <a:rPr lang="en-IN" dirty="0" smtClean="0"/>
              <a:t>For teenagers particularly to prevent illegal pregnancies and </a:t>
            </a:r>
          </a:p>
          <a:p>
            <a:r>
              <a:rPr lang="en-IN" dirty="0" smtClean="0"/>
              <a:t>For those who have problems of premature ejaculation.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Condoms use during pregnancy ,particularly in the later months, gives some protection against amniotic fluid infections.</a:t>
            </a:r>
          </a:p>
          <a:p>
            <a:endParaRPr lang="en-IN" dirty="0"/>
          </a:p>
        </p:txBody>
      </p:sp>
      <p:sp>
        <p:nvSpPr>
          <p:cNvPr id="3" name="Title 2"/>
          <p:cNvSpPr>
            <a:spLocks noGrp="1"/>
          </p:cNvSpPr>
          <p:nvPr>
            <p:ph type="title"/>
          </p:nvPr>
        </p:nvSpPr>
        <p:spPr/>
        <p:txBody>
          <a:bodyPr/>
          <a:lstStyle/>
          <a:p>
            <a:endParaRPr lang="en-IN" dirty="0"/>
          </a:p>
        </p:txBody>
      </p:sp>
      <p:pic>
        <p:nvPicPr>
          <p:cNvPr id="4" name="Picture 3" descr="images (2).jfif"/>
          <p:cNvPicPr>
            <a:picLocks noChangeAspect="1"/>
          </p:cNvPicPr>
          <p:nvPr/>
        </p:nvPicPr>
        <p:blipFill>
          <a:blip r:embed="rId2" cstate="print"/>
          <a:stretch>
            <a:fillRect/>
          </a:stretch>
        </p:blipFill>
        <p:spPr>
          <a:xfrm>
            <a:off x="4355976" y="3284984"/>
            <a:ext cx="4788024" cy="338437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Average failure rate of condom  is 12% (WHO)</a:t>
            </a:r>
          </a:p>
          <a:p>
            <a:r>
              <a:rPr lang="en-IN" dirty="0" smtClean="0"/>
              <a:t>But only 3% when used correctly &amp; </a:t>
            </a:r>
            <a:r>
              <a:rPr lang="en-IN" dirty="0" err="1" smtClean="0"/>
              <a:t>consistenly</a:t>
            </a:r>
            <a:r>
              <a:rPr lang="en-IN" dirty="0" smtClean="0"/>
              <a:t>.</a:t>
            </a:r>
          </a:p>
          <a:p>
            <a:endParaRPr lang="en-IN" dirty="0" smtClean="0"/>
          </a:p>
          <a:p>
            <a:r>
              <a:rPr lang="en-IN" dirty="0" smtClean="0"/>
              <a:t>Low failure rates are obtained by those who use good quality condoms regularly &amp; promptly during each act of coitus &amp; spermicidal condoms are used.</a:t>
            </a:r>
          </a:p>
          <a:p>
            <a:endParaRPr lang="en-IN" dirty="0" smtClean="0"/>
          </a:p>
          <a:p>
            <a:r>
              <a:rPr lang="en-IN" dirty="0" smtClean="0"/>
              <a:t>Condoms breakage &amp; slippage </a:t>
            </a:r>
            <a:r>
              <a:rPr lang="en-IN" dirty="0" err="1" smtClean="0"/>
              <a:t>donot</a:t>
            </a:r>
            <a:r>
              <a:rPr lang="en-IN" dirty="0" smtClean="0"/>
              <a:t> always lead to pregnancy but certainly reduce the protection against pregnancy </a:t>
            </a:r>
            <a:r>
              <a:rPr lang="en-IN" dirty="0" err="1" smtClean="0"/>
              <a:t>aswell</a:t>
            </a:r>
            <a:r>
              <a:rPr lang="en-IN" dirty="0" smtClean="0"/>
              <a:t> as STDs including AIDS.sss</a:t>
            </a:r>
          </a:p>
          <a:p>
            <a:endParaRPr lang="en-IN" dirty="0" smtClean="0"/>
          </a:p>
          <a:p>
            <a:endParaRPr lang="en-IN" dirty="0"/>
          </a:p>
        </p:txBody>
      </p:sp>
      <p:sp>
        <p:nvSpPr>
          <p:cNvPr id="3" name="Title 2"/>
          <p:cNvSpPr>
            <a:spLocks noGrp="1"/>
          </p:cNvSpPr>
          <p:nvPr>
            <p:ph type="title"/>
          </p:nvPr>
        </p:nvSpPr>
        <p:spPr/>
        <p:txBody>
          <a:bodyPr/>
          <a:lstStyle/>
          <a:p>
            <a:r>
              <a:rPr lang="en-IN" dirty="0" smtClean="0"/>
              <a:t>Effectiveness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Bursting &amp; slippage of the condom,</a:t>
            </a:r>
          </a:p>
          <a:p>
            <a:r>
              <a:rPr lang="en-IN" dirty="0" smtClean="0"/>
              <a:t>Errors in the technique such as </a:t>
            </a:r>
          </a:p>
          <a:p>
            <a:pPr lvl="1"/>
            <a:r>
              <a:rPr lang="en-IN" dirty="0" smtClean="0"/>
              <a:t>The condom after some semen has escaped into the vagina,</a:t>
            </a:r>
          </a:p>
          <a:p>
            <a:pPr lvl="2">
              <a:buNone/>
            </a:pPr>
            <a:r>
              <a:rPr lang="en-IN" dirty="0" smtClean="0"/>
              <a:t>Irregular use,</a:t>
            </a:r>
          </a:p>
          <a:p>
            <a:pPr lvl="1"/>
            <a:r>
              <a:rPr lang="en-IN" dirty="0" smtClean="0"/>
              <a:t>Escape of semen from the condom owing to delayed withdrawal</a:t>
            </a:r>
          </a:p>
          <a:p>
            <a:pPr lvl="1"/>
            <a:r>
              <a:rPr lang="en-IN" dirty="0" smtClean="0"/>
              <a:t>Failure to leave dead space of air in the condom.</a:t>
            </a:r>
            <a:endParaRPr lang="en-IN" dirty="0"/>
          </a:p>
        </p:txBody>
      </p:sp>
      <p:sp>
        <p:nvSpPr>
          <p:cNvPr id="3" name="Title 2"/>
          <p:cNvSpPr>
            <a:spLocks noGrp="1"/>
          </p:cNvSpPr>
          <p:nvPr>
            <p:ph type="title"/>
          </p:nvPr>
        </p:nvSpPr>
        <p:spPr/>
        <p:txBody>
          <a:bodyPr/>
          <a:lstStyle/>
          <a:p>
            <a:r>
              <a:rPr lang="en-IN" dirty="0" smtClean="0"/>
              <a:t>Failures are due to</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9144000" cy="5661248"/>
          </a:xfrm>
        </p:spPr>
        <p:txBody>
          <a:bodyPr/>
          <a:lstStyle/>
          <a:p>
            <a:r>
              <a:rPr lang="en-IN" dirty="0" smtClean="0"/>
              <a:t>The condom should be put on by unrolling it onto the erect penis after pulling back the foreskin and before there is any contact between the male &amp; female organs.</a:t>
            </a:r>
          </a:p>
          <a:p>
            <a:endParaRPr lang="en-IN" dirty="0" smtClean="0"/>
          </a:p>
          <a:p>
            <a:r>
              <a:rPr lang="en-IN" dirty="0" smtClean="0"/>
              <a:t>An air free space should be left by squeezing the tip and holding it up till the condom is unrolled fully for better collection of semen if the condom has got any teat.</a:t>
            </a:r>
          </a:p>
          <a:p>
            <a:endParaRPr lang="en-IN" dirty="0" smtClean="0"/>
          </a:p>
          <a:p>
            <a:r>
              <a:rPr lang="en-IN" dirty="0" smtClean="0"/>
              <a:t>A </a:t>
            </a:r>
            <a:r>
              <a:rPr lang="en-IN" dirty="0" err="1" smtClean="0"/>
              <a:t>prelubricated</a:t>
            </a:r>
            <a:r>
              <a:rPr lang="en-IN" dirty="0" smtClean="0"/>
              <a:t> condom is </a:t>
            </a:r>
            <a:r>
              <a:rPr lang="en-IN" dirty="0" err="1" smtClean="0"/>
              <a:t>preferrable</a:t>
            </a:r>
            <a:r>
              <a:rPr lang="en-IN" dirty="0" smtClean="0"/>
              <a:t>.</a:t>
            </a:r>
            <a:endParaRPr lang="en-IN" dirty="0"/>
          </a:p>
        </p:txBody>
      </p:sp>
      <p:sp>
        <p:nvSpPr>
          <p:cNvPr id="3" name="Title 2"/>
          <p:cNvSpPr>
            <a:spLocks noGrp="1"/>
          </p:cNvSpPr>
          <p:nvPr>
            <p:ph type="title"/>
          </p:nvPr>
        </p:nvSpPr>
        <p:spPr/>
        <p:txBody>
          <a:bodyPr/>
          <a:lstStyle/>
          <a:p>
            <a:r>
              <a:rPr lang="en-IN" dirty="0" smtClean="0"/>
              <a:t>Direction of use.</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a:bodyPr>
          <a:lstStyle/>
          <a:p>
            <a:r>
              <a:rPr lang="en-IN" dirty="0" smtClean="0"/>
              <a:t>It should be used only once.</a:t>
            </a:r>
          </a:p>
          <a:p>
            <a:r>
              <a:rPr lang="en-IN" dirty="0" smtClean="0"/>
              <a:t>It should not be inflated to test:</a:t>
            </a:r>
          </a:p>
          <a:p>
            <a:pPr lvl="1"/>
            <a:r>
              <a:rPr lang="en-IN" dirty="0" smtClean="0"/>
              <a:t>Vaseline,</a:t>
            </a:r>
          </a:p>
          <a:p>
            <a:pPr lvl="1"/>
            <a:r>
              <a:rPr lang="en-IN" dirty="0" smtClean="0"/>
              <a:t>Oils,</a:t>
            </a:r>
          </a:p>
          <a:p>
            <a:pPr lvl="1"/>
            <a:r>
              <a:rPr lang="en-IN" dirty="0" smtClean="0"/>
              <a:t>Skin lotions,</a:t>
            </a:r>
          </a:p>
          <a:p>
            <a:pPr lvl="1"/>
            <a:r>
              <a:rPr lang="en-IN" dirty="0" smtClean="0"/>
              <a:t>Cold creams,</a:t>
            </a:r>
          </a:p>
          <a:p>
            <a:pPr lvl="1"/>
            <a:r>
              <a:rPr lang="en-IN" dirty="0" smtClean="0"/>
              <a:t>Butter or margarine should not be used as they increase the chance of rupture.</a:t>
            </a:r>
          </a:p>
          <a:p>
            <a:pPr lvl="1"/>
            <a:endParaRPr lang="en-IN" dirty="0" smtClean="0"/>
          </a:p>
          <a:p>
            <a:r>
              <a:rPr lang="en-IN" dirty="0" smtClean="0"/>
              <a:t>If lubrication is </a:t>
            </a:r>
            <a:r>
              <a:rPr lang="en-IN" dirty="0" err="1" smtClean="0"/>
              <a:t>needed,glycerine</a:t>
            </a:r>
            <a:r>
              <a:rPr lang="en-IN" dirty="0" smtClean="0"/>
              <a:t> ,K-Y jelly or spermicidal jelly can be used.</a:t>
            </a:r>
          </a:p>
          <a:p>
            <a:endParaRPr lang="en-IN" dirty="0" smtClean="0"/>
          </a:p>
          <a:p>
            <a:r>
              <a:rPr lang="en-IN" dirty="0" smtClean="0"/>
              <a:t>Soon after the </a:t>
            </a:r>
            <a:r>
              <a:rPr lang="en-IN" dirty="0" err="1" smtClean="0"/>
              <a:t>discharge,the</a:t>
            </a:r>
            <a:r>
              <a:rPr lang="en-IN" dirty="0" smtClean="0"/>
              <a:t> male </a:t>
            </a:r>
            <a:r>
              <a:rPr lang="en-IN" dirty="0" err="1" smtClean="0"/>
              <a:t>sould</a:t>
            </a:r>
            <a:r>
              <a:rPr lang="en-IN" dirty="0" smtClean="0"/>
              <a:t> withdraw </a:t>
            </a:r>
            <a:r>
              <a:rPr lang="en-IN" dirty="0" err="1" smtClean="0"/>
              <a:t>penis,holding</a:t>
            </a:r>
            <a:r>
              <a:rPr lang="en-IN" dirty="0" smtClean="0"/>
              <a:t> the condom firmly against his body.</a:t>
            </a:r>
          </a:p>
          <a:p>
            <a:endParaRPr lang="en-IN" dirty="0" smtClean="0"/>
          </a:p>
          <a:p>
            <a:r>
              <a:rPr lang="en-IN" dirty="0" smtClean="0"/>
              <a:t>The condom should be thrown away &amp; the penis dried before further contact with the female genital areas.</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r>
              <a:rPr lang="en-IN" dirty="0" smtClean="0"/>
              <a:t>To increase the effectiveness, a dose of spermicidal </a:t>
            </a:r>
            <a:r>
              <a:rPr lang="en-IN" dirty="0" err="1" smtClean="0"/>
              <a:t>cream,jelly</a:t>
            </a:r>
            <a:r>
              <a:rPr lang="en-IN" dirty="0" smtClean="0"/>
              <a:t> or foam tablet may be used at the same time.</a:t>
            </a:r>
          </a:p>
          <a:p>
            <a:endParaRPr lang="en-IN" dirty="0" smtClean="0"/>
          </a:p>
          <a:p>
            <a:r>
              <a:rPr lang="en-IN" dirty="0" smtClean="0"/>
              <a:t>In case of </a:t>
            </a:r>
            <a:r>
              <a:rPr lang="en-IN" dirty="0" err="1" smtClean="0"/>
              <a:t>breakage,slippage</a:t>
            </a:r>
            <a:r>
              <a:rPr lang="en-IN" dirty="0" smtClean="0"/>
              <a:t> or defective use, women should report or use emergency contraception within 72 hours and a spermicidal agent should quickly be inserted into the vagina.</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Spermicidal agents kill the sperms before the latter gain access to the cervical canal.</a:t>
            </a:r>
          </a:p>
          <a:p>
            <a:endParaRPr lang="en-IN" dirty="0" smtClean="0"/>
          </a:p>
          <a:p>
            <a:r>
              <a:rPr lang="en-IN" dirty="0" smtClean="0"/>
              <a:t>The spermicidal agents </a:t>
            </a:r>
            <a:r>
              <a:rPr lang="en-IN" dirty="0" err="1" smtClean="0"/>
              <a:t>remians</a:t>
            </a:r>
            <a:r>
              <a:rPr lang="en-IN" dirty="0" smtClean="0"/>
              <a:t> effective for 1-2 hours after the application.</a:t>
            </a:r>
            <a:endParaRPr lang="en-IN" dirty="0"/>
          </a:p>
        </p:txBody>
      </p:sp>
      <p:sp>
        <p:nvSpPr>
          <p:cNvPr id="3" name="Title 2"/>
          <p:cNvSpPr>
            <a:spLocks noGrp="1"/>
          </p:cNvSpPr>
          <p:nvPr>
            <p:ph type="title"/>
          </p:nvPr>
        </p:nvSpPr>
        <p:spPr/>
        <p:txBody>
          <a:bodyPr/>
          <a:lstStyle/>
          <a:p>
            <a:r>
              <a:rPr lang="en-IN" dirty="0" smtClean="0"/>
              <a:t>Spermicidal Agents.</a:t>
            </a:r>
            <a:endParaRPr lang="en-IN" dirty="0"/>
          </a:p>
        </p:txBody>
      </p:sp>
      <p:pic>
        <p:nvPicPr>
          <p:cNvPr id="4" name="Picture 3" descr="download.jfif"/>
          <p:cNvPicPr>
            <a:picLocks noChangeAspect="1"/>
          </p:cNvPicPr>
          <p:nvPr/>
        </p:nvPicPr>
        <p:blipFill>
          <a:blip r:embed="rId2" cstate="print"/>
          <a:stretch>
            <a:fillRect/>
          </a:stretch>
        </p:blipFill>
        <p:spPr>
          <a:xfrm>
            <a:off x="5004048" y="3501008"/>
            <a:ext cx="4139952" cy="335699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These chemical contraceptives agents contain surfactants such as</a:t>
            </a:r>
            <a:r>
              <a:rPr lang="en-IN" i="1" dirty="0" smtClean="0"/>
              <a:t> </a:t>
            </a:r>
          </a:p>
          <a:p>
            <a:endParaRPr lang="en-IN" i="1" dirty="0" smtClean="0"/>
          </a:p>
          <a:p>
            <a:pPr>
              <a:buFont typeface="Wingdings" pitchFamily="2" charset="2"/>
              <a:buChar char="v"/>
            </a:pPr>
            <a:r>
              <a:rPr lang="en-IN" i="1" dirty="0" smtClean="0"/>
              <a:t>Nonoxynol-9,</a:t>
            </a:r>
          </a:p>
          <a:p>
            <a:pPr>
              <a:buFont typeface="Wingdings" pitchFamily="2" charset="2"/>
              <a:buChar char="v"/>
            </a:pPr>
            <a:r>
              <a:rPr lang="en-IN" i="1" dirty="0" smtClean="0"/>
              <a:t>Octoxynol-9,</a:t>
            </a:r>
          </a:p>
          <a:p>
            <a:pPr>
              <a:buFont typeface="Wingdings" pitchFamily="2" charset="2"/>
              <a:buChar char="v"/>
            </a:pPr>
            <a:r>
              <a:rPr lang="en-IN" i="1" dirty="0" err="1" smtClean="0"/>
              <a:t>Menfegol</a:t>
            </a:r>
            <a:r>
              <a:rPr lang="en-IN" i="1" dirty="0" smtClean="0"/>
              <a:t>.</a:t>
            </a:r>
          </a:p>
          <a:p>
            <a:endParaRPr lang="en-IN" i="1" dirty="0" smtClean="0"/>
          </a:p>
          <a:p>
            <a:r>
              <a:rPr lang="en-IN" i="1" dirty="0" smtClean="0"/>
              <a:t>Chemicals capable of destroying sperms incorporated into an inert base.</a:t>
            </a:r>
          </a:p>
          <a:p>
            <a:pPr>
              <a:buFont typeface="Wingdings" pitchFamily="2" charset="2"/>
              <a:buChar char="ü"/>
            </a:pPr>
            <a:endParaRPr lang="en-IN" i="1" dirty="0" smtClean="0"/>
          </a:p>
          <a:p>
            <a:pPr>
              <a:buFont typeface="Wingdings" pitchFamily="2" charset="2"/>
              <a:buChar char="ü"/>
            </a:pPr>
            <a:endParaRPr lang="en-IN" dirty="0"/>
          </a:p>
        </p:txBody>
      </p:sp>
      <p:sp>
        <p:nvSpPr>
          <p:cNvPr id="3" name="Title 2"/>
          <p:cNvSpPr>
            <a:spLocks noGrp="1"/>
          </p:cNvSpPr>
          <p:nvPr>
            <p:ph type="title"/>
          </p:nvPr>
        </p:nvSpPr>
        <p:spPr/>
        <p:txBody>
          <a:bodyPr/>
          <a:lstStyle/>
          <a:p>
            <a:endParaRPr lang="en-IN"/>
          </a:p>
        </p:txBody>
      </p:sp>
      <p:pic>
        <p:nvPicPr>
          <p:cNvPr id="4" name="Picture 3" descr="download (1).jfif"/>
          <p:cNvPicPr>
            <a:picLocks noChangeAspect="1"/>
          </p:cNvPicPr>
          <p:nvPr/>
        </p:nvPicPr>
        <p:blipFill>
          <a:blip r:embed="rId2" cstate="print"/>
          <a:stretch>
            <a:fillRect/>
          </a:stretch>
        </p:blipFill>
        <p:spPr>
          <a:xfrm>
            <a:off x="5364088" y="2492896"/>
            <a:ext cx="3028950" cy="1514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The withdrawal method(</a:t>
            </a:r>
            <a:r>
              <a:rPr lang="en-IN" i="1" dirty="0" smtClean="0"/>
              <a:t>coitus </a:t>
            </a:r>
            <a:r>
              <a:rPr lang="en-IN" i="1" dirty="0" err="1" smtClean="0"/>
              <a:t>interruptus</a:t>
            </a:r>
            <a:r>
              <a:rPr lang="en-IN" i="1" dirty="0" smtClean="0"/>
              <a:t>).</a:t>
            </a:r>
          </a:p>
          <a:p>
            <a:endParaRPr lang="en-IN" i="1" dirty="0" smtClean="0"/>
          </a:p>
          <a:p>
            <a:r>
              <a:rPr lang="en-IN" i="1" dirty="0" smtClean="0"/>
              <a:t>Periodical abstinence particularly in mid cycle</a:t>
            </a:r>
          </a:p>
          <a:p>
            <a:pPr>
              <a:buNone/>
            </a:pPr>
            <a:r>
              <a:rPr lang="en-IN" i="1" dirty="0" smtClean="0"/>
              <a:t>are only two natural methods of contraception for males.</a:t>
            </a:r>
          </a:p>
          <a:p>
            <a:pPr>
              <a:buNone/>
            </a:pPr>
            <a:endParaRPr lang="en-IN" dirty="0"/>
          </a:p>
        </p:txBody>
      </p:sp>
      <p:sp>
        <p:nvSpPr>
          <p:cNvPr id="3" name="Title 2"/>
          <p:cNvSpPr>
            <a:spLocks noGrp="1"/>
          </p:cNvSpPr>
          <p:nvPr>
            <p:ph type="title"/>
          </p:nvPr>
        </p:nvSpPr>
        <p:spPr/>
        <p:txBody>
          <a:bodyPr/>
          <a:lstStyle/>
          <a:p>
            <a:r>
              <a:rPr lang="en-IN" dirty="0" smtClean="0"/>
              <a:t>Natural methods.</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err="1" smtClean="0"/>
              <a:t>Spemicidal</a:t>
            </a:r>
            <a:r>
              <a:rPr lang="en-IN" dirty="0" smtClean="0"/>
              <a:t> agents contain non-ionic surfactants .</a:t>
            </a:r>
          </a:p>
          <a:p>
            <a:endParaRPr lang="en-IN" dirty="0" smtClean="0"/>
          </a:p>
          <a:p>
            <a:r>
              <a:rPr lang="en-IN" dirty="0" smtClean="0"/>
              <a:t>Which alter sperm surface membrane permeability,</a:t>
            </a:r>
          </a:p>
          <a:p>
            <a:endParaRPr lang="en-IN" dirty="0" smtClean="0"/>
          </a:p>
          <a:p>
            <a:r>
              <a:rPr lang="en-IN" dirty="0" smtClean="0"/>
              <a:t>Causing osmotic changes resulting in killing of sperms</a:t>
            </a:r>
            <a:endParaRPr lang="en-IN" dirty="0"/>
          </a:p>
        </p:txBody>
      </p:sp>
      <p:sp>
        <p:nvSpPr>
          <p:cNvPr id="3" name="Title 2"/>
          <p:cNvSpPr>
            <a:spLocks noGrp="1"/>
          </p:cNvSpPr>
          <p:nvPr>
            <p:ph type="title"/>
          </p:nvPr>
        </p:nvSpPr>
        <p:spPr/>
        <p:txBody>
          <a:bodyPr/>
          <a:lstStyle/>
          <a:p>
            <a:r>
              <a:rPr lang="en-IN" dirty="0" smtClean="0"/>
              <a:t>Mechanism of action.</a:t>
            </a:r>
            <a:endParaRPr lang="en-IN" dirty="0"/>
          </a:p>
        </p:txBody>
      </p:sp>
      <p:pic>
        <p:nvPicPr>
          <p:cNvPr id="4" name="Picture 3" descr="contragel.jpg"/>
          <p:cNvPicPr>
            <a:picLocks noChangeAspect="1"/>
          </p:cNvPicPr>
          <p:nvPr/>
        </p:nvPicPr>
        <p:blipFill>
          <a:blip r:embed="rId2" cstate="print"/>
          <a:stretch>
            <a:fillRect/>
          </a:stretch>
        </p:blipFill>
        <p:spPr>
          <a:xfrm>
            <a:off x="4499992" y="4149080"/>
            <a:ext cx="4601816" cy="270891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Chemical suppositories,</a:t>
            </a:r>
          </a:p>
          <a:p>
            <a:endParaRPr lang="en-IN" dirty="0" smtClean="0"/>
          </a:p>
          <a:p>
            <a:r>
              <a:rPr lang="en-IN" dirty="0" smtClean="0"/>
              <a:t>Contraceptive creams and jellies,</a:t>
            </a:r>
          </a:p>
          <a:p>
            <a:endParaRPr lang="en-IN" dirty="0" smtClean="0"/>
          </a:p>
          <a:p>
            <a:r>
              <a:rPr lang="en-IN" dirty="0" smtClean="0"/>
              <a:t>Foam tablets,</a:t>
            </a:r>
          </a:p>
          <a:p>
            <a:endParaRPr lang="en-IN" dirty="0" smtClean="0"/>
          </a:p>
          <a:p>
            <a:r>
              <a:rPr lang="en-IN" dirty="0" smtClean="0"/>
              <a:t>Aerosols or foams,</a:t>
            </a:r>
          </a:p>
          <a:p>
            <a:endParaRPr lang="en-IN" dirty="0" smtClean="0"/>
          </a:p>
          <a:p>
            <a:r>
              <a:rPr lang="en-IN" dirty="0" smtClean="0"/>
              <a:t>C-film.</a:t>
            </a:r>
            <a:endParaRPr lang="en-IN" dirty="0"/>
          </a:p>
        </p:txBody>
      </p:sp>
      <p:sp>
        <p:nvSpPr>
          <p:cNvPr id="3" name="Title 2"/>
          <p:cNvSpPr>
            <a:spLocks noGrp="1"/>
          </p:cNvSpPr>
          <p:nvPr>
            <p:ph type="title"/>
          </p:nvPr>
        </p:nvSpPr>
        <p:spPr/>
        <p:txBody>
          <a:bodyPr/>
          <a:lstStyle/>
          <a:p>
            <a:r>
              <a:rPr lang="en-IN" dirty="0" smtClean="0"/>
              <a:t>Forms of </a:t>
            </a:r>
            <a:r>
              <a:rPr lang="en-IN" dirty="0" err="1" smtClean="0"/>
              <a:t>spermicides</a:t>
            </a:r>
            <a:r>
              <a:rPr lang="en-IN" dirty="0" smtClean="0"/>
              <a:t>.</a:t>
            </a:r>
            <a:endParaRPr lang="en-IN" dirty="0"/>
          </a:p>
        </p:txBody>
      </p:sp>
      <p:pic>
        <p:nvPicPr>
          <p:cNvPr id="5" name="Picture 4" descr="download.png"/>
          <p:cNvPicPr>
            <a:picLocks noChangeAspect="1"/>
          </p:cNvPicPr>
          <p:nvPr/>
        </p:nvPicPr>
        <p:blipFill>
          <a:blip r:embed="rId2" cstate="print"/>
          <a:stretch>
            <a:fillRect/>
          </a:stretch>
        </p:blipFill>
        <p:spPr>
          <a:xfrm>
            <a:off x="6804248" y="332656"/>
            <a:ext cx="2028825" cy="22479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fontScale="92500" lnSpcReduction="10000"/>
          </a:bodyPr>
          <a:lstStyle/>
          <a:p>
            <a:r>
              <a:rPr lang="en-IN" dirty="0" smtClean="0"/>
              <a:t>Also known as contraceptive </a:t>
            </a:r>
            <a:r>
              <a:rPr lang="en-IN" dirty="0" err="1" smtClean="0"/>
              <a:t>suppositories,vaginal</a:t>
            </a:r>
            <a:r>
              <a:rPr lang="en-IN" dirty="0" smtClean="0"/>
              <a:t> </a:t>
            </a:r>
            <a:r>
              <a:rPr lang="en-IN" dirty="0" err="1" smtClean="0"/>
              <a:t>pessaries</a:t>
            </a:r>
            <a:r>
              <a:rPr lang="en-IN" dirty="0" smtClean="0"/>
              <a:t> or tablets.</a:t>
            </a:r>
          </a:p>
          <a:p>
            <a:endParaRPr lang="en-IN" dirty="0" smtClean="0"/>
          </a:p>
          <a:p>
            <a:r>
              <a:rPr lang="en-IN" dirty="0" err="1" smtClean="0"/>
              <a:t>Cheapest,most</a:t>
            </a:r>
            <a:r>
              <a:rPr lang="en-IN" dirty="0" smtClean="0"/>
              <a:t> </a:t>
            </a:r>
            <a:r>
              <a:rPr lang="en-IN" dirty="0" err="1" smtClean="0"/>
              <a:t>convinent</a:t>
            </a:r>
            <a:r>
              <a:rPr lang="en-IN" dirty="0" smtClean="0"/>
              <a:t> and readily </a:t>
            </a:r>
            <a:r>
              <a:rPr lang="en-IN" dirty="0" err="1" smtClean="0"/>
              <a:t>available,but</a:t>
            </a:r>
            <a:r>
              <a:rPr lang="en-IN" dirty="0" smtClean="0"/>
              <a:t> least effective.</a:t>
            </a:r>
          </a:p>
          <a:p>
            <a:endParaRPr lang="en-IN" dirty="0" smtClean="0"/>
          </a:p>
          <a:p>
            <a:r>
              <a:rPr lang="en-IN" dirty="0" smtClean="0"/>
              <a:t>Suppositories incorporate spermicidal agent in a base consisting of </a:t>
            </a:r>
            <a:r>
              <a:rPr lang="en-IN" dirty="0" err="1" smtClean="0"/>
              <a:t>glycerine,gelatin</a:t>
            </a:r>
            <a:r>
              <a:rPr lang="en-IN" dirty="0" smtClean="0"/>
              <a:t> or </a:t>
            </a:r>
            <a:r>
              <a:rPr lang="en-IN" dirty="0" err="1" smtClean="0"/>
              <a:t>wax,melting</a:t>
            </a:r>
            <a:r>
              <a:rPr lang="en-IN" dirty="0" smtClean="0"/>
              <a:t> at body temperature and are meant for manual insertion high up in the vagina about 10-15 min before the sexual act.</a:t>
            </a:r>
          </a:p>
          <a:p>
            <a:endParaRPr lang="en-IN" dirty="0" smtClean="0"/>
          </a:p>
          <a:p>
            <a:r>
              <a:rPr lang="en-IN" dirty="0" smtClean="0"/>
              <a:t>Trade </a:t>
            </a:r>
            <a:r>
              <a:rPr lang="en-IN" dirty="0" err="1" smtClean="0"/>
              <a:t>names:</a:t>
            </a:r>
            <a:r>
              <a:rPr lang="en-IN" i="1" dirty="0" err="1" smtClean="0"/>
              <a:t>GP</a:t>
            </a:r>
            <a:r>
              <a:rPr lang="en-IN" i="1" dirty="0" smtClean="0"/>
              <a:t> soluble </a:t>
            </a:r>
            <a:r>
              <a:rPr lang="en-IN" i="1" dirty="0" err="1" smtClean="0"/>
              <a:t>pessaries,Lorophyn</a:t>
            </a:r>
            <a:r>
              <a:rPr lang="en-IN" i="1" dirty="0" smtClean="0"/>
              <a:t> &amp; </a:t>
            </a:r>
            <a:r>
              <a:rPr lang="en-IN" i="1" dirty="0" err="1" smtClean="0"/>
              <a:t>Staycept</a:t>
            </a:r>
            <a:r>
              <a:rPr lang="en-IN" i="1" dirty="0" smtClean="0"/>
              <a:t> vaginal </a:t>
            </a:r>
            <a:r>
              <a:rPr lang="en-IN" i="1" dirty="0" err="1" smtClean="0"/>
              <a:t>pessary,orthtoforms,etc</a:t>
            </a:r>
            <a:r>
              <a:rPr lang="en-IN" i="1" dirty="0" smtClean="0"/>
              <a:t>;</a:t>
            </a:r>
            <a:endParaRPr lang="en-IN" dirty="0"/>
          </a:p>
        </p:txBody>
      </p:sp>
      <p:sp>
        <p:nvSpPr>
          <p:cNvPr id="3" name="Title 2"/>
          <p:cNvSpPr>
            <a:spLocks noGrp="1"/>
          </p:cNvSpPr>
          <p:nvPr>
            <p:ph type="title"/>
          </p:nvPr>
        </p:nvSpPr>
        <p:spPr/>
        <p:txBody>
          <a:bodyPr/>
          <a:lstStyle/>
          <a:p>
            <a:r>
              <a:rPr lang="en-IN" dirty="0" smtClean="0"/>
              <a:t>Chemical suppositories.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fontScale="92500" lnSpcReduction="20000"/>
          </a:bodyPr>
          <a:lstStyle/>
          <a:p>
            <a:r>
              <a:rPr lang="en-IN" dirty="0" smtClean="0"/>
              <a:t>Spermicidal ingredient is mixed with a gelatinous water-soluble base in jellies and with a </a:t>
            </a:r>
            <a:r>
              <a:rPr lang="en-IN" dirty="0" err="1" smtClean="0"/>
              <a:t>stearate</a:t>
            </a:r>
            <a:r>
              <a:rPr lang="en-IN" dirty="0" smtClean="0"/>
              <a:t> soap base in creams.</a:t>
            </a:r>
          </a:p>
          <a:p>
            <a:endParaRPr lang="en-IN" dirty="0" smtClean="0"/>
          </a:p>
          <a:p>
            <a:r>
              <a:rPr lang="en-IN" dirty="0" smtClean="0"/>
              <a:t>Jellies liquefy at a lower temperature than most creams and are more suitable for women with dry vagina.</a:t>
            </a:r>
          </a:p>
          <a:p>
            <a:endParaRPr lang="en-IN" dirty="0" smtClean="0"/>
          </a:p>
          <a:p>
            <a:r>
              <a:rPr lang="en-IN" dirty="0" smtClean="0"/>
              <a:t>Both liquefy at body temperature and disperse rapidly through vagina.</a:t>
            </a:r>
          </a:p>
          <a:p>
            <a:endParaRPr lang="en-IN" dirty="0" smtClean="0"/>
          </a:p>
          <a:p>
            <a:r>
              <a:rPr lang="en-IN" dirty="0" smtClean="0"/>
              <a:t>There is no difference in </a:t>
            </a:r>
            <a:r>
              <a:rPr lang="en-IN" dirty="0" err="1" smtClean="0"/>
              <a:t>reliability,cost</a:t>
            </a:r>
            <a:r>
              <a:rPr lang="en-IN" dirty="0" smtClean="0"/>
              <a:t> and method of use between the creams &amp; jellies.</a:t>
            </a:r>
          </a:p>
          <a:p>
            <a:endParaRPr lang="en-IN" dirty="0" smtClean="0"/>
          </a:p>
          <a:p>
            <a:r>
              <a:rPr lang="en-IN" dirty="0" smtClean="0"/>
              <a:t>Commercial </a:t>
            </a:r>
            <a:r>
              <a:rPr lang="en-IN" dirty="0" err="1" smtClean="0"/>
              <a:t>preparations:</a:t>
            </a:r>
            <a:r>
              <a:rPr lang="en-IN" i="1" dirty="0" err="1" smtClean="0"/>
              <a:t>volper</a:t>
            </a:r>
            <a:r>
              <a:rPr lang="en-IN" i="1" dirty="0" smtClean="0"/>
              <a:t> </a:t>
            </a:r>
            <a:r>
              <a:rPr lang="en-IN" i="1" dirty="0" err="1" smtClean="0"/>
              <a:t>jelly,koromex</a:t>
            </a:r>
            <a:r>
              <a:rPr lang="en-IN" i="1" dirty="0" smtClean="0"/>
              <a:t> </a:t>
            </a:r>
            <a:r>
              <a:rPr lang="en-IN" i="1" dirty="0" err="1" smtClean="0"/>
              <a:t>cream,Preciptin</a:t>
            </a:r>
            <a:r>
              <a:rPr lang="en-IN" i="1" dirty="0" smtClean="0"/>
              <a:t> jelly.</a:t>
            </a:r>
            <a:endParaRPr lang="en-IN" dirty="0"/>
          </a:p>
        </p:txBody>
      </p:sp>
      <p:sp>
        <p:nvSpPr>
          <p:cNvPr id="3" name="Title 2"/>
          <p:cNvSpPr>
            <a:spLocks noGrp="1"/>
          </p:cNvSpPr>
          <p:nvPr>
            <p:ph type="title"/>
          </p:nvPr>
        </p:nvSpPr>
        <p:spPr/>
        <p:txBody>
          <a:bodyPr/>
          <a:lstStyle/>
          <a:p>
            <a:r>
              <a:rPr lang="en-IN" dirty="0" smtClean="0"/>
              <a:t>Contraceptive creams &amp; jellies.</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188032"/>
          </a:xfrm>
        </p:spPr>
        <p:txBody>
          <a:bodyPr/>
          <a:lstStyle/>
          <a:p>
            <a:r>
              <a:rPr lang="en-IN" dirty="0" smtClean="0"/>
              <a:t>They incorporate an active </a:t>
            </a:r>
            <a:r>
              <a:rPr lang="en-IN" dirty="0" err="1" smtClean="0"/>
              <a:t>spermicide</a:t>
            </a:r>
            <a:r>
              <a:rPr lang="en-IN" dirty="0" smtClean="0"/>
              <a:t> with foaming </a:t>
            </a:r>
            <a:r>
              <a:rPr lang="en-IN" dirty="0" err="1" smtClean="0"/>
              <a:t>ingredients,with</a:t>
            </a:r>
            <a:r>
              <a:rPr lang="en-IN" dirty="0" smtClean="0"/>
              <a:t> effervesce in contact with vaginal moisture.</a:t>
            </a:r>
          </a:p>
          <a:p>
            <a:pPr>
              <a:buNone/>
            </a:pPr>
            <a:endParaRPr lang="en-IN" dirty="0" smtClean="0"/>
          </a:p>
          <a:p>
            <a:r>
              <a:rPr lang="en-IN" dirty="0" smtClean="0"/>
              <a:t>They are placed deep in the vagina close to the cervix.</a:t>
            </a:r>
          </a:p>
          <a:p>
            <a:endParaRPr lang="en-IN" dirty="0"/>
          </a:p>
        </p:txBody>
      </p:sp>
      <p:sp>
        <p:nvSpPr>
          <p:cNvPr id="3" name="Title 2"/>
          <p:cNvSpPr>
            <a:spLocks noGrp="1"/>
          </p:cNvSpPr>
          <p:nvPr>
            <p:ph type="title"/>
          </p:nvPr>
        </p:nvSpPr>
        <p:spPr/>
        <p:txBody>
          <a:bodyPr/>
          <a:lstStyle/>
          <a:p>
            <a:r>
              <a:rPr lang="en-IN" dirty="0" smtClean="0"/>
              <a:t>Foam tablets.</a:t>
            </a:r>
            <a:endParaRPr lang="en-IN" dirty="0"/>
          </a:p>
        </p:txBody>
      </p:sp>
      <p:pic>
        <p:nvPicPr>
          <p:cNvPr id="5" name="Picture 4" descr="images.jfif"/>
          <p:cNvPicPr>
            <a:picLocks noChangeAspect="1"/>
          </p:cNvPicPr>
          <p:nvPr/>
        </p:nvPicPr>
        <p:blipFill>
          <a:blip r:embed="rId2" cstate="print"/>
          <a:stretch>
            <a:fillRect/>
          </a:stretch>
        </p:blipFill>
        <p:spPr>
          <a:xfrm>
            <a:off x="4716016" y="4149080"/>
            <a:ext cx="4427984" cy="27089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lnSpcReduction="10000"/>
          </a:bodyPr>
          <a:lstStyle/>
          <a:p>
            <a:r>
              <a:rPr lang="en-IN" dirty="0" smtClean="0"/>
              <a:t>Foam is caused by the action of acid on sodium bicarbonate in the </a:t>
            </a:r>
            <a:r>
              <a:rPr lang="en-IN" dirty="0" err="1" smtClean="0"/>
              <a:t>prescence</a:t>
            </a:r>
            <a:r>
              <a:rPr lang="en-IN" dirty="0" smtClean="0"/>
              <a:t> of watery vaginal discharge.</a:t>
            </a:r>
          </a:p>
          <a:p>
            <a:endParaRPr lang="en-IN" dirty="0" smtClean="0"/>
          </a:p>
          <a:p>
            <a:r>
              <a:rPr lang="en-IN" dirty="0" smtClean="0"/>
              <a:t>They are more effective than soluble tablets .</a:t>
            </a:r>
          </a:p>
          <a:p>
            <a:endParaRPr lang="en-IN" dirty="0" smtClean="0"/>
          </a:p>
          <a:p>
            <a:r>
              <a:rPr lang="en-IN" dirty="0" smtClean="0"/>
              <a:t>Effervescent material is claimed to act as a better physical </a:t>
            </a:r>
            <a:r>
              <a:rPr lang="en-IN" dirty="0" err="1" smtClean="0"/>
              <a:t>barrier,occluding</a:t>
            </a:r>
            <a:r>
              <a:rPr lang="en-IN" dirty="0" smtClean="0"/>
              <a:t> the cervix and to enter the interstices where live spermatozoa may remains.</a:t>
            </a:r>
          </a:p>
          <a:p>
            <a:endParaRPr lang="en-IN" dirty="0" smtClean="0"/>
          </a:p>
          <a:p>
            <a:r>
              <a:rPr lang="en-IN" dirty="0" err="1" smtClean="0"/>
              <a:t>PREPARATIONS:</a:t>
            </a:r>
            <a:r>
              <a:rPr lang="en-IN" i="1" dirty="0" err="1" smtClean="0"/>
              <a:t>Durafoam</a:t>
            </a:r>
            <a:r>
              <a:rPr lang="en-IN" i="1" dirty="0" smtClean="0"/>
              <a:t> </a:t>
            </a:r>
            <a:r>
              <a:rPr lang="en-IN" i="1" dirty="0" err="1" smtClean="0"/>
              <a:t>tab,Joy</a:t>
            </a:r>
            <a:r>
              <a:rPr lang="en-IN" i="1" dirty="0" smtClean="0"/>
              <a:t> </a:t>
            </a:r>
            <a:r>
              <a:rPr lang="en-IN" i="1" dirty="0" err="1" smtClean="0"/>
              <a:t>tab,Arloid</a:t>
            </a:r>
            <a:r>
              <a:rPr lang="en-IN" i="1" dirty="0" smtClean="0"/>
              <a:t> foam tab.</a:t>
            </a:r>
            <a:endParaRPr lang="en-IN" dirty="0"/>
          </a:p>
        </p:txBody>
      </p:sp>
      <p:sp>
        <p:nvSpPr>
          <p:cNvPr id="3" name="Title 2"/>
          <p:cNvSpPr>
            <a:spLocks noGrp="1"/>
          </p:cNvSpPr>
          <p:nvPr>
            <p:ph type="title"/>
          </p:nvPr>
        </p:nvSpPr>
        <p:spPr/>
        <p:txBody>
          <a:bodyPr/>
          <a:lstStyle/>
          <a:p>
            <a:r>
              <a:rPr lang="en-IN" dirty="0" smtClean="0"/>
              <a:t>Mechanism of Action.</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6"/>
            <a:ext cx="8229600" cy="5085184"/>
          </a:xfrm>
        </p:spPr>
        <p:txBody>
          <a:bodyPr/>
          <a:lstStyle/>
          <a:p>
            <a:r>
              <a:rPr lang="en-IN" dirty="0" smtClean="0"/>
              <a:t>Superior action is due to a unique combined melting and foaming action that not only immobilises sperm but also blocks their cervical opening.</a:t>
            </a:r>
          </a:p>
          <a:p>
            <a:endParaRPr lang="en-IN" dirty="0" smtClean="0"/>
          </a:p>
          <a:p>
            <a:r>
              <a:rPr lang="en-IN" dirty="0" smtClean="0"/>
              <a:t>Tab is used </a:t>
            </a:r>
            <a:r>
              <a:rPr lang="en-IN" dirty="0" err="1" smtClean="0"/>
              <a:t>vaginally,about</a:t>
            </a:r>
            <a:r>
              <a:rPr lang="en-IN" dirty="0" smtClean="0"/>
              <a:t> 10 min before act, and the action lasts for  1 hour.</a:t>
            </a:r>
          </a:p>
          <a:p>
            <a:endParaRPr lang="en-IN" dirty="0" smtClean="0"/>
          </a:p>
          <a:p>
            <a:r>
              <a:rPr lang="en-IN" dirty="0" smtClean="0"/>
              <a:t>Failure rate:0.3-5 per 100 women years.</a:t>
            </a:r>
            <a:endParaRPr lang="en-IN" dirty="0"/>
          </a:p>
        </p:txBody>
      </p:sp>
      <p:sp>
        <p:nvSpPr>
          <p:cNvPr id="3" name="Title 2"/>
          <p:cNvSpPr>
            <a:spLocks noGrp="1"/>
          </p:cNvSpPr>
          <p:nvPr>
            <p:ph type="title"/>
          </p:nvPr>
        </p:nvSpPr>
        <p:spPr/>
        <p:txBody>
          <a:bodyPr/>
          <a:lstStyle/>
          <a:p>
            <a:r>
              <a:rPr lang="en-IN" dirty="0" smtClean="0"/>
              <a:t>‘Today’-vaginal foam</a:t>
            </a:r>
            <a:endParaRPr lang="en-IN" dirty="0"/>
          </a:p>
        </p:txBody>
      </p:sp>
      <p:pic>
        <p:nvPicPr>
          <p:cNvPr id="4" name="Picture 3" descr="download (2).jfif"/>
          <p:cNvPicPr>
            <a:picLocks noChangeAspect="1"/>
          </p:cNvPicPr>
          <p:nvPr/>
        </p:nvPicPr>
        <p:blipFill>
          <a:blip r:embed="rId2" cstate="print"/>
          <a:stretch>
            <a:fillRect/>
          </a:stretch>
        </p:blipFill>
        <p:spPr>
          <a:xfrm>
            <a:off x="5940152" y="0"/>
            <a:ext cx="3203848" cy="1600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Foaming chemical contraceptive creams with a butane propellant contained under pressure in a strong </a:t>
            </a:r>
            <a:r>
              <a:rPr lang="en-IN" dirty="0" err="1" smtClean="0"/>
              <a:t>bottles,from</a:t>
            </a:r>
            <a:r>
              <a:rPr lang="en-IN" dirty="0" smtClean="0"/>
              <a:t> which they may be released into an applicator by pressing a </a:t>
            </a:r>
            <a:r>
              <a:rPr lang="en-IN" dirty="0" err="1" smtClean="0"/>
              <a:t>valve,for</a:t>
            </a:r>
            <a:r>
              <a:rPr lang="en-IN" dirty="0" smtClean="0"/>
              <a:t> insertion into the vagina.</a:t>
            </a:r>
          </a:p>
          <a:p>
            <a:endParaRPr lang="en-IN" dirty="0" smtClean="0"/>
          </a:p>
          <a:p>
            <a:r>
              <a:rPr lang="en-IN" dirty="0" smtClean="0"/>
              <a:t>Slightly more effective than foaming tablets but are less popular .</a:t>
            </a:r>
          </a:p>
          <a:p>
            <a:endParaRPr lang="en-IN" dirty="0" smtClean="0"/>
          </a:p>
          <a:p>
            <a:r>
              <a:rPr lang="en-IN" dirty="0" smtClean="0"/>
              <a:t>Trade </a:t>
            </a:r>
            <a:r>
              <a:rPr lang="en-IN" dirty="0" err="1" smtClean="0"/>
              <a:t>names:</a:t>
            </a:r>
            <a:r>
              <a:rPr lang="en-IN" i="1" dirty="0" err="1" smtClean="0"/>
              <a:t>Emco</a:t>
            </a:r>
            <a:r>
              <a:rPr lang="en-IN" i="1" dirty="0" smtClean="0"/>
              <a:t> vaginal </a:t>
            </a:r>
            <a:r>
              <a:rPr lang="en-IN" i="1" dirty="0" err="1" smtClean="0"/>
              <a:t>foam.Delfen</a:t>
            </a:r>
            <a:r>
              <a:rPr lang="en-IN" i="1" dirty="0" smtClean="0"/>
              <a:t> vaginal foam.</a:t>
            </a:r>
            <a:endParaRPr lang="en-IN" dirty="0"/>
          </a:p>
        </p:txBody>
      </p:sp>
      <p:sp>
        <p:nvSpPr>
          <p:cNvPr id="3" name="Title 2"/>
          <p:cNvSpPr>
            <a:spLocks noGrp="1"/>
          </p:cNvSpPr>
          <p:nvPr>
            <p:ph type="title"/>
          </p:nvPr>
        </p:nvSpPr>
        <p:spPr/>
        <p:txBody>
          <a:bodyPr/>
          <a:lstStyle/>
          <a:p>
            <a:r>
              <a:rPr lang="en-IN" dirty="0" smtClean="0"/>
              <a:t>Aerosols or foams</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733256"/>
          </a:xfrm>
        </p:spPr>
        <p:txBody>
          <a:bodyPr>
            <a:normAutofit lnSpcReduction="10000"/>
          </a:bodyPr>
          <a:lstStyle/>
          <a:p>
            <a:r>
              <a:rPr lang="en-IN" dirty="0" smtClean="0"/>
              <a:t>Also known as contraceptive </a:t>
            </a:r>
            <a:r>
              <a:rPr lang="en-IN" dirty="0" err="1" smtClean="0"/>
              <a:t>fim,C</a:t>
            </a:r>
            <a:r>
              <a:rPr lang="en-IN" dirty="0" smtClean="0"/>
              <a:t>-film consists of 5cm squares of water </a:t>
            </a:r>
            <a:r>
              <a:rPr lang="en-IN" dirty="0" err="1" smtClean="0"/>
              <a:t>soluble,semitransparent</a:t>
            </a:r>
            <a:r>
              <a:rPr lang="en-IN" dirty="0" smtClean="0"/>
              <a:t> </a:t>
            </a:r>
            <a:r>
              <a:rPr lang="en-IN" dirty="0" err="1" smtClean="0"/>
              <a:t>pastic</a:t>
            </a:r>
            <a:r>
              <a:rPr lang="en-IN" dirty="0" smtClean="0"/>
              <a:t> </a:t>
            </a:r>
            <a:r>
              <a:rPr lang="en-IN" dirty="0" err="1" smtClean="0"/>
              <a:t>impregnanted</a:t>
            </a:r>
            <a:r>
              <a:rPr lang="en-IN" dirty="0" smtClean="0"/>
              <a:t> with non-oxynol-9.</a:t>
            </a:r>
          </a:p>
          <a:p>
            <a:endParaRPr lang="en-IN" dirty="0" smtClean="0"/>
          </a:p>
          <a:p>
            <a:r>
              <a:rPr lang="en-IN" dirty="0" smtClean="0"/>
              <a:t>C-film dissolves rapidly in the vagina and releases </a:t>
            </a:r>
            <a:r>
              <a:rPr lang="en-IN" dirty="0" err="1" smtClean="0"/>
              <a:t>spermicide</a:t>
            </a:r>
            <a:r>
              <a:rPr lang="en-IN" dirty="0" smtClean="0"/>
              <a:t>.</a:t>
            </a:r>
          </a:p>
          <a:p>
            <a:endParaRPr lang="en-IN" dirty="0" smtClean="0"/>
          </a:p>
          <a:p>
            <a:r>
              <a:rPr lang="en-IN" dirty="0" smtClean="0"/>
              <a:t>It is either placed over </a:t>
            </a:r>
            <a:r>
              <a:rPr lang="en-IN" dirty="0" err="1" smtClean="0"/>
              <a:t>glans</a:t>
            </a:r>
            <a:r>
              <a:rPr lang="en-IN" dirty="0" smtClean="0"/>
              <a:t> penis just before coitus or inserted with fingers high up in the </a:t>
            </a:r>
            <a:r>
              <a:rPr lang="en-IN" dirty="0" err="1" smtClean="0"/>
              <a:t>vagina,preferably</a:t>
            </a:r>
            <a:r>
              <a:rPr lang="en-IN" dirty="0" smtClean="0"/>
              <a:t> over the cervix 3-4 min before sexual act.</a:t>
            </a:r>
          </a:p>
          <a:p>
            <a:endParaRPr lang="en-IN" dirty="0" smtClean="0"/>
          </a:p>
          <a:p>
            <a:r>
              <a:rPr lang="en-IN" dirty="0" smtClean="0"/>
              <a:t>Active for 2 hours,</a:t>
            </a:r>
          </a:p>
          <a:p>
            <a:endParaRPr lang="en-IN" dirty="0"/>
          </a:p>
        </p:txBody>
      </p:sp>
      <p:sp>
        <p:nvSpPr>
          <p:cNvPr id="3" name="Title 2"/>
          <p:cNvSpPr>
            <a:spLocks noGrp="1"/>
          </p:cNvSpPr>
          <p:nvPr>
            <p:ph type="title"/>
          </p:nvPr>
        </p:nvSpPr>
        <p:spPr/>
        <p:txBody>
          <a:bodyPr/>
          <a:lstStyle/>
          <a:p>
            <a:r>
              <a:rPr lang="en-IN" dirty="0" smtClean="0"/>
              <a:t>C-Film.</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68760"/>
            <a:ext cx="9144000" cy="5589240"/>
          </a:xfrm>
        </p:spPr>
        <p:txBody>
          <a:bodyPr/>
          <a:lstStyle/>
          <a:p>
            <a:r>
              <a:rPr lang="en-IN" dirty="0" smtClean="0"/>
              <a:t>They are inserted with the women lying on her back or standing upright with the left leg placed on a raised platform and bending forward.</a:t>
            </a:r>
          </a:p>
          <a:p>
            <a:endParaRPr lang="en-IN" dirty="0" smtClean="0"/>
          </a:p>
          <a:p>
            <a:r>
              <a:rPr lang="en-IN" dirty="0" smtClean="0"/>
              <a:t>The spermicidal agents/tabs are pushed up high in the vagina till they reach near the cervix and should be inserted within half-n-hour before the sexual </a:t>
            </a:r>
            <a:r>
              <a:rPr lang="en-IN" dirty="0" err="1" smtClean="0"/>
              <a:t>act,including</a:t>
            </a:r>
            <a:r>
              <a:rPr lang="en-IN" dirty="0" smtClean="0"/>
              <a:t> 10 in to allow tablet melt inside the vaginal canal.</a:t>
            </a:r>
            <a:endParaRPr lang="en-IN" dirty="0"/>
          </a:p>
        </p:txBody>
      </p:sp>
      <p:sp>
        <p:nvSpPr>
          <p:cNvPr id="3" name="Title 2"/>
          <p:cNvSpPr>
            <a:spLocks noGrp="1"/>
          </p:cNvSpPr>
          <p:nvPr>
            <p:ph type="title"/>
          </p:nvPr>
        </p:nvSpPr>
        <p:spPr/>
        <p:txBody>
          <a:bodyPr/>
          <a:lstStyle/>
          <a:p>
            <a:r>
              <a:rPr lang="en-IN" dirty="0" smtClean="0"/>
              <a:t>Methods &amp; direction for Use.</a:t>
            </a:r>
            <a:endParaRPr lang="en-IN" dirty="0"/>
          </a:p>
        </p:txBody>
      </p:sp>
      <p:pic>
        <p:nvPicPr>
          <p:cNvPr id="4" name="Picture 3" descr="images.png"/>
          <p:cNvPicPr>
            <a:picLocks noChangeAspect="1"/>
          </p:cNvPicPr>
          <p:nvPr/>
        </p:nvPicPr>
        <p:blipFill>
          <a:blip r:embed="rId2" cstate="print"/>
          <a:stretch>
            <a:fillRect/>
          </a:stretch>
        </p:blipFill>
        <p:spPr>
          <a:xfrm>
            <a:off x="5143500" y="5517232"/>
            <a:ext cx="4000500" cy="114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Coitus takes place in a normal manner but the penis is withdrawn immediately before ejaculation.</a:t>
            </a:r>
          </a:p>
          <a:p>
            <a:endParaRPr lang="en-IN" dirty="0" smtClean="0"/>
          </a:p>
          <a:p>
            <a:r>
              <a:rPr lang="en-IN" dirty="0" smtClean="0"/>
              <a:t>The unreliability of this method is </a:t>
            </a:r>
            <a:r>
              <a:rPr lang="en-IN" dirty="0" err="1" smtClean="0"/>
              <a:t>obvious,but</a:t>
            </a:r>
            <a:r>
              <a:rPr lang="en-IN" dirty="0" smtClean="0"/>
              <a:t> it has the advantage that it costs nothing and it requires no device.</a:t>
            </a:r>
          </a:p>
          <a:p>
            <a:endParaRPr lang="en-IN" dirty="0" smtClean="0"/>
          </a:p>
          <a:p>
            <a:r>
              <a:rPr lang="en-IN" dirty="0" smtClean="0"/>
              <a:t>Pregnancy rate of 25 per 100 women years.</a:t>
            </a:r>
          </a:p>
          <a:p>
            <a:endParaRPr lang="en-IN" dirty="0"/>
          </a:p>
        </p:txBody>
      </p:sp>
      <p:sp>
        <p:nvSpPr>
          <p:cNvPr id="3" name="Title 2"/>
          <p:cNvSpPr>
            <a:spLocks noGrp="1"/>
          </p:cNvSpPr>
          <p:nvPr>
            <p:ph type="title"/>
          </p:nvPr>
        </p:nvSpPr>
        <p:spPr/>
        <p:txBody>
          <a:bodyPr>
            <a:normAutofit fontScale="90000"/>
          </a:bodyPr>
          <a:lstStyle/>
          <a:p>
            <a:r>
              <a:rPr lang="en-IN" dirty="0" smtClean="0"/>
              <a:t>Withdrawal method.(C</a:t>
            </a:r>
            <a:r>
              <a:rPr lang="en-IN" b="0" i="1" dirty="0" smtClean="0"/>
              <a:t>oitus </a:t>
            </a:r>
            <a:r>
              <a:rPr lang="en-IN" b="0" i="1" dirty="0" err="1" smtClean="0"/>
              <a:t>interruptus</a:t>
            </a:r>
            <a:r>
              <a:rPr lang="en-IN" b="0" i="1" dirty="0" smtClean="0"/>
              <a:t>)</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lnSpcReduction="10000"/>
          </a:bodyPr>
          <a:lstStyle/>
          <a:p>
            <a:r>
              <a:rPr lang="en-IN" dirty="0" err="1" smtClean="0"/>
              <a:t>Creams,jellies</a:t>
            </a:r>
            <a:r>
              <a:rPr lang="en-IN" dirty="0" smtClean="0"/>
              <a:t> and foams are inserted through plastic or metal applicators.</a:t>
            </a:r>
          </a:p>
          <a:p>
            <a:endParaRPr lang="en-IN" dirty="0" smtClean="0"/>
          </a:p>
          <a:p>
            <a:r>
              <a:rPr lang="en-IN" dirty="0" smtClean="0"/>
              <a:t>The tube is screwed to the applicator and is pressed that plunger goes as far as it can.</a:t>
            </a:r>
          </a:p>
          <a:p>
            <a:endParaRPr lang="en-IN" dirty="0" smtClean="0"/>
          </a:p>
          <a:p>
            <a:r>
              <a:rPr lang="en-IN" dirty="0" smtClean="0"/>
              <a:t>The applicator is unscrewed and is introduced into the vaginal canal for about 7-10 cm  in the lying position with the body bent forward.</a:t>
            </a:r>
          </a:p>
          <a:p>
            <a:endParaRPr lang="en-IN" dirty="0" smtClean="0"/>
          </a:p>
          <a:p>
            <a:r>
              <a:rPr lang="en-IN" dirty="0" smtClean="0"/>
              <a:t>The </a:t>
            </a:r>
            <a:r>
              <a:rPr lang="en-IN" dirty="0" err="1" smtClean="0"/>
              <a:t>pluger</a:t>
            </a:r>
            <a:r>
              <a:rPr lang="en-IN" dirty="0" smtClean="0"/>
              <a:t> of the applicator is pushed so that </a:t>
            </a:r>
            <a:r>
              <a:rPr lang="en-IN" dirty="0" err="1" smtClean="0"/>
              <a:t>spermicide</a:t>
            </a:r>
            <a:r>
              <a:rPr lang="en-IN" dirty="0" smtClean="0"/>
              <a:t> is placed near the cervix.</a:t>
            </a:r>
          </a:p>
          <a:p>
            <a:endParaRPr lang="en-IN" dirty="0" smtClean="0"/>
          </a:p>
          <a:p>
            <a:r>
              <a:rPr lang="en-IN" dirty="0" smtClean="0"/>
              <a:t>½ hour before sexual act.</a:t>
            </a:r>
          </a:p>
          <a:p>
            <a:endParaRPr lang="en-IN" dirty="0" smtClean="0"/>
          </a:p>
          <a:p>
            <a:r>
              <a:rPr lang="en-IN" dirty="0" smtClean="0"/>
              <a:t>If intercourse is </a:t>
            </a:r>
            <a:r>
              <a:rPr lang="en-IN" dirty="0" err="1" smtClean="0"/>
              <a:t>repeated,full</a:t>
            </a:r>
            <a:r>
              <a:rPr lang="en-IN" dirty="0" smtClean="0"/>
              <a:t> dose of </a:t>
            </a:r>
            <a:r>
              <a:rPr lang="en-IN" dirty="0" err="1" smtClean="0"/>
              <a:t>spermicide</a:t>
            </a:r>
            <a:r>
              <a:rPr lang="en-IN" dirty="0" smtClean="0"/>
              <a:t> must be reinforced before </a:t>
            </a:r>
            <a:r>
              <a:rPr lang="en-IN" dirty="0" err="1" smtClean="0"/>
              <a:t>habd</a:t>
            </a:r>
            <a:r>
              <a:rPr lang="en-IN" dirty="0" smtClean="0"/>
              <a:t>.</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Usually one full applicator is used.</a:t>
            </a:r>
          </a:p>
          <a:p>
            <a:endParaRPr lang="en-IN" dirty="0" smtClean="0"/>
          </a:p>
          <a:p>
            <a:r>
              <a:rPr lang="en-IN" dirty="0" smtClean="0"/>
              <a:t>If intercourse is </a:t>
            </a:r>
            <a:r>
              <a:rPr lang="en-IN" dirty="0" err="1" smtClean="0"/>
              <a:t>repeated,the</a:t>
            </a:r>
            <a:r>
              <a:rPr lang="en-IN" dirty="0" smtClean="0"/>
              <a:t> full dose of </a:t>
            </a:r>
            <a:r>
              <a:rPr lang="en-IN" dirty="0" err="1" smtClean="0"/>
              <a:t>spermicide</a:t>
            </a:r>
            <a:r>
              <a:rPr lang="en-IN" dirty="0" smtClean="0"/>
              <a:t> must be reinforced before hand.</a:t>
            </a:r>
          </a:p>
          <a:p>
            <a:endParaRPr lang="en-IN" dirty="0" smtClean="0"/>
          </a:p>
          <a:p>
            <a:r>
              <a:rPr lang="en-IN" dirty="0" smtClean="0"/>
              <a:t>No douching is permitted within 8 hours.</a:t>
            </a:r>
          </a:p>
          <a:p>
            <a:endParaRPr lang="en-IN" dirty="0" smtClean="0"/>
          </a:p>
          <a:p>
            <a:r>
              <a:rPr lang="en-IN" dirty="0" smtClean="0"/>
              <a:t>The applicator should be cleaned with soap &amp; water before storage.</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Easily available,</a:t>
            </a:r>
          </a:p>
          <a:p>
            <a:endParaRPr lang="en-IN" dirty="0" smtClean="0"/>
          </a:p>
          <a:p>
            <a:r>
              <a:rPr lang="en-IN" dirty="0" smtClean="0"/>
              <a:t>easy to use,</a:t>
            </a:r>
          </a:p>
          <a:p>
            <a:pPr>
              <a:buNone/>
            </a:pPr>
            <a:endParaRPr lang="en-IN" dirty="0" smtClean="0"/>
          </a:p>
          <a:p>
            <a:r>
              <a:rPr lang="en-IN" dirty="0" smtClean="0"/>
              <a:t>No gross medical side effects,</a:t>
            </a:r>
            <a:endParaRPr lang="en-IN" dirty="0"/>
          </a:p>
        </p:txBody>
      </p:sp>
      <p:sp>
        <p:nvSpPr>
          <p:cNvPr id="3" name="Title 2"/>
          <p:cNvSpPr>
            <a:spLocks noGrp="1"/>
          </p:cNvSpPr>
          <p:nvPr>
            <p:ph type="title"/>
          </p:nvPr>
        </p:nvSpPr>
        <p:spPr/>
        <p:txBody>
          <a:bodyPr/>
          <a:lstStyle/>
          <a:p>
            <a:r>
              <a:rPr lang="en-IN" dirty="0" smtClean="0"/>
              <a:t>Advantages.</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9144000" cy="5517232"/>
          </a:xfrm>
        </p:spPr>
        <p:txBody>
          <a:bodyPr/>
          <a:lstStyle/>
          <a:p>
            <a:r>
              <a:rPr lang="en-IN" dirty="0" smtClean="0"/>
              <a:t>By causing irritation and abrasion in chronic </a:t>
            </a:r>
            <a:r>
              <a:rPr lang="en-IN" dirty="0" err="1" smtClean="0"/>
              <a:t>use,they</a:t>
            </a:r>
            <a:r>
              <a:rPr lang="en-IN" dirty="0" smtClean="0"/>
              <a:t> can cause vaginal ulceration and perhaps increase the risk of HIV spread rather than prevent it.</a:t>
            </a:r>
          </a:p>
          <a:p>
            <a:pPr>
              <a:buNone/>
            </a:pPr>
            <a:endParaRPr lang="en-IN" dirty="0" smtClean="0"/>
          </a:p>
          <a:p>
            <a:r>
              <a:rPr lang="en-IN" dirty="0" err="1" smtClean="0"/>
              <a:t>Therefore,the</a:t>
            </a:r>
            <a:r>
              <a:rPr lang="en-IN" dirty="0" smtClean="0"/>
              <a:t> spermicidal agents should not be recommended to HIV couples.</a:t>
            </a:r>
          </a:p>
          <a:p>
            <a:endParaRPr lang="en-IN" dirty="0"/>
          </a:p>
        </p:txBody>
      </p:sp>
      <p:sp>
        <p:nvSpPr>
          <p:cNvPr id="3" name="Title 2"/>
          <p:cNvSpPr>
            <a:spLocks noGrp="1"/>
          </p:cNvSpPr>
          <p:nvPr>
            <p:ph type="title"/>
          </p:nvPr>
        </p:nvSpPr>
        <p:spPr/>
        <p:txBody>
          <a:bodyPr/>
          <a:lstStyle/>
          <a:p>
            <a:r>
              <a:rPr lang="en-IN" dirty="0" smtClean="0"/>
              <a:t>Disadvantages.</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r>
              <a:rPr lang="en-IN" dirty="0" smtClean="0"/>
              <a:t>Used alone failure rate is </a:t>
            </a:r>
            <a:r>
              <a:rPr lang="en-IN" dirty="0" err="1" smtClean="0"/>
              <a:t>high,approximately</a:t>
            </a:r>
            <a:r>
              <a:rPr lang="en-IN" dirty="0" smtClean="0"/>
              <a:t> 30 per 100 women years.</a:t>
            </a:r>
          </a:p>
          <a:p>
            <a:endParaRPr lang="en-IN" dirty="0" smtClean="0"/>
          </a:p>
          <a:p>
            <a:r>
              <a:rPr lang="en-IN" dirty="0" smtClean="0"/>
              <a:t>Failure rate is 21%</a:t>
            </a:r>
          </a:p>
          <a:p>
            <a:endParaRPr lang="en-IN" dirty="0" smtClean="0"/>
          </a:p>
          <a:p>
            <a:r>
              <a:rPr lang="en-IN" dirty="0" smtClean="0"/>
              <a:t>6% when used correctly &amp; </a:t>
            </a:r>
            <a:r>
              <a:rPr lang="en-IN" dirty="0" err="1" smtClean="0"/>
              <a:t>consitently</a:t>
            </a:r>
            <a:r>
              <a:rPr lang="en-IN" dirty="0" smtClean="0"/>
              <a:t>.</a:t>
            </a:r>
          </a:p>
          <a:p>
            <a:endParaRPr lang="en-IN" dirty="0" smtClean="0"/>
          </a:p>
          <a:p>
            <a:r>
              <a:rPr lang="en-IN" dirty="0" smtClean="0"/>
              <a:t>When used in conjunction with a mechanical </a:t>
            </a:r>
            <a:r>
              <a:rPr lang="en-IN" dirty="0" err="1" smtClean="0"/>
              <a:t>barrier,they</a:t>
            </a:r>
            <a:r>
              <a:rPr lang="en-IN" dirty="0" smtClean="0"/>
              <a:t> give a reliable contraceptive effect.</a:t>
            </a:r>
          </a:p>
          <a:p>
            <a:endParaRPr lang="en-IN" dirty="0" smtClean="0"/>
          </a:p>
          <a:p>
            <a:endParaRPr lang="en-IN" dirty="0" smtClean="0"/>
          </a:p>
          <a:p>
            <a:r>
              <a:rPr lang="en-IN" dirty="0" smtClean="0"/>
              <a:t> A new spermicidal cream, </a:t>
            </a:r>
            <a:r>
              <a:rPr lang="en-IN" dirty="0" err="1" smtClean="0"/>
              <a:t>Tenofovir,prevents</a:t>
            </a:r>
            <a:r>
              <a:rPr lang="en-IN" dirty="0" smtClean="0"/>
              <a:t> viral </a:t>
            </a:r>
            <a:r>
              <a:rPr lang="en-IN" dirty="0" err="1" smtClean="0"/>
              <a:t>attachement</a:t>
            </a:r>
            <a:r>
              <a:rPr lang="en-IN" dirty="0" smtClean="0"/>
              <a:t> to the vaginal mucosa and is non-irritant and is under development.</a:t>
            </a:r>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r>
              <a:rPr lang="en-IN" dirty="0" smtClean="0"/>
              <a:t>The use of condoms with spermicidal agents and </a:t>
            </a:r>
            <a:r>
              <a:rPr lang="en-IN" dirty="0" err="1" smtClean="0"/>
              <a:t>postcoital</a:t>
            </a:r>
            <a:r>
              <a:rPr lang="en-IN" dirty="0" smtClean="0"/>
              <a:t> agents as back up technique in avoiding pregnancy.</a:t>
            </a:r>
          </a:p>
          <a:p>
            <a:endParaRPr lang="en-IN" dirty="0" smtClean="0"/>
          </a:p>
          <a:p>
            <a:r>
              <a:rPr lang="en-IN" i="1" dirty="0" err="1" smtClean="0"/>
              <a:t>Praneem</a:t>
            </a:r>
            <a:r>
              <a:rPr lang="en-IN" dirty="0" smtClean="0"/>
              <a:t> from </a:t>
            </a:r>
            <a:r>
              <a:rPr lang="en-IN" dirty="0" err="1" smtClean="0"/>
              <a:t>neem</a:t>
            </a:r>
            <a:r>
              <a:rPr lang="en-IN" dirty="0" smtClean="0"/>
              <a:t> is spermicidal and prevents transmission of sexually transmitted infections.</a:t>
            </a:r>
          </a:p>
          <a:p>
            <a:r>
              <a:rPr lang="en-IN" i="1" dirty="0" smtClean="0"/>
              <a:t>This is under trial.</a:t>
            </a:r>
            <a:endParaRPr lang="en-IN"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Category 4(</a:t>
            </a:r>
            <a:r>
              <a:rPr lang="en-IN" i="1" dirty="0" smtClean="0"/>
              <a:t>contraindications)</a:t>
            </a:r>
          </a:p>
          <a:p>
            <a:r>
              <a:rPr lang="en-IN" dirty="0" smtClean="0"/>
              <a:t>Clients with high risk for HIV infection,</a:t>
            </a:r>
          </a:p>
          <a:p>
            <a:r>
              <a:rPr lang="en-IN" dirty="0" smtClean="0"/>
              <a:t>Clients  who are HIV positive,</a:t>
            </a:r>
          </a:p>
          <a:p>
            <a:r>
              <a:rPr lang="en-IN" dirty="0" smtClean="0"/>
              <a:t>Clients who have AIDS.</a:t>
            </a:r>
          </a:p>
          <a:p>
            <a:endParaRPr lang="en-IN" dirty="0" smtClean="0"/>
          </a:p>
          <a:p>
            <a:r>
              <a:rPr lang="en-IN" dirty="0" smtClean="0"/>
              <a:t>Category 2 (Advantages outweigh risks)</a:t>
            </a:r>
          </a:p>
          <a:p>
            <a:r>
              <a:rPr lang="en-IN" dirty="0" smtClean="0"/>
              <a:t>Clients who have high risk of pregnancy.</a:t>
            </a:r>
          </a:p>
          <a:p>
            <a:r>
              <a:rPr lang="en-IN" dirty="0" smtClean="0"/>
              <a:t>Sensitivity to a </a:t>
            </a:r>
            <a:r>
              <a:rPr lang="en-IN" dirty="0" err="1" smtClean="0"/>
              <a:t>spermicide</a:t>
            </a:r>
            <a:r>
              <a:rPr lang="en-IN" dirty="0" smtClean="0"/>
              <a:t>,</a:t>
            </a:r>
          </a:p>
          <a:p>
            <a:r>
              <a:rPr lang="en-IN" smtClean="0"/>
              <a:t>Cervical cancer.</a:t>
            </a:r>
            <a:endParaRPr lang="en-IN" dirty="0"/>
          </a:p>
        </p:txBody>
      </p:sp>
      <p:sp>
        <p:nvSpPr>
          <p:cNvPr id="3" name="Title 2"/>
          <p:cNvSpPr>
            <a:spLocks noGrp="1"/>
          </p:cNvSpPr>
          <p:nvPr>
            <p:ph type="title"/>
          </p:nvPr>
        </p:nvSpPr>
        <p:spPr/>
        <p:txBody>
          <a:bodyPr/>
          <a:lstStyle/>
          <a:p>
            <a:r>
              <a:rPr lang="en-IN" dirty="0" smtClean="0"/>
              <a:t>Medical eligibility criteria.</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Hormonal methods.</a:t>
            </a:r>
          </a:p>
          <a:p>
            <a:pPr>
              <a:buNone/>
            </a:pPr>
            <a:endParaRPr lang="en-IN" dirty="0" smtClean="0"/>
          </a:p>
          <a:p>
            <a:r>
              <a:rPr lang="en-IN" dirty="0" smtClean="0"/>
              <a:t>Non-Hormonal agents.</a:t>
            </a:r>
            <a:endParaRPr lang="en-IN" dirty="0"/>
          </a:p>
        </p:txBody>
      </p:sp>
      <p:sp>
        <p:nvSpPr>
          <p:cNvPr id="3" name="Title 2"/>
          <p:cNvSpPr>
            <a:spLocks noGrp="1"/>
          </p:cNvSpPr>
          <p:nvPr>
            <p:ph type="title"/>
          </p:nvPr>
        </p:nvSpPr>
        <p:spPr/>
        <p:txBody>
          <a:bodyPr>
            <a:normAutofit fontScale="90000"/>
          </a:bodyPr>
          <a:lstStyle/>
          <a:p>
            <a:r>
              <a:rPr lang="en-IN" dirty="0" err="1" smtClean="0"/>
              <a:t>Supression</a:t>
            </a:r>
            <a:r>
              <a:rPr lang="en-IN" dirty="0" smtClean="0"/>
              <a:t> of spermatogenesis.</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805264"/>
          </a:xfrm>
        </p:spPr>
        <p:txBody>
          <a:bodyPr/>
          <a:lstStyle/>
          <a:p>
            <a:r>
              <a:rPr lang="en-IN" dirty="0" smtClean="0"/>
              <a:t>Different </a:t>
            </a:r>
            <a:r>
              <a:rPr lang="en-IN" dirty="0" err="1" smtClean="0"/>
              <a:t>hormones,used</a:t>
            </a:r>
            <a:r>
              <a:rPr lang="en-IN" dirty="0" smtClean="0"/>
              <a:t> either singly or in combinations:</a:t>
            </a:r>
          </a:p>
          <a:p>
            <a:r>
              <a:rPr lang="en-IN" dirty="0" smtClean="0"/>
              <a:t>Androgen:</a:t>
            </a:r>
          </a:p>
          <a:p>
            <a:pPr lvl="1"/>
            <a:r>
              <a:rPr lang="en-IN" i="1" dirty="0" smtClean="0"/>
              <a:t>Testosterone </a:t>
            </a:r>
            <a:r>
              <a:rPr lang="en-IN" i="1" dirty="0" err="1" smtClean="0"/>
              <a:t>enanthate</a:t>
            </a:r>
            <a:r>
              <a:rPr lang="en-IN" i="1" dirty="0" smtClean="0"/>
              <a:t>.</a:t>
            </a:r>
          </a:p>
          <a:p>
            <a:pPr lvl="1"/>
            <a:r>
              <a:rPr lang="en-IN" i="1" dirty="0" smtClean="0"/>
              <a:t>Testosterone </a:t>
            </a:r>
            <a:r>
              <a:rPr lang="en-IN" i="1" dirty="0" err="1" smtClean="0"/>
              <a:t>buciclate</a:t>
            </a:r>
            <a:r>
              <a:rPr lang="en-IN" i="1" dirty="0" smtClean="0"/>
              <a:t>,</a:t>
            </a:r>
          </a:p>
          <a:p>
            <a:r>
              <a:rPr lang="en-IN" i="1" dirty="0" err="1" smtClean="0"/>
              <a:t>Progestogen</a:t>
            </a:r>
            <a:r>
              <a:rPr lang="en-IN" i="1" dirty="0" smtClean="0"/>
              <a:t>:</a:t>
            </a:r>
          </a:p>
          <a:p>
            <a:pPr lvl="1"/>
            <a:r>
              <a:rPr lang="en-IN" i="1" dirty="0" smtClean="0"/>
              <a:t>Depot </a:t>
            </a:r>
            <a:r>
              <a:rPr lang="en-IN" i="1" dirty="0" err="1" smtClean="0"/>
              <a:t>Medroxy</a:t>
            </a:r>
            <a:r>
              <a:rPr lang="en-IN" i="1" dirty="0" smtClean="0"/>
              <a:t> Progesterone acetate</a:t>
            </a:r>
          </a:p>
          <a:p>
            <a:pPr lvl="1"/>
            <a:r>
              <a:rPr lang="en-IN" i="1" dirty="0" err="1" smtClean="0"/>
              <a:t>Antiandrogens</a:t>
            </a:r>
            <a:r>
              <a:rPr lang="en-IN" i="1" dirty="0" smtClean="0"/>
              <a:t> and </a:t>
            </a:r>
            <a:r>
              <a:rPr lang="en-IN" i="1" dirty="0" err="1" smtClean="0"/>
              <a:t>progestogen</a:t>
            </a:r>
            <a:r>
              <a:rPr lang="en-IN" i="1" dirty="0" smtClean="0"/>
              <a:t>:</a:t>
            </a:r>
          </a:p>
          <a:p>
            <a:pPr lvl="1"/>
            <a:r>
              <a:rPr lang="en-IN" i="1" dirty="0" err="1" smtClean="0"/>
              <a:t>Cyproterone</a:t>
            </a:r>
            <a:r>
              <a:rPr lang="en-IN" i="1" dirty="0" smtClean="0"/>
              <a:t> acetate,</a:t>
            </a:r>
          </a:p>
          <a:p>
            <a:pPr lvl="1"/>
            <a:r>
              <a:rPr lang="en-IN" i="1" dirty="0" smtClean="0"/>
              <a:t>Testosterone </a:t>
            </a:r>
            <a:r>
              <a:rPr lang="en-IN" i="1" dirty="0" err="1" smtClean="0"/>
              <a:t>undecanote</a:t>
            </a:r>
            <a:endParaRPr lang="en-IN" dirty="0" smtClean="0"/>
          </a:p>
          <a:p>
            <a:endParaRPr lang="en-IN" dirty="0"/>
          </a:p>
        </p:txBody>
      </p:sp>
      <p:sp>
        <p:nvSpPr>
          <p:cNvPr id="3" name="Title 2"/>
          <p:cNvSpPr>
            <a:spLocks noGrp="1"/>
          </p:cNvSpPr>
          <p:nvPr>
            <p:ph type="title"/>
          </p:nvPr>
        </p:nvSpPr>
        <p:spPr/>
        <p:txBody>
          <a:bodyPr/>
          <a:lstStyle/>
          <a:p>
            <a:r>
              <a:rPr lang="en-IN" dirty="0" smtClean="0"/>
              <a:t>Hormonal methods.</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r>
              <a:rPr lang="en-IN" dirty="0" smtClean="0"/>
              <a:t>All these hormones produce their effect and their mostly by inhibiting </a:t>
            </a:r>
            <a:r>
              <a:rPr lang="en-IN" dirty="0" err="1" smtClean="0"/>
              <a:t>gonadotrpin</a:t>
            </a:r>
            <a:r>
              <a:rPr lang="en-IN" dirty="0" smtClean="0"/>
              <a:t> LH, which </a:t>
            </a:r>
            <a:r>
              <a:rPr lang="en-IN" dirty="0" err="1" smtClean="0"/>
              <a:t>supresses</a:t>
            </a:r>
            <a:r>
              <a:rPr lang="en-IN" dirty="0" smtClean="0"/>
              <a:t> </a:t>
            </a:r>
            <a:r>
              <a:rPr lang="en-IN" dirty="0" err="1" smtClean="0"/>
              <a:t>spermatogenesis,as</a:t>
            </a:r>
            <a:r>
              <a:rPr lang="en-IN" dirty="0" smtClean="0"/>
              <a:t> well as FSH, which suppresses testosterone secretion.</a:t>
            </a:r>
          </a:p>
          <a:p>
            <a:endParaRPr lang="en-IN" dirty="0" smtClean="0"/>
          </a:p>
          <a:p>
            <a:r>
              <a:rPr lang="en-IN" dirty="0" smtClean="0"/>
              <a:t>They produce </a:t>
            </a:r>
            <a:r>
              <a:rPr lang="en-IN" dirty="0" err="1" smtClean="0"/>
              <a:t>azoospermia</a:t>
            </a:r>
            <a:r>
              <a:rPr lang="en-IN" dirty="0" smtClean="0"/>
              <a:t> and </a:t>
            </a:r>
            <a:r>
              <a:rPr lang="en-IN" dirty="0" err="1" smtClean="0"/>
              <a:t>oligospermia</a:t>
            </a:r>
            <a:r>
              <a:rPr lang="en-IN" dirty="0" smtClean="0"/>
              <a:t> of varying degrees in the rest.</a:t>
            </a:r>
          </a:p>
          <a:p>
            <a:endParaRPr lang="en-IN" dirty="0" smtClean="0"/>
          </a:p>
          <a:p>
            <a:r>
              <a:rPr lang="en-IN" dirty="0" smtClean="0"/>
              <a:t>Anti-spermatogenetic effect is reversible.</a:t>
            </a:r>
          </a:p>
          <a:p>
            <a:endParaRPr lang="en-IN" dirty="0" smtClean="0"/>
          </a:p>
          <a:p>
            <a:r>
              <a:rPr lang="en-IN" dirty="0" smtClean="0"/>
              <a:t>No short term bad effects have been observed except lowering of the testosterone level affecting sex </a:t>
            </a:r>
            <a:r>
              <a:rPr lang="en-IN" dirty="0" err="1" smtClean="0"/>
              <a:t>masculinism,organs</a:t>
            </a:r>
            <a:r>
              <a:rPr lang="en-IN" dirty="0" smtClean="0"/>
              <a:t> and their functions.</a:t>
            </a:r>
          </a:p>
          <a:p>
            <a:endParaRPr lang="en-IN" dirty="0" smtClean="0"/>
          </a:p>
          <a:p>
            <a:r>
              <a:rPr lang="en-IN" dirty="0" smtClean="0"/>
              <a:t>This problem needs replacement of testosterone.</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Is not the ejaculation occurs inside the vagina but the </a:t>
            </a:r>
            <a:r>
              <a:rPr lang="en-IN" dirty="0" err="1" smtClean="0"/>
              <a:t>prostratic</a:t>
            </a:r>
            <a:r>
              <a:rPr lang="en-IN" dirty="0" smtClean="0"/>
              <a:t> fluid secreted prior to </a:t>
            </a:r>
            <a:r>
              <a:rPr lang="en-IN" dirty="0" err="1" smtClean="0"/>
              <a:t>ejaculation,frequently</a:t>
            </a:r>
            <a:r>
              <a:rPr lang="en-IN" dirty="0" smtClean="0"/>
              <a:t> contains active spermatozoa.</a:t>
            </a:r>
          </a:p>
          <a:p>
            <a:r>
              <a:rPr lang="en-IN" dirty="0" smtClean="0"/>
              <a:t>This practice may imposes a great strain upon the husband and cause considerable anxiety.</a:t>
            </a:r>
          </a:p>
          <a:p>
            <a:r>
              <a:rPr lang="en-IN" dirty="0" smtClean="0"/>
              <a:t>Some couples prefer this method and make no complaints of suffering from anxiety or strain.</a:t>
            </a:r>
            <a:endParaRPr lang="en-IN" dirty="0"/>
          </a:p>
        </p:txBody>
      </p:sp>
      <p:sp>
        <p:nvSpPr>
          <p:cNvPr id="3" name="Title 2"/>
          <p:cNvSpPr>
            <a:spLocks noGrp="1"/>
          </p:cNvSpPr>
          <p:nvPr>
            <p:ph type="title"/>
          </p:nvPr>
        </p:nvSpPr>
        <p:spPr/>
        <p:txBody>
          <a:bodyPr/>
          <a:lstStyle/>
          <a:p>
            <a:r>
              <a:rPr lang="en-IN" dirty="0" smtClean="0"/>
              <a:t>Main causes of failure.</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805264"/>
          </a:xfrm>
        </p:spPr>
        <p:txBody>
          <a:bodyPr/>
          <a:lstStyle/>
          <a:p>
            <a:r>
              <a:rPr lang="en-IN" dirty="0" smtClean="0"/>
              <a:t>Dosage:</a:t>
            </a:r>
          </a:p>
          <a:p>
            <a:endParaRPr lang="en-IN" dirty="0" smtClean="0"/>
          </a:p>
          <a:p>
            <a:endParaRPr lang="en-IN" dirty="0" smtClean="0"/>
          </a:p>
          <a:p>
            <a:r>
              <a:rPr lang="en-IN" dirty="0" smtClean="0"/>
              <a:t>200mg testosterone </a:t>
            </a:r>
            <a:r>
              <a:rPr lang="en-IN" dirty="0" err="1" smtClean="0"/>
              <a:t>enanthate</a:t>
            </a:r>
            <a:r>
              <a:rPr lang="en-IN" dirty="0" smtClean="0"/>
              <a:t> weekly causes </a:t>
            </a:r>
            <a:r>
              <a:rPr lang="en-IN" dirty="0" err="1" smtClean="0"/>
              <a:t>azospermia</a:t>
            </a:r>
            <a:r>
              <a:rPr lang="en-IN" dirty="0" smtClean="0"/>
              <a:t> in 6-12 months.</a:t>
            </a:r>
          </a:p>
          <a:p>
            <a:endParaRPr lang="en-IN" dirty="0" smtClean="0"/>
          </a:p>
          <a:p>
            <a:pPr>
              <a:buNone/>
            </a:pPr>
            <a:endParaRPr lang="en-IN" dirty="0"/>
          </a:p>
        </p:txBody>
      </p:sp>
      <p:sp>
        <p:nvSpPr>
          <p:cNvPr id="3" name="Title 2"/>
          <p:cNvSpPr>
            <a:spLocks noGrp="1"/>
          </p:cNvSpPr>
          <p:nvPr>
            <p:ph type="title"/>
          </p:nvPr>
        </p:nvSpPr>
        <p:spPr>
          <a:xfrm>
            <a:off x="457200" y="274638"/>
            <a:ext cx="8229600" cy="850106"/>
          </a:xfrm>
        </p:spPr>
        <p:txBody>
          <a:bodyPr/>
          <a:lstStyle/>
          <a:p>
            <a:r>
              <a:rPr lang="en-IN" dirty="0" smtClean="0"/>
              <a:t>TESTOSTERONE ENANTHATE.</a:t>
            </a:r>
            <a:endParaRPr lang="en-IN" dirty="0"/>
          </a:p>
        </p:txBody>
      </p:sp>
      <p:pic>
        <p:nvPicPr>
          <p:cNvPr id="5" name="Picture 4" descr="download (3).jfif"/>
          <p:cNvPicPr>
            <a:picLocks noChangeAspect="1"/>
          </p:cNvPicPr>
          <p:nvPr/>
        </p:nvPicPr>
        <p:blipFill>
          <a:blip r:embed="rId2" cstate="print"/>
          <a:stretch>
            <a:fillRect/>
          </a:stretch>
        </p:blipFill>
        <p:spPr>
          <a:xfrm>
            <a:off x="4139952" y="3501008"/>
            <a:ext cx="5004048" cy="335699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err="1" smtClean="0"/>
              <a:t>Osteopenia</a:t>
            </a:r>
            <a:r>
              <a:rPr lang="en-IN" dirty="0" smtClean="0"/>
              <a:t>,</a:t>
            </a:r>
          </a:p>
          <a:p>
            <a:endParaRPr lang="en-IN" dirty="0" smtClean="0"/>
          </a:p>
          <a:p>
            <a:r>
              <a:rPr lang="en-IN" dirty="0" smtClean="0"/>
              <a:t>Liver &amp;Lipid metabolism dysfunction,</a:t>
            </a:r>
          </a:p>
          <a:p>
            <a:pPr>
              <a:buNone/>
            </a:pPr>
            <a:r>
              <a:rPr lang="en-IN" dirty="0" smtClean="0"/>
              <a:t>  (Lowering of HDL)</a:t>
            </a:r>
          </a:p>
          <a:p>
            <a:endParaRPr lang="en-IN" dirty="0" smtClean="0"/>
          </a:p>
          <a:p>
            <a:r>
              <a:rPr lang="en-IN" dirty="0" smtClean="0"/>
              <a:t>Prostrate enlargement,</a:t>
            </a:r>
          </a:p>
          <a:p>
            <a:endParaRPr lang="en-IN" dirty="0" smtClean="0"/>
          </a:p>
          <a:p>
            <a:r>
              <a:rPr lang="en-IN" dirty="0" smtClean="0"/>
              <a:t>Muscle and behavioural changes.</a:t>
            </a:r>
            <a:endParaRPr lang="en-IN" dirty="0"/>
          </a:p>
        </p:txBody>
      </p:sp>
      <p:sp>
        <p:nvSpPr>
          <p:cNvPr id="3" name="Title 2"/>
          <p:cNvSpPr>
            <a:spLocks noGrp="1"/>
          </p:cNvSpPr>
          <p:nvPr>
            <p:ph type="title"/>
          </p:nvPr>
        </p:nvSpPr>
        <p:spPr/>
        <p:txBody>
          <a:bodyPr/>
          <a:lstStyle/>
          <a:p>
            <a:r>
              <a:rPr lang="en-IN" dirty="0" smtClean="0"/>
              <a:t>SIDE EFFECTS.</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600mg testosterone </a:t>
            </a:r>
            <a:r>
              <a:rPr lang="en-IN" dirty="0" err="1" smtClean="0"/>
              <a:t>buciclate</a:t>
            </a:r>
            <a:r>
              <a:rPr lang="en-IN" dirty="0" smtClean="0"/>
              <a:t> 3 monthly is also effective through negative feedback mechanism without loss of libido.</a:t>
            </a:r>
          </a:p>
          <a:p>
            <a:endParaRPr lang="en-IN" dirty="0" smtClean="0"/>
          </a:p>
          <a:p>
            <a:r>
              <a:rPr lang="en-IN" dirty="0" smtClean="0"/>
              <a:t>Effect lasts for 12 weeks.</a:t>
            </a:r>
          </a:p>
          <a:p>
            <a:endParaRPr lang="en-IN" dirty="0" smtClean="0"/>
          </a:p>
          <a:p>
            <a:r>
              <a:rPr lang="en-IN" dirty="0" smtClean="0"/>
              <a:t>This drug alone or in combination with some </a:t>
            </a:r>
            <a:r>
              <a:rPr lang="en-IN" dirty="0" err="1" smtClean="0"/>
              <a:t>progestogen</a:t>
            </a:r>
            <a:r>
              <a:rPr lang="en-IN" dirty="0" smtClean="0"/>
              <a:t> may be of immense value for male contraception.</a:t>
            </a:r>
            <a:endParaRPr lang="en-IN" dirty="0"/>
          </a:p>
        </p:txBody>
      </p:sp>
      <p:sp>
        <p:nvSpPr>
          <p:cNvPr id="3" name="Title 2"/>
          <p:cNvSpPr>
            <a:spLocks noGrp="1"/>
          </p:cNvSpPr>
          <p:nvPr>
            <p:ph type="title"/>
          </p:nvPr>
        </p:nvSpPr>
        <p:spPr/>
        <p:txBody>
          <a:bodyPr/>
          <a:lstStyle/>
          <a:p>
            <a:r>
              <a:rPr lang="en-IN" dirty="0" smtClean="0"/>
              <a:t>Testosterone </a:t>
            </a:r>
            <a:r>
              <a:rPr lang="en-IN" dirty="0" err="1" smtClean="0"/>
              <a:t>buciclate</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Instead of weekly </a:t>
            </a:r>
            <a:r>
              <a:rPr lang="en-IN" dirty="0" err="1" smtClean="0"/>
              <a:t>injection,testosterone</a:t>
            </a:r>
            <a:r>
              <a:rPr lang="en-IN" dirty="0" smtClean="0"/>
              <a:t> </a:t>
            </a:r>
            <a:r>
              <a:rPr lang="en-IN" dirty="0" err="1" smtClean="0"/>
              <a:t>decanoate</a:t>
            </a:r>
            <a:r>
              <a:rPr lang="en-IN" dirty="0" smtClean="0"/>
              <a:t> 1000mg IM followed by 500mg 4 weekly is more convenient for 2 years.</a:t>
            </a:r>
          </a:p>
          <a:p>
            <a:endParaRPr lang="en-IN" dirty="0" smtClean="0"/>
          </a:p>
          <a:p>
            <a:r>
              <a:rPr lang="en-IN" dirty="0" smtClean="0"/>
              <a:t>These are biodegradable testosterone microcapsules and testosterone pellets.</a:t>
            </a:r>
            <a:endParaRPr lang="en-IN" dirty="0"/>
          </a:p>
        </p:txBody>
      </p:sp>
      <p:sp>
        <p:nvSpPr>
          <p:cNvPr id="3" name="Title 2"/>
          <p:cNvSpPr>
            <a:spLocks noGrp="1"/>
          </p:cNvSpPr>
          <p:nvPr>
            <p:ph type="title"/>
          </p:nvPr>
        </p:nvSpPr>
        <p:spPr/>
        <p:txBody>
          <a:bodyPr/>
          <a:lstStyle/>
          <a:p>
            <a:r>
              <a:rPr lang="en-IN" dirty="0" smtClean="0"/>
              <a:t>Testosterone </a:t>
            </a:r>
            <a:r>
              <a:rPr lang="en-IN" dirty="0" err="1" smtClean="0"/>
              <a:t>undeconate</a:t>
            </a:r>
            <a:endParaRPr lang="en-IN" dirty="0"/>
          </a:p>
        </p:txBody>
      </p:sp>
      <p:pic>
        <p:nvPicPr>
          <p:cNvPr id="4" name="Picture 3" descr="88002682.png"/>
          <p:cNvPicPr>
            <a:picLocks noChangeAspect="1"/>
          </p:cNvPicPr>
          <p:nvPr/>
        </p:nvPicPr>
        <p:blipFill>
          <a:blip r:embed="rId2" cstate="print"/>
          <a:stretch>
            <a:fillRect/>
          </a:stretch>
        </p:blipFill>
        <p:spPr>
          <a:xfrm>
            <a:off x="3995936" y="4236937"/>
            <a:ext cx="4876397" cy="262106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9144000" cy="5661248"/>
          </a:xfrm>
        </p:spPr>
        <p:txBody>
          <a:bodyPr/>
          <a:lstStyle/>
          <a:p>
            <a:r>
              <a:rPr lang="en-IN" dirty="0" smtClean="0"/>
              <a:t>Oral </a:t>
            </a:r>
            <a:r>
              <a:rPr lang="en-IN" dirty="0" err="1" smtClean="0"/>
              <a:t>progestogen</a:t>
            </a:r>
            <a:r>
              <a:rPr lang="en-IN" dirty="0" smtClean="0"/>
              <a:t> pills stop spermatogenesis by inhibiting </a:t>
            </a:r>
            <a:r>
              <a:rPr lang="en-IN" dirty="0" err="1" smtClean="0"/>
              <a:t>gonadotropins,but</a:t>
            </a:r>
            <a:r>
              <a:rPr lang="en-IN" dirty="0" smtClean="0"/>
              <a:t> physiological replacement of testosterone is essential for sexual functions.</a:t>
            </a:r>
          </a:p>
          <a:p>
            <a:endParaRPr lang="en-IN" dirty="0" smtClean="0"/>
          </a:p>
          <a:p>
            <a:r>
              <a:rPr lang="en-IN" dirty="0" err="1" smtClean="0"/>
              <a:t>Progestogen</a:t>
            </a:r>
            <a:r>
              <a:rPr lang="en-IN" dirty="0" smtClean="0"/>
              <a:t> pills + testosterone injections or </a:t>
            </a:r>
            <a:r>
              <a:rPr lang="en-IN" dirty="0" err="1" smtClean="0"/>
              <a:t>implanrts</a:t>
            </a:r>
            <a:r>
              <a:rPr lang="en-IN" dirty="0" smtClean="0"/>
              <a:t> have great potential for male contraception.</a:t>
            </a:r>
          </a:p>
          <a:p>
            <a:endParaRPr lang="en-IN" dirty="0" smtClean="0"/>
          </a:p>
          <a:p>
            <a:r>
              <a:rPr lang="en-IN" dirty="0" smtClean="0"/>
              <a:t>Combined administration of </a:t>
            </a:r>
            <a:r>
              <a:rPr lang="en-IN" dirty="0" err="1" smtClean="0"/>
              <a:t>levonorgestrel</a:t>
            </a:r>
            <a:r>
              <a:rPr lang="en-IN" dirty="0" smtClean="0"/>
              <a:t> pill with testosterone </a:t>
            </a:r>
            <a:r>
              <a:rPr lang="en-IN" dirty="0" err="1" smtClean="0"/>
              <a:t>inj</a:t>
            </a:r>
            <a:r>
              <a:rPr lang="en-IN" dirty="0" smtClean="0"/>
              <a:t> induces more rapid and effective of spermatogenesis.</a:t>
            </a:r>
            <a:endParaRPr lang="en-IN" dirty="0"/>
          </a:p>
        </p:txBody>
      </p:sp>
      <p:sp>
        <p:nvSpPr>
          <p:cNvPr id="3" name="Title 2"/>
          <p:cNvSpPr>
            <a:spLocks noGrp="1"/>
          </p:cNvSpPr>
          <p:nvPr>
            <p:ph type="title"/>
          </p:nvPr>
        </p:nvSpPr>
        <p:spPr>
          <a:xfrm>
            <a:off x="0" y="274638"/>
            <a:ext cx="9144000" cy="1143000"/>
          </a:xfrm>
        </p:spPr>
        <p:txBody>
          <a:bodyPr>
            <a:normAutofit fontScale="90000"/>
          </a:bodyPr>
          <a:lstStyle/>
          <a:p>
            <a:r>
              <a:rPr lang="en-IN" dirty="0" err="1" smtClean="0"/>
              <a:t>Progestogen</a:t>
            </a:r>
            <a:r>
              <a:rPr lang="en-IN" dirty="0" smtClean="0"/>
              <a:t>-androgen combination.</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r>
              <a:rPr lang="en-IN" dirty="0" smtClean="0"/>
              <a:t>This combination reduces the </a:t>
            </a:r>
            <a:r>
              <a:rPr lang="en-IN" dirty="0" err="1" smtClean="0"/>
              <a:t>HDL,which</a:t>
            </a:r>
            <a:r>
              <a:rPr lang="en-IN" dirty="0" smtClean="0"/>
              <a:t> protects against coronary heart disease to about the same extent as does testosterone alone.</a:t>
            </a:r>
          </a:p>
          <a:p>
            <a:endParaRPr lang="en-IN" dirty="0" smtClean="0"/>
          </a:p>
          <a:p>
            <a:r>
              <a:rPr lang="en-IN" dirty="0" smtClean="0"/>
              <a:t>To avoid adverse </a:t>
            </a:r>
            <a:r>
              <a:rPr lang="en-IN" dirty="0" err="1" smtClean="0"/>
              <a:t>effect,a</a:t>
            </a:r>
            <a:r>
              <a:rPr lang="en-IN" dirty="0" smtClean="0"/>
              <a:t> less androgenic </a:t>
            </a:r>
            <a:r>
              <a:rPr lang="en-IN" dirty="0" err="1" smtClean="0"/>
              <a:t>progestogen</a:t>
            </a:r>
            <a:r>
              <a:rPr lang="en-IN" dirty="0" smtClean="0"/>
              <a:t> </a:t>
            </a:r>
            <a:r>
              <a:rPr lang="en-IN" dirty="0" err="1" smtClean="0"/>
              <a:t>pill,desogestrel</a:t>
            </a:r>
            <a:r>
              <a:rPr lang="en-IN" dirty="0" smtClean="0"/>
              <a:t>+ long acting testosterone that is released </a:t>
            </a:r>
            <a:r>
              <a:rPr lang="en-IN" dirty="0" err="1" smtClean="0"/>
              <a:t>slowly,without</a:t>
            </a:r>
            <a:r>
              <a:rPr lang="en-IN" dirty="0" smtClean="0"/>
              <a:t> peaks and troughs associated with TE.</a:t>
            </a:r>
          </a:p>
          <a:p>
            <a:endParaRPr lang="en-IN" dirty="0" smtClean="0"/>
          </a:p>
          <a:p>
            <a:r>
              <a:rPr lang="en-IN" dirty="0" smtClean="0"/>
              <a:t> 4 implants of 200mg each of testosterone every   4-6months with 300mg </a:t>
            </a:r>
            <a:r>
              <a:rPr lang="en-IN" dirty="0" err="1" smtClean="0"/>
              <a:t>Medroxyprogesterone</a:t>
            </a:r>
            <a:r>
              <a:rPr lang="en-IN" dirty="0" smtClean="0"/>
              <a:t>      3 monthly is successful in 96% cases with count is less than 1 million/ml</a:t>
            </a:r>
          </a:p>
          <a:p>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MPA 250mg intramuscularly with 200mg </a:t>
            </a:r>
            <a:r>
              <a:rPr lang="en-IN" dirty="0" err="1" smtClean="0"/>
              <a:t>norethisterone</a:t>
            </a:r>
            <a:r>
              <a:rPr lang="en-IN" dirty="0" smtClean="0"/>
              <a:t> given as weekly injections is reported to </a:t>
            </a:r>
            <a:r>
              <a:rPr lang="en-IN" dirty="0" err="1" smtClean="0"/>
              <a:t>supress</a:t>
            </a:r>
            <a:r>
              <a:rPr lang="en-IN" smtClean="0"/>
              <a:t> spermatogenesis</a:t>
            </a:r>
            <a:endParaRPr lang="en-IN"/>
          </a:p>
        </p:txBody>
      </p:sp>
      <p:sp>
        <p:nvSpPr>
          <p:cNvPr id="3" name="Title 2"/>
          <p:cNvSpPr>
            <a:spLocks noGrp="1"/>
          </p:cNvSpPr>
          <p:nvPr>
            <p:ph type="title"/>
          </p:nvPr>
        </p:nvSpPr>
        <p:spPr/>
        <p:txBody>
          <a:bodyPr/>
          <a:lstStyle/>
          <a:p>
            <a:r>
              <a:rPr lang="en-IN" dirty="0" err="1" smtClean="0"/>
              <a:t>Medroxyprogesterone</a:t>
            </a:r>
            <a:r>
              <a:rPr lang="en-IN" dirty="0" smtClean="0"/>
              <a:t> Acetate.</a:t>
            </a:r>
            <a:endParaRPr lang="en-IN" dirty="0"/>
          </a:p>
        </p:txBody>
      </p:sp>
      <p:pic>
        <p:nvPicPr>
          <p:cNvPr id="4" name="Picture 3" descr="download (4).jfif"/>
          <p:cNvPicPr>
            <a:picLocks noChangeAspect="1"/>
          </p:cNvPicPr>
          <p:nvPr/>
        </p:nvPicPr>
        <p:blipFill>
          <a:blip r:embed="rId2" cstate="print"/>
          <a:stretch>
            <a:fillRect/>
          </a:stretch>
        </p:blipFill>
        <p:spPr>
          <a:xfrm>
            <a:off x="4139952" y="3429000"/>
            <a:ext cx="5004048" cy="2783954"/>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548072"/>
          </a:xfrm>
        </p:spPr>
        <p:txBody>
          <a:bodyPr/>
          <a:lstStyle/>
          <a:p>
            <a:r>
              <a:rPr lang="en-IN" dirty="0" err="1" smtClean="0"/>
              <a:t>Progestogen</a:t>
            </a:r>
            <a:r>
              <a:rPr lang="en-IN" dirty="0" smtClean="0"/>
              <a:t> with anti androgenic property.</a:t>
            </a:r>
          </a:p>
          <a:p>
            <a:endParaRPr lang="en-IN" dirty="0" smtClean="0"/>
          </a:p>
          <a:p>
            <a:r>
              <a:rPr lang="en-IN" dirty="0" smtClean="0"/>
              <a:t>CPA, a low dose of 12.5 mg/day+</a:t>
            </a:r>
          </a:p>
          <a:p>
            <a:r>
              <a:rPr lang="en-IN" dirty="0" smtClean="0"/>
              <a:t>TE 100mg injection per week for 16 weeks has produced complete </a:t>
            </a:r>
            <a:r>
              <a:rPr lang="en-IN" dirty="0" err="1" smtClean="0"/>
              <a:t>azospermia</a:t>
            </a:r>
            <a:r>
              <a:rPr lang="en-IN" dirty="0" smtClean="0"/>
              <a:t> in about 9-10 weeks.</a:t>
            </a:r>
          </a:p>
          <a:p>
            <a:endParaRPr lang="en-IN" dirty="0" smtClean="0"/>
          </a:p>
          <a:p>
            <a:r>
              <a:rPr lang="en-IN" dirty="0" smtClean="0"/>
              <a:t>No biochemical ill effect was observed.</a:t>
            </a:r>
          </a:p>
          <a:p>
            <a:endParaRPr lang="en-IN" dirty="0" smtClean="0"/>
          </a:p>
          <a:p>
            <a:r>
              <a:rPr lang="en-IN" dirty="0" err="1" smtClean="0"/>
              <a:t>Azoospermia</a:t>
            </a:r>
            <a:r>
              <a:rPr lang="en-IN" dirty="0" smtClean="0"/>
              <a:t> has been achieved more readily without any side effects.</a:t>
            </a:r>
            <a:endParaRPr lang="en-IN" dirty="0"/>
          </a:p>
        </p:txBody>
      </p:sp>
      <p:sp>
        <p:nvSpPr>
          <p:cNvPr id="3" name="Title 2"/>
          <p:cNvSpPr>
            <a:spLocks noGrp="1"/>
          </p:cNvSpPr>
          <p:nvPr>
            <p:ph type="title"/>
          </p:nvPr>
        </p:nvSpPr>
        <p:spPr/>
        <p:txBody>
          <a:bodyPr/>
          <a:lstStyle/>
          <a:p>
            <a:r>
              <a:rPr lang="en-IN" dirty="0" err="1" smtClean="0"/>
              <a:t>Cyproterone</a:t>
            </a:r>
            <a:r>
              <a:rPr lang="en-IN" dirty="0" smtClean="0"/>
              <a:t> acetate.</a:t>
            </a:r>
            <a:endParaRPr lang="en-IN" dirty="0"/>
          </a:p>
        </p:txBody>
      </p:sp>
      <p:pic>
        <p:nvPicPr>
          <p:cNvPr id="4" name="Picture 3" descr="images (1).jfif"/>
          <p:cNvPicPr>
            <a:picLocks noChangeAspect="1"/>
          </p:cNvPicPr>
          <p:nvPr/>
        </p:nvPicPr>
        <p:blipFill>
          <a:blip r:embed="rId2" cstate="print"/>
          <a:stretch>
            <a:fillRect/>
          </a:stretch>
        </p:blipFill>
        <p:spPr>
          <a:xfrm>
            <a:off x="6516216" y="0"/>
            <a:ext cx="2627784" cy="155679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9144000" cy="5661248"/>
          </a:xfrm>
        </p:spPr>
        <p:txBody>
          <a:bodyPr/>
          <a:lstStyle/>
          <a:p>
            <a:r>
              <a:rPr lang="en-IN" dirty="0" err="1" smtClean="0"/>
              <a:t>GnRH</a:t>
            </a:r>
            <a:r>
              <a:rPr lang="en-IN" dirty="0" smtClean="0"/>
              <a:t> antagonists is more effective in the suppression of </a:t>
            </a:r>
            <a:r>
              <a:rPr lang="en-IN" dirty="0" err="1" smtClean="0"/>
              <a:t>gondotropin</a:t>
            </a:r>
            <a:r>
              <a:rPr lang="en-IN" dirty="0" smtClean="0"/>
              <a:t> and spermatogenesis than </a:t>
            </a:r>
            <a:r>
              <a:rPr lang="en-IN" dirty="0" err="1" smtClean="0"/>
              <a:t>GnRH</a:t>
            </a:r>
            <a:r>
              <a:rPr lang="en-IN" dirty="0" smtClean="0"/>
              <a:t> agonists.</a:t>
            </a:r>
          </a:p>
          <a:p>
            <a:endParaRPr lang="en-IN" dirty="0"/>
          </a:p>
        </p:txBody>
      </p:sp>
      <p:sp>
        <p:nvSpPr>
          <p:cNvPr id="3" name="Title 2"/>
          <p:cNvSpPr>
            <a:spLocks noGrp="1"/>
          </p:cNvSpPr>
          <p:nvPr>
            <p:ph type="title"/>
          </p:nvPr>
        </p:nvSpPr>
        <p:spPr/>
        <p:txBody>
          <a:bodyPr/>
          <a:lstStyle/>
          <a:p>
            <a:r>
              <a:rPr lang="en-IN" dirty="0" err="1" smtClean="0"/>
              <a:t>GnRH</a:t>
            </a:r>
            <a:r>
              <a:rPr lang="en-IN" dirty="0" smtClean="0"/>
              <a:t> analogues.</a:t>
            </a:r>
            <a:endParaRPr lang="en-IN" dirty="0"/>
          </a:p>
        </p:txBody>
      </p:sp>
      <p:pic>
        <p:nvPicPr>
          <p:cNvPr id="4" name="Picture 3" descr="RECEPTAL_tcm91-133717.jpg"/>
          <p:cNvPicPr>
            <a:picLocks noChangeAspect="1"/>
          </p:cNvPicPr>
          <p:nvPr/>
        </p:nvPicPr>
        <p:blipFill>
          <a:blip r:embed="rId2" cstate="print"/>
          <a:stretch>
            <a:fillRect/>
          </a:stretch>
        </p:blipFill>
        <p:spPr>
          <a:xfrm>
            <a:off x="4114800" y="2979420"/>
            <a:ext cx="4129608" cy="33299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It has androgenic property.</a:t>
            </a:r>
          </a:p>
          <a:p>
            <a:r>
              <a:rPr lang="en-IN" dirty="0" smtClean="0"/>
              <a:t>75-300mcg daily with subcutaneous pellets of testosterone.</a:t>
            </a:r>
          </a:p>
          <a:p>
            <a:r>
              <a:rPr lang="en-IN" dirty="0" smtClean="0"/>
              <a:t>300mcg causes </a:t>
            </a:r>
            <a:r>
              <a:rPr lang="en-IN" dirty="0" err="1" smtClean="0"/>
              <a:t>oligospermia,without</a:t>
            </a:r>
            <a:r>
              <a:rPr lang="en-IN" dirty="0" smtClean="0"/>
              <a:t> altering the level of HDL.</a:t>
            </a:r>
            <a:endParaRPr lang="en-IN" dirty="0"/>
          </a:p>
        </p:txBody>
      </p:sp>
      <p:sp>
        <p:nvSpPr>
          <p:cNvPr id="3" name="Title 2"/>
          <p:cNvSpPr>
            <a:spLocks noGrp="1"/>
          </p:cNvSpPr>
          <p:nvPr>
            <p:ph type="title"/>
          </p:nvPr>
        </p:nvSpPr>
        <p:spPr/>
        <p:txBody>
          <a:bodyPr/>
          <a:lstStyle/>
          <a:p>
            <a:r>
              <a:rPr lang="en-IN" dirty="0" err="1" smtClean="0"/>
              <a:t>Desogestrel</a:t>
            </a:r>
            <a:r>
              <a:rPr lang="en-IN" dirty="0" smtClean="0"/>
              <a:t>.</a:t>
            </a:r>
            <a:endParaRPr lang="en-IN" dirty="0"/>
          </a:p>
        </p:txBody>
      </p:sp>
      <p:pic>
        <p:nvPicPr>
          <p:cNvPr id="4" name="Picture 3" descr="cerazette-75mg-3x28tablets.jpg"/>
          <p:cNvPicPr>
            <a:picLocks noChangeAspect="1"/>
          </p:cNvPicPr>
          <p:nvPr/>
        </p:nvPicPr>
        <p:blipFill>
          <a:blip r:embed="rId2" cstate="print"/>
          <a:stretch>
            <a:fillRect/>
          </a:stretch>
        </p:blipFill>
        <p:spPr>
          <a:xfrm>
            <a:off x="3048000" y="4365104"/>
            <a:ext cx="6096000" cy="21812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805264"/>
          </a:xfrm>
        </p:spPr>
        <p:txBody>
          <a:bodyPr/>
          <a:lstStyle/>
          <a:p>
            <a:endParaRPr lang="en-IN" dirty="0" smtClean="0"/>
          </a:p>
          <a:p>
            <a:endParaRPr lang="en-IN" dirty="0" smtClean="0"/>
          </a:p>
          <a:p>
            <a:r>
              <a:rPr lang="en-IN" dirty="0" smtClean="0"/>
              <a:t>No cost,</a:t>
            </a:r>
          </a:p>
          <a:p>
            <a:endParaRPr lang="en-IN" dirty="0" smtClean="0"/>
          </a:p>
          <a:p>
            <a:r>
              <a:rPr lang="en-IN" dirty="0" smtClean="0"/>
              <a:t>No contraindications,</a:t>
            </a:r>
          </a:p>
          <a:p>
            <a:endParaRPr lang="en-IN" dirty="0" smtClean="0"/>
          </a:p>
          <a:p>
            <a:r>
              <a:rPr lang="en-IN" dirty="0" smtClean="0"/>
              <a:t>No effect on lactation,</a:t>
            </a:r>
          </a:p>
          <a:p>
            <a:endParaRPr lang="en-IN" dirty="0" smtClean="0"/>
          </a:p>
          <a:p>
            <a:r>
              <a:rPr lang="en-IN" dirty="0" smtClean="0"/>
              <a:t>No systemic side effects,</a:t>
            </a:r>
          </a:p>
          <a:p>
            <a:endParaRPr lang="en-IN" dirty="0" smtClean="0"/>
          </a:p>
          <a:p>
            <a:r>
              <a:rPr lang="en-IN" dirty="0" smtClean="0"/>
              <a:t>No religious bar.</a:t>
            </a:r>
          </a:p>
          <a:p>
            <a:endParaRPr lang="en-IN" dirty="0"/>
          </a:p>
        </p:txBody>
      </p:sp>
      <p:sp>
        <p:nvSpPr>
          <p:cNvPr id="3" name="Title 2"/>
          <p:cNvSpPr>
            <a:spLocks noGrp="1"/>
          </p:cNvSpPr>
          <p:nvPr>
            <p:ph type="title"/>
          </p:nvPr>
        </p:nvSpPr>
        <p:spPr/>
        <p:txBody>
          <a:bodyPr/>
          <a:lstStyle/>
          <a:p>
            <a:r>
              <a:rPr lang="en-IN" dirty="0" smtClean="0"/>
              <a:t>Advantages.</a:t>
            </a: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The </a:t>
            </a:r>
            <a:r>
              <a:rPr lang="en-IN" dirty="0" err="1" smtClean="0"/>
              <a:t>hormonalsuppression</a:t>
            </a:r>
            <a:r>
              <a:rPr lang="en-IN" dirty="0" smtClean="0"/>
              <a:t> of spermatogenesis causes loss of libido and is toxic in high doses.</a:t>
            </a:r>
          </a:p>
          <a:p>
            <a:r>
              <a:rPr lang="en-IN" dirty="0" err="1" smtClean="0"/>
              <a:t>Besides,the</a:t>
            </a:r>
            <a:r>
              <a:rPr lang="en-IN" dirty="0" smtClean="0"/>
              <a:t> injection of hormones is inconvenient to </a:t>
            </a:r>
            <a:r>
              <a:rPr lang="en-IN" dirty="0" err="1" smtClean="0"/>
              <a:t>adminster</a:t>
            </a:r>
            <a:r>
              <a:rPr lang="en-IN" dirty="0" smtClean="0"/>
              <a:t> regularly.</a:t>
            </a:r>
          </a:p>
          <a:p>
            <a:r>
              <a:rPr lang="en-IN" dirty="0" err="1" smtClean="0"/>
              <a:t>Acne,weight</a:t>
            </a:r>
            <a:r>
              <a:rPr lang="en-IN" dirty="0" smtClean="0"/>
              <a:t> gain and decreased HDL are other side effects.</a:t>
            </a:r>
          </a:p>
          <a:p>
            <a:r>
              <a:rPr lang="en-IN" dirty="0" smtClean="0"/>
              <a:t>Immunological methods of suppressing spermatogenesis have not yet been successful.</a:t>
            </a:r>
          </a:p>
          <a:p>
            <a:r>
              <a:rPr lang="en-IN" dirty="0" smtClean="0"/>
              <a:t>Synthetic hormone-MENT used as substitute of testosterone-no </a:t>
            </a:r>
            <a:r>
              <a:rPr lang="en-IN" smtClean="0"/>
              <a:t>side effects.</a:t>
            </a:r>
            <a:endParaRPr lang="en-IN" dirty="0"/>
          </a:p>
        </p:txBody>
      </p:sp>
      <p:sp>
        <p:nvSpPr>
          <p:cNvPr id="3" name="Title 2"/>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Gossypol,</a:t>
            </a:r>
          </a:p>
          <a:p>
            <a:endParaRPr lang="en-IN" dirty="0" smtClean="0"/>
          </a:p>
          <a:p>
            <a:r>
              <a:rPr lang="en-IN" dirty="0" err="1" smtClean="0"/>
              <a:t>Triptergium</a:t>
            </a:r>
            <a:r>
              <a:rPr lang="en-IN" dirty="0" smtClean="0"/>
              <a:t> </a:t>
            </a:r>
            <a:r>
              <a:rPr lang="en-IN" dirty="0" err="1" smtClean="0"/>
              <a:t>wilfordii</a:t>
            </a:r>
            <a:r>
              <a:rPr lang="en-IN" dirty="0" smtClean="0"/>
              <a:t> products,</a:t>
            </a:r>
          </a:p>
          <a:p>
            <a:endParaRPr lang="en-IN" dirty="0" smtClean="0"/>
          </a:p>
          <a:p>
            <a:r>
              <a:rPr lang="en-IN" dirty="0" smtClean="0"/>
              <a:t>RISUG(Reversible  Inhibition of Sperm Under Guidance),</a:t>
            </a:r>
          </a:p>
          <a:p>
            <a:endParaRPr lang="en-IN" dirty="0" smtClean="0"/>
          </a:p>
          <a:p>
            <a:r>
              <a:rPr lang="en-IN" dirty="0" smtClean="0"/>
              <a:t>Intra Vas device,</a:t>
            </a:r>
          </a:p>
          <a:p>
            <a:endParaRPr lang="en-IN" dirty="0" smtClean="0"/>
          </a:p>
          <a:p>
            <a:r>
              <a:rPr lang="en-IN" dirty="0" smtClean="0"/>
              <a:t>Plant compound Pills.</a:t>
            </a:r>
            <a:endParaRPr lang="en-IN" dirty="0"/>
          </a:p>
        </p:txBody>
      </p:sp>
      <p:sp>
        <p:nvSpPr>
          <p:cNvPr id="3" name="Title 2"/>
          <p:cNvSpPr>
            <a:spLocks noGrp="1"/>
          </p:cNvSpPr>
          <p:nvPr>
            <p:ph type="title"/>
          </p:nvPr>
        </p:nvSpPr>
        <p:spPr/>
        <p:txBody>
          <a:bodyPr>
            <a:normAutofit fontScale="90000"/>
          </a:bodyPr>
          <a:lstStyle/>
          <a:p>
            <a:r>
              <a:rPr lang="en-IN" dirty="0" smtClean="0"/>
              <a:t>Non-hormonal agents.</a:t>
            </a:r>
            <a:br>
              <a:rPr lang="en-IN" dirty="0" smtClean="0"/>
            </a:br>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a:bodyPr>
          <a:lstStyle/>
          <a:p>
            <a:endParaRPr lang="en-IN" sz="2400" dirty="0" smtClean="0"/>
          </a:p>
          <a:p>
            <a:r>
              <a:rPr lang="en-IN" sz="2400" dirty="0" smtClean="0"/>
              <a:t>Its use as a male contraceptive was discovered in china.</a:t>
            </a:r>
          </a:p>
          <a:p>
            <a:endParaRPr lang="en-IN" sz="2400" dirty="0" smtClean="0"/>
          </a:p>
          <a:p>
            <a:r>
              <a:rPr lang="en-IN" sz="2400" dirty="0" smtClean="0"/>
              <a:t>Gossypol is a yellow pigment isolated from cottonseed oil.</a:t>
            </a:r>
          </a:p>
          <a:p>
            <a:endParaRPr lang="en-IN" sz="2400" dirty="0" smtClean="0"/>
          </a:p>
          <a:p>
            <a:r>
              <a:rPr lang="en-IN" sz="2400" dirty="0" err="1" smtClean="0"/>
              <a:t>DOSAGE:It</a:t>
            </a:r>
            <a:r>
              <a:rPr lang="en-IN" sz="2400" dirty="0" smtClean="0"/>
              <a:t> is administered orally 10-20mg daily for 3 </a:t>
            </a:r>
            <a:r>
              <a:rPr lang="en-IN" sz="2400" dirty="0" err="1" smtClean="0"/>
              <a:t>months,thereafter</a:t>
            </a:r>
            <a:r>
              <a:rPr lang="en-IN" sz="2400" dirty="0" smtClean="0"/>
              <a:t> 20 mg twice weekly.</a:t>
            </a:r>
          </a:p>
          <a:p>
            <a:endParaRPr lang="en-IN" sz="2400" dirty="0" smtClean="0"/>
          </a:p>
          <a:p>
            <a:r>
              <a:rPr lang="en-IN" sz="2400" dirty="0" smtClean="0"/>
              <a:t>It is </a:t>
            </a:r>
            <a:r>
              <a:rPr lang="en-IN" sz="2400" dirty="0" err="1" smtClean="0"/>
              <a:t>disequiterpine</a:t>
            </a:r>
            <a:r>
              <a:rPr lang="en-IN" sz="2400" dirty="0" smtClean="0"/>
              <a:t> </a:t>
            </a:r>
            <a:r>
              <a:rPr lang="en-IN" sz="2400" dirty="0" err="1" smtClean="0"/>
              <a:t>aldehyde</a:t>
            </a:r>
            <a:r>
              <a:rPr lang="en-IN" sz="2400" dirty="0" smtClean="0"/>
              <a:t> obtained from the </a:t>
            </a:r>
            <a:r>
              <a:rPr lang="en-IN" sz="2400" dirty="0" err="1" smtClean="0"/>
              <a:t>seed,stem</a:t>
            </a:r>
            <a:r>
              <a:rPr lang="en-IN" sz="2400" dirty="0" smtClean="0"/>
              <a:t> and roots of the cotton plant and is now available in a highly purified form.</a:t>
            </a:r>
          </a:p>
          <a:p>
            <a:endParaRPr lang="en-IN" sz="2400" dirty="0"/>
          </a:p>
        </p:txBody>
      </p:sp>
      <p:sp>
        <p:nvSpPr>
          <p:cNvPr id="3" name="Title 2"/>
          <p:cNvSpPr>
            <a:spLocks noGrp="1"/>
          </p:cNvSpPr>
          <p:nvPr>
            <p:ph type="title"/>
          </p:nvPr>
        </p:nvSpPr>
        <p:spPr/>
        <p:txBody>
          <a:bodyPr>
            <a:normAutofit/>
          </a:bodyPr>
          <a:lstStyle/>
          <a:p>
            <a:r>
              <a:rPr lang="en-IN" dirty="0" smtClean="0"/>
              <a:t>GOSSYPOL.</a:t>
            </a:r>
            <a:endParaRPr lang="en-IN" dirty="0"/>
          </a:p>
        </p:txBody>
      </p:sp>
      <p:pic>
        <p:nvPicPr>
          <p:cNvPr id="4" name="Picture 3" descr="download (5).jfif"/>
          <p:cNvPicPr>
            <a:picLocks noChangeAspect="1"/>
          </p:cNvPicPr>
          <p:nvPr/>
        </p:nvPicPr>
        <p:blipFill>
          <a:blip r:embed="rId2" cstate="print"/>
          <a:stretch>
            <a:fillRect/>
          </a:stretch>
        </p:blipFill>
        <p:spPr>
          <a:xfrm>
            <a:off x="6772275" y="0"/>
            <a:ext cx="2371725" cy="192405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Inhibiting spermatogenesis,</a:t>
            </a:r>
          </a:p>
          <a:p>
            <a:endParaRPr lang="en-IN" dirty="0" smtClean="0"/>
          </a:p>
          <a:p>
            <a:r>
              <a:rPr lang="en-IN" dirty="0" smtClean="0"/>
              <a:t>Decreasing </a:t>
            </a:r>
            <a:r>
              <a:rPr lang="en-IN" dirty="0" err="1" smtClean="0"/>
              <a:t>epididymal</a:t>
            </a:r>
            <a:r>
              <a:rPr lang="en-IN" dirty="0" smtClean="0"/>
              <a:t> sperm motility &amp;</a:t>
            </a:r>
          </a:p>
          <a:p>
            <a:endParaRPr lang="en-IN" dirty="0" smtClean="0"/>
          </a:p>
          <a:p>
            <a:r>
              <a:rPr lang="en-IN" dirty="0" smtClean="0"/>
              <a:t>Affecting conversion of </a:t>
            </a:r>
            <a:r>
              <a:rPr lang="en-IN" dirty="0" err="1" smtClean="0"/>
              <a:t>proacrosin</a:t>
            </a:r>
            <a:r>
              <a:rPr lang="en-IN" dirty="0" smtClean="0"/>
              <a:t> to </a:t>
            </a:r>
            <a:r>
              <a:rPr lang="en-IN" dirty="0" err="1" smtClean="0"/>
              <a:t>acrosin</a:t>
            </a:r>
            <a:r>
              <a:rPr lang="en-IN" dirty="0" smtClean="0"/>
              <a:t>.</a:t>
            </a:r>
          </a:p>
          <a:p>
            <a:endParaRPr lang="en-IN" dirty="0" smtClean="0"/>
          </a:p>
          <a:p>
            <a:r>
              <a:rPr lang="en-IN" dirty="0" smtClean="0"/>
              <a:t>Gossypol acetic acid and gossypol formic acid were tried.</a:t>
            </a:r>
          </a:p>
          <a:p>
            <a:endParaRPr lang="en-IN" dirty="0" smtClean="0"/>
          </a:p>
          <a:p>
            <a:r>
              <a:rPr lang="en-IN" dirty="0" smtClean="0"/>
              <a:t>Gossypol acetic acid was administered along with potassium supplement.</a:t>
            </a:r>
          </a:p>
          <a:p>
            <a:endParaRPr lang="en-IN" dirty="0"/>
          </a:p>
        </p:txBody>
      </p:sp>
      <p:sp>
        <p:nvSpPr>
          <p:cNvPr id="3" name="Title 2"/>
          <p:cNvSpPr>
            <a:spLocks noGrp="1"/>
          </p:cNvSpPr>
          <p:nvPr>
            <p:ph type="title"/>
          </p:nvPr>
        </p:nvSpPr>
        <p:spPr/>
        <p:txBody>
          <a:bodyPr/>
          <a:lstStyle/>
          <a:p>
            <a:r>
              <a:rPr lang="en-IN" dirty="0" smtClean="0"/>
              <a:t>Effects of </a:t>
            </a:r>
            <a:r>
              <a:rPr lang="en-IN" dirty="0" err="1" smtClean="0"/>
              <a:t>Gossupol</a:t>
            </a:r>
            <a:r>
              <a:rPr lang="en-IN" dirty="0" smtClean="0"/>
              <a:t>.</a:t>
            </a:r>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sz="2800" dirty="0" smtClean="0"/>
          </a:p>
          <a:p>
            <a:r>
              <a:rPr lang="en-IN" sz="2800" dirty="0" smtClean="0"/>
              <a:t>The action is directly on the </a:t>
            </a:r>
            <a:r>
              <a:rPr lang="en-IN" sz="2800" dirty="0" err="1" smtClean="0"/>
              <a:t>seminiferous</a:t>
            </a:r>
            <a:r>
              <a:rPr lang="en-IN" sz="2800" dirty="0" smtClean="0"/>
              <a:t> tubules inhibiting spermatogenesis without altering FSH and LH levels.</a:t>
            </a:r>
          </a:p>
          <a:p>
            <a:endParaRPr lang="en-IN" dirty="0"/>
          </a:p>
        </p:txBody>
      </p:sp>
      <p:sp>
        <p:nvSpPr>
          <p:cNvPr id="3" name="Title 2"/>
          <p:cNvSpPr>
            <a:spLocks noGrp="1"/>
          </p:cNvSpPr>
          <p:nvPr>
            <p:ph type="title"/>
          </p:nvPr>
        </p:nvSpPr>
        <p:spPr/>
        <p:txBody>
          <a:bodyPr/>
          <a:lstStyle/>
          <a:p>
            <a:r>
              <a:rPr lang="en-IN" dirty="0" smtClean="0"/>
              <a:t>MECHANISM OF ACTION.</a:t>
            </a:r>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892480" cy="5376672"/>
          </a:xfrm>
        </p:spPr>
        <p:txBody>
          <a:bodyPr/>
          <a:lstStyle/>
          <a:p>
            <a:r>
              <a:rPr lang="en-IN" dirty="0" smtClean="0"/>
              <a:t>Weakness, </a:t>
            </a:r>
          </a:p>
          <a:p>
            <a:pPr>
              <a:buNone/>
            </a:pPr>
            <a:endParaRPr lang="en-IN" dirty="0" smtClean="0"/>
          </a:p>
          <a:p>
            <a:r>
              <a:rPr lang="en-IN" dirty="0" err="1" smtClean="0"/>
              <a:t>Hypokalemia</a:t>
            </a:r>
            <a:r>
              <a:rPr lang="en-IN" dirty="0" smtClean="0"/>
              <a:t>,-</a:t>
            </a:r>
            <a:r>
              <a:rPr lang="en-IN" dirty="0" smtClean="0">
                <a:sym typeface="Wingdings" pitchFamily="2" charset="2"/>
              </a:rPr>
              <a:t></a:t>
            </a:r>
            <a:r>
              <a:rPr lang="en-IN" dirty="0" err="1" smtClean="0">
                <a:sym typeface="Wingdings" pitchFamily="2" charset="2"/>
              </a:rPr>
              <a:t>hypokalemic</a:t>
            </a:r>
            <a:r>
              <a:rPr lang="en-IN" dirty="0" smtClean="0">
                <a:sym typeface="Wingdings" pitchFamily="2" charset="2"/>
              </a:rPr>
              <a:t> paralysis(1% users),</a:t>
            </a:r>
          </a:p>
          <a:p>
            <a:endParaRPr lang="en-IN" dirty="0" smtClean="0"/>
          </a:p>
          <a:p>
            <a:r>
              <a:rPr lang="en-IN" dirty="0" smtClean="0"/>
              <a:t>Permanent sterility in 20% cases limit its use,</a:t>
            </a:r>
            <a:endParaRPr lang="en-IN" dirty="0"/>
          </a:p>
        </p:txBody>
      </p:sp>
      <p:sp>
        <p:nvSpPr>
          <p:cNvPr id="3" name="Title 2"/>
          <p:cNvSpPr>
            <a:spLocks noGrp="1"/>
          </p:cNvSpPr>
          <p:nvPr>
            <p:ph type="title"/>
          </p:nvPr>
        </p:nvSpPr>
        <p:spPr/>
        <p:txBody>
          <a:bodyPr/>
          <a:lstStyle/>
          <a:p>
            <a:r>
              <a:rPr lang="en-IN" dirty="0" smtClean="0"/>
              <a:t>SIDE EFFECTS OF GOSSYPOL.</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2856"/>
            <a:ext cx="9144000" cy="4725144"/>
          </a:xfrm>
        </p:spPr>
        <p:txBody>
          <a:bodyPr>
            <a:normAutofit lnSpcReduction="10000"/>
          </a:bodyPr>
          <a:lstStyle/>
          <a:p>
            <a:r>
              <a:rPr lang="en-IN" dirty="0" err="1" smtClean="0"/>
              <a:t>T.wilfordii</a:t>
            </a:r>
            <a:r>
              <a:rPr lang="en-IN" dirty="0" smtClean="0"/>
              <a:t> is used in </a:t>
            </a:r>
            <a:r>
              <a:rPr lang="en-IN" dirty="0" err="1" smtClean="0"/>
              <a:t>chinese</a:t>
            </a:r>
            <a:r>
              <a:rPr lang="en-IN" dirty="0" smtClean="0"/>
              <a:t> herbal medicine to treat </a:t>
            </a:r>
            <a:r>
              <a:rPr lang="en-IN" dirty="0" err="1" smtClean="0"/>
              <a:t>inflammation,rheumatoid</a:t>
            </a:r>
            <a:r>
              <a:rPr lang="en-IN" dirty="0" smtClean="0"/>
              <a:t> arthritis and psoriasis.</a:t>
            </a:r>
          </a:p>
          <a:p>
            <a:endParaRPr lang="en-IN" dirty="0" smtClean="0"/>
          </a:p>
          <a:p>
            <a:r>
              <a:rPr lang="en-IN" dirty="0" smtClean="0"/>
              <a:t>The </a:t>
            </a:r>
            <a:r>
              <a:rPr lang="en-IN" dirty="0" err="1" smtClean="0"/>
              <a:t>antifertility</a:t>
            </a:r>
            <a:r>
              <a:rPr lang="en-IN" dirty="0" smtClean="0"/>
              <a:t> property of the plant was first reported in china, and its effect on sperm stored in the </a:t>
            </a:r>
            <a:r>
              <a:rPr lang="en-IN" dirty="0" err="1" smtClean="0"/>
              <a:t>epididymis</a:t>
            </a:r>
            <a:r>
              <a:rPr lang="en-IN" dirty="0" smtClean="0"/>
              <a:t>.</a:t>
            </a:r>
          </a:p>
          <a:p>
            <a:endParaRPr lang="en-IN" dirty="0" smtClean="0"/>
          </a:p>
          <a:p>
            <a:r>
              <a:rPr lang="en-IN" dirty="0" smtClean="0"/>
              <a:t>A </a:t>
            </a:r>
            <a:r>
              <a:rPr lang="en-IN" dirty="0" err="1" smtClean="0"/>
              <a:t>compound,triptolide,isolated</a:t>
            </a:r>
            <a:r>
              <a:rPr lang="en-IN" dirty="0" smtClean="0"/>
              <a:t> from the plant’s </a:t>
            </a:r>
            <a:r>
              <a:rPr lang="en-IN" dirty="0" err="1" smtClean="0"/>
              <a:t>root,is</a:t>
            </a:r>
            <a:r>
              <a:rPr lang="en-IN" dirty="0" smtClean="0"/>
              <a:t> thought to be the most active </a:t>
            </a:r>
            <a:r>
              <a:rPr lang="en-IN" dirty="0" err="1" smtClean="0"/>
              <a:t>agent,it</a:t>
            </a:r>
            <a:r>
              <a:rPr lang="en-IN" dirty="0" smtClean="0"/>
              <a:t> may have an effect late in process of sperm production.</a:t>
            </a:r>
            <a:endParaRPr lang="en-IN" dirty="0"/>
          </a:p>
        </p:txBody>
      </p:sp>
      <p:sp>
        <p:nvSpPr>
          <p:cNvPr id="3" name="Title 2"/>
          <p:cNvSpPr>
            <a:spLocks noGrp="1"/>
          </p:cNvSpPr>
          <p:nvPr>
            <p:ph type="title"/>
          </p:nvPr>
        </p:nvSpPr>
        <p:spPr>
          <a:xfrm>
            <a:off x="0" y="0"/>
            <a:ext cx="7164288" cy="1052736"/>
          </a:xfrm>
        </p:spPr>
        <p:txBody>
          <a:bodyPr>
            <a:normAutofit fontScale="90000"/>
          </a:bodyPr>
          <a:lstStyle/>
          <a:p>
            <a:r>
              <a:rPr lang="en-IN" dirty="0" err="1" smtClean="0"/>
              <a:t>Tripterygium</a:t>
            </a:r>
            <a:r>
              <a:rPr lang="en-IN" dirty="0" smtClean="0"/>
              <a:t> </a:t>
            </a:r>
            <a:r>
              <a:rPr lang="en-IN" dirty="0" err="1" smtClean="0"/>
              <a:t>wilfordii</a:t>
            </a:r>
            <a:r>
              <a:rPr lang="en-IN" dirty="0" smtClean="0"/>
              <a:t> products.</a:t>
            </a:r>
            <a:endParaRPr lang="en-IN" dirty="0"/>
          </a:p>
        </p:txBody>
      </p:sp>
      <p:pic>
        <p:nvPicPr>
          <p:cNvPr id="4" name="Picture 3" descr="100-pure-natural-health-care-product-font-b-Tripterygium-b-font-font-b-wilfordii-b-font.jpg"/>
          <p:cNvPicPr>
            <a:picLocks noChangeAspect="1"/>
          </p:cNvPicPr>
          <p:nvPr/>
        </p:nvPicPr>
        <p:blipFill>
          <a:blip r:embed="rId2" cstate="print"/>
          <a:stretch>
            <a:fillRect/>
          </a:stretch>
        </p:blipFill>
        <p:spPr>
          <a:xfrm>
            <a:off x="5796136" y="0"/>
            <a:ext cx="3347864" cy="2060848"/>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964488" cy="5376672"/>
          </a:xfrm>
        </p:spPr>
        <p:txBody>
          <a:bodyPr/>
          <a:lstStyle/>
          <a:p>
            <a:r>
              <a:rPr lang="en-IN" dirty="0" smtClean="0"/>
              <a:t>RISUG is a clear polymer gel made of styrene </a:t>
            </a:r>
            <a:r>
              <a:rPr lang="en-IN" dirty="0" err="1" smtClean="0"/>
              <a:t>maleic</a:t>
            </a:r>
            <a:r>
              <a:rPr lang="en-IN" dirty="0" smtClean="0"/>
              <a:t> anhydride (SMA) mixed with </a:t>
            </a:r>
            <a:r>
              <a:rPr lang="en-IN" dirty="0" err="1" smtClean="0"/>
              <a:t>Dimethyl</a:t>
            </a:r>
            <a:r>
              <a:rPr lang="en-IN" dirty="0" smtClean="0"/>
              <a:t> </a:t>
            </a:r>
            <a:r>
              <a:rPr lang="en-IN" dirty="0" err="1" smtClean="0"/>
              <a:t>sulphoxide</a:t>
            </a:r>
            <a:r>
              <a:rPr lang="en-IN" dirty="0" smtClean="0"/>
              <a:t>(DMSO).</a:t>
            </a:r>
          </a:p>
          <a:p>
            <a:endParaRPr lang="en-IN" dirty="0" smtClean="0"/>
          </a:p>
          <a:p>
            <a:r>
              <a:rPr lang="en-IN" dirty="0" smtClean="0"/>
              <a:t>It was developed in the Indian Institute of Technology and the </a:t>
            </a:r>
            <a:r>
              <a:rPr lang="en-IN" dirty="0" err="1" smtClean="0"/>
              <a:t>AIMS,India</a:t>
            </a:r>
            <a:r>
              <a:rPr lang="en-IN" dirty="0" smtClean="0"/>
              <a:t>.</a:t>
            </a:r>
          </a:p>
          <a:p>
            <a:endParaRPr lang="en-IN" dirty="0" smtClean="0"/>
          </a:p>
        </p:txBody>
      </p:sp>
      <p:sp>
        <p:nvSpPr>
          <p:cNvPr id="3" name="Title 2"/>
          <p:cNvSpPr>
            <a:spLocks noGrp="1"/>
          </p:cNvSpPr>
          <p:nvPr>
            <p:ph type="title"/>
          </p:nvPr>
        </p:nvSpPr>
        <p:spPr/>
        <p:txBody>
          <a:bodyPr>
            <a:normAutofit fontScale="90000"/>
          </a:bodyPr>
          <a:lstStyle/>
          <a:p>
            <a:r>
              <a:rPr lang="en-IN" dirty="0" smtClean="0"/>
              <a:t>RISUG(Reversible Inhibition of Sperm  Under Guidance).</a:t>
            </a:r>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733256"/>
          </a:xfrm>
        </p:spPr>
        <p:txBody>
          <a:bodyPr/>
          <a:lstStyle/>
          <a:p>
            <a:r>
              <a:rPr lang="en-IN" dirty="0" smtClean="0"/>
              <a:t>RSIUG is injected into the vas deferens in the testis,</a:t>
            </a:r>
          </a:p>
          <a:p>
            <a:endParaRPr lang="en-IN" dirty="0" smtClean="0"/>
          </a:p>
          <a:p>
            <a:r>
              <a:rPr lang="en-IN" dirty="0" smtClean="0"/>
              <a:t>It when RISUG  partially blocks the Vas,</a:t>
            </a:r>
          </a:p>
          <a:p>
            <a:endParaRPr lang="en-IN" dirty="0" smtClean="0"/>
          </a:p>
          <a:p>
            <a:r>
              <a:rPr lang="en-IN" dirty="0" smtClean="0"/>
              <a:t>Preventing sperms from coming into the ejaculate.</a:t>
            </a:r>
          </a:p>
          <a:p>
            <a:endParaRPr lang="en-IN" dirty="0" smtClean="0"/>
          </a:p>
          <a:p>
            <a:r>
              <a:rPr lang="en-IN" dirty="0" smtClean="0"/>
              <a:t>Studies shows that sperms reappear is flushed out with DMSO or sodium bicarbonate or non-invasively by </a:t>
            </a:r>
            <a:r>
              <a:rPr lang="en-IN" dirty="0" err="1" smtClean="0"/>
              <a:t>massage,vibration</a:t>
            </a:r>
            <a:r>
              <a:rPr lang="en-IN" dirty="0" smtClean="0"/>
              <a:t> and the low level electric current.</a:t>
            </a:r>
          </a:p>
          <a:p>
            <a:endParaRPr lang="en-IN" dirty="0" smtClean="0"/>
          </a:p>
          <a:p>
            <a:endParaRPr lang="en-IN" dirty="0"/>
          </a:p>
        </p:txBody>
      </p:sp>
      <p:sp>
        <p:nvSpPr>
          <p:cNvPr id="3" name="Title 2"/>
          <p:cNvSpPr>
            <a:spLocks noGrp="1"/>
          </p:cNvSpPr>
          <p:nvPr>
            <p:ph type="title"/>
          </p:nvPr>
        </p:nvSpPr>
        <p:spPr/>
        <p:txBody>
          <a:bodyPr/>
          <a:lstStyle/>
          <a:p>
            <a:r>
              <a:rPr lang="en-IN" dirty="0" smtClean="0"/>
              <a:t>Mechanism of action.</a:t>
            </a: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descr="risug.jp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endParaRPr lang="en-IN" i="1" dirty="0" smtClean="0"/>
          </a:p>
          <a:p>
            <a:r>
              <a:rPr lang="en-IN" i="1" dirty="0" smtClean="0"/>
              <a:t>Failure rate is high,</a:t>
            </a:r>
          </a:p>
          <a:p>
            <a:endParaRPr lang="en-IN" i="1" dirty="0" smtClean="0"/>
          </a:p>
          <a:p>
            <a:r>
              <a:rPr lang="en-IN" i="1" dirty="0" smtClean="0"/>
              <a:t>Requires motivation,</a:t>
            </a:r>
          </a:p>
          <a:p>
            <a:endParaRPr lang="en-IN" i="1" dirty="0" smtClean="0"/>
          </a:p>
          <a:p>
            <a:r>
              <a:rPr lang="en-IN" i="1" dirty="0" smtClean="0"/>
              <a:t>Only successful in educated couples,</a:t>
            </a:r>
          </a:p>
          <a:p>
            <a:endParaRPr lang="en-IN" i="1" dirty="0" smtClean="0"/>
          </a:p>
          <a:p>
            <a:r>
              <a:rPr lang="en-IN" i="1" dirty="0" smtClean="0"/>
              <a:t>No protection against HIV &amp; STD.</a:t>
            </a:r>
          </a:p>
          <a:p>
            <a:endParaRPr lang="en-IN" i="1" dirty="0" smtClean="0"/>
          </a:p>
          <a:p>
            <a:r>
              <a:rPr lang="en-IN" i="1" dirty="0" smtClean="0"/>
              <a:t>It should be remembered ‘ something is better than nothing’.</a:t>
            </a:r>
            <a:endParaRPr lang="en-IN" i="1" dirty="0"/>
          </a:p>
        </p:txBody>
      </p:sp>
      <p:sp>
        <p:nvSpPr>
          <p:cNvPr id="3" name="Title 2"/>
          <p:cNvSpPr>
            <a:spLocks noGrp="1"/>
          </p:cNvSpPr>
          <p:nvPr>
            <p:ph type="title"/>
          </p:nvPr>
        </p:nvSpPr>
        <p:spPr/>
        <p:txBody>
          <a:bodyPr/>
          <a:lstStyle/>
          <a:p>
            <a:r>
              <a:rPr lang="en-IN" dirty="0" smtClean="0"/>
              <a:t>Disadvantages.</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t>Intra vas device (IVD) originally called </a:t>
            </a:r>
            <a:r>
              <a:rPr lang="en-IN" dirty="0" err="1" smtClean="0"/>
              <a:t>Shug</a:t>
            </a:r>
            <a:r>
              <a:rPr lang="en-IN" dirty="0" smtClean="0"/>
              <a:t>.</a:t>
            </a:r>
          </a:p>
          <a:p>
            <a:endParaRPr lang="en-IN" dirty="0" smtClean="0"/>
          </a:p>
          <a:p>
            <a:r>
              <a:rPr lang="en-IN" dirty="0" smtClean="0"/>
              <a:t>It is a device (plug)  that is implanted in the vas deferens.</a:t>
            </a:r>
          </a:p>
          <a:p>
            <a:endParaRPr lang="en-IN" dirty="0" smtClean="0"/>
          </a:p>
          <a:p>
            <a:r>
              <a:rPr lang="en-IN" dirty="0" smtClean="0"/>
              <a:t>IVD resulted in no sperm reaching the </a:t>
            </a:r>
            <a:r>
              <a:rPr lang="en-IN" dirty="0" err="1" smtClean="0"/>
              <a:t>ejaculted</a:t>
            </a:r>
            <a:r>
              <a:rPr lang="en-IN" dirty="0" smtClean="0"/>
              <a:t> normal numbers of sperm again.</a:t>
            </a:r>
          </a:p>
          <a:p>
            <a:endParaRPr lang="en-IN" dirty="0" smtClean="0"/>
          </a:p>
          <a:p>
            <a:r>
              <a:rPr lang="en-IN" dirty="0" smtClean="0"/>
              <a:t>However, the method requires special technological skills like that of the ‘No scalpel method’ of vasectomy.</a:t>
            </a:r>
          </a:p>
          <a:p>
            <a:endParaRPr lang="en-IN" dirty="0" smtClean="0"/>
          </a:p>
          <a:p>
            <a:r>
              <a:rPr lang="en-IN" dirty="0" smtClean="0"/>
              <a:t>Wider trials are needed.</a:t>
            </a:r>
          </a:p>
          <a:p>
            <a:endParaRPr lang="en-IN" dirty="0"/>
          </a:p>
        </p:txBody>
      </p:sp>
      <p:sp>
        <p:nvSpPr>
          <p:cNvPr id="3" name="Title 2"/>
          <p:cNvSpPr>
            <a:spLocks noGrp="1"/>
          </p:cNvSpPr>
          <p:nvPr>
            <p:ph type="title"/>
          </p:nvPr>
        </p:nvSpPr>
        <p:spPr/>
        <p:txBody>
          <a:bodyPr>
            <a:normAutofit fontScale="90000"/>
          </a:bodyPr>
          <a:lstStyle/>
          <a:p>
            <a:r>
              <a:rPr lang="en-IN" dirty="0" smtClean="0"/>
              <a:t>Intra vas device.</a:t>
            </a:r>
            <a:br>
              <a:rPr lang="en-IN" dirty="0" smtClean="0"/>
            </a:br>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a:p>
        </p:txBody>
      </p:sp>
      <p:pic>
        <p:nvPicPr>
          <p:cNvPr id="4" name="Picture 3" descr="download (6).jfif"/>
          <p:cNvPicPr>
            <a:picLocks noChangeAspect="1"/>
          </p:cNvPicPr>
          <p:nvPr/>
        </p:nvPicPr>
        <p:blipFill>
          <a:blip r:embed="rId2" cstate="print"/>
          <a:stretch>
            <a:fillRect/>
          </a:stretch>
        </p:blipFill>
        <p:spPr>
          <a:xfrm>
            <a:off x="3779912" y="0"/>
            <a:ext cx="5364088" cy="4653136"/>
          </a:xfrm>
          <a:prstGeom prst="rect">
            <a:avLst/>
          </a:prstGeom>
        </p:spPr>
      </p:pic>
      <p:pic>
        <p:nvPicPr>
          <p:cNvPr id="5" name="Picture 4" descr="IVD insertion.jpg"/>
          <p:cNvPicPr>
            <a:picLocks noChangeAspect="1"/>
          </p:cNvPicPr>
          <p:nvPr/>
        </p:nvPicPr>
        <p:blipFill>
          <a:blip r:embed="rId3" cstate="print"/>
          <a:stretch>
            <a:fillRect/>
          </a:stretch>
        </p:blipFill>
        <p:spPr>
          <a:xfrm>
            <a:off x="0" y="0"/>
            <a:ext cx="3802435" cy="4662314"/>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cent-advances-in-male-contraception-36-63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9144000" cy="5517232"/>
          </a:xfrm>
        </p:spPr>
        <p:txBody>
          <a:bodyPr/>
          <a:lstStyle/>
          <a:p>
            <a:r>
              <a:rPr lang="en-IN" dirty="0" smtClean="0"/>
              <a:t>Attempts are being made to isolate newer isomers of gossypol and try their </a:t>
            </a:r>
            <a:r>
              <a:rPr lang="en-IN" dirty="0" err="1" smtClean="0"/>
              <a:t>antifertility</a:t>
            </a:r>
            <a:r>
              <a:rPr lang="en-IN" dirty="0" smtClean="0"/>
              <a:t> effects.</a:t>
            </a:r>
          </a:p>
          <a:p>
            <a:endParaRPr lang="en-IN" dirty="0" smtClean="0"/>
          </a:p>
          <a:p>
            <a:r>
              <a:rPr lang="en-IN" dirty="0" smtClean="0"/>
              <a:t>The toxicity of these products </a:t>
            </a:r>
            <a:r>
              <a:rPr lang="en-IN" dirty="0" err="1" smtClean="0"/>
              <a:t>willbe</a:t>
            </a:r>
            <a:r>
              <a:rPr lang="en-IN" dirty="0" smtClean="0"/>
              <a:t> keenly </a:t>
            </a:r>
            <a:r>
              <a:rPr lang="en-IN" dirty="0" err="1" smtClean="0"/>
              <a:t>watched,however,the</a:t>
            </a:r>
            <a:r>
              <a:rPr lang="en-IN" dirty="0" smtClean="0"/>
              <a:t> use of gossypol is being discouraged by some workers.</a:t>
            </a:r>
          </a:p>
          <a:p>
            <a:endParaRPr lang="en-IN" dirty="0" smtClean="0"/>
          </a:p>
          <a:p>
            <a:r>
              <a:rPr lang="en-IN" dirty="0" smtClean="0"/>
              <a:t>Oral compound such as </a:t>
            </a:r>
            <a:r>
              <a:rPr lang="en-IN" dirty="0" err="1" smtClean="0"/>
              <a:t>triptolide,extracted</a:t>
            </a:r>
            <a:r>
              <a:rPr lang="en-IN" dirty="0" smtClean="0"/>
              <a:t> from the </a:t>
            </a:r>
            <a:r>
              <a:rPr lang="en-IN" dirty="0" err="1" smtClean="0"/>
              <a:t>chinese</a:t>
            </a:r>
            <a:r>
              <a:rPr lang="en-IN" dirty="0" smtClean="0"/>
              <a:t> plant </a:t>
            </a:r>
            <a:r>
              <a:rPr lang="en-IN" dirty="0" err="1" smtClean="0"/>
              <a:t>T.wilfordii</a:t>
            </a:r>
            <a:r>
              <a:rPr lang="en-IN" dirty="0" smtClean="0"/>
              <a:t> is being investigated by the WHO for its anti fertility effect.</a:t>
            </a:r>
            <a:endParaRPr lang="en-IN" dirty="0"/>
          </a:p>
        </p:txBody>
      </p:sp>
      <p:sp>
        <p:nvSpPr>
          <p:cNvPr id="3" name="Title 2"/>
          <p:cNvSpPr>
            <a:spLocks noGrp="1"/>
          </p:cNvSpPr>
          <p:nvPr>
            <p:ph type="title"/>
          </p:nvPr>
        </p:nvSpPr>
        <p:spPr/>
        <p:txBody>
          <a:bodyPr/>
          <a:lstStyle/>
          <a:p>
            <a:r>
              <a:rPr lang="en-IN" dirty="0" smtClean="0"/>
              <a:t>Plant Compound Pills.</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err="1" smtClean="0"/>
              <a:t>Antisperm</a:t>
            </a:r>
            <a:r>
              <a:rPr lang="en-IN" dirty="0" smtClean="0"/>
              <a:t> surface antigens so as to develop a contraceptive vaccine which will hinder sperm-egg union without bad side effects.</a:t>
            </a:r>
          </a:p>
          <a:p>
            <a:endParaRPr lang="en-IN" dirty="0" smtClean="0"/>
          </a:p>
          <a:p>
            <a:r>
              <a:rPr lang="en-IN" dirty="0" err="1" smtClean="0"/>
              <a:t>Antisperm</a:t>
            </a:r>
            <a:r>
              <a:rPr lang="en-IN" dirty="0" smtClean="0"/>
              <a:t> vaccine.</a:t>
            </a:r>
            <a:endParaRPr lang="en-IN" dirty="0"/>
          </a:p>
        </p:txBody>
      </p:sp>
      <p:sp>
        <p:nvSpPr>
          <p:cNvPr id="3" name="Title 2"/>
          <p:cNvSpPr>
            <a:spLocks noGrp="1"/>
          </p:cNvSpPr>
          <p:nvPr>
            <p:ph type="title"/>
          </p:nvPr>
        </p:nvSpPr>
        <p:spPr/>
        <p:txBody>
          <a:bodyPr/>
          <a:lstStyle/>
          <a:p>
            <a:r>
              <a:rPr lang="en-IN" dirty="0" smtClean="0"/>
              <a:t>MALE VACCINE.</a:t>
            </a:r>
            <a:endParaRPr lang="en-IN" dirty="0"/>
          </a:p>
        </p:txBody>
      </p:sp>
      <p:pic>
        <p:nvPicPr>
          <p:cNvPr id="4" name="Picture 3" descr="vaccine.jpg"/>
          <p:cNvPicPr>
            <a:picLocks noChangeAspect="1"/>
          </p:cNvPicPr>
          <p:nvPr/>
        </p:nvPicPr>
        <p:blipFill>
          <a:blip r:embed="rId2" cstate="print"/>
          <a:stretch>
            <a:fillRect/>
          </a:stretch>
        </p:blipFill>
        <p:spPr>
          <a:xfrm>
            <a:off x="3851920" y="4077072"/>
            <a:ext cx="5292080" cy="2731396"/>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lstStyle/>
          <a:p>
            <a:r>
              <a:rPr lang="en-IN" dirty="0" smtClean="0"/>
              <a:t>Passive or active immunization against FSH has not been successful.</a:t>
            </a:r>
          </a:p>
          <a:p>
            <a:endParaRPr lang="en-IN" dirty="0" smtClean="0"/>
          </a:p>
          <a:p>
            <a:r>
              <a:rPr lang="en-IN" dirty="0" smtClean="0"/>
              <a:t>Anti-</a:t>
            </a:r>
            <a:r>
              <a:rPr lang="en-IN" dirty="0" err="1" smtClean="0"/>
              <a:t>GnRh</a:t>
            </a:r>
            <a:r>
              <a:rPr lang="en-IN" dirty="0" smtClean="0"/>
              <a:t> vaccines for fertility control has shown bad effects on sex organs of both males &amp; females and </a:t>
            </a:r>
            <a:r>
              <a:rPr lang="en-IN" dirty="0" err="1" smtClean="0"/>
              <a:t>inconsisitent</a:t>
            </a:r>
            <a:r>
              <a:rPr lang="en-IN" dirty="0" smtClean="0"/>
              <a:t> effect on spermatogenesis.</a:t>
            </a:r>
          </a:p>
          <a:p>
            <a:endParaRPr lang="en-IN" dirty="0" smtClean="0"/>
          </a:p>
          <a:p>
            <a:r>
              <a:rPr lang="en-IN" dirty="0" smtClean="0"/>
              <a:t>Based on the immunological capacities of sperm-surface antigens.</a:t>
            </a:r>
          </a:p>
          <a:p>
            <a:endParaRPr lang="en-IN" dirty="0" smtClean="0"/>
          </a:p>
          <a:p>
            <a:r>
              <a:rPr lang="en-IN" dirty="0" smtClean="0"/>
              <a:t>This will prevent conception by hindering sperm-ovum </a:t>
            </a:r>
            <a:r>
              <a:rPr lang="en-IN" dirty="0" err="1" smtClean="0"/>
              <a:t>union.s</a:t>
            </a:r>
            <a:endParaRPr lang="en-IN" dirty="0"/>
          </a:p>
        </p:txBody>
      </p:sp>
      <p:sp>
        <p:nvSpPr>
          <p:cNvPr id="3" name="Title 2"/>
          <p:cNvSpPr>
            <a:spLocks noGrp="1"/>
          </p:cNvSpPr>
          <p:nvPr>
            <p:ph type="title"/>
          </p:nvPr>
        </p:nvSpPr>
        <p:spPr/>
        <p:txBody>
          <a:bodyPr>
            <a:normAutofit fontScale="90000"/>
          </a:bodyPr>
          <a:lstStyle/>
          <a:p>
            <a:r>
              <a:rPr lang="en-IN" dirty="0" err="1" smtClean="0"/>
              <a:t>Antisperm</a:t>
            </a:r>
            <a:r>
              <a:rPr lang="en-IN" dirty="0" smtClean="0"/>
              <a:t> vaccine.</a:t>
            </a:r>
            <a:br>
              <a:rPr lang="en-IN" dirty="0" smtClean="0"/>
            </a:br>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r>
              <a:rPr lang="en-IN" dirty="0" smtClean="0"/>
              <a:t>The </a:t>
            </a:r>
            <a:r>
              <a:rPr lang="en-IN" dirty="0" err="1" smtClean="0"/>
              <a:t>feasibilty</a:t>
            </a:r>
            <a:r>
              <a:rPr lang="en-IN" dirty="0" smtClean="0"/>
              <a:t> of development of a </a:t>
            </a:r>
            <a:r>
              <a:rPr lang="en-IN" dirty="0" err="1" smtClean="0"/>
              <a:t>antisperm</a:t>
            </a:r>
            <a:r>
              <a:rPr lang="en-IN" dirty="0" smtClean="0"/>
              <a:t> vaccine indicating that auto-or –</a:t>
            </a:r>
            <a:r>
              <a:rPr lang="en-IN" dirty="0" err="1" smtClean="0"/>
              <a:t>iso</a:t>
            </a:r>
            <a:r>
              <a:rPr lang="en-IN" dirty="0" smtClean="0"/>
              <a:t> immunity against sperm Ag is a cause of prolonged infertility in some men &amp; women.</a:t>
            </a:r>
          </a:p>
          <a:p>
            <a:endParaRPr lang="en-IN" dirty="0" smtClean="0"/>
          </a:p>
          <a:p>
            <a:r>
              <a:rPr lang="en-IN" dirty="0" smtClean="0"/>
              <a:t>Anti-sperm Antibodies provoke immobilisation and /or agglutination of sperms and </a:t>
            </a:r>
            <a:r>
              <a:rPr lang="en-IN" dirty="0" err="1" smtClean="0"/>
              <a:t>dimuntion</a:t>
            </a:r>
            <a:r>
              <a:rPr lang="en-IN" dirty="0" smtClean="0"/>
              <a:t> of </a:t>
            </a:r>
            <a:r>
              <a:rPr lang="en-IN" dirty="0" err="1" smtClean="0"/>
              <a:t>fertility,treatment</a:t>
            </a:r>
            <a:r>
              <a:rPr lang="en-IN" dirty="0" smtClean="0"/>
              <a:t> of such cases with immune suppressive therapy results in conception.</a:t>
            </a:r>
          </a:p>
          <a:p>
            <a:endParaRPr lang="en-IN" dirty="0" smtClean="0"/>
          </a:p>
          <a:p>
            <a:r>
              <a:rPr lang="en-IN" dirty="0" smtClean="0"/>
              <a:t>Following vasectomy,40-60% males develop anti-sperm  </a:t>
            </a:r>
            <a:r>
              <a:rPr lang="en-IN" dirty="0" err="1" smtClean="0"/>
              <a:t>antibodies,the</a:t>
            </a:r>
            <a:r>
              <a:rPr lang="en-IN" dirty="0" smtClean="0"/>
              <a:t> prolonged effects of these antibodies lead to a high failure </a:t>
            </a:r>
            <a:r>
              <a:rPr lang="en-IN" dirty="0" err="1" smtClean="0"/>
              <a:t>rate,following</a:t>
            </a:r>
            <a:r>
              <a:rPr lang="en-IN" dirty="0" smtClean="0"/>
              <a:t> surgical reversal of vasectomy.</a:t>
            </a:r>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Sperm-surface antigens that include PH 20 antigen,95KD antigen and SP10 antigen.</a:t>
            </a:r>
          </a:p>
          <a:p>
            <a:endParaRPr lang="en-IN" dirty="0" smtClean="0"/>
          </a:p>
          <a:p>
            <a:r>
              <a:rPr lang="en-IN" dirty="0" err="1" smtClean="0"/>
              <a:t>However,identification,purification</a:t>
            </a:r>
            <a:r>
              <a:rPr lang="en-IN" dirty="0" smtClean="0"/>
              <a:t> and synthesis of specific </a:t>
            </a:r>
            <a:r>
              <a:rPr lang="en-IN" dirty="0" err="1" smtClean="0"/>
              <a:t>antisperm</a:t>
            </a:r>
            <a:r>
              <a:rPr lang="en-IN" dirty="0" smtClean="0"/>
              <a:t> antigens are all great tasks which have not yet been completed.</a:t>
            </a:r>
          </a:p>
          <a:p>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An LHRH vaccine has the </a:t>
            </a:r>
            <a:r>
              <a:rPr lang="en-IN" dirty="0" err="1" smtClean="0"/>
              <a:t>potentia</a:t>
            </a:r>
            <a:r>
              <a:rPr lang="en-IN" dirty="0" smtClean="0"/>
              <a:t> to block fertility in men and women as well as pets and to treat sex hormone dependent cancers and </a:t>
            </a:r>
            <a:r>
              <a:rPr lang="en-IN" dirty="0" err="1" smtClean="0"/>
              <a:t>prostratic</a:t>
            </a:r>
            <a:r>
              <a:rPr lang="en-IN" dirty="0" smtClean="0"/>
              <a:t> hypertrophy.</a:t>
            </a:r>
          </a:p>
          <a:p>
            <a:endParaRPr lang="en-IN" dirty="0" smtClean="0"/>
          </a:p>
          <a:p>
            <a:r>
              <a:rPr lang="en-IN" dirty="0" err="1" smtClean="0"/>
              <a:t>However,this</a:t>
            </a:r>
            <a:r>
              <a:rPr lang="en-IN" dirty="0" smtClean="0"/>
              <a:t> vaccine may affect sex </a:t>
            </a:r>
            <a:r>
              <a:rPr lang="en-IN" dirty="0" err="1" smtClean="0"/>
              <a:t>sterooids,so</a:t>
            </a:r>
            <a:r>
              <a:rPr lang="en-IN" dirty="0" smtClean="0"/>
              <a:t> it is not acceptable for humans.</a:t>
            </a:r>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36cb_d844dcb4e3e64601821da6be4fa3ca3a-mv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805264"/>
          </a:xfrm>
        </p:spPr>
        <p:txBody>
          <a:bodyPr/>
          <a:lstStyle/>
          <a:p>
            <a:r>
              <a:rPr lang="en-IN" dirty="0" smtClean="0"/>
              <a:t>Introduction:</a:t>
            </a:r>
          </a:p>
          <a:p>
            <a:r>
              <a:rPr lang="en-IN" sz="2000" dirty="0" smtClean="0"/>
              <a:t>Condoms are contraceptive sheaths meant to cover the penis during coitus to prevent pregnancy.</a:t>
            </a:r>
          </a:p>
          <a:p>
            <a:pPr>
              <a:buNone/>
            </a:pPr>
            <a:endParaRPr lang="en-IN" sz="2000" dirty="0" smtClean="0"/>
          </a:p>
          <a:p>
            <a:r>
              <a:rPr lang="en-IN" sz="2000" dirty="0" smtClean="0"/>
              <a:t>BRAND </a:t>
            </a:r>
            <a:r>
              <a:rPr lang="en-IN" sz="2000" dirty="0" err="1" smtClean="0"/>
              <a:t>NAMES:</a:t>
            </a:r>
            <a:r>
              <a:rPr lang="en-IN" sz="2000" i="1" dirty="0" err="1" smtClean="0"/>
              <a:t>Nirodh</a:t>
            </a:r>
            <a:r>
              <a:rPr lang="en-IN" sz="2000" i="1" dirty="0" smtClean="0"/>
              <a:t> &amp; </a:t>
            </a:r>
            <a:r>
              <a:rPr lang="en-IN" sz="2000" i="1" dirty="0" err="1" smtClean="0"/>
              <a:t>Durex</a:t>
            </a:r>
            <a:r>
              <a:rPr lang="en-IN" sz="2000" i="1" dirty="0" smtClean="0"/>
              <a:t>.</a:t>
            </a:r>
          </a:p>
          <a:p>
            <a:pPr>
              <a:buNone/>
            </a:pPr>
            <a:endParaRPr lang="en-IN" sz="2000" i="1" dirty="0" smtClean="0"/>
          </a:p>
          <a:p>
            <a:r>
              <a:rPr lang="en-IN" sz="2000" dirty="0" smtClean="0"/>
              <a:t>The name condom is derived from </a:t>
            </a:r>
            <a:r>
              <a:rPr lang="en-IN" sz="2000" dirty="0" err="1" smtClean="0"/>
              <a:t>latin</a:t>
            </a:r>
            <a:r>
              <a:rPr lang="en-IN" sz="2000" dirty="0" smtClean="0"/>
              <a:t> word ’</a:t>
            </a:r>
            <a:r>
              <a:rPr lang="en-IN" sz="2000" i="1" dirty="0" err="1" smtClean="0"/>
              <a:t>condus</a:t>
            </a:r>
            <a:r>
              <a:rPr lang="en-IN" sz="2000" i="1" dirty="0" smtClean="0"/>
              <a:t>’  </a:t>
            </a:r>
            <a:r>
              <a:rPr lang="en-IN" sz="2000" dirty="0" smtClean="0"/>
              <a:t>which means receptacle.</a:t>
            </a:r>
          </a:p>
          <a:p>
            <a:pPr>
              <a:buNone/>
            </a:pPr>
            <a:endParaRPr lang="en-IN" sz="2000" dirty="0" smtClean="0"/>
          </a:p>
          <a:p>
            <a:r>
              <a:rPr lang="en-IN" sz="2000" dirty="0" smtClean="0"/>
              <a:t>In </a:t>
            </a:r>
            <a:r>
              <a:rPr lang="en-IN" sz="2000" dirty="0" err="1" smtClean="0"/>
              <a:t>India,spermicidal</a:t>
            </a:r>
            <a:r>
              <a:rPr lang="en-IN" sz="2000" dirty="0" smtClean="0"/>
              <a:t> condoms are supplied in blister packs.</a:t>
            </a:r>
          </a:p>
          <a:p>
            <a:pPr>
              <a:buNone/>
            </a:pPr>
            <a:endParaRPr lang="en-IN" sz="2000" dirty="0" smtClean="0"/>
          </a:p>
          <a:p>
            <a:pPr>
              <a:buNone/>
            </a:pPr>
            <a:endParaRPr lang="en-IN" sz="2000" dirty="0" smtClean="0"/>
          </a:p>
          <a:p>
            <a:r>
              <a:rPr lang="en-IN" sz="2000" dirty="0" smtClean="0"/>
              <a:t>Spermicidal agents:</a:t>
            </a:r>
            <a:r>
              <a:rPr lang="en-IN" sz="2000" i="1" dirty="0" smtClean="0"/>
              <a:t>Non-oxynol-9.</a:t>
            </a:r>
          </a:p>
          <a:p>
            <a:endParaRPr lang="en-IN" sz="2000" dirty="0"/>
          </a:p>
        </p:txBody>
      </p:sp>
      <p:sp>
        <p:nvSpPr>
          <p:cNvPr id="3" name="Title 2"/>
          <p:cNvSpPr>
            <a:spLocks noGrp="1"/>
          </p:cNvSpPr>
          <p:nvPr>
            <p:ph type="title"/>
          </p:nvPr>
        </p:nvSpPr>
        <p:spPr/>
        <p:txBody>
          <a:bodyPr/>
          <a:lstStyle/>
          <a:p>
            <a:r>
              <a:rPr lang="en-IN" dirty="0" smtClean="0"/>
              <a:t>CONDOMS.</a:t>
            </a:r>
            <a:endParaRPr lang="en-IN" dirty="0"/>
          </a:p>
        </p:txBody>
      </p:sp>
      <p:pic>
        <p:nvPicPr>
          <p:cNvPr id="4" name="Picture 3" descr="images (1).jfif"/>
          <p:cNvPicPr>
            <a:picLocks noChangeAspect="1"/>
          </p:cNvPicPr>
          <p:nvPr/>
        </p:nvPicPr>
        <p:blipFill>
          <a:blip r:embed="rId2" cstate="print"/>
          <a:stretch>
            <a:fillRect/>
          </a:stretch>
        </p:blipFill>
        <p:spPr>
          <a:xfrm>
            <a:off x="6934200" y="4781550"/>
            <a:ext cx="2209800" cy="20764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733256"/>
          </a:xfrm>
        </p:spPr>
        <p:txBody>
          <a:bodyPr>
            <a:normAutofit fontScale="85000" lnSpcReduction="20000"/>
          </a:bodyPr>
          <a:lstStyle/>
          <a:p>
            <a:r>
              <a:rPr lang="en-IN" sz="2000" dirty="0" smtClean="0"/>
              <a:t>Condoms are mostly made of fine latex rubber and are available in various shapes &amp; colours.</a:t>
            </a:r>
          </a:p>
          <a:p>
            <a:endParaRPr lang="en-IN" sz="2000" dirty="0" smtClean="0"/>
          </a:p>
          <a:p>
            <a:r>
              <a:rPr lang="en-IN" sz="2000" dirty="0" smtClean="0"/>
              <a:t>They are circular cylinder,</a:t>
            </a:r>
          </a:p>
          <a:p>
            <a:endParaRPr lang="en-IN" sz="2000" dirty="0" smtClean="0"/>
          </a:p>
          <a:p>
            <a:r>
              <a:rPr lang="en-IN" sz="2000" dirty="0" smtClean="0"/>
              <a:t>15-20cm in length,</a:t>
            </a:r>
          </a:p>
          <a:p>
            <a:endParaRPr lang="en-IN" sz="2000" dirty="0" smtClean="0"/>
          </a:p>
          <a:p>
            <a:r>
              <a:rPr lang="en-IN" sz="2000" dirty="0" smtClean="0"/>
              <a:t>3-3.5cm in diameter,</a:t>
            </a:r>
          </a:p>
          <a:p>
            <a:endParaRPr lang="en-IN" sz="2000" dirty="0" smtClean="0"/>
          </a:p>
          <a:p>
            <a:r>
              <a:rPr lang="en-IN" sz="2000" dirty="0" smtClean="0"/>
              <a:t>0.003-0.007 cm in thickness,</a:t>
            </a:r>
          </a:p>
          <a:p>
            <a:endParaRPr lang="en-IN" sz="2000" dirty="0" smtClean="0"/>
          </a:p>
          <a:p>
            <a:r>
              <a:rPr lang="en-IN" sz="2000" dirty="0" smtClean="0"/>
              <a:t>They are closed at one end and open at other with an integral rim.</a:t>
            </a:r>
          </a:p>
          <a:p>
            <a:r>
              <a:rPr lang="en-IN" sz="2000" dirty="0" smtClean="0"/>
              <a:t>Some of them are </a:t>
            </a:r>
            <a:r>
              <a:rPr lang="en-IN" sz="2000" dirty="0" err="1" smtClean="0"/>
              <a:t>teatended</a:t>
            </a:r>
            <a:r>
              <a:rPr lang="en-IN" sz="2000" dirty="0" smtClean="0"/>
              <a:t>.</a:t>
            </a:r>
          </a:p>
          <a:p>
            <a:endParaRPr lang="en-IN" sz="2000" dirty="0" smtClean="0"/>
          </a:p>
          <a:p>
            <a:r>
              <a:rPr lang="en-IN" sz="2000" dirty="0" smtClean="0"/>
              <a:t>They are available in dry or </a:t>
            </a:r>
            <a:r>
              <a:rPr lang="en-IN" sz="2000" dirty="0" err="1" smtClean="0"/>
              <a:t>semidry,prelubricated</a:t>
            </a:r>
            <a:r>
              <a:rPr lang="en-IN" sz="2000" dirty="0" smtClean="0"/>
              <a:t> </a:t>
            </a:r>
            <a:r>
              <a:rPr lang="en-IN" sz="2000" dirty="0" err="1" smtClean="0"/>
              <a:t>forms,the</a:t>
            </a:r>
            <a:r>
              <a:rPr lang="en-IN" sz="2000" dirty="0" smtClean="0"/>
              <a:t> latter being much more popular.</a:t>
            </a:r>
          </a:p>
          <a:p>
            <a:endParaRPr lang="en-IN" sz="2000" dirty="0" smtClean="0"/>
          </a:p>
          <a:p>
            <a:r>
              <a:rPr lang="en-IN" sz="2000" dirty="0" smtClean="0"/>
              <a:t>Silicon is used nowadays to produce semi-</a:t>
            </a:r>
            <a:r>
              <a:rPr lang="en-IN" sz="2000" dirty="0" err="1" smtClean="0"/>
              <a:t>dry,prelubricated</a:t>
            </a:r>
            <a:r>
              <a:rPr lang="en-IN" sz="2000" dirty="0" smtClean="0"/>
              <a:t> forms.</a:t>
            </a:r>
          </a:p>
          <a:p>
            <a:endParaRPr lang="en-IN" sz="2000" dirty="0" smtClean="0"/>
          </a:p>
          <a:p>
            <a:r>
              <a:rPr lang="en-IN" sz="2000" dirty="0" smtClean="0"/>
              <a:t>Condoms are packed rolled on to the </a:t>
            </a:r>
            <a:r>
              <a:rPr lang="en-IN" sz="2000" dirty="0" err="1" smtClean="0"/>
              <a:t>rim,and</a:t>
            </a:r>
            <a:r>
              <a:rPr lang="en-IN" sz="2000" dirty="0" smtClean="0"/>
              <a:t> usually sealed hermetically in aluminium or plastic foil packets of 3-12 or in blister packs.</a:t>
            </a:r>
            <a:endParaRPr lang="en-IN" sz="2000" dirty="0"/>
          </a:p>
        </p:txBody>
      </p:sp>
      <p:sp>
        <p:nvSpPr>
          <p:cNvPr id="3" name="Title 2"/>
          <p:cNvSpPr>
            <a:spLocks noGrp="1"/>
          </p:cNvSpPr>
          <p:nvPr>
            <p:ph type="title"/>
          </p:nvPr>
        </p:nvSpPr>
        <p:spPr/>
        <p:txBody>
          <a:bodyPr/>
          <a:lstStyle/>
          <a:p>
            <a:r>
              <a:rPr lang="en-IN" dirty="0" smtClean="0"/>
              <a:t>Types &amp; Distribution.</a:t>
            </a:r>
            <a:endParaRPr lang="en-IN" dirty="0"/>
          </a:p>
        </p:txBody>
      </p:sp>
      <p:pic>
        <p:nvPicPr>
          <p:cNvPr id="4" name="Picture 3" descr="images.jfif"/>
          <p:cNvPicPr>
            <a:picLocks noChangeAspect="1"/>
          </p:cNvPicPr>
          <p:nvPr/>
        </p:nvPicPr>
        <p:blipFill>
          <a:blip r:embed="rId2" cstate="print"/>
          <a:stretch>
            <a:fillRect/>
          </a:stretch>
        </p:blipFill>
        <p:spPr>
          <a:xfrm>
            <a:off x="5724128" y="1988840"/>
            <a:ext cx="3028950" cy="15144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433</TotalTime>
  <Words>3515</Words>
  <Application>Microsoft Office PowerPoint</Application>
  <PresentationFormat>On-screen Show (4:3)</PresentationFormat>
  <Paragraphs>516</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Concourse</vt:lpstr>
      <vt:lpstr>Temporary methods of Male Contraception.</vt:lpstr>
      <vt:lpstr>INTRODUCTION.</vt:lpstr>
      <vt:lpstr>Natural methods.</vt:lpstr>
      <vt:lpstr>Withdrawal method.(Coitus interruptus)</vt:lpstr>
      <vt:lpstr>Main causes of failure.</vt:lpstr>
      <vt:lpstr>Advantages.</vt:lpstr>
      <vt:lpstr>Disadvantages.</vt:lpstr>
      <vt:lpstr>CONDOMS.</vt:lpstr>
      <vt:lpstr>Types &amp; Distribution.</vt:lpstr>
      <vt:lpstr>Slide 10</vt:lpstr>
      <vt:lpstr>Trade names </vt:lpstr>
      <vt:lpstr>Slide 12</vt:lpstr>
      <vt:lpstr>Uses of condoms.</vt:lpstr>
      <vt:lpstr>Slide 14</vt:lpstr>
      <vt:lpstr>Advantages.</vt:lpstr>
      <vt:lpstr>Slide 16</vt:lpstr>
      <vt:lpstr>Disadvantages.</vt:lpstr>
      <vt:lpstr>Medical eligibility criteria.</vt:lpstr>
      <vt:lpstr>Condom Selection.</vt:lpstr>
      <vt:lpstr>Side effect.</vt:lpstr>
      <vt:lpstr>Slide 21</vt:lpstr>
      <vt:lpstr>Slide 22</vt:lpstr>
      <vt:lpstr>Effectiveness </vt:lpstr>
      <vt:lpstr>Failures are due to</vt:lpstr>
      <vt:lpstr>Direction of use.</vt:lpstr>
      <vt:lpstr>Slide 26</vt:lpstr>
      <vt:lpstr>Slide 27</vt:lpstr>
      <vt:lpstr>Spermicidal Agents.</vt:lpstr>
      <vt:lpstr>Slide 29</vt:lpstr>
      <vt:lpstr>Mechanism of action.</vt:lpstr>
      <vt:lpstr>Forms of spermicides.</vt:lpstr>
      <vt:lpstr>Chemical suppositories.</vt:lpstr>
      <vt:lpstr>Contraceptive creams &amp; jellies.</vt:lpstr>
      <vt:lpstr>Foam tablets.</vt:lpstr>
      <vt:lpstr>Mechanism of Action.</vt:lpstr>
      <vt:lpstr>‘Today’-vaginal foam</vt:lpstr>
      <vt:lpstr>Aerosols or foams</vt:lpstr>
      <vt:lpstr>C-Film.</vt:lpstr>
      <vt:lpstr>Methods &amp; direction for Use.</vt:lpstr>
      <vt:lpstr>Slide 40</vt:lpstr>
      <vt:lpstr>Slide 41</vt:lpstr>
      <vt:lpstr>Advantages.</vt:lpstr>
      <vt:lpstr>Disadvantages.</vt:lpstr>
      <vt:lpstr>Slide 44</vt:lpstr>
      <vt:lpstr>Slide 45</vt:lpstr>
      <vt:lpstr>Medical eligibility criteria.</vt:lpstr>
      <vt:lpstr>Supression of spermatogenesis.</vt:lpstr>
      <vt:lpstr>Hormonal methods.</vt:lpstr>
      <vt:lpstr>Slide 49</vt:lpstr>
      <vt:lpstr>TESTOSTERONE ENANTHATE.</vt:lpstr>
      <vt:lpstr>SIDE EFFECTS.</vt:lpstr>
      <vt:lpstr>Testosterone buciclate</vt:lpstr>
      <vt:lpstr>Testosterone undeconate</vt:lpstr>
      <vt:lpstr>Progestogen-androgen combination.</vt:lpstr>
      <vt:lpstr>Slide 55</vt:lpstr>
      <vt:lpstr>Medroxyprogesterone Acetate.</vt:lpstr>
      <vt:lpstr>Cyproterone acetate.</vt:lpstr>
      <vt:lpstr>GnRH analogues.</vt:lpstr>
      <vt:lpstr>Desogestrel.</vt:lpstr>
      <vt:lpstr>Slide 60</vt:lpstr>
      <vt:lpstr>Non-hormonal agents. </vt:lpstr>
      <vt:lpstr>GOSSYPOL.</vt:lpstr>
      <vt:lpstr>Effects of Gossupol.</vt:lpstr>
      <vt:lpstr>MECHANISM OF ACTION.</vt:lpstr>
      <vt:lpstr>SIDE EFFECTS OF GOSSYPOL.</vt:lpstr>
      <vt:lpstr>Tripterygium wilfordii products.</vt:lpstr>
      <vt:lpstr>RISUG(Reversible Inhibition of Sperm  Under Guidance).</vt:lpstr>
      <vt:lpstr>Mechanism of action.</vt:lpstr>
      <vt:lpstr>Slide 69</vt:lpstr>
      <vt:lpstr>Intra vas device. </vt:lpstr>
      <vt:lpstr>Slide 71</vt:lpstr>
      <vt:lpstr>Slide 72</vt:lpstr>
      <vt:lpstr>Plant Compound Pills.</vt:lpstr>
      <vt:lpstr>MALE VACCINE.</vt:lpstr>
      <vt:lpstr>Antisperm vaccine. </vt:lpstr>
      <vt:lpstr>Slide 76</vt:lpstr>
      <vt:lpstr>Slide 77</vt:lpstr>
      <vt:lpstr>Slide 78</vt:lpstr>
      <vt:lpstr>Slide 79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methods of Male Contraception.</dc:title>
  <dc:creator>mohan srinivasan</dc:creator>
  <cp:lastModifiedBy>Admin</cp:lastModifiedBy>
  <cp:revision>133</cp:revision>
  <dcterms:created xsi:type="dcterms:W3CDTF">2017-08-06T11:23:51Z</dcterms:created>
  <dcterms:modified xsi:type="dcterms:W3CDTF">2019-10-03T12:05:29Z</dcterms:modified>
</cp:coreProperties>
</file>