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8" r:id="rId2"/>
    <p:sldId id="259" r:id="rId3"/>
    <p:sldId id="261" r:id="rId4"/>
    <p:sldId id="262" r:id="rId5"/>
    <p:sldId id="293" r:id="rId6"/>
    <p:sldId id="260" r:id="rId7"/>
    <p:sldId id="263" r:id="rId8"/>
    <p:sldId id="264" r:id="rId9"/>
    <p:sldId id="265" r:id="rId10"/>
    <p:sldId id="266" r:id="rId11"/>
    <p:sldId id="294" r:id="rId12"/>
    <p:sldId id="267" r:id="rId13"/>
    <p:sldId id="268" r:id="rId14"/>
    <p:sldId id="269" r:id="rId15"/>
    <p:sldId id="295" r:id="rId16"/>
    <p:sldId id="270" r:id="rId17"/>
    <p:sldId id="271" r:id="rId18"/>
    <p:sldId id="296" r:id="rId19"/>
    <p:sldId id="272" r:id="rId20"/>
    <p:sldId id="273" r:id="rId21"/>
    <p:sldId id="274" r:id="rId22"/>
    <p:sldId id="275" r:id="rId23"/>
    <p:sldId id="298" r:id="rId24"/>
    <p:sldId id="276" r:id="rId25"/>
    <p:sldId id="299" r:id="rId26"/>
    <p:sldId id="277" r:id="rId27"/>
    <p:sldId id="278" r:id="rId28"/>
    <p:sldId id="279" r:id="rId29"/>
    <p:sldId id="280" r:id="rId30"/>
    <p:sldId id="303" r:id="rId31"/>
    <p:sldId id="281" r:id="rId32"/>
    <p:sldId id="300" r:id="rId33"/>
    <p:sldId id="282" r:id="rId34"/>
    <p:sldId id="288" r:id="rId35"/>
    <p:sldId id="289" r:id="rId36"/>
    <p:sldId id="290" r:id="rId37"/>
    <p:sldId id="291" r:id="rId38"/>
    <p:sldId id="292" r:id="rId39"/>
    <p:sldId id="283" r:id="rId40"/>
    <p:sldId id="284" r:id="rId41"/>
    <p:sldId id="301" r:id="rId42"/>
    <p:sldId id="285" r:id="rId43"/>
    <p:sldId id="286" r:id="rId44"/>
    <p:sldId id="30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CC9F1-F067-458F-BF2C-BB12C7E95EF8}" type="datetimeFigureOut">
              <a:rPr lang="en-IN" smtClean="0"/>
              <a:t>22-07-2019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02CEE-8775-4711-A99D-1E7F0C256D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890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02CEE-8775-4711-A99D-1E7F0C256D6C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438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F2AD-C1BF-4503-96F6-D3989D6B742F}" type="datetimeFigureOut">
              <a:rPr lang="en-IN" smtClean="0"/>
              <a:t>22-07-2019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95E4-C290-4D98-A71E-FD4DC813C4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633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F2AD-C1BF-4503-96F6-D3989D6B742F}" type="datetimeFigureOut">
              <a:rPr lang="en-IN" smtClean="0"/>
              <a:t>22-07-2019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95E4-C290-4D98-A71E-FD4DC813C4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214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F2AD-C1BF-4503-96F6-D3989D6B742F}" type="datetimeFigureOut">
              <a:rPr lang="en-IN" smtClean="0"/>
              <a:t>22-07-2019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95E4-C290-4D98-A71E-FD4DC813C4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018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F2AD-C1BF-4503-96F6-D3989D6B742F}" type="datetimeFigureOut">
              <a:rPr lang="en-IN" smtClean="0"/>
              <a:t>22-07-2019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95E4-C290-4D98-A71E-FD4DC813C4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148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F2AD-C1BF-4503-96F6-D3989D6B742F}" type="datetimeFigureOut">
              <a:rPr lang="en-IN" smtClean="0"/>
              <a:t>22-07-2019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95E4-C290-4D98-A71E-FD4DC813C4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752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F2AD-C1BF-4503-96F6-D3989D6B742F}" type="datetimeFigureOut">
              <a:rPr lang="en-IN" smtClean="0"/>
              <a:t>22-07-2019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95E4-C290-4D98-A71E-FD4DC813C4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101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F2AD-C1BF-4503-96F6-D3989D6B742F}" type="datetimeFigureOut">
              <a:rPr lang="en-IN" smtClean="0"/>
              <a:t>22-07-2019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95E4-C290-4D98-A71E-FD4DC813C4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6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F2AD-C1BF-4503-96F6-D3989D6B742F}" type="datetimeFigureOut">
              <a:rPr lang="en-IN" smtClean="0"/>
              <a:t>22-07-2019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95E4-C290-4D98-A71E-FD4DC813C4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707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F2AD-C1BF-4503-96F6-D3989D6B742F}" type="datetimeFigureOut">
              <a:rPr lang="en-IN" smtClean="0"/>
              <a:t>22-07-2019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95E4-C290-4D98-A71E-FD4DC813C4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26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F2AD-C1BF-4503-96F6-D3989D6B742F}" type="datetimeFigureOut">
              <a:rPr lang="en-IN" smtClean="0"/>
              <a:t>22-07-2019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95E4-C290-4D98-A71E-FD4DC813C4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67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F2AD-C1BF-4503-96F6-D3989D6B742F}" type="datetimeFigureOut">
              <a:rPr lang="en-IN" smtClean="0"/>
              <a:t>22-07-2019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95E4-C290-4D98-A71E-FD4DC813C4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582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0F2AD-C1BF-4503-96F6-D3989D6B742F}" type="datetimeFigureOut">
              <a:rPr lang="en-IN" smtClean="0"/>
              <a:t>22-07-2019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195E4-C290-4D98-A71E-FD4DC813C4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227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>
            <a:normAutofit/>
          </a:bodyPr>
          <a:lstStyle/>
          <a:p>
            <a:r>
              <a:rPr lang="en-IN" sz="7200" b="1" dirty="0" smtClean="0"/>
              <a:t>THE PLACENTA </a:t>
            </a:r>
            <a:endParaRPr lang="en-IN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04864"/>
            <a:ext cx="4867820" cy="37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STRUCTURES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Consists of two plates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- CHORIONIC PLATE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- BASAL PLATE</a:t>
            </a:r>
          </a:p>
          <a:p>
            <a:pPr marL="0" indent="0">
              <a:buNone/>
            </a:pPr>
            <a:r>
              <a:rPr lang="en-IN" dirty="0" err="1" smtClean="0"/>
              <a:t>Inbetween</a:t>
            </a:r>
            <a:r>
              <a:rPr lang="en-IN" dirty="0" smtClean="0"/>
              <a:t> the plate lies the </a:t>
            </a:r>
            <a:r>
              <a:rPr lang="en-IN" dirty="0" err="1" smtClean="0"/>
              <a:t>intervillus</a:t>
            </a:r>
            <a:r>
              <a:rPr lang="en-IN" dirty="0" smtClean="0"/>
              <a:t> space with stem villi 	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80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5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CHORIONIC PLATE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Lined by amniotic membrane</a:t>
            </a:r>
          </a:p>
          <a:p>
            <a:r>
              <a:rPr lang="en-IN" dirty="0" smtClean="0"/>
              <a:t>Umbilical cord attached to this plate</a:t>
            </a:r>
          </a:p>
          <a:p>
            <a:r>
              <a:rPr lang="en-IN" dirty="0" smtClean="0"/>
              <a:t>Stem villi </a:t>
            </a:r>
            <a:r>
              <a:rPr lang="en-IN" dirty="0" err="1" smtClean="0"/>
              <a:t>arrises</a:t>
            </a:r>
            <a:r>
              <a:rPr lang="en-IN" dirty="0" smtClean="0"/>
              <a:t> from this plate</a:t>
            </a:r>
          </a:p>
          <a:p>
            <a:r>
              <a:rPr lang="en-IN" dirty="0" smtClean="0"/>
              <a:t>LAYERS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-primitive </a:t>
            </a:r>
            <a:r>
              <a:rPr lang="en-IN" dirty="0" err="1" smtClean="0"/>
              <a:t>mesenchymal</a:t>
            </a:r>
            <a:r>
              <a:rPr lang="en-IN" dirty="0" smtClean="0"/>
              <a:t> tissue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- layer of </a:t>
            </a:r>
            <a:r>
              <a:rPr lang="en-IN" dirty="0" err="1" smtClean="0"/>
              <a:t>cytotrophoblast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- </a:t>
            </a:r>
            <a:r>
              <a:rPr lang="en-IN" dirty="0" err="1" smtClean="0"/>
              <a:t>syncytiotrophoblast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63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BASAL PLATE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604448" cy="5328592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Structures from outside inwards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-compact &amp; spongy layer of decidua </a:t>
            </a:r>
            <a:r>
              <a:rPr lang="en-IN" dirty="0" err="1" smtClean="0"/>
              <a:t>basalis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     -</a:t>
            </a:r>
            <a:r>
              <a:rPr lang="en-IN" dirty="0" err="1" smtClean="0"/>
              <a:t>Nitabuch’s</a:t>
            </a:r>
            <a:r>
              <a:rPr lang="en-IN" dirty="0" smtClean="0"/>
              <a:t> layer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-</a:t>
            </a:r>
            <a:r>
              <a:rPr lang="en-IN" dirty="0" err="1" smtClean="0"/>
              <a:t>cytotrophoblastic</a:t>
            </a:r>
            <a:r>
              <a:rPr lang="en-IN" dirty="0" smtClean="0"/>
              <a:t> shell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-</a:t>
            </a:r>
            <a:r>
              <a:rPr lang="en-IN" dirty="0" err="1" smtClean="0"/>
              <a:t>syncytiotrophoblast</a:t>
            </a:r>
            <a:endParaRPr lang="en-IN" dirty="0" smtClean="0"/>
          </a:p>
          <a:p>
            <a:r>
              <a:rPr lang="en-IN" dirty="0" smtClean="0"/>
              <a:t>Spiral arteries from uterine artery perforates basal plate and reaches </a:t>
            </a:r>
            <a:r>
              <a:rPr lang="en-IN" dirty="0" err="1" smtClean="0"/>
              <a:t>intervillus</a:t>
            </a:r>
            <a:r>
              <a:rPr lang="en-IN" dirty="0" smtClean="0"/>
              <a:t> space</a:t>
            </a:r>
          </a:p>
          <a:p>
            <a:r>
              <a:rPr lang="en-IN" dirty="0" err="1" smtClean="0"/>
              <a:t>Decidual</a:t>
            </a:r>
            <a:r>
              <a:rPr lang="en-IN" dirty="0" smtClean="0"/>
              <a:t> septa projects from basal plate into </a:t>
            </a:r>
            <a:r>
              <a:rPr lang="en-IN" dirty="0" err="1" smtClean="0"/>
              <a:t>intervillus</a:t>
            </a:r>
            <a:r>
              <a:rPr lang="en-IN" dirty="0" smtClean="0"/>
              <a:t> space and fails to reach the chorionic  plate. Space between the septa are COTYLEDONS(LOBES) on maternal side . 15 – 20 in number.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62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PLACENTAL CIRCULATION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UTEROPLACENTAL CIRCULATION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 </a:t>
            </a:r>
            <a:r>
              <a:rPr lang="en-IN" dirty="0" smtClean="0"/>
              <a:t>120-200 spiral arteries opens into </a:t>
            </a:r>
            <a:r>
              <a:rPr lang="en-IN" dirty="0" err="1" smtClean="0"/>
              <a:t>intervillous</a:t>
            </a:r>
            <a:r>
              <a:rPr lang="en-IN" dirty="0" smtClean="0"/>
              <a:t> space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/>
              <a:t>Cytotrophoblastic</a:t>
            </a:r>
            <a:r>
              <a:rPr lang="en-IN" dirty="0" smtClean="0"/>
              <a:t> invasion into spiral </a:t>
            </a:r>
            <a:r>
              <a:rPr lang="en-IN" dirty="0" err="1" smtClean="0"/>
              <a:t>artries</a:t>
            </a:r>
            <a:r>
              <a:rPr lang="en-IN" dirty="0" smtClean="0"/>
              <a:t> </a:t>
            </a:r>
            <a:r>
              <a:rPr lang="en-IN" dirty="0" err="1" smtClean="0"/>
              <a:t>upto</a:t>
            </a:r>
            <a:r>
              <a:rPr lang="en-IN" dirty="0" smtClean="0"/>
              <a:t> </a:t>
            </a:r>
            <a:r>
              <a:rPr lang="en-IN" dirty="0" err="1" smtClean="0"/>
              <a:t>interdecidual</a:t>
            </a:r>
            <a:r>
              <a:rPr lang="en-IN" dirty="0" smtClean="0"/>
              <a:t> portion within 12weeks of pregnancy . </a:t>
            </a:r>
            <a:r>
              <a:rPr lang="en-IN" dirty="0" err="1" smtClean="0"/>
              <a:t>Musculoelastic</a:t>
            </a:r>
            <a:r>
              <a:rPr lang="en-IN" dirty="0" smtClean="0"/>
              <a:t> media is replaced by </a:t>
            </a:r>
            <a:r>
              <a:rPr lang="en-IN" dirty="0" err="1" smtClean="0"/>
              <a:t>fibrinoid</a:t>
            </a:r>
            <a:r>
              <a:rPr lang="en-IN" dirty="0" smtClean="0"/>
              <a:t> material.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Secondary invasion of </a:t>
            </a:r>
            <a:r>
              <a:rPr lang="en-IN" dirty="0" err="1" smtClean="0"/>
              <a:t>trophoblast</a:t>
            </a:r>
            <a:r>
              <a:rPr lang="en-IN" dirty="0" smtClean="0"/>
              <a:t> </a:t>
            </a:r>
            <a:r>
              <a:rPr lang="en-IN" dirty="0" err="1" smtClean="0"/>
              <a:t>upto</a:t>
            </a:r>
            <a:r>
              <a:rPr lang="en-IN" dirty="0" smtClean="0"/>
              <a:t> radial arteries from 12-16weeks of pregnancy.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Spiral </a:t>
            </a:r>
            <a:r>
              <a:rPr lang="en-IN" dirty="0" err="1" smtClean="0"/>
              <a:t>ateries</a:t>
            </a:r>
            <a:r>
              <a:rPr lang="en-IN" dirty="0" smtClean="0"/>
              <a:t>          </a:t>
            </a:r>
            <a:r>
              <a:rPr lang="en-IN" dirty="0" err="1" smtClean="0"/>
              <a:t>uteroplacental</a:t>
            </a:r>
            <a:r>
              <a:rPr lang="en-IN" dirty="0" smtClean="0"/>
              <a:t> arteries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275856" y="5445224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33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226"/>
            <a:ext cx="9144000" cy="501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UTEROPLACENTAL CIRCULATION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Volume of mature placenta = 500 ml</a:t>
            </a:r>
          </a:p>
          <a:p>
            <a:r>
              <a:rPr lang="en-IN" dirty="0" smtClean="0"/>
              <a:t>Volume in </a:t>
            </a:r>
            <a:r>
              <a:rPr lang="en-IN" dirty="0" err="1" smtClean="0"/>
              <a:t>intervillous</a:t>
            </a:r>
            <a:r>
              <a:rPr lang="en-IN" dirty="0" smtClean="0"/>
              <a:t> space = 150 ml</a:t>
            </a:r>
          </a:p>
          <a:p>
            <a:r>
              <a:rPr lang="en-IN" dirty="0" smtClean="0"/>
              <a:t>Blood flow in </a:t>
            </a:r>
            <a:r>
              <a:rPr lang="en-IN" dirty="0" err="1" smtClean="0"/>
              <a:t>intervillous</a:t>
            </a:r>
            <a:r>
              <a:rPr lang="en-IN" dirty="0" smtClean="0"/>
              <a:t> space = 500-600ml/min</a:t>
            </a:r>
          </a:p>
          <a:p>
            <a:r>
              <a:rPr lang="en-IN" dirty="0" smtClean="0"/>
              <a:t>Blood in </a:t>
            </a:r>
            <a:r>
              <a:rPr lang="en-IN" dirty="0" err="1" smtClean="0"/>
              <a:t>intervillous</a:t>
            </a:r>
            <a:r>
              <a:rPr lang="en-IN" dirty="0" smtClean="0"/>
              <a:t> space is replaced 3-4 times/min</a:t>
            </a:r>
          </a:p>
          <a:p>
            <a:r>
              <a:rPr lang="en-IN" dirty="0" smtClean="0"/>
              <a:t>Pressure in uterine artery = 70-80mmhg</a:t>
            </a:r>
          </a:p>
          <a:p>
            <a:r>
              <a:rPr lang="en-IN" dirty="0" smtClean="0"/>
              <a:t>Pressure in </a:t>
            </a:r>
            <a:r>
              <a:rPr lang="en-IN" dirty="0" err="1" smtClean="0"/>
              <a:t>intervillous</a:t>
            </a:r>
            <a:r>
              <a:rPr lang="en-IN" dirty="0" smtClean="0"/>
              <a:t> space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	during uterine contraction = 30-50mmhg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during  uterine relaxation = 10-15mmhg</a:t>
            </a:r>
          </a:p>
          <a:p>
            <a:r>
              <a:rPr lang="en-IN" dirty="0" smtClean="0"/>
              <a:t>Pressure in uterine vein = 8mmhg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28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CIRCULATION IN INTERVILLOUS SPACE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Arterial blood enter the space under pressure</a:t>
            </a:r>
          </a:p>
          <a:p>
            <a:r>
              <a:rPr lang="en-IN" dirty="0" smtClean="0"/>
              <a:t>On entering </a:t>
            </a:r>
            <a:r>
              <a:rPr lang="en-IN" dirty="0" err="1" smtClean="0"/>
              <a:t>chorion</a:t>
            </a:r>
            <a:r>
              <a:rPr lang="en-IN" dirty="0" smtClean="0"/>
              <a:t> plate dispersion occurs and villi helps in mixing and slowing of blood flow</a:t>
            </a:r>
          </a:p>
          <a:p>
            <a:r>
              <a:rPr lang="en-IN" dirty="0" smtClean="0"/>
              <a:t>Stirring by villi and uterine contraction helps migration of blood towards basal </a:t>
            </a:r>
            <a:r>
              <a:rPr lang="en-IN" dirty="0" err="1" smtClean="0"/>
              <a:t>plte</a:t>
            </a:r>
            <a:r>
              <a:rPr lang="en-IN" dirty="0" smtClean="0"/>
              <a:t> and to uterine veins</a:t>
            </a:r>
          </a:p>
          <a:p>
            <a:r>
              <a:rPr lang="en-IN" dirty="0" smtClean="0"/>
              <a:t>Spiral arteries are perpendicular and veins are parallel to uterine </a:t>
            </a:r>
            <a:r>
              <a:rPr lang="en-IN" dirty="0" err="1" smtClean="0"/>
              <a:t>wall.Thus</a:t>
            </a:r>
            <a:r>
              <a:rPr lang="en-IN" dirty="0" smtClean="0"/>
              <a:t> during contraction large volume of blood is available for exchange  even though the flow is decreased.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06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CIRCULATION IN INTERVILLOUS SPACE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5485055" cy="4608512"/>
          </a:xfrm>
        </p:spPr>
      </p:pic>
    </p:spTree>
    <p:extLst>
      <p:ext uri="{BB962C8B-B14F-4D97-AF65-F5344CB8AC3E}">
        <p14:creationId xmlns:p14="http://schemas.microsoft.com/office/powerpoint/2010/main" val="23728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FETOPLACENTAL CIRCULATION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Two umbilical artery carry impure blood from the </a:t>
            </a:r>
            <a:r>
              <a:rPr lang="en-IN" dirty="0" err="1" smtClean="0"/>
              <a:t>fetus</a:t>
            </a:r>
            <a:endParaRPr lang="en-IN" dirty="0" smtClean="0"/>
          </a:p>
          <a:p>
            <a:r>
              <a:rPr lang="en-IN" dirty="0" smtClean="0"/>
              <a:t>Two arteries enter the chorionic plate underneath the amnion , each supplying one half of the placenta.</a:t>
            </a:r>
          </a:p>
          <a:p>
            <a:r>
              <a:rPr lang="en-IN" dirty="0" err="1" smtClean="0"/>
              <a:t>Fetal</a:t>
            </a:r>
            <a:r>
              <a:rPr lang="en-IN" dirty="0" smtClean="0"/>
              <a:t> blood flow through placenta = 400ml/min</a:t>
            </a:r>
          </a:p>
          <a:p>
            <a:r>
              <a:rPr lang="en-IN" dirty="0" smtClean="0"/>
              <a:t>Pressure in umbilical artery = 60mmhg</a:t>
            </a:r>
          </a:p>
          <a:p>
            <a:r>
              <a:rPr lang="en-IN" dirty="0" smtClean="0"/>
              <a:t>Pressure in umbilical vein = 10mhg</a:t>
            </a:r>
          </a:p>
          <a:p>
            <a:r>
              <a:rPr lang="en-IN" dirty="0" err="1" smtClean="0"/>
              <a:t>Fetal</a:t>
            </a:r>
            <a:r>
              <a:rPr lang="en-IN" dirty="0" smtClean="0"/>
              <a:t> capillary pressure in villi = 20-40mhg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10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PLACENTA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r>
              <a:rPr lang="en-IN" dirty="0" smtClean="0"/>
              <a:t>It is a FETOMATERNAL ORGAN</a:t>
            </a:r>
          </a:p>
          <a:p>
            <a:r>
              <a:rPr lang="en-IN" dirty="0" smtClean="0"/>
              <a:t>Only </a:t>
            </a:r>
            <a:r>
              <a:rPr lang="en-IN" dirty="0" err="1" smtClean="0"/>
              <a:t>eutherian</a:t>
            </a:r>
            <a:r>
              <a:rPr lang="en-IN" dirty="0" smtClean="0"/>
              <a:t> mammals possess placenta</a:t>
            </a:r>
          </a:p>
          <a:p>
            <a:r>
              <a:rPr lang="en-IN" dirty="0" smtClean="0"/>
              <a:t>The human placenta is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-DISCOID ( because of its shape)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-HEMOCHORIAL ( because of direct contact           			of </a:t>
            </a:r>
            <a:r>
              <a:rPr lang="en-IN" dirty="0" err="1" smtClean="0"/>
              <a:t>chorion</a:t>
            </a:r>
            <a:r>
              <a:rPr lang="en-IN" dirty="0" smtClean="0"/>
              <a:t> with maternal blood)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-DECIDUATE (because it shed at parturition)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10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PLACENTAL BARRIER (PLACENTAL MEMBRANE)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Is a partition between </a:t>
            </a:r>
            <a:r>
              <a:rPr lang="en-IN" dirty="0" err="1" smtClean="0"/>
              <a:t>fetal</a:t>
            </a:r>
            <a:r>
              <a:rPr lang="en-IN" dirty="0" smtClean="0"/>
              <a:t> and maternal circulation</a:t>
            </a:r>
          </a:p>
          <a:p>
            <a:r>
              <a:rPr lang="en-IN" dirty="0" smtClean="0"/>
              <a:t>It is 0.025mm thick</a:t>
            </a:r>
          </a:p>
          <a:p>
            <a:r>
              <a:rPr lang="en-IN" dirty="0" smtClean="0"/>
              <a:t>Layers of placental barrier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82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PLACENTA AT TERM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Circular disc of 15-20cm in diameter and 3cm thickness at </a:t>
            </a:r>
            <a:r>
              <a:rPr lang="en-IN" dirty="0" err="1" smtClean="0"/>
              <a:t>center</a:t>
            </a:r>
            <a:endParaRPr lang="en-IN" dirty="0" smtClean="0"/>
          </a:p>
          <a:p>
            <a:r>
              <a:rPr lang="en-IN" dirty="0" smtClean="0"/>
              <a:t>Feels spongy 500gm in weight</a:t>
            </a:r>
          </a:p>
          <a:p>
            <a:r>
              <a:rPr lang="en-IN" dirty="0" smtClean="0"/>
              <a:t>Occupies 30% of uterine wall</a:t>
            </a:r>
          </a:p>
          <a:p>
            <a:r>
              <a:rPr lang="en-IN" dirty="0" smtClean="0"/>
              <a:t>Proportion to the weight of the baby is 1:6 at term</a:t>
            </a:r>
          </a:p>
          <a:p>
            <a:r>
              <a:rPr lang="en-IN" dirty="0" smtClean="0"/>
              <a:t>2 surface – </a:t>
            </a:r>
            <a:r>
              <a:rPr lang="en-IN" dirty="0" err="1" smtClean="0"/>
              <a:t>fetal</a:t>
            </a:r>
            <a:r>
              <a:rPr lang="en-IN" dirty="0" smtClean="0"/>
              <a:t> &amp; maternal and a peripheral </a:t>
            </a:r>
            <a:r>
              <a:rPr lang="en-IN" dirty="0" err="1" smtClean="0"/>
              <a:t>marigin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61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PLACENTA AT TERM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FETAL SURFACE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Covered by smooth glistening amnion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Umbilical cord attached at or near its </a:t>
            </a:r>
            <a:r>
              <a:rPr lang="en-IN" dirty="0" err="1" smtClean="0"/>
              <a:t>center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Branches of umbilical vessels visible beneath the amnion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At term 4/5</a:t>
            </a:r>
            <a:r>
              <a:rPr lang="en-IN" baseline="30000" dirty="0" smtClean="0"/>
              <a:t>th</a:t>
            </a:r>
            <a:r>
              <a:rPr lang="en-IN" dirty="0" smtClean="0"/>
              <a:t> of placenta is </a:t>
            </a:r>
            <a:r>
              <a:rPr lang="en-IN" dirty="0" err="1" smtClean="0"/>
              <a:t>fetal</a:t>
            </a:r>
            <a:r>
              <a:rPr lang="en-IN" dirty="0" smtClean="0"/>
              <a:t> origin</a:t>
            </a:r>
          </a:p>
          <a:p>
            <a:r>
              <a:rPr lang="en-IN" dirty="0" smtClean="0"/>
              <a:t>MATERNAL SURFACE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Rough &amp; spongy . Dull red in colour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/>
              <a:t>Remenent</a:t>
            </a:r>
            <a:r>
              <a:rPr lang="en-IN" dirty="0" smtClean="0"/>
              <a:t> of decidua </a:t>
            </a:r>
            <a:r>
              <a:rPr lang="en-IN" dirty="0" err="1" smtClean="0"/>
              <a:t>basalis</a:t>
            </a:r>
            <a:r>
              <a:rPr lang="en-IN" dirty="0" smtClean="0"/>
              <a:t> -  thin </a:t>
            </a:r>
            <a:r>
              <a:rPr lang="en-IN" dirty="0" err="1" smtClean="0"/>
              <a:t>grayish</a:t>
            </a:r>
            <a:r>
              <a:rPr lang="en-IN" dirty="0" smtClean="0"/>
              <a:t> &amp; shaggy layer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15-20 convex polygonal areas =cotyledons or lobes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1/5</a:t>
            </a:r>
            <a:r>
              <a:rPr lang="en-IN" baseline="30000" dirty="0" smtClean="0"/>
              <a:t>th</a:t>
            </a:r>
            <a:r>
              <a:rPr lang="en-IN" dirty="0" smtClean="0"/>
              <a:t> of placenta is maternal origin(only decidua </a:t>
            </a:r>
            <a:r>
              <a:rPr lang="en-IN" dirty="0" err="1" smtClean="0"/>
              <a:t>basalis</a:t>
            </a:r>
            <a:r>
              <a:rPr lang="en-IN" dirty="0" smtClean="0"/>
              <a:t> &amp; blood in </a:t>
            </a:r>
            <a:r>
              <a:rPr lang="en-IN" dirty="0" err="1" smtClean="0"/>
              <a:t>intervillous</a:t>
            </a:r>
            <a:r>
              <a:rPr lang="en-IN" dirty="0" smtClean="0"/>
              <a:t> space)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16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FETAL SURFACE                      MATERNAL SURFACE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37433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1"/>
            <a:ext cx="3456384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PLACENTAL </a:t>
            </a:r>
            <a:r>
              <a:rPr lang="en-IN" dirty="0" smtClean="0"/>
              <a:t>AGING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Got a limited life span</a:t>
            </a:r>
          </a:p>
          <a:p>
            <a:r>
              <a:rPr lang="en-IN" dirty="0" smtClean="0"/>
              <a:t>Aging involves both </a:t>
            </a:r>
            <a:r>
              <a:rPr lang="en-IN" dirty="0" err="1" smtClean="0"/>
              <a:t>fetal</a:t>
            </a:r>
            <a:r>
              <a:rPr lang="en-IN" dirty="0" smtClean="0"/>
              <a:t> &amp; maternal component</a:t>
            </a:r>
          </a:p>
          <a:p>
            <a:pPr marL="0" indent="0">
              <a:buNone/>
            </a:pPr>
            <a:r>
              <a:rPr lang="en-IN" dirty="0" smtClean="0"/>
              <a:t>CHANGES IN VILLI</a:t>
            </a:r>
          </a:p>
          <a:p>
            <a:r>
              <a:rPr lang="en-IN" dirty="0"/>
              <a:t> </a:t>
            </a:r>
            <a:r>
              <a:rPr lang="en-IN" dirty="0" smtClean="0"/>
              <a:t>decrease in thickness of syncytium</a:t>
            </a:r>
          </a:p>
          <a:p>
            <a:r>
              <a:rPr lang="en-IN" dirty="0" smtClean="0"/>
              <a:t>Appearance of </a:t>
            </a:r>
            <a:r>
              <a:rPr lang="en-IN" dirty="0" err="1" smtClean="0"/>
              <a:t>sycytial</a:t>
            </a:r>
            <a:r>
              <a:rPr lang="en-IN" dirty="0" smtClean="0"/>
              <a:t> knots</a:t>
            </a:r>
          </a:p>
          <a:p>
            <a:r>
              <a:rPr lang="en-IN" dirty="0" smtClean="0"/>
              <a:t>Decrease in stromal tissue </a:t>
            </a:r>
          </a:p>
          <a:p>
            <a:r>
              <a:rPr lang="en-IN" dirty="0" smtClean="0"/>
              <a:t>Thickening of basement layer of </a:t>
            </a:r>
            <a:r>
              <a:rPr lang="en-IN" dirty="0" err="1" smtClean="0"/>
              <a:t>fetal</a:t>
            </a:r>
            <a:r>
              <a:rPr lang="en-IN" dirty="0" smtClean="0"/>
              <a:t> endothelium and the  </a:t>
            </a:r>
            <a:r>
              <a:rPr lang="en-IN" dirty="0" err="1" smtClean="0"/>
              <a:t>cytotrophoblast</a:t>
            </a:r>
            <a:endParaRPr lang="en-IN" dirty="0" smtClean="0"/>
          </a:p>
          <a:p>
            <a:r>
              <a:rPr lang="en-IN" dirty="0" smtClean="0"/>
              <a:t>Deposition of fibrin over surface of villi</a:t>
            </a:r>
          </a:p>
          <a:p>
            <a:r>
              <a:rPr lang="en-IN" dirty="0" smtClean="0"/>
              <a:t>Some vessels obliterated &amp; capillaries dilated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30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5938837" cy="3859907"/>
          </a:xfrm>
        </p:spPr>
      </p:pic>
    </p:spTree>
    <p:extLst>
      <p:ext uri="{BB962C8B-B14F-4D97-AF65-F5344CB8AC3E}">
        <p14:creationId xmlns:p14="http://schemas.microsoft.com/office/powerpoint/2010/main" val="42885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PLACENTAL </a:t>
            </a:r>
            <a:r>
              <a:rPr lang="en-IN" dirty="0" smtClean="0"/>
              <a:t>AGING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 smtClean="0"/>
              <a:t>DECIDUAL CHANGE</a:t>
            </a:r>
          </a:p>
          <a:p>
            <a:r>
              <a:rPr lang="en-IN" dirty="0" smtClean="0"/>
              <a:t>Area of </a:t>
            </a:r>
            <a:r>
              <a:rPr lang="en-IN" dirty="0" err="1" smtClean="0"/>
              <a:t>fibrinoid</a:t>
            </a:r>
            <a:r>
              <a:rPr lang="en-IN" dirty="0" smtClean="0"/>
              <a:t> degeneration where </a:t>
            </a:r>
            <a:r>
              <a:rPr lang="en-IN" dirty="0" err="1" smtClean="0"/>
              <a:t>trophoblast</a:t>
            </a:r>
            <a:r>
              <a:rPr lang="en-IN" dirty="0" smtClean="0"/>
              <a:t> meets the decidua(NITABUCH’S LAYER)</a:t>
            </a:r>
          </a:p>
          <a:p>
            <a:r>
              <a:rPr lang="en-IN" dirty="0" smtClean="0"/>
              <a:t>This is absent in placenta </a:t>
            </a:r>
            <a:r>
              <a:rPr lang="en-IN" dirty="0" err="1" smtClean="0"/>
              <a:t>accreta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INTERVILLOUS SPACE</a:t>
            </a:r>
          </a:p>
          <a:p>
            <a:r>
              <a:rPr lang="en-IN" dirty="0" smtClean="0"/>
              <a:t>White infarcts- </a:t>
            </a:r>
            <a:r>
              <a:rPr lang="en-IN" dirty="0" err="1" smtClean="0"/>
              <a:t>fibrinoid</a:t>
            </a:r>
            <a:r>
              <a:rPr lang="en-IN" dirty="0" smtClean="0"/>
              <a:t> degeneration of syncytium covering the villi ,extending to </a:t>
            </a:r>
            <a:r>
              <a:rPr lang="en-IN" dirty="0" err="1" smtClean="0"/>
              <a:t>intervillous</a:t>
            </a:r>
            <a:r>
              <a:rPr lang="en-IN" dirty="0" smtClean="0"/>
              <a:t> space and forms a mass entangling number of </a:t>
            </a:r>
            <a:r>
              <a:rPr lang="en-IN" dirty="0" err="1" smtClean="0"/>
              <a:t>villis</a:t>
            </a:r>
            <a:endParaRPr lang="en-IN" dirty="0" smtClean="0"/>
          </a:p>
          <a:p>
            <a:r>
              <a:rPr lang="en-IN" dirty="0" smtClean="0"/>
              <a:t>Cyst formation or calcification may occur</a:t>
            </a:r>
          </a:p>
          <a:p>
            <a:pPr marL="0" indent="0"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0455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FUNCTIONS OF PLACENTA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/>
              <a:t>RESPIRATORY , EXCRETORY , NUTRITIVE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ENDOCRINE FUNCTION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IMMUNOLOGICAL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BARRIER FUNCTION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Oxygen supply to the </a:t>
            </a:r>
            <a:r>
              <a:rPr lang="en-IN" dirty="0" err="1" smtClean="0"/>
              <a:t>fetus</a:t>
            </a:r>
            <a:r>
              <a:rPr lang="en-IN" dirty="0" smtClean="0"/>
              <a:t> 8ml/kg/min</a:t>
            </a:r>
          </a:p>
          <a:p>
            <a:pPr marL="0" indent="0">
              <a:buNone/>
            </a:pPr>
            <a:r>
              <a:rPr lang="en-IN" dirty="0" smtClean="0"/>
              <a:t>Cord blood flow of 165-330ml/min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54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NUTRITIVE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Water &amp; electrolytes = by simple diffusion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Glucose = facilitated diffusion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/>
              <a:t>Aminoacids</a:t>
            </a:r>
            <a:r>
              <a:rPr lang="en-IN" dirty="0" smtClean="0"/>
              <a:t> = active diffusion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Large protein molecules = pinocytosis </a:t>
            </a:r>
            <a:endParaRPr lang="en-IN" dirty="0"/>
          </a:p>
          <a:p>
            <a:r>
              <a:rPr lang="en-IN" dirty="0" smtClean="0"/>
              <a:t>EXCRETOR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Urea , uric acid , </a:t>
            </a:r>
            <a:r>
              <a:rPr lang="en-IN" dirty="0" err="1" smtClean="0"/>
              <a:t>creatinine</a:t>
            </a:r>
            <a:r>
              <a:rPr lang="en-IN" dirty="0" smtClean="0"/>
              <a:t> = simple diffusion</a:t>
            </a:r>
          </a:p>
          <a:p>
            <a:r>
              <a:rPr lang="en-IN" dirty="0" smtClean="0"/>
              <a:t>BARRIER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&gt;500 </a:t>
            </a:r>
            <a:r>
              <a:rPr lang="en-IN" dirty="0" err="1" smtClean="0"/>
              <a:t>daltons</a:t>
            </a:r>
            <a:r>
              <a:rPr lang="en-IN" dirty="0" smtClean="0"/>
              <a:t> are held up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Incomplete barrier function , allows passage of antibodies(</a:t>
            </a:r>
            <a:r>
              <a:rPr lang="en-IN" dirty="0" err="1" smtClean="0"/>
              <a:t>IgGonly</a:t>
            </a:r>
            <a:r>
              <a:rPr lang="en-IN" dirty="0" smtClean="0"/>
              <a:t>),</a:t>
            </a:r>
            <a:r>
              <a:rPr lang="en-IN" dirty="0" err="1" smtClean="0"/>
              <a:t>sedatives,viruse</a:t>
            </a:r>
            <a:r>
              <a:rPr lang="en-IN" dirty="0" smtClean="0"/>
              <a:t> -</a:t>
            </a:r>
            <a:r>
              <a:rPr lang="en-IN" dirty="0" err="1" smtClean="0"/>
              <a:t>rubella,smallpox,treponema</a:t>
            </a:r>
            <a:r>
              <a:rPr lang="en-IN" dirty="0" smtClean="0"/>
              <a:t> </a:t>
            </a:r>
            <a:r>
              <a:rPr lang="en-IN" dirty="0" err="1" smtClean="0"/>
              <a:t>pallida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1318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48672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ENDOCRINE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Produces protein &amp; steroid hormones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/>
              <a:t>Syncytiotrophoblast</a:t>
            </a:r>
            <a:r>
              <a:rPr lang="en-IN" dirty="0" smtClean="0"/>
              <a:t> is the principle site of protein &amp; </a:t>
            </a:r>
            <a:r>
              <a:rPr lang="en-IN" dirty="0" err="1" smtClean="0"/>
              <a:t>steroidhormones</a:t>
            </a:r>
            <a:r>
              <a:rPr lang="en-IN" dirty="0" smtClean="0"/>
              <a:t> in pregnancy</a:t>
            </a:r>
          </a:p>
          <a:p>
            <a:r>
              <a:rPr lang="en-IN" dirty="0" smtClean="0"/>
              <a:t>PROTEIN HORMONE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Human chorionic gonadotropin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Human placental </a:t>
            </a:r>
            <a:r>
              <a:rPr lang="en-IN" dirty="0" err="1" smtClean="0"/>
              <a:t>lactogen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Pregnancy-specific beta-1 glycoprotein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Early pregnancy  factor</a:t>
            </a:r>
          </a:p>
          <a:p>
            <a:r>
              <a:rPr lang="en-IN" dirty="0"/>
              <a:t>STEROID HORMONES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/>
              <a:t>Estrogen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Progesterone</a:t>
            </a:r>
          </a:p>
          <a:p>
            <a:pPr marL="514350" indent="-514350">
              <a:buFont typeface="+mj-lt"/>
              <a:buAutoNum type="arabicPeriod"/>
            </a:pP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86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DECIDUA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It is the endometrium of pregnant uterus</a:t>
            </a:r>
          </a:p>
          <a:p>
            <a:r>
              <a:rPr lang="en-IN" dirty="0" smtClean="0"/>
              <a:t>Structures of decidua</a:t>
            </a:r>
          </a:p>
          <a:p>
            <a:pPr marL="0" indent="0">
              <a:buNone/>
            </a:pPr>
            <a:r>
              <a:rPr lang="en-IN" dirty="0"/>
              <a:t>	-</a:t>
            </a:r>
            <a:r>
              <a:rPr lang="en-IN" dirty="0" smtClean="0"/>
              <a:t>superficial compact layer</a:t>
            </a:r>
          </a:p>
          <a:p>
            <a:pPr marL="0" indent="0">
              <a:buNone/>
            </a:pPr>
            <a:r>
              <a:rPr lang="en-IN" dirty="0"/>
              <a:t>	-</a:t>
            </a:r>
            <a:r>
              <a:rPr lang="en-IN" dirty="0" smtClean="0"/>
              <a:t>intermediate spongy layer ( cavernous layer)</a:t>
            </a:r>
          </a:p>
          <a:p>
            <a:pPr marL="0" indent="0">
              <a:buNone/>
            </a:pPr>
            <a:r>
              <a:rPr lang="en-IN" dirty="0" smtClean="0"/>
              <a:t>		Cleavage of placental separation occurs 			through this layer</a:t>
            </a:r>
          </a:p>
          <a:p>
            <a:pPr marL="0" indent="0">
              <a:buNone/>
            </a:pPr>
            <a:r>
              <a:rPr lang="en-IN" dirty="0"/>
              <a:t>	-</a:t>
            </a:r>
            <a:r>
              <a:rPr lang="en-IN" dirty="0" smtClean="0"/>
              <a:t>thin basal layer 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	regeneration of mucous coat following 			parturition occurs from this layer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79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580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dirty="0" smtClean="0"/>
              <a:t>PLACENTAL ABNORMALITIES</a:t>
            </a:r>
            <a:endParaRPr lang="en-IN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77686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89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ABNORMALITIES OF PLACENTA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IN" dirty="0" smtClean="0"/>
              <a:t>ABNORMAL SHAPE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Placenta </a:t>
            </a:r>
            <a:r>
              <a:rPr lang="en-IN" dirty="0" err="1" smtClean="0"/>
              <a:t>bilobata</a:t>
            </a:r>
            <a:r>
              <a:rPr lang="en-IN" dirty="0"/>
              <a:t> </a:t>
            </a:r>
            <a:r>
              <a:rPr lang="en-IN" dirty="0" smtClean="0"/>
              <a:t>– consists of 2 equal lobes connected by placental tissues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60" y="3501008"/>
            <a:ext cx="452247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 smtClean="0"/>
              <a:t>2.Placenta </a:t>
            </a:r>
            <a:r>
              <a:rPr lang="en-IN" dirty="0" err="1"/>
              <a:t>bipartita</a:t>
            </a:r>
            <a:r>
              <a:rPr lang="en-IN" dirty="0"/>
              <a:t> – 2 equal parts connected by membranes. Umbilical cord inserted in one lobe and branches from vessels cross the membrane to other lobe. Rarely divides into 2.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3.Placenta </a:t>
            </a:r>
            <a:r>
              <a:rPr lang="en-IN" dirty="0"/>
              <a:t>duplex , triplex – 2 to 3 lobes are separate entirely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338437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864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ABNORMAL DIAMETER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PLACENTA MEMBRANACEA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</a:t>
            </a:r>
            <a:r>
              <a:rPr lang="en-IN" dirty="0" smtClean="0"/>
              <a:t>Placenta develops as a thin membranous structure  occupying  the entire periphery of the </a:t>
            </a:r>
            <a:r>
              <a:rPr lang="en-IN" dirty="0" err="1" smtClean="0"/>
              <a:t>chorion</a:t>
            </a:r>
            <a:r>
              <a:rPr lang="en-IN" dirty="0" smtClean="0"/>
              <a:t>. </a:t>
            </a:r>
            <a:r>
              <a:rPr lang="en-IN" dirty="0" smtClean="0"/>
              <a:t>It is </a:t>
            </a:r>
            <a:r>
              <a:rPr lang="en-IN" dirty="0" err="1" smtClean="0"/>
              <a:t>large,thin</a:t>
            </a:r>
            <a:r>
              <a:rPr lang="en-IN" dirty="0" smtClean="0"/>
              <a:t> and 30-40 cm in diameter</a:t>
            </a:r>
          </a:p>
          <a:p>
            <a:pPr marL="0" indent="0">
              <a:buNone/>
            </a:pPr>
            <a:r>
              <a:rPr lang="en-IN" dirty="0" smtClean="0"/>
              <a:t>CLINICAL SIGNIFICANCE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 </a:t>
            </a:r>
            <a:r>
              <a:rPr lang="en-IN" dirty="0" smtClean="0"/>
              <a:t>   	may encroach the lower uterine segment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Imperfect </a:t>
            </a:r>
            <a:r>
              <a:rPr lang="en-IN" dirty="0" err="1" smtClean="0"/>
              <a:t>seperation</a:t>
            </a:r>
            <a:r>
              <a:rPr lang="en-IN" dirty="0" smtClean="0"/>
              <a:t> – </a:t>
            </a:r>
            <a:r>
              <a:rPr lang="en-IN" dirty="0" err="1" smtClean="0"/>
              <a:t>pph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Chance of retained placenta</a:t>
            </a:r>
            <a:r>
              <a:rPr lang="en-IN" dirty="0"/>
              <a:t> </a:t>
            </a:r>
            <a:r>
              <a:rPr lang="en-IN" dirty="0" smtClean="0"/>
              <a:t>, manual removal becomes difficult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8640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40" y="1268760"/>
            <a:ext cx="8640960" cy="4176464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PLACENTA SUCCENTURIATA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 </a:t>
            </a:r>
            <a:r>
              <a:rPr lang="en-IN" dirty="0" smtClean="0"/>
              <a:t>one or more small lobes of placenta may be placed at varying distance from the main placental </a:t>
            </a:r>
            <a:r>
              <a:rPr lang="en-IN" dirty="0" err="1" smtClean="0"/>
              <a:t>marigin</a:t>
            </a:r>
            <a:r>
              <a:rPr lang="en-IN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Vessels traverse through membrane to connect main &amp;small lobe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Incidence 3%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Absence of communicating vessels- PLACENTA SPURIA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73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CLINICAL SIGNIFICANCE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Postpartum </a:t>
            </a:r>
            <a:r>
              <a:rPr lang="en-IN" dirty="0" err="1" smtClean="0"/>
              <a:t>hemorrhage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/>
              <a:t>Subinvolution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Uterine sepsis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Polyp formation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24847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3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8" y="404664"/>
            <a:ext cx="8813754" cy="5112568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PLACENTA EXTRACHORIALIS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CIRCUMVALLATE PLACENTA</a:t>
            </a:r>
          </a:p>
          <a:p>
            <a:pPr marL="0" indent="0">
              <a:buNone/>
            </a:pPr>
            <a:r>
              <a:rPr lang="en-IN" dirty="0" smtClean="0"/>
              <a:t>         </a:t>
            </a:r>
            <a:r>
              <a:rPr lang="en-IN" dirty="0" err="1" smtClean="0"/>
              <a:t>Fetal</a:t>
            </a:r>
            <a:r>
              <a:rPr lang="en-IN" dirty="0" smtClean="0"/>
              <a:t> surface is divided into central depressed zone surrounded by a thickened white ring </a:t>
            </a:r>
          </a:p>
          <a:p>
            <a:pPr marL="0" indent="0">
              <a:buNone/>
            </a:pPr>
            <a:r>
              <a:rPr lang="en-IN" dirty="0" smtClean="0"/>
              <a:t>CLINICAL SIGNIFICANCE</a:t>
            </a:r>
          </a:p>
          <a:p>
            <a:r>
              <a:rPr lang="en-IN" dirty="0" smtClean="0"/>
              <a:t>Antepartum </a:t>
            </a:r>
            <a:r>
              <a:rPr lang="en-IN" dirty="0" err="1" smtClean="0"/>
              <a:t>hemorrhage</a:t>
            </a:r>
            <a:endParaRPr lang="en-IN" dirty="0" smtClean="0"/>
          </a:p>
          <a:p>
            <a:r>
              <a:rPr lang="en-IN" dirty="0"/>
              <a:t>G</a:t>
            </a:r>
            <a:r>
              <a:rPr lang="en-IN" dirty="0" smtClean="0"/>
              <a:t>rowth retardation</a:t>
            </a:r>
          </a:p>
          <a:p>
            <a:r>
              <a:rPr lang="en-IN" dirty="0" smtClean="0"/>
              <a:t>Preterm delivery</a:t>
            </a:r>
          </a:p>
          <a:p>
            <a:r>
              <a:rPr lang="en-IN" dirty="0" smtClean="0"/>
              <a:t>Retained placenta</a:t>
            </a:r>
          </a:p>
          <a:p>
            <a:pPr marL="0" indent="0">
              <a:buNone/>
            </a:pPr>
            <a:r>
              <a:rPr lang="en-IN" dirty="0" smtClean="0"/>
              <a:t>2. PLACENTA MARGINATA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43" y="2420888"/>
            <a:ext cx="444056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5652119" cy="6317201"/>
          </a:xfrm>
        </p:spPr>
        <p:txBody>
          <a:bodyPr/>
          <a:lstStyle/>
          <a:p>
            <a:r>
              <a:rPr lang="en-IN" dirty="0" smtClean="0"/>
              <a:t> </a:t>
            </a:r>
            <a:r>
              <a:rPr lang="en-IN" dirty="0" smtClean="0"/>
              <a:t>BATTLEDORE PLACENTA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cord is attached to the </a:t>
            </a:r>
            <a:r>
              <a:rPr lang="en-IN" dirty="0" err="1" smtClean="0"/>
              <a:t>marigin</a:t>
            </a:r>
            <a:r>
              <a:rPr lang="en-IN" dirty="0" smtClean="0"/>
              <a:t> of placenta</a:t>
            </a:r>
          </a:p>
          <a:p>
            <a:pPr marL="0" indent="0">
              <a:buNone/>
            </a:pPr>
            <a:r>
              <a:rPr lang="en-IN" dirty="0" smtClean="0"/>
              <a:t>CLINICAL SIGNIFICANCE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associated with low implantation of placenta, there is a chance of cord compression during vaginal delivery</a:t>
            </a:r>
            <a:endParaRPr lang="en-IN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24744"/>
            <a:ext cx="3366120" cy="50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/>
          <a:lstStyle/>
          <a:p>
            <a:r>
              <a:rPr lang="en-IN" dirty="0" smtClean="0"/>
              <a:t>VELAMENTOUS PLACENTA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- cord is attached to the membranes</a:t>
            </a:r>
          </a:p>
          <a:p>
            <a:pPr marL="0" indent="0">
              <a:buNone/>
            </a:pPr>
            <a:r>
              <a:rPr lang="en-IN" dirty="0" smtClean="0"/>
              <a:t>        - branching vessels traverse through the membrane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- vessels in the membrane cross the region of cervical </a:t>
            </a:r>
            <a:r>
              <a:rPr lang="en-IN" dirty="0" err="1" smtClean="0"/>
              <a:t>os</a:t>
            </a:r>
            <a:r>
              <a:rPr lang="en-IN" dirty="0" smtClean="0"/>
              <a:t> or below presenting part (VASA PREVIA)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05064"/>
            <a:ext cx="476250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ABNORMAL 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PLACENTA </a:t>
            </a:r>
            <a:r>
              <a:rPr lang="en-IN" dirty="0" smtClean="0"/>
              <a:t>PREVIA- </a:t>
            </a:r>
            <a:r>
              <a:rPr lang="en-IN" dirty="0" smtClean="0"/>
              <a:t>The placenta is partly or completely attached to the lower uterine segment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9" y="3717032"/>
            <a:ext cx="80962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564"/>
            <a:ext cx="8229600" cy="1143000"/>
          </a:xfrm>
        </p:spPr>
        <p:txBody>
          <a:bodyPr/>
          <a:lstStyle/>
          <a:p>
            <a:r>
              <a:rPr lang="en-IN" dirty="0" smtClean="0"/>
              <a:t>DECIDUA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8" y="1412776"/>
            <a:ext cx="8229600" cy="4525963"/>
          </a:xfrm>
        </p:spPr>
        <p:txBody>
          <a:bodyPr/>
          <a:lstStyle/>
          <a:p>
            <a:r>
              <a:rPr lang="en-IN" dirty="0" smtClean="0"/>
              <a:t>After interstitial implantation </a:t>
            </a:r>
            <a:r>
              <a:rPr lang="en-IN" dirty="0" err="1" smtClean="0"/>
              <a:t>decidual</a:t>
            </a:r>
            <a:r>
              <a:rPr lang="en-IN" dirty="0" smtClean="0"/>
              <a:t> layers are renamed as</a:t>
            </a:r>
          </a:p>
          <a:p>
            <a:pPr marL="0" indent="0">
              <a:buNone/>
            </a:pPr>
            <a:r>
              <a:rPr lang="en-IN" dirty="0" smtClean="0"/>
              <a:t> 	- </a:t>
            </a:r>
            <a:r>
              <a:rPr lang="en-IN" dirty="0" smtClean="0"/>
              <a:t>Decidua </a:t>
            </a:r>
            <a:r>
              <a:rPr lang="en-IN" dirty="0" err="1" smtClean="0"/>
              <a:t>basalis</a:t>
            </a:r>
            <a:r>
              <a:rPr lang="en-IN" dirty="0" smtClean="0"/>
              <a:t> or </a:t>
            </a:r>
            <a:r>
              <a:rPr lang="en-IN" dirty="0" err="1" smtClean="0"/>
              <a:t>serotina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 smtClean="0"/>
              <a:t>         - Decidua </a:t>
            </a:r>
            <a:r>
              <a:rPr lang="en-IN" dirty="0" err="1" smtClean="0"/>
              <a:t>capsularis</a:t>
            </a:r>
            <a:r>
              <a:rPr lang="en-IN" dirty="0" smtClean="0"/>
              <a:t> or </a:t>
            </a:r>
            <a:r>
              <a:rPr lang="en-IN" dirty="0" err="1" smtClean="0"/>
              <a:t>reflexa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         - </a:t>
            </a:r>
            <a:r>
              <a:rPr lang="en-IN" dirty="0" smtClean="0"/>
              <a:t>Decidua </a:t>
            </a:r>
            <a:r>
              <a:rPr lang="en-IN" dirty="0" err="1" smtClean="0"/>
              <a:t>vera</a:t>
            </a:r>
            <a:r>
              <a:rPr lang="en-IN" dirty="0" smtClean="0"/>
              <a:t> or </a:t>
            </a:r>
            <a:r>
              <a:rPr lang="en-IN" dirty="0" err="1" smtClean="0"/>
              <a:t>parietalis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3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ABNORMAL ADHESION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PLACENTA ACCRETA – Chorionic villi penetrate deeply into the uterine wall to reach the myometrium , due to the deficient decidua </a:t>
            </a:r>
            <a:r>
              <a:rPr lang="en-IN" dirty="0" err="1" smtClean="0"/>
              <a:t>basalis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PLACENTA INCRETA – the villi penetrate deeply into myometrium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PLACENTA PERCRETA – reaching peritoneal coat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59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5400600" cy="4968552"/>
          </a:xfrm>
        </p:spPr>
      </p:pic>
    </p:spTree>
    <p:extLst>
      <p:ext uri="{BB962C8B-B14F-4D97-AF65-F5344CB8AC3E}">
        <p14:creationId xmlns:p14="http://schemas.microsoft.com/office/powerpoint/2010/main" val="24254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r>
              <a:rPr lang="en-IN" dirty="0" smtClean="0"/>
              <a:t>PLACENTAL LESIONS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PLACENTAL INFARCTS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white infarct – due to excessive fibrin </a:t>
            </a:r>
            <a:r>
              <a:rPr lang="en-IN" dirty="0" smtClean="0"/>
              <a:t>deposition(old infarct)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	 </a:t>
            </a:r>
            <a:r>
              <a:rPr lang="en-IN" dirty="0" smtClean="0"/>
              <a:t>  red infarct – due to </a:t>
            </a:r>
            <a:r>
              <a:rPr lang="en-IN" dirty="0" err="1" smtClean="0"/>
              <a:t>hemorrhage</a:t>
            </a:r>
            <a:r>
              <a:rPr lang="en-IN" dirty="0" smtClean="0"/>
              <a:t> from maternal vessels of the </a:t>
            </a:r>
            <a:r>
              <a:rPr lang="en-IN" dirty="0" smtClean="0"/>
              <a:t>decidua(fresh)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05064"/>
            <a:ext cx="388843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PLACENTAL TUMOUR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CHORIOANGIOMA – rare benign tumour of placental blood vessels , associated with </a:t>
            </a:r>
            <a:r>
              <a:rPr lang="en-IN" dirty="0" err="1" smtClean="0"/>
              <a:t>hydramnios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	complication: low birth weight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	                </a:t>
            </a:r>
            <a:r>
              <a:rPr lang="en-IN" dirty="0" err="1" smtClean="0"/>
              <a:t>fetal</a:t>
            </a:r>
            <a:r>
              <a:rPr lang="en-IN" dirty="0" smtClean="0"/>
              <a:t> death </a:t>
            </a:r>
            <a:r>
              <a:rPr lang="en-IN" smtClean="0"/>
              <a:t>/ malformations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96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		</a:t>
            </a:r>
            <a:r>
              <a:rPr lang="en-IN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90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DECIDUA LAYERS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99032"/>
            <a:ext cx="5400600" cy="555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2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09" y="11266"/>
            <a:ext cx="8229600" cy="114300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DEVELOPMENT OF PLACENTA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09" y="980728"/>
            <a:ext cx="8229600" cy="4525963"/>
          </a:xfrm>
        </p:spPr>
        <p:txBody>
          <a:bodyPr/>
          <a:lstStyle/>
          <a:p>
            <a:r>
              <a:rPr lang="en-IN" dirty="0" smtClean="0"/>
              <a:t>Developed from 2 sources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/>
              <a:t>fetal</a:t>
            </a:r>
            <a:r>
              <a:rPr lang="en-IN" dirty="0" smtClean="0"/>
              <a:t> component - develops from </a:t>
            </a:r>
            <a:r>
              <a:rPr lang="en-IN" dirty="0" err="1" smtClean="0"/>
              <a:t>chorion</a:t>
            </a:r>
            <a:r>
              <a:rPr lang="en-IN" dirty="0"/>
              <a:t> </a:t>
            </a:r>
            <a:r>
              <a:rPr lang="en-IN" dirty="0" smtClean="0"/>
              <a:t>					</a:t>
            </a:r>
            <a:r>
              <a:rPr lang="en-IN" dirty="0" err="1" smtClean="0"/>
              <a:t>frondosum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maternal component - from decidua </a:t>
            </a:r>
            <a:r>
              <a:rPr lang="en-IN" dirty="0" err="1" smtClean="0"/>
              <a:t>basalis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46" y="3284984"/>
            <a:ext cx="607447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20680"/>
          </a:xfrm>
        </p:spPr>
        <p:txBody>
          <a:bodyPr>
            <a:normAutofit lnSpcReduction="10000"/>
          </a:bodyPr>
          <a:lstStyle/>
          <a:p>
            <a:r>
              <a:rPr lang="en-IN" sz="3600" dirty="0" smtClean="0"/>
              <a:t>11</a:t>
            </a:r>
            <a:r>
              <a:rPr lang="en-IN" sz="3600" baseline="30000" dirty="0" smtClean="0"/>
              <a:t>th</a:t>
            </a:r>
            <a:r>
              <a:rPr lang="en-IN" sz="3600" dirty="0" smtClean="0"/>
              <a:t> day </a:t>
            </a:r>
            <a:r>
              <a:rPr lang="en-IN" dirty="0" smtClean="0"/>
              <a:t>– interstitial  implantation is completed</a:t>
            </a:r>
          </a:p>
          <a:p>
            <a:r>
              <a:rPr lang="en-IN" sz="3600" dirty="0" smtClean="0"/>
              <a:t>13</a:t>
            </a:r>
            <a:r>
              <a:rPr lang="en-IN" sz="3600" baseline="30000" dirty="0" smtClean="0"/>
              <a:t>th</a:t>
            </a:r>
            <a:r>
              <a:rPr lang="en-IN" sz="3600" dirty="0" smtClean="0"/>
              <a:t> day </a:t>
            </a:r>
            <a:r>
              <a:rPr lang="en-IN" dirty="0" smtClean="0"/>
              <a:t>– stem villi develops from </a:t>
            </a:r>
            <a:r>
              <a:rPr lang="en-IN" dirty="0" err="1" smtClean="0"/>
              <a:t>trabeculae</a:t>
            </a:r>
            <a:r>
              <a:rPr lang="en-IN" dirty="0" smtClean="0"/>
              <a:t> which connects the chorionic plate with basal plate</a:t>
            </a:r>
          </a:p>
          <a:p>
            <a:r>
              <a:rPr lang="en-IN" sz="3600" dirty="0" smtClean="0"/>
              <a:t>21</a:t>
            </a:r>
            <a:r>
              <a:rPr lang="en-IN" sz="3600" baseline="30000" dirty="0" smtClean="0"/>
              <a:t>st</a:t>
            </a:r>
            <a:r>
              <a:rPr lang="en-IN" sz="3600" dirty="0" smtClean="0"/>
              <a:t> day </a:t>
            </a:r>
            <a:r>
              <a:rPr lang="en-IN" dirty="0" smtClean="0"/>
              <a:t>– </a:t>
            </a:r>
            <a:r>
              <a:rPr lang="en-IN" dirty="0" err="1" smtClean="0"/>
              <a:t>Arterio</a:t>
            </a:r>
            <a:r>
              <a:rPr lang="en-IN" dirty="0" smtClean="0"/>
              <a:t>- capillary-venous system in </a:t>
            </a:r>
            <a:r>
              <a:rPr lang="en-IN" dirty="0" err="1" smtClean="0"/>
              <a:t>mesenchymal</a:t>
            </a:r>
            <a:r>
              <a:rPr lang="en-IN" dirty="0" smtClean="0"/>
              <a:t> core of villus is </a:t>
            </a:r>
            <a:r>
              <a:rPr lang="en-IN" dirty="0" err="1" smtClean="0"/>
              <a:t>copleted</a:t>
            </a:r>
            <a:r>
              <a:rPr lang="en-IN" dirty="0" smtClean="0"/>
              <a:t> </a:t>
            </a:r>
          </a:p>
          <a:p>
            <a:pPr marL="0" indent="0">
              <a:buNone/>
            </a:pPr>
            <a:r>
              <a:rPr lang="en-IN" dirty="0" smtClean="0"/>
              <a:t>(thus connection with </a:t>
            </a:r>
            <a:r>
              <a:rPr lang="en-IN" dirty="0" err="1" smtClean="0"/>
              <a:t>intraembryonic</a:t>
            </a:r>
            <a:r>
              <a:rPr lang="en-IN" dirty="0" smtClean="0"/>
              <a:t> vascular system is formed through body stalk)</a:t>
            </a:r>
          </a:p>
          <a:p>
            <a:r>
              <a:rPr lang="en-IN" sz="3600" dirty="0" smtClean="0"/>
              <a:t>3</a:t>
            </a:r>
            <a:r>
              <a:rPr lang="en-IN" sz="3600" baseline="30000" dirty="0" smtClean="0"/>
              <a:t>rd</a:t>
            </a:r>
            <a:r>
              <a:rPr lang="en-IN" sz="3600" dirty="0" smtClean="0"/>
              <a:t> -4</a:t>
            </a:r>
            <a:r>
              <a:rPr lang="en-IN" sz="3600" baseline="30000" dirty="0" smtClean="0"/>
              <a:t>th</a:t>
            </a:r>
            <a:r>
              <a:rPr lang="en-IN" sz="3600" dirty="0" smtClean="0"/>
              <a:t> week </a:t>
            </a:r>
            <a:r>
              <a:rPr lang="en-IN" dirty="0" smtClean="0"/>
              <a:t>– </a:t>
            </a:r>
            <a:r>
              <a:rPr lang="en-IN" dirty="0" err="1" smtClean="0"/>
              <a:t>multiloculated</a:t>
            </a:r>
            <a:r>
              <a:rPr lang="en-IN" dirty="0" smtClean="0"/>
              <a:t> </a:t>
            </a:r>
            <a:r>
              <a:rPr lang="en-IN" dirty="0" err="1" smtClean="0"/>
              <a:t>intervillous</a:t>
            </a:r>
            <a:r>
              <a:rPr lang="en-IN" dirty="0" smtClean="0"/>
              <a:t> space formed lined by syncytium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56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en-IN" dirty="0" err="1" smtClean="0"/>
              <a:t>Untill</a:t>
            </a:r>
            <a:r>
              <a:rPr lang="en-IN" dirty="0" smtClean="0"/>
              <a:t> the beginning of 8</a:t>
            </a:r>
            <a:r>
              <a:rPr lang="en-IN" baseline="30000" dirty="0" smtClean="0"/>
              <a:t>th</a:t>
            </a:r>
            <a:r>
              <a:rPr lang="en-IN" dirty="0" smtClean="0"/>
              <a:t> week entire chorionic sac is covered with villi</a:t>
            </a:r>
          </a:p>
          <a:p>
            <a:r>
              <a:rPr lang="en-IN" dirty="0" smtClean="0"/>
              <a:t>As the sac grows  by 6</a:t>
            </a:r>
            <a:r>
              <a:rPr lang="en-IN" baseline="30000" dirty="0" smtClean="0"/>
              <a:t>th</a:t>
            </a:r>
            <a:r>
              <a:rPr lang="en-IN" dirty="0" smtClean="0"/>
              <a:t> week villi in decidua </a:t>
            </a:r>
            <a:r>
              <a:rPr lang="en-IN" dirty="0" err="1" smtClean="0"/>
              <a:t>basalis</a:t>
            </a:r>
            <a:r>
              <a:rPr lang="en-IN" dirty="0" smtClean="0"/>
              <a:t> is retained leading to exuberant growth of villi and forms CHORION FRONDOSUM</a:t>
            </a:r>
          </a:p>
          <a:p>
            <a:r>
              <a:rPr lang="en-IN" dirty="0" smtClean="0"/>
              <a:t>but </a:t>
            </a:r>
            <a:r>
              <a:rPr lang="en-IN" dirty="0" err="1" smtClean="0"/>
              <a:t>viili</a:t>
            </a:r>
            <a:r>
              <a:rPr lang="en-IN" dirty="0" smtClean="0"/>
              <a:t> in decidua </a:t>
            </a:r>
            <a:r>
              <a:rPr lang="en-IN" dirty="0" err="1" smtClean="0"/>
              <a:t>capsularis</a:t>
            </a:r>
            <a:r>
              <a:rPr lang="en-IN" dirty="0" smtClean="0"/>
              <a:t> is compressed leading to the </a:t>
            </a:r>
            <a:r>
              <a:rPr lang="en-IN" dirty="0" err="1" smtClean="0"/>
              <a:t>convertion</a:t>
            </a:r>
            <a:r>
              <a:rPr lang="en-IN" dirty="0" smtClean="0"/>
              <a:t> of </a:t>
            </a:r>
            <a:r>
              <a:rPr lang="en-IN" dirty="0" err="1" smtClean="0"/>
              <a:t>chorion</a:t>
            </a:r>
            <a:r>
              <a:rPr lang="en-IN" dirty="0" smtClean="0"/>
              <a:t> to CHORION LAEVE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53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 smtClean="0"/>
              <a:t>   CHORION FRONDOSUM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	+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DECIDUA BASALIS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DISCRETE PLACENTA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Begins at 6</a:t>
            </a:r>
            <a:r>
              <a:rPr lang="en-IN" baseline="30000" dirty="0" smtClean="0"/>
              <a:t>th</a:t>
            </a:r>
            <a:r>
              <a:rPr lang="en-IN" dirty="0" smtClean="0"/>
              <a:t> week and completed by 12th week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Till 16</a:t>
            </a:r>
            <a:r>
              <a:rPr lang="en-IN" baseline="30000" dirty="0" smtClean="0"/>
              <a:t>th</a:t>
            </a:r>
            <a:r>
              <a:rPr lang="en-IN" dirty="0" smtClean="0"/>
              <a:t> week there is increase in thickness &amp; 	circumference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Subsequently increases </a:t>
            </a:r>
            <a:r>
              <a:rPr lang="en-IN" dirty="0" err="1" smtClean="0"/>
              <a:t>circumerentially</a:t>
            </a:r>
            <a:r>
              <a:rPr lang="en-IN" dirty="0" smtClean="0"/>
              <a:t> till term</a:t>
            </a: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2483768" y="2132856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57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1206</Words>
  <Application>Microsoft Office PowerPoint</Application>
  <PresentationFormat>On-screen Show (4:3)</PresentationFormat>
  <Paragraphs>226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THE PLACENTA </vt:lpstr>
      <vt:lpstr>THE PLACENTA</vt:lpstr>
      <vt:lpstr>DECIDUA</vt:lpstr>
      <vt:lpstr>DECIDUA</vt:lpstr>
      <vt:lpstr>DECIDUA LAYERS</vt:lpstr>
      <vt:lpstr>DEVELOPMENT OF PLACENTA</vt:lpstr>
      <vt:lpstr>PowerPoint Presentation</vt:lpstr>
      <vt:lpstr>PowerPoint Presentation</vt:lpstr>
      <vt:lpstr>PowerPoint Presentation</vt:lpstr>
      <vt:lpstr>STRUCTURES</vt:lpstr>
      <vt:lpstr>PowerPoint Presentation</vt:lpstr>
      <vt:lpstr>CHORIONIC PLATE</vt:lpstr>
      <vt:lpstr>BASAL PLATE</vt:lpstr>
      <vt:lpstr>PLACENTAL CIRCULATION</vt:lpstr>
      <vt:lpstr>PowerPoint Presentation</vt:lpstr>
      <vt:lpstr>UTEROPLACENTAL CIRCULATION</vt:lpstr>
      <vt:lpstr>CIRCULATION IN INTERVILLOUS SPACE</vt:lpstr>
      <vt:lpstr>CIRCULATION IN INTERVILLOUS SPACE</vt:lpstr>
      <vt:lpstr>FETOPLACENTAL CIRCULATION</vt:lpstr>
      <vt:lpstr>PLACENTAL BARRIER (PLACENTAL MEMBRANE)</vt:lpstr>
      <vt:lpstr>PLACENTA AT TERM</vt:lpstr>
      <vt:lpstr>PLACENTA AT TERM</vt:lpstr>
      <vt:lpstr>PowerPoint Presentation</vt:lpstr>
      <vt:lpstr>PLACENTAL AGING</vt:lpstr>
      <vt:lpstr>PowerPoint Presentation</vt:lpstr>
      <vt:lpstr>PLACENTAL AGING</vt:lpstr>
      <vt:lpstr>FUNCTIONS OF PLACENTA</vt:lpstr>
      <vt:lpstr>PowerPoint Presentation</vt:lpstr>
      <vt:lpstr>PowerPoint Presentation</vt:lpstr>
      <vt:lpstr>PowerPoint Presentation</vt:lpstr>
      <vt:lpstr>ABNORMALITIES OF PLACENTA</vt:lpstr>
      <vt:lpstr>PowerPoint Presentation</vt:lpstr>
      <vt:lpstr>ABNORMAL DIAMETER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mmlckani@gmail.com</dc:creator>
  <cp:lastModifiedBy>mmlckani@gmail.com</cp:lastModifiedBy>
  <cp:revision>56</cp:revision>
  <dcterms:created xsi:type="dcterms:W3CDTF">2019-07-19T15:54:28Z</dcterms:created>
  <dcterms:modified xsi:type="dcterms:W3CDTF">2019-07-22T19:12:17Z</dcterms:modified>
</cp:coreProperties>
</file>