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8"/>
  </p:notesMasterIdLst>
  <p:sldIdLst>
    <p:sldId id="256" r:id="rId2"/>
    <p:sldId id="294" r:id="rId3"/>
    <p:sldId id="257" r:id="rId4"/>
    <p:sldId id="258" r:id="rId5"/>
    <p:sldId id="335" r:id="rId6"/>
    <p:sldId id="295" r:id="rId7"/>
    <p:sldId id="336" r:id="rId8"/>
    <p:sldId id="296" r:id="rId9"/>
    <p:sldId id="297" r:id="rId10"/>
    <p:sldId id="313" r:id="rId11"/>
    <p:sldId id="298" r:id="rId12"/>
    <p:sldId id="259" r:id="rId13"/>
    <p:sldId id="260" r:id="rId14"/>
    <p:sldId id="324" r:id="rId15"/>
    <p:sldId id="326" r:id="rId16"/>
    <p:sldId id="328" r:id="rId17"/>
    <p:sldId id="331" r:id="rId18"/>
    <p:sldId id="330" r:id="rId19"/>
    <p:sldId id="261" r:id="rId20"/>
    <p:sldId id="262" r:id="rId21"/>
    <p:sldId id="301" r:id="rId22"/>
    <p:sldId id="322" r:id="rId23"/>
    <p:sldId id="302" r:id="rId24"/>
    <p:sldId id="263" r:id="rId25"/>
    <p:sldId id="264" r:id="rId26"/>
    <p:sldId id="299" r:id="rId27"/>
    <p:sldId id="307" r:id="rId28"/>
    <p:sldId id="303" r:id="rId29"/>
    <p:sldId id="300" r:id="rId30"/>
    <p:sldId id="308" r:id="rId31"/>
    <p:sldId id="304" r:id="rId32"/>
    <p:sldId id="265" r:id="rId33"/>
    <p:sldId id="269" r:id="rId34"/>
    <p:sldId id="316" r:id="rId35"/>
    <p:sldId id="266" r:id="rId36"/>
    <p:sldId id="312" r:id="rId37"/>
    <p:sldId id="306" r:id="rId38"/>
    <p:sldId id="305" r:id="rId39"/>
    <p:sldId id="270" r:id="rId40"/>
    <p:sldId id="271" r:id="rId41"/>
    <p:sldId id="267" r:id="rId42"/>
    <p:sldId id="268" r:id="rId43"/>
    <p:sldId id="275" r:id="rId44"/>
    <p:sldId id="319" r:id="rId45"/>
    <p:sldId id="276" r:id="rId46"/>
    <p:sldId id="320" r:id="rId47"/>
    <p:sldId id="277" r:id="rId48"/>
    <p:sldId id="321" r:id="rId49"/>
    <p:sldId id="338" r:id="rId50"/>
    <p:sldId id="278" r:id="rId51"/>
    <p:sldId id="309" r:id="rId52"/>
    <p:sldId id="279" r:id="rId53"/>
    <p:sldId id="280" r:id="rId54"/>
    <p:sldId id="281" r:id="rId55"/>
    <p:sldId id="282" r:id="rId56"/>
    <p:sldId id="315" r:id="rId57"/>
    <p:sldId id="283" r:id="rId58"/>
    <p:sldId id="311" r:id="rId59"/>
    <p:sldId id="284" r:id="rId60"/>
    <p:sldId id="310" r:id="rId61"/>
    <p:sldId id="332" r:id="rId62"/>
    <p:sldId id="285" r:id="rId63"/>
    <p:sldId id="333" r:id="rId64"/>
    <p:sldId id="286" r:id="rId65"/>
    <p:sldId id="341" r:id="rId66"/>
    <p:sldId id="287" r:id="rId67"/>
    <p:sldId id="288" r:id="rId68"/>
    <p:sldId id="334" r:id="rId69"/>
    <p:sldId id="289" r:id="rId70"/>
    <p:sldId id="290" r:id="rId71"/>
    <p:sldId id="339" r:id="rId72"/>
    <p:sldId id="291" r:id="rId73"/>
    <p:sldId id="340" r:id="rId74"/>
    <p:sldId id="292" r:id="rId75"/>
    <p:sldId id="293" r:id="rId76"/>
    <p:sldId id="342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80EFE-7BF2-45A7-B545-2A3EBC404AAD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E8173-FD82-4692-9D83-7F47D87F082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E8173-FD82-4692-9D83-7F47D87F0829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E8173-FD82-4692-9D83-7F47D87F0829}" type="slidenum">
              <a:rPr lang="en-IN" smtClean="0"/>
              <a:pPr/>
              <a:t>35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ACB8D6-5E5D-4ACC-BC9A-A58F5EEA7CA3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5863E7-97A4-4EE1-B900-4CEE9BF3CA3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THE UMBLICAL CORD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0072" y="3556944"/>
            <a:ext cx="3619128" cy="1672256"/>
          </a:xfrm>
        </p:spPr>
        <p:txBody>
          <a:bodyPr>
            <a:normAutofit/>
          </a:bodyPr>
          <a:lstStyle/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52736"/>
          </a:xfrm>
        </p:spPr>
        <p:txBody>
          <a:bodyPr/>
          <a:lstStyle/>
          <a:p>
            <a:r>
              <a:rPr lang="en-IN" dirty="0" smtClean="0"/>
              <a:t>		Blood vessel.</a:t>
            </a:r>
            <a:endParaRPr lang="en-IN" dirty="0"/>
          </a:p>
        </p:txBody>
      </p:sp>
      <p:pic>
        <p:nvPicPr>
          <p:cNvPr id="3" name="Picture 2" descr="IMG-20170404-WA00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08720"/>
            <a:ext cx="9144000" cy="5949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/>
              <a:t>Remanants</a:t>
            </a:r>
            <a:r>
              <a:rPr lang="en-IN" dirty="0" smtClean="0"/>
              <a:t> of the </a:t>
            </a:r>
            <a:r>
              <a:rPr lang="en-IN" dirty="0" err="1" smtClean="0"/>
              <a:t>umblical</a:t>
            </a:r>
            <a:r>
              <a:rPr lang="en-IN" dirty="0" smtClean="0"/>
              <a:t> vesicle (yolk sac) &amp; its </a:t>
            </a:r>
            <a:r>
              <a:rPr lang="en-IN" dirty="0" err="1" smtClean="0"/>
              <a:t>vitelline</a:t>
            </a:r>
            <a:r>
              <a:rPr lang="en-IN" dirty="0" smtClean="0"/>
              <a:t> duct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en-IN" dirty="0" smtClean="0"/>
              <a:t>Obliterated </a:t>
            </a:r>
            <a:r>
              <a:rPr lang="en-IN" dirty="0" err="1" smtClean="0"/>
              <a:t>Extraembryonic</a:t>
            </a:r>
            <a:r>
              <a:rPr lang="en-IN" dirty="0" smtClean="0"/>
              <a:t> </a:t>
            </a:r>
            <a:r>
              <a:rPr lang="en-IN" dirty="0" err="1" smtClean="0"/>
              <a:t>Coelom</a:t>
            </a:r>
            <a:r>
              <a:rPr lang="en-IN" dirty="0" smtClean="0"/>
              <a:t>: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the early </a:t>
            </a:r>
            <a:r>
              <a:rPr lang="en-IN" dirty="0" err="1" smtClean="0"/>
              <a:t>period,intra</a:t>
            </a:r>
            <a:r>
              <a:rPr lang="en-IN" dirty="0" smtClean="0"/>
              <a:t> embryonic </a:t>
            </a:r>
            <a:r>
              <a:rPr lang="en-IN" dirty="0" err="1" smtClean="0"/>
              <a:t>coelom</a:t>
            </a:r>
            <a:r>
              <a:rPr lang="en-IN" dirty="0" smtClean="0"/>
              <a:t> is </a:t>
            </a:r>
            <a:r>
              <a:rPr lang="en-IN" dirty="0" err="1" smtClean="0"/>
              <a:t>continous</a:t>
            </a:r>
            <a:r>
              <a:rPr lang="en-IN" dirty="0" smtClean="0"/>
              <a:t> with </a:t>
            </a:r>
            <a:r>
              <a:rPr lang="en-IN" dirty="0" err="1" smtClean="0"/>
              <a:t>extraembryonic</a:t>
            </a:r>
            <a:r>
              <a:rPr lang="en-IN" dirty="0" smtClean="0"/>
              <a:t> </a:t>
            </a:r>
            <a:r>
              <a:rPr lang="en-IN" dirty="0" err="1" smtClean="0"/>
              <a:t>coelom</a:t>
            </a:r>
            <a:r>
              <a:rPr lang="en-IN" dirty="0" smtClean="0"/>
              <a:t> along with </a:t>
            </a:r>
            <a:r>
              <a:rPr lang="en-IN" dirty="0" err="1" smtClean="0"/>
              <a:t>herination</a:t>
            </a:r>
            <a:r>
              <a:rPr lang="en-IN" dirty="0" smtClean="0"/>
              <a:t> of coils of intestine (</a:t>
            </a:r>
            <a:r>
              <a:rPr lang="en-IN" dirty="0" err="1" smtClean="0"/>
              <a:t>midgut</a:t>
            </a:r>
            <a:r>
              <a:rPr lang="en-IN" dirty="0" smtClean="0"/>
              <a:t>).</a:t>
            </a:r>
          </a:p>
          <a:p>
            <a:endParaRPr lang="en-IN" dirty="0" smtClean="0"/>
          </a:p>
          <a:p>
            <a:r>
              <a:rPr lang="en-IN" dirty="0" smtClean="0"/>
              <a:t>The condition may persist as </a:t>
            </a:r>
            <a:r>
              <a:rPr lang="en-IN" dirty="0" err="1" smtClean="0"/>
              <a:t>Congential</a:t>
            </a:r>
            <a:r>
              <a:rPr lang="en-IN" dirty="0" smtClean="0"/>
              <a:t> </a:t>
            </a:r>
            <a:r>
              <a:rPr lang="en-IN" dirty="0" err="1" smtClean="0"/>
              <a:t>Umblical</a:t>
            </a:r>
            <a:r>
              <a:rPr lang="en-IN" dirty="0" smtClean="0"/>
              <a:t> Hernia / </a:t>
            </a:r>
            <a:r>
              <a:rPr lang="en-IN" dirty="0" err="1" smtClean="0"/>
              <a:t>Exomphalos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33688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section of any portion of </a:t>
            </a:r>
            <a:r>
              <a:rPr lang="en-IN" dirty="0" err="1" smtClean="0"/>
              <a:t>umblical</a:t>
            </a:r>
            <a:r>
              <a:rPr lang="en-IN" dirty="0" smtClean="0"/>
              <a:t> cord near the </a:t>
            </a:r>
            <a:r>
              <a:rPr lang="en-IN" dirty="0" err="1" smtClean="0"/>
              <a:t>center,the</a:t>
            </a:r>
            <a:r>
              <a:rPr lang="en-IN" dirty="0" smtClean="0"/>
              <a:t> small duct of </a:t>
            </a:r>
            <a:r>
              <a:rPr lang="en-IN" dirty="0" err="1" smtClean="0"/>
              <a:t>umblical</a:t>
            </a:r>
            <a:r>
              <a:rPr lang="en-IN" dirty="0" smtClean="0"/>
              <a:t> vesicle is usually be seen.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vesicle is lined by a single layer of flattened /</a:t>
            </a:r>
            <a:r>
              <a:rPr lang="en-IN" dirty="0" err="1" smtClean="0"/>
              <a:t>Cuboidal</a:t>
            </a:r>
            <a:r>
              <a:rPr lang="en-IN" dirty="0" smtClean="0"/>
              <a:t> epithelium.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section just </a:t>
            </a:r>
            <a:r>
              <a:rPr lang="en-IN" dirty="0" err="1" smtClean="0"/>
              <a:t>beyound</a:t>
            </a:r>
            <a:r>
              <a:rPr lang="en-IN" dirty="0" smtClean="0"/>
              <a:t> the </a:t>
            </a:r>
            <a:r>
              <a:rPr lang="en-IN" dirty="0" err="1" smtClean="0"/>
              <a:t>umblicus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err="1" smtClean="0"/>
              <a:t>Allantosis</a:t>
            </a:r>
            <a:r>
              <a:rPr lang="en-IN" dirty="0" smtClean="0"/>
              <a:t>: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 blind tubular structure may be occasionally present near the </a:t>
            </a:r>
            <a:r>
              <a:rPr lang="en-IN" dirty="0" err="1" smtClean="0"/>
              <a:t>fetal</a:t>
            </a:r>
            <a:r>
              <a:rPr lang="en-IN" dirty="0" smtClean="0"/>
              <a:t> end which is continuous inside the </a:t>
            </a:r>
            <a:r>
              <a:rPr lang="en-IN" dirty="0" err="1" smtClean="0"/>
              <a:t>fetus</a:t>
            </a:r>
            <a:r>
              <a:rPr lang="en-IN" dirty="0" smtClean="0"/>
              <a:t> with its </a:t>
            </a:r>
            <a:r>
              <a:rPr lang="en-IN" dirty="0" err="1" smtClean="0"/>
              <a:t>Urachus</a:t>
            </a:r>
            <a:r>
              <a:rPr lang="en-IN" dirty="0" smtClean="0"/>
              <a:t> and Bladder.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Duct representing the </a:t>
            </a:r>
            <a:r>
              <a:rPr lang="en-IN" dirty="0" err="1" smtClean="0"/>
              <a:t>allantoic</a:t>
            </a:r>
            <a:r>
              <a:rPr lang="en-IN" dirty="0" smtClean="0"/>
              <a:t> remnant is occasionally found.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IN" dirty="0" err="1" smtClean="0"/>
              <a:t>Remanant</a:t>
            </a:r>
            <a:r>
              <a:rPr lang="en-IN" dirty="0" smtClean="0"/>
              <a:t> of the yolk sac may be found as a small yellow body near the attachment of the cord to the placenta or on rare </a:t>
            </a:r>
            <a:r>
              <a:rPr lang="en-IN" dirty="0" err="1" smtClean="0"/>
              <a:t>occasion,the</a:t>
            </a:r>
            <a:r>
              <a:rPr lang="en-IN" dirty="0" smtClean="0"/>
              <a:t> proximal part of the duct persists as </a:t>
            </a:r>
            <a:r>
              <a:rPr lang="en-IN" dirty="0" err="1" smtClean="0"/>
              <a:t>Meckel’s</a:t>
            </a:r>
            <a:r>
              <a:rPr lang="en-IN" dirty="0" smtClean="0"/>
              <a:t> </a:t>
            </a:r>
            <a:r>
              <a:rPr lang="en-IN" dirty="0" err="1" smtClean="0"/>
              <a:t>diverticulum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The intra abdominal portion of the duct of the </a:t>
            </a:r>
            <a:r>
              <a:rPr lang="en-IN" dirty="0" err="1" smtClean="0"/>
              <a:t>umblical</a:t>
            </a:r>
            <a:r>
              <a:rPr lang="en-IN" dirty="0" smtClean="0"/>
              <a:t> </a:t>
            </a:r>
            <a:r>
              <a:rPr lang="en-IN" dirty="0" err="1" smtClean="0"/>
              <a:t>vessicle</a:t>
            </a:r>
            <a:r>
              <a:rPr lang="en-IN" dirty="0" smtClean="0"/>
              <a:t> which extends from </a:t>
            </a:r>
            <a:r>
              <a:rPr lang="en-IN" dirty="0" err="1" smtClean="0"/>
              <a:t>umblicus</a:t>
            </a:r>
            <a:r>
              <a:rPr lang="en-IN" dirty="0" smtClean="0"/>
              <a:t> to intestine,</a:t>
            </a:r>
          </a:p>
          <a:p>
            <a:endParaRPr lang="en-IN" dirty="0" smtClean="0"/>
          </a:p>
          <a:p>
            <a:r>
              <a:rPr lang="en-IN" dirty="0" smtClean="0"/>
              <a:t>Usually atrophies and </a:t>
            </a:r>
            <a:r>
              <a:rPr lang="en-IN" dirty="0" err="1" smtClean="0"/>
              <a:t>disappears,but</a:t>
            </a:r>
            <a:r>
              <a:rPr lang="en-IN" dirty="0" smtClean="0"/>
              <a:t> </a:t>
            </a:r>
            <a:r>
              <a:rPr lang="en-IN" dirty="0" err="1" smtClean="0"/>
              <a:t>ocassionally</a:t>
            </a:r>
            <a:r>
              <a:rPr lang="en-IN" dirty="0" smtClean="0"/>
              <a:t> it remains patent  forming the </a:t>
            </a:r>
            <a:r>
              <a:rPr lang="en-IN" dirty="0" err="1" smtClean="0"/>
              <a:t>Meckel</a:t>
            </a:r>
            <a:r>
              <a:rPr lang="en-IN" dirty="0" smtClean="0"/>
              <a:t> </a:t>
            </a:r>
            <a:r>
              <a:rPr lang="en-IN" dirty="0" err="1" smtClean="0"/>
              <a:t>diverticulum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The most common vesicular anomaly is the absence of one </a:t>
            </a:r>
            <a:r>
              <a:rPr lang="en-IN" dirty="0" err="1" smtClean="0"/>
              <a:t>umblical</a:t>
            </a:r>
            <a:r>
              <a:rPr lang="en-IN" dirty="0" smtClean="0"/>
              <a:t> artery.</a:t>
            </a:r>
          </a:p>
          <a:p>
            <a:endParaRPr lang="en-IN" dirty="0" smtClean="0"/>
          </a:p>
          <a:p>
            <a:r>
              <a:rPr lang="en-IN" dirty="0" smtClean="0"/>
              <a:t>May be associated with </a:t>
            </a:r>
            <a:r>
              <a:rPr lang="en-IN" dirty="0" err="1" smtClean="0"/>
              <a:t>fetal</a:t>
            </a:r>
            <a:r>
              <a:rPr lang="en-IN" dirty="0" smtClean="0"/>
              <a:t> anomalies.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980728"/>
          </a:xfrm>
        </p:spPr>
        <p:txBody>
          <a:bodyPr/>
          <a:lstStyle/>
          <a:p>
            <a:r>
              <a:rPr lang="en-IN" dirty="0" smtClean="0"/>
              <a:t>		Remnants &amp; Cysts.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/>
          <a:lstStyle/>
          <a:p>
            <a:r>
              <a:rPr lang="en-IN" dirty="0" smtClean="0"/>
              <a:t>A number of structures are housed in the </a:t>
            </a:r>
            <a:r>
              <a:rPr lang="en-IN" dirty="0" err="1" smtClean="0"/>
              <a:t>umblical</a:t>
            </a:r>
            <a:r>
              <a:rPr lang="en-IN" dirty="0" smtClean="0"/>
              <a:t> cord during </a:t>
            </a:r>
            <a:r>
              <a:rPr lang="en-IN" dirty="0" err="1" smtClean="0"/>
              <a:t>fetal</a:t>
            </a:r>
            <a:r>
              <a:rPr lang="en-IN" dirty="0" smtClean="0"/>
              <a:t> development &amp; their </a:t>
            </a:r>
            <a:r>
              <a:rPr lang="en-IN" dirty="0" err="1" smtClean="0"/>
              <a:t>remenants</a:t>
            </a:r>
            <a:r>
              <a:rPr lang="en-IN" dirty="0" smtClean="0"/>
              <a:t> may be seen when the mature cord is viewed transversally.</a:t>
            </a:r>
          </a:p>
          <a:p>
            <a:r>
              <a:rPr lang="en-IN" dirty="0" smtClean="0"/>
              <a:t>Embryo in early development initially have two </a:t>
            </a:r>
            <a:r>
              <a:rPr lang="en-IN" dirty="0" err="1" smtClean="0"/>
              <a:t>umblical</a:t>
            </a:r>
            <a:r>
              <a:rPr lang="en-IN" dirty="0" smtClean="0"/>
              <a:t> </a:t>
            </a:r>
            <a:r>
              <a:rPr lang="en-IN" dirty="0" err="1" smtClean="0"/>
              <a:t>veins,an</a:t>
            </a:r>
            <a:r>
              <a:rPr lang="en-IN" dirty="0" smtClean="0"/>
              <a:t> </a:t>
            </a:r>
            <a:r>
              <a:rPr lang="en-IN" dirty="0" err="1" smtClean="0"/>
              <a:t>umblical</a:t>
            </a:r>
            <a:r>
              <a:rPr lang="en-IN" dirty="0" smtClean="0"/>
              <a:t> vein </a:t>
            </a:r>
            <a:r>
              <a:rPr lang="en-IN" dirty="0" err="1" smtClean="0"/>
              <a:t>remenant</a:t>
            </a:r>
            <a:r>
              <a:rPr lang="en-IN" dirty="0" smtClean="0"/>
              <a:t> may be seen on careful examination.</a:t>
            </a:r>
          </a:p>
          <a:p>
            <a:r>
              <a:rPr lang="en-IN" dirty="0" smtClean="0"/>
              <a:t>Remnants of </a:t>
            </a:r>
            <a:r>
              <a:rPr lang="en-IN" dirty="0" err="1" smtClean="0"/>
              <a:t>vitelline</a:t>
            </a:r>
            <a:r>
              <a:rPr lang="en-IN" dirty="0" smtClean="0"/>
              <a:t> </a:t>
            </a:r>
            <a:r>
              <a:rPr lang="en-IN" dirty="0" err="1" smtClean="0"/>
              <a:t>duct,allantoic</a:t>
            </a:r>
            <a:r>
              <a:rPr lang="en-IN" dirty="0" smtClean="0"/>
              <a:t> duct &amp; embryonic vessels</a:t>
            </a:r>
          </a:p>
          <a:p>
            <a:r>
              <a:rPr lang="en-IN" dirty="0" smtClean="0"/>
              <a:t>These were not associated with </a:t>
            </a:r>
            <a:r>
              <a:rPr lang="en-IN" dirty="0" err="1" smtClean="0"/>
              <a:t>congential</a:t>
            </a:r>
            <a:r>
              <a:rPr lang="en-IN" dirty="0" smtClean="0"/>
              <a:t> malformations or </a:t>
            </a:r>
            <a:r>
              <a:rPr lang="en-IN" dirty="0" err="1" smtClean="0"/>
              <a:t>perinatal</a:t>
            </a:r>
            <a:r>
              <a:rPr lang="en-IN" dirty="0" smtClean="0"/>
              <a:t> complications.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80728"/>
          </a:xfrm>
        </p:spPr>
        <p:txBody>
          <a:bodyPr/>
          <a:lstStyle/>
          <a:p>
            <a:r>
              <a:rPr lang="en-IN" dirty="0" smtClean="0"/>
              <a:t>		Remnants.</a:t>
            </a:r>
            <a:endParaRPr lang="en-IN" dirty="0"/>
          </a:p>
        </p:txBody>
      </p:sp>
      <p:pic>
        <p:nvPicPr>
          <p:cNvPr id="3" name="Picture 2" descr="IMG-20170404-WA00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80728"/>
            <a:ext cx="9144000" cy="5877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052736"/>
          </a:xfrm>
        </p:spPr>
        <p:txBody>
          <a:bodyPr/>
          <a:lstStyle/>
          <a:p>
            <a:r>
              <a:rPr lang="en-IN" dirty="0" smtClean="0"/>
              <a:t>				Cysts.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Cysts occasionally found along the course of the cord.</a:t>
            </a:r>
          </a:p>
          <a:p>
            <a:r>
              <a:rPr lang="en-IN" dirty="0" smtClean="0"/>
              <a:t>The are designated according to their origin.</a:t>
            </a:r>
          </a:p>
          <a:p>
            <a:r>
              <a:rPr lang="en-IN" dirty="0" smtClean="0"/>
              <a:t>True Cysts are epithelium lined remnants of the </a:t>
            </a:r>
            <a:r>
              <a:rPr lang="en-IN" dirty="0" err="1" smtClean="0"/>
              <a:t>allantoic</a:t>
            </a:r>
            <a:r>
              <a:rPr lang="en-IN" dirty="0" smtClean="0"/>
              <a:t> / </a:t>
            </a:r>
            <a:r>
              <a:rPr lang="en-IN" dirty="0" err="1" smtClean="0"/>
              <a:t>vitelline</a:t>
            </a:r>
            <a:r>
              <a:rPr lang="en-IN" dirty="0" smtClean="0"/>
              <a:t> duct </a:t>
            </a:r>
          </a:p>
          <a:p>
            <a:r>
              <a:rPr lang="en-IN" dirty="0" smtClean="0"/>
              <a:t>It tend to be located closer to the </a:t>
            </a:r>
            <a:r>
              <a:rPr lang="en-IN" dirty="0" err="1" smtClean="0"/>
              <a:t>fetal</a:t>
            </a:r>
            <a:r>
              <a:rPr lang="en-IN" dirty="0" smtClean="0"/>
              <a:t> insertion site.</a:t>
            </a:r>
          </a:p>
          <a:p>
            <a:r>
              <a:rPr lang="en-IN" dirty="0" smtClean="0"/>
              <a:t>More common </a:t>
            </a:r>
            <a:r>
              <a:rPr lang="en-IN" dirty="0" err="1" smtClean="0"/>
              <a:t>Pseudocysts</a:t>
            </a:r>
            <a:r>
              <a:rPr lang="en-IN" dirty="0" smtClean="0"/>
              <a:t> form from a local degeneration of Wharton jelly and occur anywhere along the cord.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Both have a similar </a:t>
            </a:r>
            <a:r>
              <a:rPr lang="en-IN" dirty="0" err="1" smtClean="0"/>
              <a:t>sonographic</a:t>
            </a:r>
            <a:r>
              <a:rPr lang="en-IN" dirty="0" smtClean="0"/>
              <a:t> </a:t>
            </a:r>
            <a:r>
              <a:rPr lang="en-IN" dirty="0" err="1" smtClean="0"/>
              <a:t>appearence</a:t>
            </a:r>
            <a:r>
              <a:rPr lang="en-IN" dirty="0" smtClean="0"/>
              <a:t>.</a:t>
            </a:r>
          </a:p>
          <a:p>
            <a:r>
              <a:rPr lang="en-IN" dirty="0" smtClean="0"/>
              <a:t>Single </a:t>
            </a:r>
            <a:r>
              <a:rPr lang="en-IN" dirty="0" err="1" smtClean="0"/>
              <a:t>umblical</a:t>
            </a:r>
            <a:r>
              <a:rPr lang="en-IN" dirty="0" smtClean="0"/>
              <a:t> cord cysts identified in the first trimester ted to resolve completely,</a:t>
            </a:r>
          </a:p>
          <a:p>
            <a:r>
              <a:rPr lang="en-IN" dirty="0" err="1" smtClean="0"/>
              <a:t>However,Multiple</a:t>
            </a:r>
            <a:r>
              <a:rPr lang="en-IN" dirty="0" smtClean="0"/>
              <a:t> cysts may Portend Miscarriage or </a:t>
            </a:r>
            <a:r>
              <a:rPr lang="en-IN" dirty="0" err="1" smtClean="0"/>
              <a:t>aneuploidy</a:t>
            </a:r>
            <a:r>
              <a:rPr lang="en-IN" dirty="0" smtClean="0"/>
              <a:t>.</a:t>
            </a:r>
          </a:p>
          <a:p>
            <a:r>
              <a:rPr lang="en-IN" dirty="0" smtClean="0"/>
              <a:t>Cysts persisting </a:t>
            </a:r>
            <a:r>
              <a:rPr lang="en-IN" dirty="0" err="1" smtClean="0"/>
              <a:t>beyound</a:t>
            </a:r>
            <a:r>
              <a:rPr lang="en-IN" dirty="0" smtClean="0"/>
              <a:t> this time are associated with a risk for structural defects and Chromosomal anomalies.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</a:t>
            </a:r>
            <a:r>
              <a:rPr lang="en-IN" dirty="0" err="1" smtClean="0"/>
              <a:t>Umblical</a:t>
            </a:r>
            <a:r>
              <a:rPr lang="en-IN" dirty="0" smtClean="0"/>
              <a:t> cord Cysts.</a:t>
            </a:r>
            <a:endParaRPr lang="en-IN" dirty="0"/>
          </a:p>
        </p:txBody>
      </p:sp>
      <p:pic>
        <p:nvPicPr>
          <p:cNvPr id="4" name="Picture 3" descr="IMG-20170404-WA00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1340769"/>
            <a:ext cx="9144000" cy="5517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52736"/>
          </a:xfrm>
        </p:spPr>
        <p:txBody>
          <a:bodyPr/>
          <a:lstStyle/>
          <a:p>
            <a:r>
              <a:rPr lang="en-IN" dirty="0" smtClean="0"/>
              <a:t>CORD FUNCTION.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The </a:t>
            </a:r>
            <a:r>
              <a:rPr lang="en-IN" dirty="0" err="1" smtClean="0"/>
              <a:t>umblical</a:t>
            </a:r>
            <a:r>
              <a:rPr lang="en-IN" dirty="0" smtClean="0"/>
              <a:t> cord extends from the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umblicus</a:t>
            </a:r>
            <a:r>
              <a:rPr lang="en-IN" dirty="0" smtClean="0"/>
              <a:t> to the </a:t>
            </a:r>
            <a:r>
              <a:rPr lang="en-IN" dirty="0" err="1" smtClean="0"/>
              <a:t>fetal</a:t>
            </a:r>
            <a:r>
              <a:rPr lang="en-IN" dirty="0" smtClean="0"/>
              <a:t> surface of the placenta </a:t>
            </a:r>
            <a:r>
              <a:rPr lang="en-IN" dirty="0" err="1" smtClean="0"/>
              <a:t>i.e</a:t>
            </a:r>
            <a:r>
              <a:rPr lang="en-IN" dirty="0" smtClean="0"/>
              <a:t>; chorionic plate.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Blood flows from the </a:t>
            </a:r>
            <a:r>
              <a:rPr lang="en-IN" dirty="0" err="1" smtClean="0"/>
              <a:t>umblical</a:t>
            </a:r>
            <a:r>
              <a:rPr lang="en-IN" dirty="0" smtClean="0"/>
              <a:t> vein and take a path of the least resistance via 2 routes within the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Ductus</a:t>
            </a:r>
            <a:r>
              <a:rPr lang="en-IN" dirty="0" smtClean="0"/>
              <a:t> </a:t>
            </a:r>
            <a:r>
              <a:rPr lang="en-IN" dirty="0" err="1" smtClean="0"/>
              <a:t>venosus</a:t>
            </a:r>
            <a:r>
              <a:rPr lang="en-IN" dirty="0" smtClean="0"/>
              <a:t>: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 </a:t>
            </a:r>
            <a:r>
              <a:rPr lang="en-IN" dirty="0" err="1" smtClean="0"/>
              <a:t>venosus</a:t>
            </a:r>
            <a:r>
              <a:rPr lang="en-IN" dirty="0" smtClean="0"/>
              <a:t> empties directly empty into the inferior vena cava.</a:t>
            </a:r>
          </a:p>
          <a:p>
            <a:r>
              <a:rPr lang="en-IN" dirty="0" smtClean="0"/>
              <a:t>The other route consists of numerous  small openings into </a:t>
            </a:r>
            <a:r>
              <a:rPr lang="en-IN" dirty="0" err="1" smtClean="0"/>
              <a:t>te</a:t>
            </a:r>
            <a:r>
              <a:rPr lang="en-IN" dirty="0" smtClean="0"/>
              <a:t> hepatic circulation.</a:t>
            </a:r>
          </a:p>
          <a:p>
            <a:endParaRPr lang="en-IN" dirty="0" smtClean="0"/>
          </a:p>
          <a:p>
            <a:r>
              <a:rPr lang="en-IN" dirty="0" smtClean="0"/>
              <a:t>Blood from the liver follows into the inferior vena cava via the hepatic vein.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The </a:t>
            </a:r>
            <a:r>
              <a:rPr lang="en-IN" dirty="0" err="1" smtClean="0"/>
              <a:t>umblical</a:t>
            </a:r>
            <a:r>
              <a:rPr lang="en-IN" dirty="0" smtClean="0"/>
              <a:t> cord or </a:t>
            </a:r>
            <a:r>
              <a:rPr lang="en-IN" dirty="0" err="1" smtClean="0"/>
              <a:t>funis</a:t>
            </a:r>
            <a:r>
              <a:rPr lang="en-IN" dirty="0" smtClean="0"/>
              <a:t> forms the connecting link between the </a:t>
            </a:r>
            <a:r>
              <a:rPr lang="en-IN" dirty="0" err="1" smtClean="0"/>
              <a:t>fetus</a:t>
            </a:r>
            <a:r>
              <a:rPr lang="en-IN" dirty="0" smtClean="0"/>
              <a:t> &amp; the placenta through which the </a:t>
            </a:r>
            <a:r>
              <a:rPr lang="en-IN" dirty="0" err="1" smtClean="0"/>
              <a:t>fetal</a:t>
            </a:r>
            <a:r>
              <a:rPr lang="en-IN" dirty="0" smtClean="0"/>
              <a:t> blood flows to and from the placenta.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It extends from the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umblicus</a:t>
            </a:r>
            <a:r>
              <a:rPr lang="en-IN" dirty="0" smtClean="0"/>
              <a:t> to the </a:t>
            </a:r>
            <a:r>
              <a:rPr lang="en-IN" dirty="0" err="1" smtClean="0"/>
              <a:t>fetal</a:t>
            </a:r>
            <a:r>
              <a:rPr lang="en-IN" dirty="0" smtClean="0"/>
              <a:t> surface of the placenta.</a:t>
            </a:r>
          </a:p>
          <a:p>
            <a:endParaRPr lang="en-IN" dirty="0"/>
          </a:p>
        </p:txBody>
      </p:sp>
      <p:pic>
        <p:nvPicPr>
          <p:cNvPr id="4" name="Picture 3" descr="IMG-20170404-WA00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2780928"/>
            <a:ext cx="3429000" cy="4077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Resistance in the </a:t>
            </a:r>
            <a:r>
              <a:rPr lang="en-IN" dirty="0" err="1" smtClean="0"/>
              <a:t>Ductus</a:t>
            </a:r>
            <a:r>
              <a:rPr lang="en-IN" dirty="0" smtClean="0"/>
              <a:t> </a:t>
            </a:r>
            <a:r>
              <a:rPr lang="en-IN" dirty="0" err="1" smtClean="0"/>
              <a:t>Venosus</a:t>
            </a:r>
            <a:r>
              <a:rPr lang="en-IN" dirty="0" smtClean="0"/>
              <a:t> is controlled by a </a:t>
            </a:r>
            <a:r>
              <a:rPr lang="en-IN" dirty="0" err="1" smtClean="0"/>
              <a:t>spincter</a:t>
            </a:r>
            <a:r>
              <a:rPr lang="en-IN" dirty="0" smtClean="0"/>
              <a:t>  </a:t>
            </a:r>
            <a:r>
              <a:rPr lang="en-IN" dirty="0" err="1" smtClean="0"/>
              <a:t>i.e</a:t>
            </a:r>
            <a:r>
              <a:rPr lang="en-IN" dirty="0" smtClean="0"/>
              <a:t>; situated at the origin of the </a:t>
            </a:r>
            <a:r>
              <a:rPr lang="en-IN" dirty="0" err="1" smtClean="0"/>
              <a:t>ductus</a:t>
            </a:r>
            <a:r>
              <a:rPr lang="en-IN" dirty="0" smtClean="0"/>
              <a:t> at the </a:t>
            </a:r>
            <a:r>
              <a:rPr lang="en-IN" dirty="0" err="1" smtClean="0"/>
              <a:t>umblical</a:t>
            </a:r>
            <a:r>
              <a:rPr lang="en-IN" dirty="0" smtClean="0"/>
              <a:t> recess.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It is innervated by the </a:t>
            </a:r>
            <a:r>
              <a:rPr lang="en-IN" dirty="0" err="1" smtClean="0"/>
              <a:t>vagus</a:t>
            </a:r>
            <a:r>
              <a:rPr lang="en-IN" dirty="0" smtClean="0"/>
              <a:t> nerve branch.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Blood exists the </a:t>
            </a:r>
            <a:r>
              <a:rPr lang="en-IN" dirty="0" err="1" smtClean="0"/>
              <a:t>fetus</a:t>
            </a:r>
            <a:r>
              <a:rPr lang="en-IN" dirty="0" smtClean="0"/>
              <a:t> via the two </a:t>
            </a:r>
            <a:r>
              <a:rPr lang="en-IN" dirty="0" err="1" smtClean="0"/>
              <a:t>umblical</a:t>
            </a:r>
            <a:r>
              <a:rPr lang="en-IN" dirty="0" smtClean="0"/>
              <a:t> arteries 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These are anterior branches of the internal iliac artery and become obliterated after birth.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Remanants</a:t>
            </a:r>
            <a:r>
              <a:rPr lang="en-IN" dirty="0" smtClean="0"/>
              <a:t> can be seen as the medial </a:t>
            </a:r>
            <a:r>
              <a:rPr lang="en-IN" dirty="0" err="1" smtClean="0"/>
              <a:t>umblical</a:t>
            </a:r>
            <a:r>
              <a:rPr lang="en-IN" dirty="0" smtClean="0"/>
              <a:t> ligament.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52736"/>
          </a:xfrm>
        </p:spPr>
        <p:txBody>
          <a:bodyPr/>
          <a:lstStyle/>
          <a:p>
            <a:r>
              <a:rPr lang="en-IN" dirty="0" smtClean="0"/>
              <a:t>		</a:t>
            </a:r>
            <a:r>
              <a:rPr lang="en-IN" dirty="0" err="1" smtClean="0"/>
              <a:t>Attachement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In the early </a:t>
            </a:r>
            <a:r>
              <a:rPr lang="en-IN" dirty="0" err="1" smtClean="0"/>
              <a:t>period,the</a:t>
            </a:r>
            <a:r>
              <a:rPr lang="en-IN" dirty="0" smtClean="0"/>
              <a:t> cord is attached to the ventral surface of the embryo close to the caudal extremity.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As the </a:t>
            </a:r>
            <a:r>
              <a:rPr lang="en-IN" dirty="0" err="1" smtClean="0"/>
              <a:t>Coelom</a:t>
            </a:r>
            <a:r>
              <a:rPr lang="en-IN" dirty="0" smtClean="0"/>
              <a:t> closes &amp; the yolk sac atrophies the point of </a:t>
            </a:r>
            <a:r>
              <a:rPr lang="en-IN" dirty="0" err="1" smtClean="0"/>
              <a:t>attachement</a:t>
            </a:r>
            <a:r>
              <a:rPr lang="en-IN" dirty="0" smtClean="0"/>
              <a:t> is moved </a:t>
            </a:r>
            <a:r>
              <a:rPr lang="en-IN" dirty="0" err="1" smtClean="0"/>
              <a:t>permantely</a:t>
            </a:r>
            <a:r>
              <a:rPr lang="en-IN" dirty="0" smtClean="0"/>
              <a:t> to the centre of the abdomen at 4</a:t>
            </a:r>
            <a:r>
              <a:rPr lang="en-IN" baseline="30000" dirty="0" smtClean="0"/>
              <a:t>th</a:t>
            </a:r>
            <a:r>
              <a:rPr lang="en-IN" dirty="0" smtClean="0"/>
              <a:t> month.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Unlike the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attachement,the</a:t>
            </a:r>
            <a:r>
              <a:rPr lang="en-IN" dirty="0" smtClean="0"/>
              <a:t> placental </a:t>
            </a:r>
            <a:r>
              <a:rPr lang="en-IN" dirty="0" err="1" smtClean="0"/>
              <a:t>attachement</a:t>
            </a:r>
            <a:r>
              <a:rPr lang="en-IN" dirty="0" smtClean="0"/>
              <a:t> is </a:t>
            </a:r>
            <a:r>
              <a:rPr lang="en-IN" dirty="0" err="1" smtClean="0"/>
              <a:t>inconsisitent</a:t>
            </a:r>
            <a:r>
              <a:rPr lang="en-IN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IMG-20170404-WA00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964488" cy="6858000"/>
          </a:xfrm>
        </p:spPr>
        <p:txBody>
          <a:bodyPr/>
          <a:lstStyle/>
          <a:p>
            <a:r>
              <a:rPr lang="en-IN" dirty="0" smtClean="0"/>
              <a:t>Usually attaches to the </a:t>
            </a:r>
            <a:r>
              <a:rPr lang="en-IN" dirty="0" err="1" smtClean="0"/>
              <a:t>fetal</a:t>
            </a:r>
            <a:r>
              <a:rPr lang="en-IN" dirty="0" smtClean="0"/>
              <a:t> surface of the placenta some where between the </a:t>
            </a:r>
            <a:r>
              <a:rPr lang="en-IN" dirty="0" err="1" smtClean="0"/>
              <a:t>center</a:t>
            </a:r>
            <a:r>
              <a:rPr lang="en-IN" dirty="0" smtClean="0"/>
              <a:t> and the edge of the placenta called Eccentric Insertion.</a:t>
            </a:r>
          </a:p>
          <a:p>
            <a:r>
              <a:rPr lang="en-IN" dirty="0" smtClean="0"/>
              <a:t>The </a:t>
            </a:r>
            <a:r>
              <a:rPr lang="en-IN" dirty="0" err="1" smtClean="0"/>
              <a:t>attachement</a:t>
            </a:r>
            <a:r>
              <a:rPr lang="en-IN" dirty="0" smtClean="0"/>
              <a:t> may be</a:t>
            </a:r>
          </a:p>
          <a:p>
            <a:r>
              <a:rPr lang="en-IN" dirty="0" smtClean="0"/>
              <a:t> Central,</a:t>
            </a:r>
          </a:p>
          <a:p>
            <a:r>
              <a:rPr lang="en-IN" dirty="0" smtClean="0"/>
              <a:t>Marginal</a:t>
            </a:r>
          </a:p>
          <a:p>
            <a:r>
              <a:rPr lang="en-IN" dirty="0" smtClean="0"/>
              <a:t>Even on the </a:t>
            </a:r>
            <a:r>
              <a:rPr lang="en-IN" dirty="0" err="1" smtClean="0"/>
              <a:t>chorion</a:t>
            </a:r>
            <a:r>
              <a:rPr lang="en-IN" dirty="0" smtClean="0"/>
              <a:t> </a:t>
            </a:r>
            <a:r>
              <a:rPr lang="en-IN" dirty="0" err="1" smtClean="0"/>
              <a:t>laeve</a:t>
            </a:r>
            <a:r>
              <a:rPr lang="en-IN" dirty="0" smtClean="0"/>
              <a:t> at a varying distance away from the margin of the placenta called  </a:t>
            </a:r>
            <a:r>
              <a:rPr lang="en-IN" dirty="0" err="1" smtClean="0"/>
              <a:t>velamentous</a:t>
            </a:r>
            <a:r>
              <a:rPr lang="en-IN" dirty="0" smtClean="0"/>
              <a:t> insertion.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ABNORMALITIES OF THE UMBLICAL CORD.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LENGTH,</a:t>
            </a:r>
          </a:p>
          <a:p>
            <a:r>
              <a:rPr lang="en-IN" dirty="0" smtClean="0"/>
              <a:t>COILING,</a:t>
            </a:r>
          </a:p>
          <a:p>
            <a:r>
              <a:rPr lang="en-IN" dirty="0" smtClean="0"/>
              <a:t>VESSEL NUMBER,</a:t>
            </a:r>
          </a:p>
          <a:p>
            <a:r>
              <a:rPr lang="en-IN" dirty="0" smtClean="0"/>
              <a:t>REMNANTS</a:t>
            </a:r>
          </a:p>
          <a:p>
            <a:r>
              <a:rPr lang="en-IN" dirty="0" smtClean="0"/>
              <a:t>CYSTS,</a:t>
            </a:r>
          </a:p>
          <a:p>
            <a:r>
              <a:rPr lang="en-IN" dirty="0" smtClean="0"/>
              <a:t>INSERTION,</a:t>
            </a:r>
          </a:p>
          <a:p>
            <a:r>
              <a:rPr lang="en-IN" dirty="0" smtClean="0"/>
              <a:t>VASA PREVIA,</a:t>
            </a:r>
          </a:p>
          <a:p>
            <a:r>
              <a:rPr lang="en-IN" dirty="0" smtClean="0"/>
              <a:t>KNOTS,</a:t>
            </a:r>
          </a:p>
          <a:p>
            <a:r>
              <a:rPr lang="en-IN" dirty="0" smtClean="0"/>
              <a:t>STRICTURES,</a:t>
            </a:r>
          </a:p>
          <a:p>
            <a:r>
              <a:rPr lang="en-IN" dirty="0" smtClean="0"/>
              <a:t>LOOPS,</a:t>
            </a:r>
          </a:p>
          <a:p>
            <a:r>
              <a:rPr lang="en-IN" dirty="0" smtClean="0"/>
              <a:t>VASCULAR.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324528" cy="1124744"/>
          </a:xfrm>
        </p:spPr>
        <p:txBody>
          <a:bodyPr/>
          <a:lstStyle/>
          <a:p>
            <a:r>
              <a:rPr lang="en-IN" dirty="0" smtClean="0"/>
              <a:t>				LENGTH.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en-IN" dirty="0" smtClean="0"/>
              <a:t>Most </a:t>
            </a:r>
            <a:r>
              <a:rPr lang="en-IN" dirty="0" err="1" smtClean="0"/>
              <a:t>umblical</a:t>
            </a:r>
            <a:r>
              <a:rPr lang="en-IN" dirty="0" smtClean="0"/>
              <a:t> cords are 40 to 70 cm long,</a:t>
            </a:r>
          </a:p>
          <a:p>
            <a:r>
              <a:rPr lang="en-IN" dirty="0" smtClean="0"/>
              <a:t>Few measure less than 32cm or more than 100cm. Cord diameter has been used as Predictive marker for </a:t>
            </a:r>
            <a:r>
              <a:rPr lang="en-IN" dirty="0" err="1" smtClean="0"/>
              <a:t>fetal</a:t>
            </a:r>
            <a:r>
              <a:rPr lang="en-IN" dirty="0" smtClean="0"/>
              <a:t> outcome.</a:t>
            </a:r>
          </a:p>
          <a:p>
            <a:r>
              <a:rPr lang="en-IN" dirty="0" smtClean="0"/>
              <a:t>Diameter:1-2.5cm.</a:t>
            </a:r>
          </a:p>
          <a:p>
            <a:r>
              <a:rPr lang="en-IN" dirty="0" smtClean="0"/>
              <a:t>Cord length is influenced positively by:</a:t>
            </a:r>
          </a:p>
          <a:p>
            <a:r>
              <a:rPr lang="en-IN" dirty="0" smtClean="0"/>
              <a:t>Amniotic fluid volume,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Mobility.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       Short cord.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85000" lnSpcReduction="10000"/>
          </a:bodyPr>
          <a:lstStyle/>
          <a:p>
            <a:endParaRPr lang="en-IN" dirty="0" smtClean="0"/>
          </a:p>
          <a:p>
            <a:r>
              <a:rPr lang="en-IN" dirty="0" smtClean="0"/>
              <a:t>Short cord may be true(less than 20 cm or 8”)</a:t>
            </a:r>
          </a:p>
          <a:p>
            <a:r>
              <a:rPr lang="en-IN" dirty="0" smtClean="0"/>
              <a:t>Or due to entanglement of the cord round any </a:t>
            </a:r>
            <a:r>
              <a:rPr lang="en-IN" dirty="0" err="1" smtClean="0"/>
              <a:t>fetal</a:t>
            </a:r>
            <a:r>
              <a:rPr lang="en-IN" dirty="0" smtClean="0"/>
              <a:t> part.</a:t>
            </a:r>
          </a:p>
          <a:p>
            <a:r>
              <a:rPr lang="en-IN" dirty="0" smtClean="0"/>
              <a:t>In exceptional </a:t>
            </a:r>
            <a:r>
              <a:rPr lang="en-IN" dirty="0" err="1" smtClean="0"/>
              <a:t>circumstances,the</a:t>
            </a:r>
            <a:r>
              <a:rPr lang="en-IN" dirty="0" smtClean="0"/>
              <a:t> cord may be absent &amp; the placenta may be attached to the liver as in </a:t>
            </a:r>
            <a:r>
              <a:rPr lang="en-IN" dirty="0" err="1" smtClean="0"/>
              <a:t>exomphalos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>
                <a:latin typeface="Agency FB" pitchFamily="34" charset="0"/>
              </a:rPr>
              <a:t>Short cords associated with :</a:t>
            </a:r>
          </a:p>
          <a:p>
            <a:pPr>
              <a:buNone/>
            </a:pPr>
            <a:endParaRPr lang="en-IN" dirty="0" smtClean="0">
              <a:latin typeface="Agency FB" pitchFamily="34" charset="0"/>
            </a:endParaRPr>
          </a:p>
          <a:p>
            <a:r>
              <a:rPr lang="en-IN" dirty="0" err="1" smtClean="0">
                <a:latin typeface="Agency FB" pitchFamily="34" charset="0"/>
              </a:rPr>
              <a:t>Fetal</a:t>
            </a:r>
            <a:r>
              <a:rPr lang="en-IN" dirty="0" smtClean="0">
                <a:latin typeface="Agency FB" pitchFamily="34" charset="0"/>
              </a:rPr>
              <a:t> Growth Restriction,</a:t>
            </a:r>
          </a:p>
          <a:p>
            <a:r>
              <a:rPr lang="en-IN" dirty="0" err="1" smtClean="0">
                <a:latin typeface="Agency FB" pitchFamily="34" charset="0"/>
              </a:rPr>
              <a:t>Congential</a:t>
            </a:r>
            <a:r>
              <a:rPr lang="en-IN" dirty="0" smtClean="0">
                <a:latin typeface="Agency FB" pitchFamily="34" charset="0"/>
              </a:rPr>
              <a:t> malformations,</a:t>
            </a:r>
          </a:p>
          <a:p>
            <a:r>
              <a:rPr lang="en-IN" dirty="0" err="1" smtClean="0">
                <a:latin typeface="Agency FB" pitchFamily="34" charset="0"/>
              </a:rPr>
              <a:t>Intrapartrum</a:t>
            </a:r>
            <a:r>
              <a:rPr lang="en-IN" dirty="0" smtClean="0">
                <a:latin typeface="Agency FB" pitchFamily="34" charset="0"/>
              </a:rPr>
              <a:t> Distress,</a:t>
            </a:r>
          </a:p>
          <a:p>
            <a:r>
              <a:rPr lang="en-IN" dirty="0" smtClean="0">
                <a:latin typeface="Agency FB" pitchFamily="34" charset="0"/>
              </a:rPr>
              <a:t>2 fold risk of death</a:t>
            </a:r>
            <a:endParaRPr lang="en-IN" dirty="0">
              <a:latin typeface="Agency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764704"/>
          </a:xfrm>
        </p:spPr>
        <p:txBody>
          <a:bodyPr>
            <a:normAutofit/>
          </a:bodyPr>
          <a:lstStyle/>
          <a:p>
            <a:r>
              <a:rPr lang="en-IN" dirty="0" smtClean="0"/>
              <a:t>		Short cord.</a:t>
            </a:r>
            <a:endParaRPr lang="en-IN" dirty="0"/>
          </a:p>
        </p:txBody>
      </p:sp>
      <p:pic>
        <p:nvPicPr>
          <p:cNvPr id="3" name="Picture 2" descr="IMG-20170404-WA00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4704"/>
            <a:ext cx="9144000" cy="6093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significance.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Failure of external version,</a:t>
            </a:r>
          </a:p>
          <a:p>
            <a:r>
              <a:rPr lang="en-IN" dirty="0" smtClean="0"/>
              <a:t>prevent descent of the presenting part especially during labour,</a:t>
            </a:r>
          </a:p>
          <a:p>
            <a:r>
              <a:rPr lang="en-IN" dirty="0" err="1" smtClean="0"/>
              <a:t>Seperation</a:t>
            </a:r>
            <a:r>
              <a:rPr lang="en-IN" dirty="0" smtClean="0"/>
              <a:t> of a normally situated placenta,</a:t>
            </a:r>
          </a:p>
          <a:p>
            <a:r>
              <a:rPr lang="en-IN" dirty="0" smtClean="0"/>
              <a:t>Favour </a:t>
            </a:r>
            <a:r>
              <a:rPr lang="en-IN" dirty="0" err="1" smtClean="0"/>
              <a:t>malpresentation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distress.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Long cords.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Excessively long cords are more likely to be linked with:</a:t>
            </a:r>
          </a:p>
          <a:p>
            <a:r>
              <a:rPr lang="en-IN" dirty="0" smtClean="0"/>
              <a:t>Cord entanglement,</a:t>
            </a:r>
          </a:p>
          <a:p>
            <a:r>
              <a:rPr lang="en-IN" dirty="0" smtClean="0"/>
              <a:t>Cord </a:t>
            </a:r>
            <a:r>
              <a:rPr lang="en-IN" dirty="0" err="1" smtClean="0"/>
              <a:t>Prolapse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anomalies.</a:t>
            </a:r>
          </a:p>
          <a:p>
            <a:r>
              <a:rPr lang="en-IN" dirty="0" err="1" smtClean="0"/>
              <a:t>Acidemia</a:t>
            </a:r>
            <a:r>
              <a:rPr lang="en-IN" dirty="0" smtClean="0"/>
              <a:t>,</a:t>
            </a:r>
          </a:p>
          <a:p>
            <a:r>
              <a:rPr lang="en-IN" dirty="0" smtClean="0"/>
              <a:t>Demise.</a:t>
            </a:r>
          </a:p>
          <a:p>
            <a:r>
              <a:rPr lang="en-IN" dirty="0" smtClean="0"/>
              <a:t>Loop around the neck(20-30%).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24744"/>
          </a:xfrm>
        </p:spPr>
        <p:txBody>
          <a:bodyPr/>
          <a:lstStyle/>
          <a:p>
            <a:r>
              <a:rPr lang="en-IN" dirty="0" smtClean="0"/>
              <a:t>CORD DEVELOPMENT.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 </a:t>
            </a:r>
            <a:r>
              <a:rPr lang="en-IN" sz="2800" dirty="0" err="1" smtClean="0"/>
              <a:t>umblical</a:t>
            </a:r>
            <a:r>
              <a:rPr lang="en-IN" sz="2800" dirty="0" smtClean="0"/>
              <a:t> cord is developed from the connective stalk or body </a:t>
            </a:r>
            <a:r>
              <a:rPr lang="en-IN" sz="2800" dirty="0" err="1" smtClean="0"/>
              <a:t>stalk,which</a:t>
            </a:r>
            <a:r>
              <a:rPr lang="en-IN" sz="2800" dirty="0" smtClean="0"/>
              <a:t> is a band of </a:t>
            </a:r>
            <a:r>
              <a:rPr lang="en-IN" sz="2800" dirty="0" err="1" smtClean="0"/>
              <a:t>mesoblastic</a:t>
            </a:r>
            <a:r>
              <a:rPr lang="en-IN" sz="2800" dirty="0" smtClean="0"/>
              <a:t> tissue </a:t>
            </a:r>
            <a:r>
              <a:rPr lang="en-IN" sz="2800" dirty="0" err="1" smtClean="0"/>
              <a:t>streching</a:t>
            </a:r>
            <a:r>
              <a:rPr lang="en-IN" sz="2800" dirty="0" smtClean="0"/>
              <a:t> between the embryonic disk and the </a:t>
            </a:r>
            <a:r>
              <a:rPr lang="en-IN" sz="2800" dirty="0" err="1" smtClean="0"/>
              <a:t>chorion</a:t>
            </a:r>
            <a:r>
              <a:rPr lang="en-IN" sz="2800" dirty="0" smtClean="0"/>
              <a:t>.</a:t>
            </a:r>
          </a:p>
          <a:p>
            <a:pPr>
              <a:buNone/>
            </a:pPr>
            <a:endParaRPr lang="en-IN" sz="2800" dirty="0" smtClean="0"/>
          </a:p>
          <a:p>
            <a:r>
              <a:rPr lang="en-IN" sz="2800" dirty="0" err="1" smtClean="0"/>
              <a:t>Initially,it</a:t>
            </a:r>
            <a:r>
              <a:rPr lang="en-IN" sz="2800" dirty="0" smtClean="0"/>
              <a:t> is attached to the caudal end of the embryonic </a:t>
            </a:r>
            <a:r>
              <a:rPr lang="en-IN" sz="2800" dirty="0" err="1" smtClean="0"/>
              <a:t>disk,but</a:t>
            </a:r>
            <a:r>
              <a:rPr lang="en-IN" sz="2800" dirty="0" smtClean="0"/>
              <a:t> as a result of </a:t>
            </a:r>
            <a:r>
              <a:rPr lang="en-IN" sz="2800" dirty="0" err="1" smtClean="0"/>
              <a:t>cephalocaudal</a:t>
            </a:r>
            <a:r>
              <a:rPr lang="en-IN" sz="2800" dirty="0" smtClean="0"/>
              <a:t> folding of the embryo .</a:t>
            </a:r>
          </a:p>
          <a:p>
            <a:pPr>
              <a:buNone/>
            </a:pPr>
            <a:endParaRPr lang="en-IN" sz="2800" dirty="0" smtClean="0"/>
          </a:p>
          <a:p>
            <a:r>
              <a:rPr lang="en-IN" sz="2800" dirty="0" smtClean="0"/>
              <a:t>Simultaneous enlargement of the amniotic cavity the </a:t>
            </a:r>
            <a:r>
              <a:rPr lang="en-IN" sz="2800" dirty="0" err="1" smtClean="0"/>
              <a:t>amnioectodermal</a:t>
            </a:r>
            <a:r>
              <a:rPr lang="en-IN" sz="2800" dirty="0" smtClean="0"/>
              <a:t> junction converges on the ventral aspect of the </a:t>
            </a:r>
            <a:r>
              <a:rPr lang="en-IN" sz="2800" dirty="0" err="1" smtClean="0"/>
              <a:t>fetus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052736"/>
          </a:xfrm>
        </p:spPr>
        <p:txBody>
          <a:bodyPr/>
          <a:lstStyle/>
          <a:p>
            <a:r>
              <a:rPr lang="en-IN" dirty="0" smtClean="0"/>
              <a:t>				Long cord.</a:t>
            </a:r>
            <a:endParaRPr lang="en-IN" dirty="0"/>
          </a:p>
        </p:txBody>
      </p:sp>
      <p:pic>
        <p:nvPicPr>
          <p:cNvPr id="3" name="Picture 2" descr="IMG-20170404-WA00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08721"/>
            <a:ext cx="9144000" cy="5949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significance.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en-IN" dirty="0" smtClean="0"/>
              <a:t>The condition may produce </a:t>
            </a:r>
            <a:r>
              <a:rPr lang="en-IN" dirty="0" err="1" smtClean="0"/>
              <a:t>sufficent</a:t>
            </a:r>
            <a:r>
              <a:rPr lang="en-IN" dirty="0" smtClean="0"/>
              <a:t> compression on the cord vessels so as to produce </a:t>
            </a:r>
            <a:r>
              <a:rPr lang="en-IN" dirty="0" err="1" smtClean="0"/>
              <a:t>fetal</a:t>
            </a:r>
            <a:r>
              <a:rPr lang="en-IN" dirty="0" smtClean="0"/>
              <a:t> distress / rarely death.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But antenatal determination of cord length is </a:t>
            </a:r>
            <a:r>
              <a:rPr lang="en-IN" dirty="0" err="1" smtClean="0"/>
              <a:t>techinically</a:t>
            </a:r>
            <a:r>
              <a:rPr lang="en-IN" dirty="0" smtClean="0"/>
              <a:t> limited.</a:t>
            </a:r>
          </a:p>
          <a:p>
            <a:endParaRPr lang="en-IN" dirty="0" smtClean="0"/>
          </a:p>
          <a:p>
            <a:r>
              <a:rPr lang="en-IN" dirty="0" smtClean="0"/>
              <a:t>LEAN CORDS:</a:t>
            </a:r>
          </a:p>
          <a:p>
            <a:endParaRPr lang="en-IN" dirty="0" smtClean="0"/>
          </a:p>
          <a:p>
            <a:r>
              <a:rPr lang="en-IN" dirty="0" smtClean="0"/>
              <a:t>Poor </a:t>
            </a:r>
            <a:r>
              <a:rPr lang="en-IN" dirty="0" err="1" smtClean="0"/>
              <a:t>fetal</a:t>
            </a:r>
            <a:r>
              <a:rPr lang="en-IN" dirty="0" smtClean="0"/>
              <a:t> growth. Large diameter cords are associated with </a:t>
            </a:r>
            <a:r>
              <a:rPr lang="en-IN" dirty="0" err="1" smtClean="0"/>
              <a:t>macrosomia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err="1" smtClean="0"/>
              <a:t>However,the</a:t>
            </a:r>
            <a:r>
              <a:rPr lang="en-IN" dirty="0" smtClean="0"/>
              <a:t> clinical utility of this parameter an  is still unclear.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umblical</a:t>
            </a:r>
            <a:r>
              <a:rPr lang="en-IN" dirty="0" smtClean="0"/>
              <a:t> arteries </a:t>
            </a:r>
            <a:r>
              <a:rPr lang="en-IN" dirty="0" err="1" smtClean="0"/>
              <a:t>donot</a:t>
            </a:r>
            <a:r>
              <a:rPr lang="en-IN" dirty="0" smtClean="0"/>
              <a:t> possess an internal elastic lamina but have got well developed muscular coat.</a:t>
            </a:r>
          </a:p>
          <a:p>
            <a:endParaRPr lang="en-IN" dirty="0" smtClean="0"/>
          </a:p>
          <a:p>
            <a:r>
              <a:rPr lang="en-IN" dirty="0" smtClean="0"/>
              <a:t>Help in effective closure of the arteries due to reflex spasm soon after the birth of the baby.</a:t>
            </a:r>
          </a:p>
          <a:p>
            <a:endParaRPr lang="en-IN" dirty="0" smtClean="0"/>
          </a:p>
          <a:p>
            <a:r>
              <a:rPr lang="en-IN" dirty="0" smtClean="0"/>
              <a:t>Both arteries &amp; vein </a:t>
            </a:r>
            <a:r>
              <a:rPr lang="en-IN" dirty="0" err="1" smtClean="0"/>
              <a:t>donot</a:t>
            </a:r>
            <a:r>
              <a:rPr lang="en-IN" dirty="0" smtClean="0"/>
              <a:t> possess </a:t>
            </a:r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vasorum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80728"/>
          </a:xfrm>
        </p:spPr>
        <p:txBody>
          <a:bodyPr/>
          <a:lstStyle/>
          <a:p>
            <a:r>
              <a:rPr lang="en-IN" dirty="0" smtClean="0"/>
              <a:t>Vessel Number.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The usual arrangement of two thick walled arteries and one </a:t>
            </a:r>
            <a:r>
              <a:rPr lang="en-IN" dirty="0" err="1" smtClean="0"/>
              <a:t>thin,larger</a:t>
            </a:r>
            <a:r>
              <a:rPr lang="en-IN" dirty="0" smtClean="0"/>
              <a:t> </a:t>
            </a:r>
            <a:r>
              <a:rPr lang="en-IN" dirty="0" err="1" smtClean="0"/>
              <a:t>umblical</a:t>
            </a:r>
            <a:r>
              <a:rPr lang="en-IN" dirty="0" smtClean="0"/>
              <a:t> vein is altered.</a:t>
            </a:r>
          </a:p>
          <a:p>
            <a:r>
              <a:rPr lang="en-IN" dirty="0" smtClean="0"/>
              <a:t>The most common </a:t>
            </a:r>
            <a:r>
              <a:rPr lang="en-IN" dirty="0" err="1" smtClean="0"/>
              <a:t>abberation</a:t>
            </a:r>
            <a:r>
              <a:rPr lang="en-IN" dirty="0" smtClean="0"/>
              <a:t> is that of Single </a:t>
            </a:r>
            <a:r>
              <a:rPr lang="en-IN" dirty="0" err="1" smtClean="0"/>
              <a:t>Umblical</a:t>
            </a:r>
            <a:r>
              <a:rPr lang="en-IN" dirty="0" smtClean="0"/>
              <a:t> Artery</a:t>
            </a:r>
          </a:p>
          <a:p>
            <a:r>
              <a:rPr lang="en-IN" dirty="0" smtClean="0"/>
              <a:t>Incidence of 0.063% in live born neonates,</a:t>
            </a:r>
          </a:p>
          <a:p>
            <a:r>
              <a:rPr lang="en-IN" dirty="0" smtClean="0"/>
              <a:t>1.92% with </a:t>
            </a:r>
            <a:r>
              <a:rPr lang="en-IN" dirty="0" err="1" smtClean="0"/>
              <a:t>perinatal</a:t>
            </a:r>
            <a:r>
              <a:rPr lang="en-IN" dirty="0" smtClean="0"/>
              <a:t> deaths,</a:t>
            </a:r>
          </a:p>
          <a:p>
            <a:r>
              <a:rPr lang="en-IN" dirty="0" smtClean="0"/>
              <a:t>3% in twins.</a:t>
            </a:r>
          </a:p>
          <a:p>
            <a:r>
              <a:rPr lang="en-IN" dirty="0" smtClean="0"/>
              <a:t>The cord vessel no is a component of the standard prenatal Ultrasound examination.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417320"/>
          </a:xfrm>
        </p:spPr>
        <p:txBody>
          <a:bodyPr>
            <a:normAutofit/>
          </a:bodyPr>
          <a:lstStyle/>
          <a:p>
            <a:r>
              <a:rPr lang="en-IN" dirty="0" smtClean="0"/>
              <a:t>		Accessory  vessel seen in      			</a:t>
            </a:r>
            <a:r>
              <a:rPr lang="en-IN" dirty="0" err="1" smtClean="0"/>
              <a:t>Congential</a:t>
            </a:r>
            <a:r>
              <a:rPr lang="en-IN" dirty="0" smtClean="0"/>
              <a:t> anomalies </a:t>
            </a:r>
            <a:endParaRPr lang="en-IN" dirty="0"/>
          </a:p>
        </p:txBody>
      </p:sp>
      <p:pic>
        <p:nvPicPr>
          <p:cNvPr id="3" name="Picture 2" descr="IMG-20170404-WA00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12776"/>
            <a:ext cx="9130937" cy="5445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Single </a:t>
            </a:r>
            <a:r>
              <a:rPr lang="en-IN" dirty="0" err="1" smtClean="0"/>
              <a:t>umblical</a:t>
            </a:r>
            <a:r>
              <a:rPr lang="en-IN" dirty="0" smtClean="0"/>
              <a:t> artery.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Single </a:t>
            </a: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umblical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artery is present in 1-2% of cases.</a:t>
            </a:r>
          </a:p>
          <a:p>
            <a:pPr>
              <a:buNone/>
            </a:pP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Due to failure of development of one artery or due to its atrophy in later months.</a:t>
            </a:r>
          </a:p>
          <a:p>
            <a:pPr>
              <a:buNone/>
            </a:pP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Frequently associated with </a:t>
            </a: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congential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malformation of the </a:t>
            </a: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fetus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(20-25%).</a:t>
            </a:r>
          </a:p>
          <a:p>
            <a:pPr>
              <a:buNone/>
            </a:pP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Renal &amp; genital anomalies</a:t>
            </a:r>
          </a:p>
          <a:p>
            <a:pPr>
              <a:buNone/>
            </a:pP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Its frequently associated with </a:t>
            </a: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congential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malformation of the </a:t>
            </a: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fetus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(20-25%)</a:t>
            </a:r>
          </a:p>
          <a:p>
            <a:pPr>
              <a:buNone/>
            </a:pPr>
            <a:r>
              <a:rPr lang="en-IN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Trisomy</a:t>
            </a:r>
            <a:r>
              <a:rPr lang="en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18 are common.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IMG-20170404-WA00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More common in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r>
              <a:rPr lang="en-IN" dirty="0" smtClean="0"/>
              <a:t>Twins,</a:t>
            </a:r>
          </a:p>
          <a:p>
            <a:r>
              <a:rPr lang="en-IN" dirty="0" err="1" smtClean="0"/>
              <a:t>Babie</a:t>
            </a:r>
            <a:r>
              <a:rPr lang="en-IN" dirty="0" smtClean="0"/>
              <a:t> born of women with</a:t>
            </a:r>
          </a:p>
          <a:p>
            <a:r>
              <a:rPr lang="en-IN" dirty="0" smtClean="0"/>
              <a:t>Diabetes,</a:t>
            </a:r>
          </a:p>
          <a:p>
            <a:r>
              <a:rPr lang="en-IN" dirty="0" smtClean="0"/>
              <a:t>Epilepsy,</a:t>
            </a:r>
          </a:p>
          <a:p>
            <a:r>
              <a:rPr lang="en-IN" dirty="0" err="1" smtClean="0"/>
              <a:t>Oligohydraminos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Hydraminos</a:t>
            </a:r>
            <a:r>
              <a:rPr lang="en-IN" dirty="0" smtClean="0"/>
              <a:t>,</a:t>
            </a:r>
          </a:p>
          <a:p>
            <a:r>
              <a:rPr lang="en-IN" dirty="0" smtClean="0"/>
              <a:t>Preeclampsia,</a:t>
            </a:r>
          </a:p>
          <a:p>
            <a:r>
              <a:rPr lang="en-IN" dirty="0" err="1" smtClean="0"/>
              <a:t>Antepartrum</a:t>
            </a:r>
            <a:r>
              <a:rPr lang="en-IN" dirty="0" smtClean="0"/>
              <a:t> Haemorrhage.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/>
          <a:lstStyle/>
          <a:p>
            <a:r>
              <a:rPr lang="en-IN" dirty="0" smtClean="0"/>
              <a:t>Increased chances of :</a:t>
            </a:r>
          </a:p>
          <a:p>
            <a:r>
              <a:rPr lang="en-IN" dirty="0" smtClean="0"/>
              <a:t>Abortion,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aneuploidy</a:t>
            </a:r>
            <a:r>
              <a:rPr lang="en-IN" dirty="0" smtClean="0"/>
              <a:t>,</a:t>
            </a:r>
          </a:p>
          <a:p>
            <a:r>
              <a:rPr lang="en-IN" dirty="0" smtClean="0"/>
              <a:t>Prematurity,</a:t>
            </a:r>
          </a:p>
          <a:p>
            <a:r>
              <a:rPr lang="en-IN" dirty="0" smtClean="0"/>
              <a:t>IUGR,</a:t>
            </a:r>
          </a:p>
          <a:p>
            <a:r>
              <a:rPr lang="en-IN" dirty="0" smtClean="0"/>
              <a:t>Increased </a:t>
            </a:r>
            <a:r>
              <a:rPr lang="en-IN" dirty="0" err="1" smtClean="0"/>
              <a:t>perinatal</a:t>
            </a:r>
            <a:r>
              <a:rPr lang="en-IN" dirty="0" smtClean="0"/>
              <a:t> mortality.</a:t>
            </a:r>
            <a:endParaRPr lang="en-IN" dirty="0"/>
          </a:p>
        </p:txBody>
      </p:sp>
      <p:pic>
        <p:nvPicPr>
          <p:cNvPr id="4" name="Picture 3" descr="IMG-20170404-WA00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1" y="3068960"/>
            <a:ext cx="3491880" cy="3789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Identification of a single </a:t>
            </a:r>
            <a:r>
              <a:rPr lang="en-IN" dirty="0" err="1" smtClean="0"/>
              <a:t>umblical</a:t>
            </a:r>
            <a:r>
              <a:rPr lang="en-IN" dirty="0" smtClean="0"/>
              <a:t> artery frequently prompts consideration of targeted </a:t>
            </a:r>
            <a:r>
              <a:rPr lang="en-IN" dirty="0" err="1" smtClean="0"/>
              <a:t>sonography</a:t>
            </a:r>
            <a:r>
              <a:rPr lang="en-IN" dirty="0" smtClean="0"/>
              <a:t> &amp; </a:t>
            </a:r>
            <a:r>
              <a:rPr lang="en-IN" dirty="0" err="1" smtClean="0"/>
              <a:t>fetal</a:t>
            </a:r>
            <a:r>
              <a:rPr lang="en-IN" dirty="0" smtClean="0"/>
              <a:t> echo-</a:t>
            </a:r>
            <a:r>
              <a:rPr lang="en-IN" dirty="0" err="1" smtClean="0"/>
              <a:t>cardiography</a:t>
            </a:r>
            <a:r>
              <a:rPr lang="en-IN" dirty="0" smtClean="0"/>
              <a:t>.</a:t>
            </a:r>
          </a:p>
          <a:p>
            <a:r>
              <a:rPr lang="en-IN" dirty="0" smtClean="0"/>
              <a:t>As an isolated finding (Low Risk Pregnancy) with no apparent </a:t>
            </a:r>
            <a:r>
              <a:rPr lang="en-IN" dirty="0" err="1" smtClean="0"/>
              <a:t>anomalies.It</a:t>
            </a:r>
            <a:r>
              <a:rPr lang="en-IN" dirty="0" smtClean="0"/>
              <a:t> </a:t>
            </a:r>
            <a:r>
              <a:rPr lang="en-IN" dirty="0" err="1" smtClean="0"/>
              <a:t>doesnot</a:t>
            </a:r>
            <a:r>
              <a:rPr lang="en-IN" dirty="0" smtClean="0"/>
              <a:t> increases the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aneuploidy</a:t>
            </a:r>
            <a:r>
              <a:rPr lang="en-IN" dirty="0" smtClean="0"/>
              <a:t> risk.</a:t>
            </a:r>
          </a:p>
          <a:p>
            <a:r>
              <a:rPr lang="en-IN" dirty="0" smtClean="0"/>
              <a:t>But </a:t>
            </a:r>
            <a:r>
              <a:rPr lang="en-IN" dirty="0" err="1" smtClean="0"/>
              <a:t>fetuses</a:t>
            </a:r>
            <a:r>
              <a:rPr lang="en-IN" dirty="0" smtClean="0"/>
              <a:t> with major malformations frequently have a single </a:t>
            </a:r>
            <a:r>
              <a:rPr lang="en-IN" dirty="0" err="1" smtClean="0"/>
              <a:t>umblical</a:t>
            </a:r>
            <a:r>
              <a:rPr lang="en-IN" dirty="0" smtClean="0"/>
              <a:t> artery.</a:t>
            </a:r>
          </a:p>
          <a:p>
            <a:r>
              <a:rPr lang="en-IN" dirty="0" smtClean="0"/>
              <a:t>When seen in anomalous </a:t>
            </a:r>
            <a:r>
              <a:rPr lang="en-IN" dirty="0" err="1" smtClean="0"/>
              <a:t>fetus,the</a:t>
            </a:r>
            <a:r>
              <a:rPr lang="en-IN" dirty="0" smtClean="0"/>
              <a:t> </a:t>
            </a:r>
            <a:r>
              <a:rPr lang="en-IN" dirty="0" err="1" smtClean="0"/>
              <a:t>aneuploidy</a:t>
            </a:r>
            <a:r>
              <a:rPr lang="en-IN" dirty="0" smtClean="0"/>
              <a:t> risk is greatly increased and amniocentesis is recommended.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As the amniotic </a:t>
            </a:r>
            <a:r>
              <a:rPr lang="en-IN" sz="2800" dirty="0" err="1" smtClean="0"/>
              <a:t>avity</a:t>
            </a:r>
            <a:r>
              <a:rPr lang="en-IN" sz="2800" dirty="0" smtClean="0"/>
              <a:t> enlarges out of proportion to the embryo and becomes distended with fluid,</a:t>
            </a:r>
          </a:p>
          <a:p>
            <a:r>
              <a:rPr lang="en-IN" sz="2800" dirty="0" smtClean="0"/>
              <a:t>The embryo is carried more and more into the amniotic cavity with simultaneous elongation of the connective stalk,</a:t>
            </a:r>
          </a:p>
          <a:p>
            <a:endParaRPr lang="en-IN" sz="2800" dirty="0" smtClean="0"/>
          </a:p>
          <a:p>
            <a:r>
              <a:rPr lang="en-IN" sz="2800" dirty="0" smtClean="0"/>
              <a:t>The future </a:t>
            </a:r>
            <a:r>
              <a:rPr lang="en-IN" sz="2800" dirty="0" err="1" smtClean="0"/>
              <a:t>umblical</a:t>
            </a:r>
            <a:r>
              <a:rPr lang="en-IN" sz="2800" dirty="0" smtClean="0"/>
              <a:t> cord.</a:t>
            </a:r>
          </a:p>
          <a:p>
            <a:pPr>
              <a:buNone/>
            </a:pPr>
            <a:endParaRPr lang="en-IN" sz="2800" dirty="0" smtClean="0"/>
          </a:p>
          <a:p>
            <a:r>
              <a:rPr lang="en-IN" sz="2800" dirty="0" smtClean="0"/>
              <a:t>By the middle of the 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 month the expanding amnion obliterates the </a:t>
            </a:r>
            <a:r>
              <a:rPr lang="en-IN" sz="2800" dirty="0" err="1" smtClean="0"/>
              <a:t>exocoelom,fuses</a:t>
            </a:r>
            <a:r>
              <a:rPr lang="en-IN" sz="2800" dirty="0" smtClean="0"/>
              <a:t> with </a:t>
            </a:r>
            <a:r>
              <a:rPr lang="en-IN" sz="2800" dirty="0" err="1" smtClean="0"/>
              <a:t>chorion</a:t>
            </a:r>
            <a:r>
              <a:rPr lang="en-IN" sz="2800" dirty="0" smtClean="0"/>
              <a:t> </a:t>
            </a:r>
            <a:r>
              <a:rPr lang="en-IN" sz="2800" dirty="0" err="1" smtClean="0"/>
              <a:t>laeve</a:t>
            </a:r>
            <a:r>
              <a:rPr lang="en-IN" sz="2800" dirty="0" smtClean="0"/>
              <a:t> ,and covers the bulging placenta disc and the lateral surface of the body stalk.</a:t>
            </a:r>
          </a:p>
          <a:p>
            <a:pPr>
              <a:buNone/>
            </a:pPr>
            <a:endParaRPr lang="en-IN" sz="2800" dirty="0" smtClean="0"/>
          </a:p>
          <a:p>
            <a:r>
              <a:rPr lang="en-IN" sz="2800" dirty="0" smtClean="0"/>
              <a:t>The latter is called the </a:t>
            </a:r>
            <a:r>
              <a:rPr lang="en-IN" sz="2800" dirty="0" err="1" smtClean="0"/>
              <a:t>Umblical</a:t>
            </a:r>
            <a:r>
              <a:rPr lang="en-IN" sz="2800" dirty="0" smtClean="0"/>
              <a:t> Cord or </a:t>
            </a:r>
            <a:r>
              <a:rPr lang="en-IN" sz="2800" dirty="0" err="1" smtClean="0"/>
              <a:t>Funis</a:t>
            </a:r>
            <a:r>
              <a:rPr lang="en-IN" sz="2800" dirty="0" smtClean="0"/>
              <a:t>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The most frequent anomalies </a:t>
            </a:r>
            <a:r>
              <a:rPr lang="en-IN" dirty="0" err="1" smtClean="0"/>
              <a:t>desribed</a:t>
            </a:r>
            <a:r>
              <a:rPr lang="en-IN" dirty="0" smtClean="0"/>
              <a:t> are cardiovascular &amp; Genitourinary.</a:t>
            </a:r>
          </a:p>
          <a:p>
            <a:r>
              <a:rPr lang="en-IN" dirty="0" smtClean="0"/>
              <a:t>Single  artery has also been associated with </a:t>
            </a:r>
            <a:r>
              <a:rPr lang="en-IN" dirty="0" err="1" smtClean="0"/>
              <a:t>Fetal</a:t>
            </a:r>
            <a:r>
              <a:rPr lang="en-IN" dirty="0" smtClean="0"/>
              <a:t>-growth restriction</a:t>
            </a:r>
          </a:p>
          <a:p>
            <a:r>
              <a:rPr lang="en-IN" dirty="0" smtClean="0"/>
              <a:t>Rare anomaly is fused </a:t>
            </a:r>
            <a:r>
              <a:rPr lang="en-IN" dirty="0" err="1" smtClean="0"/>
              <a:t>umblical</a:t>
            </a:r>
            <a:r>
              <a:rPr lang="en-IN" dirty="0" smtClean="0"/>
              <a:t> artery with a shared lumen.</a:t>
            </a:r>
          </a:p>
          <a:p>
            <a:r>
              <a:rPr lang="en-IN" dirty="0" smtClean="0"/>
              <a:t>It arises from failure of the two arteries to split during embryological development.</a:t>
            </a:r>
          </a:p>
          <a:p>
            <a:r>
              <a:rPr lang="en-IN" dirty="0" smtClean="0"/>
              <a:t>The common lumen may extend through the entire </a:t>
            </a:r>
            <a:r>
              <a:rPr lang="en-IN" dirty="0" err="1" smtClean="0"/>
              <a:t>cord,but</a:t>
            </a:r>
            <a:r>
              <a:rPr lang="en-IN" dirty="0" smtClean="0"/>
              <a:t> if partial is typically found near the </a:t>
            </a:r>
            <a:r>
              <a:rPr lang="en-IN" dirty="0" err="1" smtClean="0"/>
              <a:t>placentation</a:t>
            </a:r>
            <a:r>
              <a:rPr lang="en-IN" dirty="0" smtClean="0"/>
              <a:t> site.</a:t>
            </a:r>
          </a:p>
          <a:p>
            <a:r>
              <a:rPr lang="en-IN" dirty="0" err="1" smtClean="0"/>
              <a:t>E.g</a:t>
            </a:r>
            <a:r>
              <a:rPr lang="en-IN" dirty="0" smtClean="0"/>
              <a:t>; Higher incidence of marginal or </a:t>
            </a:r>
            <a:r>
              <a:rPr lang="en-IN" dirty="0" err="1" smtClean="0"/>
              <a:t>velementous</a:t>
            </a:r>
            <a:r>
              <a:rPr lang="en-IN" dirty="0" smtClean="0"/>
              <a:t> cord insertion ,but not </a:t>
            </a:r>
            <a:r>
              <a:rPr lang="en-IN" dirty="0" err="1" smtClean="0"/>
              <a:t>congential</a:t>
            </a:r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anomalies.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Coiling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The </a:t>
            </a:r>
            <a:r>
              <a:rPr lang="en-IN" dirty="0" err="1" smtClean="0"/>
              <a:t>umblical</a:t>
            </a:r>
            <a:r>
              <a:rPr lang="en-IN" dirty="0" smtClean="0"/>
              <a:t> vessels spiral through the cord in a </a:t>
            </a:r>
            <a:r>
              <a:rPr lang="en-IN" dirty="0" err="1" smtClean="0"/>
              <a:t>sinistral,i.e;left</a:t>
            </a:r>
            <a:r>
              <a:rPr lang="en-IN" dirty="0" smtClean="0"/>
              <a:t> twisting direction.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It shows a spiral twist from the left to right from as early as 12</a:t>
            </a:r>
            <a:r>
              <a:rPr lang="en-IN" baseline="30000" dirty="0" smtClean="0"/>
              <a:t>th</a:t>
            </a:r>
            <a:r>
              <a:rPr lang="en-IN" dirty="0" smtClean="0"/>
              <a:t> week due to spiral turn taken by the vessels-Vein around the Arteries.</a:t>
            </a:r>
          </a:p>
          <a:p>
            <a:endParaRPr lang="en-IN" dirty="0" smtClean="0"/>
          </a:p>
          <a:p>
            <a:r>
              <a:rPr lang="en-IN" dirty="0" smtClean="0"/>
              <a:t>The number of complete coils per </a:t>
            </a:r>
            <a:r>
              <a:rPr lang="en-IN" dirty="0" err="1" smtClean="0"/>
              <a:t>centimeter</a:t>
            </a:r>
            <a:r>
              <a:rPr lang="en-IN" dirty="0" smtClean="0"/>
              <a:t> of cord length has been termed the Umbilical Coiling Index.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 normal </a:t>
            </a:r>
            <a:r>
              <a:rPr lang="en-IN" dirty="0" err="1" smtClean="0"/>
              <a:t>antepartrum</a:t>
            </a:r>
            <a:r>
              <a:rPr lang="en-IN" dirty="0" smtClean="0"/>
              <a:t> index derived </a:t>
            </a:r>
            <a:r>
              <a:rPr lang="en-IN" dirty="0" err="1" smtClean="0"/>
              <a:t>sonographically</a:t>
            </a:r>
            <a:r>
              <a:rPr lang="en-IN" dirty="0" smtClean="0"/>
              <a:t> is 0.4.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This contrast with a normal value of 0.2 derived </a:t>
            </a:r>
            <a:r>
              <a:rPr lang="en-IN" dirty="0" err="1" smtClean="0"/>
              <a:t>postpartrum</a:t>
            </a:r>
            <a:r>
              <a:rPr lang="en-IN" dirty="0" smtClean="0"/>
              <a:t> by actual measurement.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err="1" smtClean="0"/>
              <a:t>Clinically,</a:t>
            </a:r>
            <a:r>
              <a:rPr lang="en-IN" u="sng" dirty="0" err="1" smtClean="0"/>
              <a:t>hypocoiling</a:t>
            </a:r>
            <a:r>
              <a:rPr lang="en-IN" dirty="0" smtClean="0"/>
              <a:t> has been linked with</a:t>
            </a:r>
          </a:p>
          <a:p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demise.</a:t>
            </a:r>
          </a:p>
          <a:p>
            <a:pPr>
              <a:buNone/>
            </a:pPr>
            <a:endParaRPr lang="en-IN" dirty="0" smtClean="0"/>
          </a:p>
          <a:p>
            <a:r>
              <a:rPr lang="en-IN" u="sng" dirty="0" err="1" smtClean="0"/>
              <a:t>Hypercoiling</a:t>
            </a:r>
            <a:r>
              <a:rPr lang="en-IN" u="sng" dirty="0" smtClean="0"/>
              <a:t> </a:t>
            </a:r>
            <a:r>
              <a:rPr lang="en-IN" dirty="0" smtClean="0"/>
              <a:t>has been associated with</a:t>
            </a:r>
          </a:p>
          <a:p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growth Restriction,</a:t>
            </a:r>
          </a:p>
          <a:p>
            <a:r>
              <a:rPr lang="en-IN" dirty="0" err="1" smtClean="0"/>
              <a:t>Intraparteum</a:t>
            </a:r>
            <a:r>
              <a:rPr lang="en-IN" dirty="0" smtClean="0"/>
              <a:t> </a:t>
            </a:r>
            <a:r>
              <a:rPr lang="en-IN" dirty="0" err="1" smtClean="0"/>
              <a:t>fetal</a:t>
            </a:r>
            <a:r>
              <a:rPr lang="en-IN" dirty="0" smtClean="0"/>
              <a:t> acidosis.</a:t>
            </a:r>
          </a:p>
          <a:p>
            <a:r>
              <a:rPr lang="en-IN" dirty="0" smtClean="0"/>
              <a:t>Both reported in the settings of </a:t>
            </a:r>
            <a:r>
              <a:rPr lang="en-IN" dirty="0" err="1" smtClean="0"/>
              <a:t>trisomic</a:t>
            </a:r>
            <a:r>
              <a:rPr lang="en-IN" dirty="0" smtClean="0"/>
              <a:t> </a:t>
            </a:r>
            <a:r>
              <a:rPr lang="en-IN" dirty="0" err="1" smtClean="0"/>
              <a:t>fetuses</a:t>
            </a:r>
            <a:r>
              <a:rPr lang="en-IN" dirty="0" smtClean="0"/>
              <a:t> &amp; with Single </a:t>
            </a:r>
            <a:r>
              <a:rPr lang="en-IN" dirty="0" err="1" smtClean="0"/>
              <a:t>Umblical</a:t>
            </a:r>
            <a:r>
              <a:rPr lang="en-IN" dirty="0" smtClean="0"/>
              <a:t> artery.</a:t>
            </a:r>
            <a:endParaRPr lang="en-IN" dirty="0"/>
          </a:p>
        </p:txBody>
      </p:sp>
      <p:pic>
        <p:nvPicPr>
          <p:cNvPr id="4" name="Picture 3" descr="IMG-20170404-WA00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57625"/>
            <a:ext cx="9144000" cy="3000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052736"/>
          </a:xfrm>
        </p:spPr>
        <p:txBody>
          <a:bodyPr/>
          <a:lstStyle/>
          <a:p>
            <a:r>
              <a:rPr lang="en-IN" dirty="0" smtClean="0"/>
              <a:t>			Insertion.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The cord normally inserts centrally into the placental </a:t>
            </a:r>
            <a:r>
              <a:rPr lang="en-IN" dirty="0" err="1" smtClean="0"/>
              <a:t>disc,but</a:t>
            </a:r>
            <a:r>
              <a:rPr lang="en-IN" dirty="0" smtClean="0"/>
              <a:t> </a:t>
            </a:r>
            <a:r>
              <a:rPr lang="en-IN" dirty="0" err="1" smtClean="0"/>
              <a:t>eccentric,marginal</a:t>
            </a:r>
            <a:r>
              <a:rPr lang="en-IN" dirty="0" smtClean="0"/>
              <a:t> or </a:t>
            </a:r>
            <a:r>
              <a:rPr lang="en-IN" dirty="0" err="1" smtClean="0"/>
              <a:t>velamentous</a:t>
            </a:r>
            <a:r>
              <a:rPr lang="en-IN" dirty="0" smtClean="0"/>
              <a:t> insertions are variants.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latter two are clinically important in that the cord or its vessels may be torn during labour and delivery.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Marginal insertion is a common variant sometimes referred to Battledore Placenta.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which the cord anchors at the placental margin.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More frequent with </a:t>
            </a:r>
            <a:r>
              <a:rPr lang="en-IN" dirty="0" err="1" smtClean="0"/>
              <a:t>Multifetal</a:t>
            </a:r>
            <a:r>
              <a:rPr lang="en-IN" dirty="0" smtClean="0"/>
              <a:t> Pregnancy especially those conceived using ART and associated with weight discordance.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Battledore placenta.</a:t>
            </a:r>
            <a:endParaRPr lang="en-IN" dirty="0"/>
          </a:p>
        </p:txBody>
      </p:sp>
      <p:pic>
        <p:nvPicPr>
          <p:cNvPr id="3" name="Picture 2" descr="IMG-20170404-WA00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68760"/>
            <a:ext cx="9144000" cy="55892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dirty="0" smtClean="0"/>
              <a:t>Battledore placenta results in the cord being pulled off during delivery of the placenta.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 err="1" smtClean="0"/>
              <a:t>velamentous</a:t>
            </a:r>
            <a:r>
              <a:rPr lang="en-IN" dirty="0" smtClean="0"/>
              <a:t> insertion is a variant of considerable importance.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umblical</a:t>
            </a:r>
            <a:r>
              <a:rPr lang="en-IN" dirty="0" smtClean="0"/>
              <a:t> vessels </a:t>
            </a:r>
            <a:r>
              <a:rPr lang="en-IN" dirty="0" err="1" smtClean="0"/>
              <a:t>characterisically</a:t>
            </a:r>
            <a:r>
              <a:rPr lang="en-IN" dirty="0" smtClean="0"/>
              <a:t> spread within its membrane at a distance from the placental </a:t>
            </a:r>
            <a:r>
              <a:rPr lang="en-IN" dirty="0" err="1" smtClean="0"/>
              <a:t>margin,which</a:t>
            </a:r>
            <a:r>
              <a:rPr lang="en-IN" dirty="0" smtClean="0"/>
              <a:t> they reach surrounded only by a fold of amnion.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IMG-20170404-WA00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As a </a:t>
            </a:r>
            <a:r>
              <a:rPr lang="en-IN" dirty="0" err="1" smtClean="0"/>
              <a:t>result,vessels</a:t>
            </a:r>
            <a:r>
              <a:rPr lang="en-IN" dirty="0" smtClean="0"/>
              <a:t> are vulnerable to </a:t>
            </a:r>
            <a:r>
              <a:rPr lang="en-IN" dirty="0" err="1" smtClean="0"/>
              <a:t>compression,which</a:t>
            </a:r>
            <a:r>
              <a:rPr lang="en-IN" dirty="0" smtClean="0"/>
              <a:t> may lead to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hypoperfusion</a:t>
            </a:r>
            <a:r>
              <a:rPr lang="en-IN" dirty="0" smtClean="0"/>
              <a:t> and </a:t>
            </a:r>
            <a:r>
              <a:rPr lang="en-IN" dirty="0" err="1" smtClean="0"/>
              <a:t>acidemia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Incidence is approximately 1% more common with  placenta </a:t>
            </a:r>
            <a:r>
              <a:rPr lang="en-IN" dirty="0" err="1" smtClean="0"/>
              <a:t>praevia</a:t>
            </a:r>
            <a:r>
              <a:rPr lang="en-IN" dirty="0" smtClean="0"/>
              <a:t> &amp; </a:t>
            </a:r>
            <a:r>
              <a:rPr lang="en-IN" dirty="0" err="1" smtClean="0"/>
              <a:t>mutifetal</a:t>
            </a:r>
            <a:r>
              <a:rPr lang="en-IN" dirty="0" smtClean="0"/>
              <a:t> gestations.</a:t>
            </a:r>
          </a:p>
          <a:p>
            <a:endParaRPr lang="en-IN" dirty="0" smtClean="0"/>
          </a:p>
          <a:p>
            <a:r>
              <a:rPr lang="en-IN" dirty="0" smtClean="0"/>
              <a:t>In prenatal </a:t>
            </a:r>
            <a:r>
              <a:rPr lang="en-IN" dirty="0" err="1" smtClean="0"/>
              <a:t>USG,cord</a:t>
            </a:r>
            <a:r>
              <a:rPr lang="en-IN" dirty="0" smtClean="0"/>
              <a:t> vessels with </a:t>
            </a:r>
            <a:r>
              <a:rPr lang="en-IN" dirty="0" err="1" smtClean="0"/>
              <a:t>velamentous</a:t>
            </a:r>
            <a:r>
              <a:rPr lang="en-IN" dirty="0" smtClean="0"/>
              <a:t> insertion are seen travelling along the uterine wall before entering the placental disc.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Picture 4" descr="IMG-20170404-WA00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Furcate</a:t>
            </a:r>
            <a:r>
              <a:rPr lang="en-IN" dirty="0" smtClean="0"/>
              <a:t> insertion of cord</a:t>
            </a:r>
            <a:endParaRPr lang="en-IN" dirty="0"/>
          </a:p>
        </p:txBody>
      </p:sp>
      <p:pic>
        <p:nvPicPr>
          <p:cNvPr id="4" name="Content Placeholder 3" descr="IMG-20170404-WA006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08104" y="2005012"/>
            <a:ext cx="3635896" cy="45923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484785"/>
            <a:ext cx="53640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/>
              <a:t>Very uncommon </a:t>
            </a:r>
            <a:r>
              <a:rPr lang="en-IN" sz="2400" dirty="0" err="1" smtClean="0"/>
              <a:t>Furcate</a:t>
            </a:r>
            <a:r>
              <a:rPr lang="en-IN" sz="2400" dirty="0" smtClean="0"/>
              <a:t> </a:t>
            </a:r>
            <a:r>
              <a:rPr lang="en-IN" sz="2400" dirty="0" err="1" smtClean="0"/>
              <a:t>insertion,the</a:t>
            </a:r>
            <a:r>
              <a:rPr lang="en-IN" sz="2400" dirty="0" smtClean="0"/>
              <a:t> topographic site of cord connection onto the placental disc is </a:t>
            </a:r>
            <a:r>
              <a:rPr lang="en-IN" sz="2400" dirty="0" err="1" smtClean="0"/>
              <a:t>central,but</a:t>
            </a:r>
            <a:r>
              <a:rPr lang="en-IN" sz="2400" dirty="0" smtClean="0"/>
              <a:t> </a:t>
            </a:r>
            <a:r>
              <a:rPr lang="en-IN" sz="2400" dirty="0" err="1" smtClean="0"/>
              <a:t>umblical</a:t>
            </a:r>
            <a:r>
              <a:rPr lang="en-IN" sz="2400" dirty="0" smtClean="0"/>
              <a:t> vessels lose their protective Wharton jelly shortly before they insert.</a:t>
            </a:r>
          </a:p>
          <a:p>
            <a:pPr>
              <a:buNone/>
            </a:pPr>
            <a:endParaRPr lang="en-IN" sz="2400" dirty="0" smtClean="0"/>
          </a:p>
          <a:p>
            <a:r>
              <a:rPr lang="en-IN" sz="2400" dirty="0" smtClean="0"/>
              <a:t>As a </a:t>
            </a:r>
            <a:r>
              <a:rPr lang="en-IN" sz="2400" dirty="0" err="1" smtClean="0"/>
              <a:t>result,they</a:t>
            </a:r>
            <a:r>
              <a:rPr lang="en-IN" sz="2400" dirty="0" smtClean="0"/>
              <a:t> are covered only by an amnion sheath and prone to </a:t>
            </a:r>
            <a:r>
              <a:rPr lang="en-IN" sz="2400" dirty="0" err="1" smtClean="0"/>
              <a:t>compression,twisting</a:t>
            </a:r>
            <a:r>
              <a:rPr lang="en-IN" sz="2400" dirty="0" smtClean="0"/>
              <a:t> and thrombosis.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Cord Development.</a:t>
            </a:r>
            <a:endParaRPr lang="en-IN" dirty="0"/>
          </a:p>
        </p:txBody>
      </p:sp>
      <p:pic>
        <p:nvPicPr>
          <p:cNvPr id="6" name="Content Placeholder 5" descr="IMG-20170404-WA006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143999" cy="56612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052736"/>
          </a:xfrm>
        </p:spPr>
        <p:txBody>
          <a:bodyPr/>
          <a:lstStyle/>
          <a:p>
            <a:r>
              <a:rPr lang="en-IN" dirty="0" smtClean="0"/>
              <a:t>			</a:t>
            </a:r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Dangerous variation of </a:t>
            </a:r>
            <a:r>
              <a:rPr lang="en-IN" dirty="0" err="1" smtClean="0"/>
              <a:t>velamentous</a:t>
            </a:r>
            <a:r>
              <a:rPr lang="en-IN" dirty="0" smtClean="0"/>
              <a:t> insertion in which the vessels within the membranes overlie the cervical Os.</a:t>
            </a:r>
          </a:p>
          <a:p>
            <a:r>
              <a:rPr lang="en-IN" dirty="0" smtClean="0"/>
              <a:t>The vessels can be interposed between the cervix and the presenting </a:t>
            </a:r>
            <a:r>
              <a:rPr lang="en-IN" dirty="0" err="1" smtClean="0"/>
              <a:t>fetal</a:t>
            </a:r>
            <a:r>
              <a:rPr lang="en-IN" dirty="0" smtClean="0"/>
              <a:t> part.</a:t>
            </a:r>
          </a:p>
          <a:p>
            <a:r>
              <a:rPr lang="en-IN" dirty="0" err="1" smtClean="0"/>
              <a:t>Hence,they</a:t>
            </a:r>
            <a:r>
              <a:rPr lang="en-IN" dirty="0" smtClean="0"/>
              <a:t> are vulnerable to compression and also to laceration or avulsion with rapid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exsanguination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 is uncommon.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en-IN" dirty="0" smtClean="0"/>
              <a:t>		</a:t>
            </a:r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.</a:t>
            </a:r>
            <a:endParaRPr lang="en-IN" dirty="0"/>
          </a:p>
        </p:txBody>
      </p:sp>
      <p:pic>
        <p:nvPicPr>
          <p:cNvPr id="4" name="Picture 3" descr="IMG-20170404-WA00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44000" cy="55172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124744"/>
          </a:xfrm>
        </p:spPr>
        <p:txBody>
          <a:bodyPr/>
          <a:lstStyle/>
          <a:p>
            <a:r>
              <a:rPr lang="en-IN" dirty="0" smtClean="0"/>
              <a:t>Risk factors.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en-IN" dirty="0" err="1" smtClean="0"/>
              <a:t>Bilobate</a:t>
            </a:r>
            <a:r>
              <a:rPr lang="en-IN" dirty="0" smtClean="0"/>
              <a:t> or </a:t>
            </a:r>
            <a:r>
              <a:rPr lang="en-IN" dirty="0" err="1" smtClean="0"/>
              <a:t>succenturiate</a:t>
            </a:r>
            <a:r>
              <a:rPr lang="en-IN" dirty="0" smtClean="0"/>
              <a:t> placenta,</a:t>
            </a:r>
          </a:p>
          <a:p>
            <a:r>
              <a:rPr lang="en-IN" dirty="0" smtClean="0"/>
              <a:t>Second trimester placenta </a:t>
            </a:r>
            <a:r>
              <a:rPr lang="en-IN" dirty="0" err="1" smtClean="0"/>
              <a:t>previa</a:t>
            </a:r>
            <a:r>
              <a:rPr lang="en-IN" dirty="0" smtClean="0"/>
              <a:t> with or without later migration.</a:t>
            </a:r>
          </a:p>
          <a:p>
            <a:r>
              <a:rPr lang="en-IN" dirty="0" smtClean="0"/>
              <a:t>It also increased in pregnancies conceived by IVF.</a:t>
            </a:r>
          </a:p>
          <a:p>
            <a:r>
              <a:rPr lang="en-IN" dirty="0" smtClean="0"/>
              <a:t>Because </a:t>
            </a:r>
            <a:r>
              <a:rPr lang="en-IN" dirty="0" err="1" smtClean="0"/>
              <a:t>antepartrum</a:t>
            </a:r>
            <a:r>
              <a:rPr lang="en-IN" dirty="0" smtClean="0"/>
              <a:t> diagnosis has improved </a:t>
            </a:r>
            <a:r>
              <a:rPr lang="en-IN" dirty="0" err="1" smtClean="0"/>
              <a:t>perinatal</a:t>
            </a:r>
            <a:r>
              <a:rPr lang="en-IN" dirty="0" smtClean="0"/>
              <a:t> survival compared with intra </a:t>
            </a:r>
            <a:r>
              <a:rPr lang="en-IN" dirty="0" err="1" smtClean="0"/>
              <a:t>partrum</a:t>
            </a:r>
            <a:r>
              <a:rPr lang="en-IN" dirty="0" smtClean="0"/>
              <a:t> diagnosis</a:t>
            </a:r>
          </a:p>
          <a:p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 would be identified </a:t>
            </a:r>
            <a:r>
              <a:rPr lang="en-IN" dirty="0" err="1" smtClean="0"/>
              <a:t>early.but</a:t>
            </a:r>
            <a:r>
              <a:rPr lang="en-IN" dirty="0" smtClean="0"/>
              <a:t> this is not possible always.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err="1" smtClean="0"/>
              <a:t>Clinically,an</a:t>
            </a:r>
            <a:r>
              <a:rPr lang="en-IN" dirty="0" smtClean="0"/>
              <a:t> examiner is </a:t>
            </a:r>
            <a:r>
              <a:rPr lang="en-IN" dirty="0" err="1" smtClean="0"/>
              <a:t>ocassionally</a:t>
            </a:r>
            <a:r>
              <a:rPr lang="en-IN" dirty="0" smtClean="0"/>
              <a:t> able to palpate or directly see a tubular </a:t>
            </a:r>
            <a:r>
              <a:rPr lang="en-IN" dirty="0" err="1" smtClean="0"/>
              <a:t>fetal</a:t>
            </a:r>
            <a:r>
              <a:rPr lang="en-IN" dirty="0" smtClean="0"/>
              <a:t> vessels in the membranes overlying the presenting part.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With </a:t>
            </a:r>
            <a:r>
              <a:rPr lang="en-IN" dirty="0" err="1" smtClean="0"/>
              <a:t>TVS,cord</a:t>
            </a:r>
            <a:r>
              <a:rPr lang="en-IN" dirty="0" smtClean="0"/>
              <a:t> vessels may be seen inserting into the membranes-rather than directly into the placenta-with vessels running above the cervical internal </a:t>
            </a:r>
            <a:r>
              <a:rPr lang="en-IN" dirty="0" err="1" smtClean="0"/>
              <a:t>os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Routine colour Doppler interrogation of the placental cord insertion </a:t>
            </a:r>
            <a:r>
              <a:rPr lang="en-IN" dirty="0" err="1" smtClean="0"/>
              <a:t>site,particulary</a:t>
            </a:r>
            <a:r>
              <a:rPr lang="en-IN" dirty="0" smtClean="0"/>
              <a:t> in case of placenta </a:t>
            </a:r>
            <a:r>
              <a:rPr lang="en-IN" dirty="0" err="1" smtClean="0"/>
              <a:t>previa</a:t>
            </a:r>
            <a:r>
              <a:rPr lang="en-IN" dirty="0" smtClean="0"/>
              <a:t> or low lying placenta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Once </a:t>
            </a:r>
            <a:r>
              <a:rPr lang="en-IN" dirty="0" err="1" smtClean="0"/>
              <a:t>vasaprevia</a:t>
            </a:r>
            <a:r>
              <a:rPr lang="en-IN" dirty="0" smtClean="0"/>
              <a:t> is </a:t>
            </a:r>
            <a:r>
              <a:rPr lang="en-IN" dirty="0" err="1" smtClean="0"/>
              <a:t>identified,early</a:t>
            </a:r>
            <a:r>
              <a:rPr lang="en-IN" dirty="0" smtClean="0"/>
              <a:t> scheduled </a:t>
            </a:r>
            <a:r>
              <a:rPr lang="en-IN" dirty="0" err="1" smtClean="0"/>
              <a:t>cesarean</a:t>
            </a:r>
            <a:r>
              <a:rPr lang="en-IN" dirty="0" smtClean="0"/>
              <a:t> delivery is planned.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Bed rest apparently has no added advantage.</a:t>
            </a:r>
          </a:p>
          <a:p>
            <a:endParaRPr lang="en-IN" dirty="0" smtClean="0"/>
          </a:p>
          <a:p>
            <a:r>
              <a:rPr lang="en-IN" dirty="0" smtClean="0"/>
              <a:t>Robinson &amp; </a:t>
            </a:r>
            <a:r>
              <a:rPr lang="en-IN" dirty="0" err="1" smtClean="0"/>
              <a:t>Grobman</a:t>
            </a:r>
            <a:r>
              <a:rPr lang="en-IN" dirty="0" smtClean="0"/>
              <a:t> (2011) performed elective </a:t>
            </a:r>
            <a:r>
              <a:rPr lang="en-IN" dirty="0" err="1" smtClean="0"/>
              <a:t>cesarean</a:t>
            </a:r>
            <a:r>
              <a:rPr lang="en-IN" dirty="0" smtClean="0"/>
              <a:t> delivery at 34-35 weeks to balance the risks of </a:t>
            </a:r>
            <a:r>
              <a:rPr lang="en-IN" dirty="0" err="1" smtClean="0"/>
              <a:t>perinatal</a:t>
            </a:r>
            <a:r>
              <a:rPr lang="en-IN" dirty="0" smtClean="0"/>
              <a:t> </a:t>
            </a:r>
            <a:r>
              <a:rPr lang="en-IN" dirty="0" err="1" smtClean="0"/>
              <a:t>exsanguination</a:t>
            </a:r>
            <a:r>
              <a:rPr lang="en-IN" dirty="0" smtClean="0"/>
              <a:t> versus preterm birth morbidity.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At delivery, the infant is expeditiously delivered after the </a:t>
            </a:r>
            <a:r>
              <a:rPr lang="en-IN" dirty="0" err="1" smtClean="0"/>
              <a:t>hysterotomy</a:t>
            </a:r>
            <a:r>
              <a:rPr lang="en-IN" dirty="0" smtClean="0"/>
              <a:t> incision in case a vessel is lacerated during uterine entry.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Whenever there is otherwise unexplained haemorrhage can occur either </a:t>
            </a:r>
            <a:r>
              <a:rPr lang="en-IN" dirty="0" err="1" smtClean="0"/>
              <a:t>antepartrum</a:t>
            </a:r>
            <a:r>
              <a:rPr lang="en-IN" dirty="0" smtClean="0"/>
              <a:t> / </a:t>
            </a:r>
            <a:r>
              <a:rPr lang="en-IN" dirty="0" err="1" smtClean="0"/>
              <a:t>intrapartrum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0"/>
            <a:ext cx="7498080" cy="6858000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Vasa</a:t>
            </a:r>
            <a:r>
              <a:rPr lang="en-IN" dirty="0" smtClean="0"/>
              <a:t> </a:t>
            </a:r>
            <a:r>
              <a:rPr lang="en-IN" dirty="0" err="1" smtClean="0"/>
              <a:t>previa</a:t>
            </a:r>
            <a:r>
              <a:rPr lang="en-IN" dirty="0" smtClean="0"/>
              <a:t> with a lacerated </a:t>
            </a:r>
            <a:r>
              <a:rPr lang="en-IN" dirty="0" err="1" smtClean="0"/>
              <a:t>fetal</a:t>
            </a:r>
            <a:r>
              <a:rPr lang="en-IN" dirty="0" smtClean="0"/>
              <a:t> vessels should be considered.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Bleeding is rapidly fatal &amp; infant salvage is not possible.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With less </a:t>
            </a:r>
            <a:r>
              <a:rPr lang="en-IN" dirty="0" err="1" smtClean="0"/>
              <a:t>haemorrhage,it</a:t>
            </a:r>
            <a:r>
              <a:rPr lang="en-IN" dirty="0" smtClean="0"/>
              <a:t> is possible to distinguish </a:t>
            </a:r>
            <a:r>
              <a:rPr lang="en-IN" dirty="0" err="1" smtClean="0"/>
              <a:t>fetal</a:t>
            </a:r>
            <a:r>
              <a:rPr lang="en-IN" dirty="0" smtClean="0"/>
              <a:t> Vs maternal bleeding.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Various tests relies on characteristically increased resistance of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hemoglobin</a:t>
            </a:r>
            <a:r>
              <a:rPr lang="en-IN" dirty="0" smtClean="0"/>
              <a:t> to </a:t>
            </a:r>
            <a:r>
              <a:rPr lang="en-IN" dirty="0" err="1" smtClean="0"/>
              <a:t>denaturation</a:t>
            </a:r>
            <a:r>
              <a:rPr lang="en-IN" dirty="0" smtClean="0"/>
              <a:t> by alkaline or acid reagents.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52736"/>
          </a:xfrm>
        </p:spPr>
        <p:txBody>
          <a:bodyPr/>
          <a:lstStyle/>
          <a:p>
            <a:r>
              <a:rPr lang="en-IN" dirty="0" smtClean="0"/>
              <a:t>		Cord knots.</a:t>
            </a:r>
            <a:endParaRPr lang="en-IN" dirty="0"/>
          </a:p>
        </p:txBody>
      </p:sp>
      <p:pic>
        <p:nvPicPr>
          <p:cNvPr id="3" name="Picture 2" descr="IMG-20170404-WA00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1196752"/>
            <a:ext cx="9144000" cy="5661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340768"/>
          </a:xfrm>
        </p:spPr>
        <p:txBody>
          <a:bodyPr/>
          <a:lstStyle/>
          <a:p>
            <a:r>
              <a:rPr lang="en-IN" dirty="0" smtClean="0"/>
              <a:t>			Knots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Mechanical &amp; vascular abnormalities can impede cord vessel blood flow either toward or away from the </a:t>
            </a:r>
            <a:r>
              <a:rPr lang="en-IN" dirty="0" err="1" smtClean="0"/>
              <a:t>fetus</a:t>
            </a:r>
            <a:r>
              <a:rPr lang="en-IN" dirty="0" smtClean="0"/>
              <a:t> and these sometimes cause </a:t>
            </a:r>
            <a:r>
              <a:rPr lang="en-IN" dirty="0" err="1" smtClean="0"/>
              <a:t>fetal</a:t>
            </a:r>
            <a:r>
              <a:rPr lang="en-IN" dirty="0" smtClean="0"/>
              <a:t> harm.</a:t>
            </a:r>
          </a:p>
          <a:p>
            <a:pPr>
              <a:buNone/>
            </a:pPr>
            <a:endParaRPr lang="en-IN" dirty="0" smtClean="0"/>
          </a:p>
          <a:p>
            <a:r>
              <a:rPr lang="en-IN" b="1" u="sng" dirty="0" smtClean="0"/>
              <a:t>True knots </a:t>
            </a:r>
            <a:r>
              <a:rPr lang="en-IN" dirty="0" smtClean="0"/>
              <a:t>are caused by </a:t>
            </a:r>
            <a:r>
              <a:rPr lang="en-IN" dirty="0" err="1" smtClean="0"/>
              <a:t>fetal</a:t>
            </a:r>
            <a:r>
              <a:rPr lang="en-IN" dirty="0" smtClean="0"/>
              <a:t> movement and are seen in approximately  1% of birth.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Common  and dangerous in </a:t>
            </a:r>
            <a:r>
              <a:rPr lang="en-IN" dirty="0" err="1" smtClean="0"/>
              <a:t>monoamniotic</a:t>
            </a:r>
            <a:r>
              <a:rPr lang="en-IN" dirty="0" smtClean="0"/>
              <a:t> twins.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When true knots are associated with </a:t>
            </a:r>
            <a:r>
              <a:rPr lang="en-IN" dirty="0" err="1" smtClean="0"/>
              <a:t>singelton</a:t>
            </a:r>
            <a:r>
              <a:rPr lang="en-IN" dirty="0" smtClean="0"/>
              <a:t> </a:t>
            </a:r>
            <a:r>
              <a:rPr lang="en-IN" dirty="0" err="1" smtClean="0"/>
              <a:t>fetuses,the</a:t>
            </a:r>
            <a:r>
              <a:rPr lang="en-IN" dirty="0" smtClean="0"/>
              <a:t> still birth risk is increased four to ten fold.</a:t>
            </a:r>
          </a:p>
          <a:p>
            <a:endParaRPr lang="en-IN" dirty="0" smtClean="0"/>
          </a:p>
          <a:p>
            <a:r>
              <a:rPr lang="en-IN" dirty="0" smtClean="0"/>
              <a:t>Abnormal </a:t>
            </a:r>
            <a:r>
              <a:rPr lang="en-IN" dirty="0" err="1" smtClean="0"/>
              <a:t>fetal</a:t>
            </a:r>
            <a:r>
              <a:rPr lang="en-IN" dirty="0" smtClean="0"/>
              <a:t> heart </a:t>
            </a:r>
            <a:r>
              <a:rPr lang="en-IN" dirty="0" err="1" smtClean="0"/>
              <a:t>rate,tracings</a:t>
            </a:r>
            <a:r>
              <a:rPr lang="en-IN" dirty="0" smtClean="0"/>
              <a:t> are more often encountered during labour. </a:t>
            </a:r>
            <a:r>
              <a:rPr lang="en-IN" dirty="0" err="1" smtClean="0"/>
              <a:t>However,cesarean</a:t>
            </a:r>
            <a:r>
              <a:rPr lang="en-IN" dirty="0" smtClean="0"/>
              <a:t> delivery rates are not increased and cord blood acid base values are usually normal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1052736"/>
          </a:xfrm>
        </p:spPr>
        <p:txBody>
          <a:bodyPr/>
          <a:lstStyle/>
          <a:p>
            <a:r>
              <a:rPr lang="en-IN" dirty="0" smtClean="0"/>
              <a:t>		True Knots.</a:t>
            </a:r>
            <a:endParaRPr lang="en-IN" dirty="0"/>
          </a:p>
        </p:txBody>
      </p:sp>
      <p:pic>
        <p:nvPicPr>
          <p:cNvPr id="3" name="Picture 2" descr="IMG-20170404-WA00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9143999" cy="5733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b="1" u="sng" dirty="0" smtClean="0"/>
              <a:t>False knots </a:t>
            </a:r>
            <a:r>
              <a:rPr lang="en-IN" dirty="0" smtClean="0"/>
              <a:t>are of no clinical significance and appear as knobs </a:t>
            </a:r>
            <a:r>
              <a:rPr lang="en-IN" dirty="0" err="1" smtClean="0"/>
              <a:t>protuding</a:t>
            </a:r>
            <a:r>
              <a:rPr lang="en-IN" dirty="0" smtClean="0"/>
              <a:t> from the cord surface.</a:t>
            </a:r>
          </a:p>
          <a:p>
            <a:r>
              <a:rPr lang="en-IN" dirty="0" smtClean="0"/>
              <a:t>These are focal redundancies of a vessel or Wharton jelly.</a:t>
            </a:r>
          </a:p>
          <a:p>
            <a:r>
              <a:rPr lang="en-IN" dirty="0" smtClean="0"/>
              <a:t>.</a:t>
            </a:r>
            <a:endParaRPr lang="en-IN" dirty="0"/>
          </a:p>
        </p:txBody>
      </p:sp>
      <p:pic>
        <p:nvPicPr>
          <p:cNvPr id="4" name="Picture 3" descr="IMG-20170404-WA00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38362"/>
            <a:ext cx="9144000" cy="47196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052736"/>
          </a:xfrm>
        </p:spPr>
        <p:txBody>
          <a:bodyPr/>
          <a:lstStyle/>
          <a:p>
            <a:r>
              <a:rPr lang="en-IN" dirty="0" smtClean="0"/>
              <a:t>			Structures.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The constituents of the </a:t>
            </a:r>
            <a:r>
              <a:rPr lang="en-IN" dirty="0" err="1" smtClean="0"/>
              <a:t>umblical</a:t>
            </a:r>
            <a:r>
              <a:rPr lang="en-IN" dirty="0" smtClean="0"/>
              <a:t> cord when fully formed are as follows:</a:t>
            </a:r>
          </a:p>
          <a:p>
            <a:r>
              <a:rPr lang="en-IN" dirty="0" smtClean="0"/>
              <a:t>Covering Epithelium,</a:t>
            </a:r>
          </a:p>
          <a:p>
            <a:r>
              <a:rPr lang="en-IN" dirty="0" smtClean="0"/>
              <a:t>Wharton’s jelly,</a:t>
            </a:r>
          </a:p>
          <a:p>
            <a:r>
              <a:rPr lang="en-IN" dirty="0" smtClean="0"/>
              <a:t>Blood Vessels,</a:t>
            </a:r>
          </a:p>
          <a:p>
            <a:r>
              <a:rPr lang="en-IN" dirty="0" err="1" smtClean="0"/>
              <a:t>Remanants</a:t>
            </a:r>
            <a:r>
              <a:rPr lang="en-IN" dirty="0" smtClean="0"/>
              <a:t> of the </a:t>
            </a:r>
            <a:r>
              <a:rPr lang="en-IN" dirty="0" err="1" smtClean="0"/>
              <a:t>umblical</a:t>
            </a:r>
            <a:r>
              <a:rPr lang="en-IN" dirty="0" smtClean="0"/>
              <a:t> vesicle (yolk sac) and its </a:t>
            </a:r>
            <a:r>
              <a:rPr lang="en-IN" dirty="0" err="1" smtClean="0"/>
              <a:t>vitelline</a:t>
            </a:r>
            <a:r>
              <a:rPr lang="en-IN" dirty="0" smtClean="0"/>
              <a:t> duct.</a:t>
            </a:r>
          </a:p>
          <a:p>
            <a:r>
              <a:rPr lang="en-IN" dirty="0" err="1" smtClean="0"/>
              <a:t>Allantosis</a:t>
            </a:r>
            <a:r>
              <a:rPr lang="en-IN" dirty="0" smtClean="0"/>
              <a:t>,</a:t>
            </a:r>
          </a:p>
          <a:p>
            <a:r>
              <a:rPr lang="en-IN" dirty="0" smtClean="0"/>
              <a:t>Obliterated </a:t>
            </a:r>
            <a:r>
              <a:rPr lang="en-IN" dirty="0" err="1" smtClean="0"/>
              <a:t>Extraembryonic</a:t>
            </a:r>
            <a:r>
              <a:rPr lang="en-IN" dirty="0" smtClean="0"/>
              <a:t> </a:t>
            </a:r>
            <a:r>
              <a:rPr lang="en-IN" dirty="0" err="1" smtClean="0"/>
              <a:t>Coelom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Strictures.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 cord stricture is a focal narrowing of its diameter that usually develops near the </a:t>
            </a:r>
            <a:r>
              <a:rPr lang="en-IN" dirty="0" err="1" smtClean="0"/>
              <a:t>fetal</a:t>
            </a:r>
            <a:r>
              <a:rPr lang="en-IN" dirty="0" smtClean="0"/>
              <a:t> cord insertion.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Characteristic pathological features of strictures are absence of Wharton jelly and </a:t>
            </a:r>
            <a:r>
              <a:rPr lang="en-IN" dirty="0" err="1" smtClean="0"/>
              <a:t>stenosis</a:t>
            </a:r>
            <a:r>
              <a:rPr lang="en-IN" dirty="0" smtClean="0"/>
              <a:t> or obliteration of cord vessels at narrow segment.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 most </a:t>
            </a:r>
            <a:r>
              <a:rPr lang="en-IN" dirty="0" err="1" smtClean="0"/>
              <a:t>instances,the</a:t>
            </a:r>
            <a:r>
              <a:rPr lang="en-IN" dirty="0" smtClean="0"/>
              <a:t> </a:t>
            </a:r>
            <a:r>
              <a:rPr lang="en-IN" dirty="0" err="1" smtClean="0"/>
              <a:t>fetus</a:t>
            </a:r>
            <a:r>
              <a:rPr lang="en-IN" dirty="0" smtClean="0"/>
              <a:t> is stillborn.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Even less common is a cord stricture caused by an amniotic band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             Strictures.</a:t>
            </a:r>
            <a:endParaRPr lang="en-IN" dirty="0"/>
          </a:p>
        </p:txBody>
      </p:sp>
      <p:pic>
        <p:nvPicPr>
          <p:cNvPr id="3" name="Picture 2" descr="IMG-20170404-WA00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96753"/>
            <a:ext cx="9144000" cy="5661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1196752"/>
          </a:xfrm>
        </p:spPr>
        <p:txBody>
          <a:bodyPr/>
          <a:lstStyle/>
          <a:p>
            <a:r>
              <a:rPr lang="en-IN" dirty="0" smtClean="0"/>
              <a:t>			Cord Loops.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Cord loops are frequently encountered and are caused by coiling around </a:t>
            </a:r>
            <a:r>
              <a:rPr lang="en-IN" dirty="0" err="1" smtClean="0"/>
              <a:t>fetal</a:t>
            </a:r>
            <a:r>
              <a:rPr lang="en-IN" dirty="0" smtClean="0"/>
              <a:t> parts during movement.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As </a:t>
            </a:r>
            <a:r>
              <a:rPr lang="en-IN" dirty="0" err="1" smtClean="0"/>
              <a:t>expected,they</a:t>
            </a:r>
            <a:r>
              <a:rPr lang="en-IN" dirty="0" smtClean="0"/>
              <a:t> are more common with longer cords.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 cord around the neck-a </a:t>
            </a:r>
            <a:r>
              <a:rPr lang="en-IN" dirty="0" err="1" smtClean="0"/>
              <a:t>nuchal</a:t>
            </a:r>
            <a:r>
              <a:rPr lang="en-IN" dirty="0" smtClean="0"/>
              <a:t> cord-is extremely common.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One loop is reported in 20 to 30 % of deliveries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Two loops in 2.5 to 5%</a:t>
            </a:r>
          </a:p>
          <a:p>
            <a:endParaRPr lang="en-IN" dirty="0" smtClean="0"/>
          </a:p>
          <a:p>
            <a:r>
              <a:rPr lang="en-IN" dirty="0" smtClean="0"/>
              <a:t>Three loops in 0.2 to 0.5%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	Loops </a:t>
            </a:r>
            <a:endParaRPr lang="en-IN" dirty="0"/>
          </a:p>
        </p:txBody>
      </p:sp>
      <p:pic>
        <p:nvPicPr>
          <p:cNvPr id="4" name="Content Placeholder 3" descr="IMG-20170404-WA005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47800"/>
            <a:ext cx="9144000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dirty="0" smtClean="0"/>
              <a:t>During labour these loops can result in </a:t>
            </a:r>
            <a:r>
              <a:rPr lang="en-IN" dirty="0" err="1" smtClean="0"/>
              <a:t>fetal</a:t>
            </a:r>
            <a:r>
              <a:rPr lang="en-IN" dirty="0" smtClean="0"/>
              <a:t> heart rate decelerations that persists  during a contraction.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Up to 20% </a:t>
            </a:r>
            <a:r>
              <a:rPr lang="en-IN" dirty="0" err="1" smtClean="0"/>
              <a:t>fetuses</a:t>
            </a:r>
            <a:r>
              <a:rPr lang="en-IN" dirty="0" smtClean="0"/>
              <a:t> with a </a:t>
            </a:r>
            <a:r>
              <a:rPr lang="en-IN" dirty="0" err="1" smtClean="0"/>
              <a:t>nuchal</a:t>
            </a:r>
            <a:r>
              <a:rPr lang="en-IN" dirty="0" smtClean="0"/>
              <a:t> cord have moderate to severe variable heart rate decelerations and these are associated with a lower </a:t>
            </a:r>
            <a:r>
              <a:rPr lang="en-IN" dirty="0" err="1" smtClean="0"/>
              <a:t>umblical</a:t>
            </a:r>
            <a:r>
              <a:rPr lang="en-IN" dirty="0" smtClean="0"/>
              <a:t> artery </a:t>
            </a:r>
            <a:r>
              <a:rPr lang="en-IN" dirty="0" err="1" smtClean="0"/>
              <a:t>pH.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Despite these </a:t>
            </a:r>
            <a:r>
              <a:rPr lang="en-IN" dirty="0" err="1" smtClean="0"/>
              <a:t>frequency,nuchal</a:t>
            </a:r>
            <a:r>
              <a:rPr lang="en-IN" dirty="0" smtClean="0"/>
              <a:t> cords are relatively uncommon cause of </a:t>
            </a:r>
            <a:r>
              <a:rPr lang="en-IN" dirty="0" err="1" smtClean="0"/>
              <a:t>perinatal</a:t>
            </a:r>
            <a:r>
              <a:rPr lang="en-IN" dirty="0" smtClean="0"/>
              <a:t> outcome.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Funic</a:t>
            </a:r>
            <a:r>
              <a:rPr lang="en-IN" dirty="0" smtClean="0"/>
              <a:t> presentation.</a:t>
            </a:r>
            <a:endParaRPr lang="en-IN" dirty="0"/>
          </a:p>
        </p:txBody>
      </p:sp>
      <p:pic>
        <p:nvPicPr>
          <p:cNvPr id="4" name="Content Placeholder 3" descr="IMG-20170404-WA006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914524"/>
            <a:ext cx="8244408" cy="47548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 </a:t>
            </a:r>
            <a:r>
              <a:rPr lang="en-IN" dirty="0" err="1" smtClean="0"/>
              <a:t>funic</a:t>
            </a:r>
            <a:r>
              <a:rPr lang="en-IN" dirty="0" smtClean="0"/>
              <a:t> presentation describes when the </a:t>
            </a:r>
            <a:r>
              <a:rPr lang="en-IN" dirty="0" err="1" smtClean="0"/>
              <a:t>umblical</a:t>
            </a:r>
            <a:r>
              <a:rPr lang="en-IN" dirty="0" smtClean="0"/>
              <a:t> cord is the presenting part in labour.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These are uncommon</a:t>
            </a:r>
          </a:p>
          <a:p>
            <a:endParaRPr lang="en-IN" dirty="0" smtClean="0"/>
          </a:p>
          <a:p>
            <a:r>
              <a:rPr lang="en-IN" dirty="0" smtClean="0"/>
              <a:t>Associated with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malpresentation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 err="1" smtClean="0"/>
              <a:t>funic</a:t>
            </a:r>
            <a:r>
              <a:rPr lang="en-IN" dirty="0" smtClean="0"/>
              <a:t> presentation in some cases identified with placental </a:t>
            </a:r>
            <a:r>
              <a:rPr lang="en-IN" dirty="0" err="1" smtClean="0"/>
              <a:t>sonography</a:t>
            </a:r>
            <a:r>
              <a:rPr lang="en-IN" dirty="0" smtClean="0"/>
              <a:t> and colour flow </a:t>
            </a:r>
            <a:r>
              <a:rPr lang="en-IN" dirty="0" err="1" smtClean="0"/>
              <a:t>doppler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Fetal</a:t>
            </a:r>
            <a:r>
              <a:rPr lang="en-IN" dirty="0" smtClean="0"/>
              <a:t> heart rate abnormalities and overt or occult cord </a:t>
            </a:r>
            <a:r>
              <a:rPr lang="en-IN" dirty="0" err="1" smtClean="0"/>
              <a:t>prolapse</a:t>
            </a:r>
            <a:r>
              <a:rPr lang="en-IN" dirty="0" smtClean="0"/>
              <a:t> may complicate labour and lead to </a:t>
            </a:r>
            <a:r>
              <a:rPr lang="en-IN" dirty="0" err="1" smtClean="0"/>
              <a:t>cesarean</a:t>
            </a:r>
            <a:r>
              <a:rPr lang="en-IN" dirty="0" smtClean="0"/>
              <a:t> delivery.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764704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				Vascular.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r>
              <a:rPr lang="en-IN" dirty="0" smtClean="0"/>
              <a:t>Cord hematomas are uncommon and have been associated with </a:t>
            </a:r>
          </a:p>
          <a:p>
            <a:r>
              <a:rPr lang="en-IN" dirty="0" smtClean="0"/>
              <a:t>Abnormal cord length,</a:t>
            </a:r>
          </a:p>
          <a:p>
            <a:r>
              <a:rPr lang="en-IN" dirty="0" err="1" smtClean="0"/>
              <a:t>Umblical</a:t>
            </a:r>
            <a:r>
              <a:rPr lang="en-IN" dirty="0" smtClean="0"/>
              <a:t> vessel aneurysm,</a:t>
            </a:r>
          </a:p>
          <a:p>
            <a:r>
              <a:rPr lang="en-IN" dirty="0" smtClean="0"/>
              <a:t>Trauma,</a:t>
            </a:r>
          </a:p>
          <a:p>
            <a:r>
              <a:rPr lang="en-IN" dirty="0" smtClean="0"/>
              <a:t>Entanglement,</a:t>
            </a:r>
          </a:p>
          <a:p>
            <a:r>
              <a:rPr lang="en-IN" dirty="0" err="1" smtClean="0"/>
              <a:t>Umblical</a:t>
            </a:r>
            <a:r>
              <a:rPr lang="en-IN" dirty="0" smtClean="0"/>
              <a:t> vessel </a:t>
            </a:r>
            <a:r>
              <a:rPr lang="en-IN" dirty="0" err="1" smtClean="0"/>
              <a:t>venipuncture</a:t>
            </a:r>
            <a:endParaRPr lang="en-IN" dirty="0" smtClean="0"/>
          </a:p>
          <a:p>
            <a:r>
              <a:rPr lang="en-IN" dirty="0" err="1" smtClean="0"/>
              <a:t>Funisitis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n-IN" dirty="0" smtClean="0"/>
              <a:t> 		</a:t>
            </a:r>
            <a:r>
              <a:rPr lang="en-IN" dirty="0" err="1" smtClean="0"/>
              <a:t>Vascularity</a:t>
            </a:r>
            <a:r>
              <a:rPr lang="en-IN" dirty="0" smtClean="0"/>
              <a:t>.</a:t>
            </a:r>
            <a:endParaRPr lang="en-IN" dirty="0"/>
          </a:p>
        </p:txBody>
      </p:sp>
      <p:pic>
        <p:nvPicPr>
          <p:cNvPr id="4" name="Content Placeholder 3" descr="IMG-20170404-WA0059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9144000" cy="5949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Umblical</a:t>
            </a:r>
            <a:r>
              <a:rPr lang="en-IN" dirty="0" smtClean="0"/>
              <a:t> cord vessel thrombosis are in </a:t>
            </a:r>
            <a:r>
              <a:rPr lang="en-IN" dirty="0" err="1" smtClean="0"/>
              <a:t>utero</a:t>
            </a:r>
            <a:r>
              <a:rPr lang="en-IN" dirty="0" smtClean="0"/>
              <a:t> events.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Approximately 70 % are venous,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20% are venous and arterial,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10% are arterial thrombosis.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Compared with venous thrombosis, those in the artery have higher </a:t>
            </a:r>
            <a:r>
              <a:rPr lang="en-IN" dirty="0" err="1" smtClean="0"/>
              <a:t>perinatal</a:t>
            </a:r>
            <a:r>
              <a:rPr lang="en-IN" dirty="0" smtClean="0"/>
              <a:t> morbidity and mortality rates and are associated with </a:t>
            </a:r>
            <a:r>
              <a:rPr lang="en-IN" dirty="0" err="1" smtClean="0"/>
              <a:t>fetal</a:t>
            </a:r>
            <a:r>
              <a:rPr lang="en-IN" dirty="0" smtClean="0"/>
              <a:t> growth restriction, </a:t>
            </a:r>
            <a:r>
              <a:rPr lang="en-IN" dirty="0" err="1" smtClean="0"/>
              <a:t>fetal</a:t>
            </a:r>
            <a:r>
              <a:rPr lang="en-IN" dirty="0" smtClean="0"/>
              <a:t> acidosis and still birth.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-20170404-WA0060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dirty="0" smtClean="0"/>
              <a:t>Another rare anomaly is an </a:t>
            </a:r>
            <a:r>
              <a:rPr lang="en-IN" dirty="0" err="1" smtClean="0"/>
              <a:t>umblical</a:t>
            </a:r>
            <a:r>
              <a:rPr lang="en-IN" dirty="0" smtClean="0"/>
              <a:t> </a:t>
            </a:r>
            <a:r>
              <a:rPr lang="en-IN" dirty="0" err="1" smtClean="0"/>
              <a:t>varix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Umblical</a:t>
            </a:r>
            <a:r>
              <a:rPr lang="en-IN" dirty="0" smtClean="0"/>
              <a:t> vein </a:t>
            </a:r>
            <a:r>
              <a:rPr lang="en-IN" dirty="0" err="1" smtClean="0"/>
              <a:t>varix</a:t>
            </a:r>
            <a:r>
              <a:rPr lang="en-IN" dirty="0" smtClean="0"/>
              <a:t> is a marked focal dilatation that can be within either the </a:t>
            </a:r>
            <a:r>
              <a:rPr lang="en-IN" dirty="0" err="1" smtClean="0"/>
              <a:t>intramniotic</a:t>
            </a:r>
            <a:r>
              <a:rPr lang="en-IN" dirty="0" smtClean="0"/>
              <a:t> or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intrabdominal</a:t>
            </a:r>
            <a:r>
              <a:rPr lang="en-IN" dirty="0" smtClean="0"/>
              <a:t> portion of the </a:t>
            </a:r>
            <a:r>
              <a:rPr lang="en-IN" dirty="0" err="1" smtClean="0"/>
              <a:t>umblical</a:t>
            </a:r>
            <a:r>
              <a:rPr lang="en-IN" dirty="0" smtClean="0"/>
              <a:t> vein.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latter anomalies are associated with increased rates of </a:t>
            </a:r>
            <a:r>
              <a:rPr lang="en-IN" dirty="0" err="1" smtClean="0"/>
              <a:t>fetal</a:t>
            </a:r>
            <a:r>
              <a:rPr lang="en-IN" dirty="0" smtClean="0"/>
              <a:t> structural anomalies and </a:t>
            </a:r>
            <a:r>
              <a:rPr lang="en-IN" dirty="0" err="1" smtClean="0"/>
              <a:t>aneuploidy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Complications may include:</a:t>
            </a:r>
          </a:p>
          <a:p>
            <a:r>
              <a:rPr lang="en-IN" dirty="0" smtClean="0"/>
              <a:t>Rupture or thrombosis,</a:t>
            </a:r>
          </a:p>
          <a:p>
            <a:r>
              <a:rPr lang="en-IN" dirty="0" smtClean="0"/>
              <a:t>Compression of the </a:t>
            </a:r>
            <a:r>
              <a:rPr lang="en-IN" dirty="0" err="1" smtClean="0"/>
              <a:t>umblical</a:t>
            </a:r>
            <a:r>
              <a:rPr lang="en-IN" dirty="0" smtClean="0"/>
              <a:t> artery &amp;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cardiac failure due to increased preload.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IN" dirty="0" smtClean="0"/>
              <a:t>They may be visualised during </a:t>
            </a:r>
            <a:r>
              <a:rPr lang="en-IN" dirty="0" err="1" smtClean="0"/>
              <a:t>sonography</a:t>
            </a:r>
            <a:r>
              <a:rPr lang="en-IN" dirty="0" smtClean="0"/>
              <a:t> as a cystic dilatation of the </a:t>
            </a:r>
            <a:r>
              <a:rPr lang="en-IN" dirty="0" err="1" smtClean="0"/>
              <a:t>umblical</a:t>
            </a:r>
            <a:r>
              <a:rPr lang="en-IN" dirty="0" smtClean="0"/>
              <a:t> vein.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Continuity of the </a:t>
            </a:r>
            <a:r>
              <a:rPr lang="en-IN" dirty="0" err="1" smtClean="0"/>
              <a:t>varix</a:t>
            </a:r>
            <a:r>
              <a:rPr lang="en-IN" dirty="0" smtClean="0"/>
              <a:t> with a normal- </a:t>
            </a:r>
            <a:r>
              <a:rPr lang="en-IN" dirty="0" err="1" smtClean="0"/>
              <a:t>caliber</a:t>
            </a:r>
            <a:r>
              <a:rPr lang="en-IN" dirty="0" smtClean="0"/>
              <a:t> portion of the </a:t>
            </a:r>
            <a:r>
              <a:rPr lang="en-IN" dirty="0" err="1" smtClean="0"/>
              <a:t>umblical</a:t>
            </a:r>
            <a:r>
              <a:rPr lang="en-IN" dirty="0" smtClean="0"/>
              <a:t> vein is confirmed using colour flow </a:t>
            </a:r>
            <a:r>
              <a:rPr lang="en-IN" dirty="0" err="1" smtClean="0"/>
              <a:t>doppler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Aneursym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rare </a:t>
            </a:r>
            <a:r>
              <a:rPr lang="en-IN" dirty="0" err="1" smtClean="0"/>
              <a:t>umblical</a:t>
            </a:r>
            <a:r>
              <a:rPr lang="en-IN" dirty="0" smtClean="0"/>
              <a:t> artery aneurysm is caused by </a:t>
            </a:r>
            <a:r>
              <a:rPr lang="en-IN" dirty="0" err="1" smtClean="0"/>
              <a:t>congential</a:t>
            </a:r>
            <a:r>
              <a:rPr lang="en-IN" dirty="0" smtClean="0"/>
              <a:t> thinning of the vessel wall with diminished support from Wharton jelly.</a:t>
            </a:r>
          </a:p>
          <a:p>
            <a:endParaRPr lang="en-IN" dirty="0" smtClean="0"/>
          </a:p>
          <a:p>
            <a:r>
              <a:rPr lang="en-IN" dirty="0" err="1" smtClean="0"/>
              <a:t>Indeed,most</a:t>
            </a:r>
            <a:r>
              <a:rPr lang="en-IN" dirty="0" smtClean="0"/>
              <a:t> form at or near the cord’s placental </a:t>
            </a:r>
            <a:r>
              <a:rPr lang="en-IN" dirty="0" err="1" smtClean="0"/>
              <a:t>insertion,where</a:t>
            </a:r>
            <a:r>
              <a:rPr lang="en-IN" dirty="0" smtClean="0"/>
              <a:t> support is absent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r>
              <a:rPr lang="en-IN" dirty="0" smtClean="0"/>
              <a:t>Associated with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Single </a:t>
            </a:r>
            <a:r>
              <a:rPr lang="en-IN" dirty="0" err="1" smtClean="0"/>
              <a:t>umblical</a:t>
            </a:r>
            <a:r>
              <a:rPr lang="en-IN" dirty="0" smtClean="0"/>
              <a:t> artery,</a:t>
            </a:r>
          </a:p>
          <a:p>
            <a:r>
              <a:rPr lang="en-IN" dirty="0" err="1" smtClean="0"/>
              <a:t>Trisomy</a:t>
            </a:r>
            <a:r>
              <a:rPr lang="en-IN" dirty="0" smtClean="0"/>
              <a:t> 18,</a:t>
            </a:r>
          </a:p>
          <a:p>
            <a:r>
              <a:rPr lang="en-IN" dirty="0" smtClean="0"/>
              <a:t>Amniotic fluid volume abnormalities,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growth restriction and still birth.</a:t>
            </a:r>
          </a:p>
          <a:p>
            <a:r>
              <a:rPr lang="en-IN" dirty="0" smtClean="0"/>
              <a:t>At least theoretically,</a:t>
            </a:r>
          </a:p>
          <a:p>
            <a:r>
              <a:rPr lang="en-IN" dirty="0" smtClean="0"/>
              <a:t>These aneurysm could cause </a:t>
            </a:r>
            <a:r>
              <a:rPr lang="en-IN" dirty="0" err="1" smtClean="0"/>
              <a:t>fetal</a:t>
            </a:r>
            <a:r>
              <a:rPr lang="en-IN" dirty="0" smtClean="0"/>
              <a:t> compromise and death by compression of the </a:t>
            </a:r>
            <a:r>
              <a:rPr lang="en-IN" dirty="0" err="1" smtClean="0"/>
              <a:t>umblical</a:t>
            </a:r>
            <a:r>
              <a:rPr lang="en-IN" dirty="0" smtClean="0"/>
              <a:t> vein.</a:t>
            </a:r>
          </a:p>
          <a:p>
            <a:r>
              <a:rPr lang="en-IN" dirty="0" smtClean="0"/>
              <a:t>These aneurysm may appear </a:t>
            </a:r>
            <a:r>
              <a:rPr lang="en-IN" dirty="0" err="1" smtClean="0"/>
              <a:t>sonographically</a:t>
            </a:r>
            <a:r>
              <a:rPr lang="en-IN" dirty="0" smtClean="0"/>
              <a:t> as a cyst with a </a:t>
            </a:r>
            <a:r>
              <a:rPr lang="en-IN" dirty="0" err="1" smtClean="0"/>
              <a:t>hyperechoic</a:t>
            </a:r>
            <a:r>
              <a:rPr lang="en-IN" dirty="0" smtClean="0"/>
              <a:t> rim.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Cord clamping.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Umblical</a:t>
            </a:r>
            <a:r>
              <a:rPr lang="en-IN" dirty="0" smtClean="0"/>
              <a:t> cord is cut between 2 cords</a:t>
            </a:r>
          </a:p>
          <a:p>
            <a:r>
              <a:rPr lang="en-IN" dirty="0" smtClean="0"/>
              <a:t>Placed 6 to 8 cm from the </a:t>
            </a:r>
            <a:r>
              <a:rPr lang="en-IN" dirty="0" err="1" smtClean="0"/>
              <a:t>fetal</a:t>
            </a:r>
            <a:r>
              <a:rPr lang="en-IN" dirty="0" smtClean="0"/>
              <a:t> abdomen.</a:t>
            </a:r>
          </a:p>
          <a:p>
            <a:r>
              <a:rPr lang="en-IN" dirty="0" smtClean="0"/>
              <a:t>For term neonates timing of </a:t>
            </a:r>
            <a:r>
              <a:rPr lang="en-IN" dirty="0" err="1" smtClean="0"/>
              <a:t>umblical</a:t>
            </a:r>
            <a:r>
              <a:rPr lang="en-IN" dirty="0" smtClean="0"/>
              <a:t> cord clamping is debatable.</a:t>
            </a:r>
          </a:p>
          <a:p>
            <a:r>
              <a:rPr lang="en-IN" dirty="0" smtClean="0"/>
              <a:t>Delayed cord clamping </a:t>
            </a:r>
            <a:r>
              <a:rPr lang="en-IN" dirty="0" err="1" smtClean="0"/>
              <a:t>upto</a:t>
            </a:r>
            <a:r>
              <a:rPr lang="en-IN" dirty="0" smtClean="0"/>
              <a:t> 60 sec.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Increases total body Iron store &amp; expand blood volume.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Decreases anaemia incidence in neonate.</a:t>
            </a:r>
          </a:p>
          <a:p>
            <a:pPr>
              <a:buNone/>
            </a:pP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203309" y="2967335"/>
            <a:ext cx="4737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Thank you.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n-IN" dirty="0" smtClean="0"/>
              <a:t>Covering Epithelium.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It is lined by a single layer of amniotic epithelium .</a:t>
            </a:r>
          </a:p>
          <a:p>
            <a:r>
              <a:rPr lang="en-IN" dirty="0" smtClean="0"/>
              <a:t>Shows stratification like that of </a:t>
            </a:r>
            <a:r>
              <a:rPr lang="en-IN" dirty="0" err="1" smtClean="0"/>
              <a:t>fetal</a:t>
            </a:r>
            <a:r>
              <a:rPr lang="en-IN" dirty="0" smtClean="0"/>
              <a:t> epidermis at term.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WHARTON’S JELLY: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It consists of elongated cells in a gelatinous fluid formed by </a:t>
            </a:r>
            <a:r>
              <a:rPr lang="en-IN" dirty="0" err="1" smtClean="0"/>
              <a:t>mucoid</a:t>
            </a:r>
            <a:r>
              <a:rPr lang="en-IN" dirty="0" smtClean="0"/>
              <a:t> degeneration of the </a:t>
            </a:r>
            <a:r>
              <a:rPr lang="en-IN" dirty="0" err="1" smtClean="0"/>
              <a:t>extraembryonic</a:t>
            </a:r>
            <a:r>
              <a:rPr lang="en-IN" dirty="0" smtClean="0"/>
              <a:t> </a:t>
            </a:r>
            <a:r>
              <a:rPr lang="en-IN" dirty="0" err="1" smtClean="0"/>
              <a:t>mesodermal</a:t>
            </a:r>
            <a:r>
              <a:rPr lang="en-IN" dirty="0" smtClean="0"/>
              <a:t> cells.</a:t>
            </a:r>
          </a:p>
          <a:p>
            <a:endParaRPr lang="en-IN" dirty="0" smtClean="0"/>
          </a:p>
          <a:p>
            <a:r>
              <a:rPr lang="en-IN" dirty="0" smtClean="0"/>
              <a:t>Rich in </a:t>
            </a:r>
            <a:r>
              <a:rPr lang="en-IN" dirty="0" err="1" smtClean="0"/>
              <a:t>mucopolysaccharides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Got protective function to the </a:t>
            </a:r>
            <a:r>
              <a:rPr lang="en-IN" dirty="0" err="1" smtClean="0"/>
              <a:t>umblical</a:t>
            </a:r>
            <a:r>
              <a:rPr lang="en-IN" dirty="0" smtClean="0"/>
              <a:t> vessels.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33688" cy="980728"/>
          </a:xfrm>
        </p:spPr>
        <p:txBody>
          <a:bodyPr/>
          <a:lstStyle/>
          <a:p>
            <a:r>
              <a:rPr lang="en-IN" dirty="0" smtClean="0"/>
              <a:t>			Blood Vessels.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Initially there are 4 vessels.2 arteries &amp; 2 veins.</a:t>
            </a:r>
          </a:p>
          <a:p>
            <a:endParaRPr lang="en-IN" dirty="0" smtClean="0"/>
          </a:p>
          <a:p>
            <a:r>
              <a:rPr lang="en-IN" dirty="0" smtClean="0"/>
              <a:t>The arteries are derived from the internal iliac arteries of the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Carry the venous blood from the </a:t>
            </a:r>
            <a:r>
              <a:rPr lang="en-IN" dirty="0" err="1" smtClean="0"/>
              <a:t>fetus</a:t>
            </a:r>
            <a:r>
              <a:rPr lang="en-IN" dirty="0" smtClean="0"/>
              <a:t> to placenta. The cord at term normal has 2 arteries and 1 vein 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Right </a:t>
            </a:r>
            <a:r>
              <a:rPr lang="en-IN" dirty="0" err="1" smtClean="0"/>
              <a:t>umblical</a:t>
            </a:r>
            <a:r>
              <a:rPr lang="en-IN" dirty="0" smtClean="0"/>
              <a:t> vein usually disappears during early </a:t>
            </a:r>
            <a:r>
              <a:rPr lang="en-IN" dirty="0" err="1" smtClean="0"/>
              <a:t>fetal</a:t>
            </a:r>
            <a:r>
              <a:rPr lang="en-IN" dirty="0" smtClean="0"/>
              <a:t> development (by 4</a:t>
            </a:r>
            <a:r>
              <a:rPr lang="en-IN" baseline="30000" dirty="0" smtClean="0"/>
              <a:t>th</a:t>
            </a:r>
            <a:r>
              <a:rPr lang="en-IN" dirty="0" smtClean="0"/>
              <a:t> month) leaving only the original Left vein.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vein carries oxygenated blood from the placenta to the </a:t>
            </a:r>
            <a:r>
              <a:rPr lang="en-IN" dirty="0" err="1" smtClean="0"/>
              <a:t>fetus</a:t>
            </a:r>
            <a:r>
              <a:rPr lang="en-IN" dirty="0" smtClean="0"/>
              <a:t>.</a:t>
            </a:r>
          </a:p>
          <a:p>
            <a:r>
              <a:rPr lang="en-IN" dirty="0" smtClean="0"/>
              <a:t>Presence of a single </a:t>
            </a:r>
            <a:r>
              <a:rPr lang="en-IN" dirty="0" err="1" smtClean="0"/>
              <a:t>umblical</a:t>
            </a:r>
            <a:r>
              <a:rPr lang="en-IN" dirty="0" smtClean="0"/>
              <a:t> artery is often associated with </a:t>
            </a:r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congential</a:t>
            </a:r>
            <a:r>
              <a:rPr lang="en-IN" dirty="0" smtClean="0"/>
              <a:t> abnormalities.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479</TotalTime>
  <Words>2990</Words>
  <Application>Microsoft Office PowerPoint</Application>
  <PresentationFormat>On-screen Show (4:3)</PresentationFormat>
  <Paragraphs>417</Paragraphs>
  <Slides>76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7" baseType="lpstr">
      <vt:lpstr>Solstice</vt:lpstr>
      <vt:lpstr>THE UMBLICAL CORD</vt:lpstr>
      <vt:lpstr>Slide 2</vt:lpstr>
      <vt:lpstr>CORD DEVELOPMENT.</vt:lpstr>
      <vt:lpstr>Slide 4</vt:lpstr>
      <vt:lpstr>Cord Development.</vt:lpstr>
      <vt:lpstr>   Structures.</vt:lpstr>
      <vt:lpstr>Slide 7</vt:lpstr>
      <vt:lpstr>Covering Epithelium.</vt:lpstr>
      <vt:lpstr>   Blood Vessels.</vt:lpstr>
      <vt:lpstr>  Blood vessel.</vt:lpstr>
      <vt:lpstr>Remanants of the umblical vesicle (yolk sac) &amp; its vitelline duct</vt:lpstr>
      <vt:lpstr>Slide 12</vt:lpstr>
      <vt:lpstr>Slide 13</vt:lpstr>
      <vt:lpstr>  Remnants &amp; Cysts.</vt:lpstr>
      <vt:lpstr>  Remnants.</vt:lpstr>
      <vt:lpstr>    Cysts.</vt:lpstr>
      <vt:lpstr>Slide 17</vt:lpstr>
      <vt:lpstr> Umblical cord Cysts.</vt:lpstr>
      <vt:lpstr>CORD FUNCTION.</vt:lpstr>
      <vt:lpstr>Slide 20</vt:lpstr>
      <vt:lpstr>  Attachement.</vt:lpstr>
      <vt:lpstr>Slide 22</vt:lpstr>
      <vt:lpstr>Slide 23</vt:lpstr>
      <vt:lpstr>ABNORMALITIES OF THE UMBLICAL CORD.</vt:lpstr>
      <vt:lpstr>    LENGTH.</vt:lpstr>
      <vt:lpstr>             Short cord.</vt:lpstr>
      <vt:lpstr>  Short cord.</vt:lpstr>
      <vt:lpstr>Clinical significance.</vt:lpstr>
      <vt:lpstr>  Long cords.</vt:lpstr>
      <vt:lpstr>    Long cord.</vt:lpstr>
      <vt:lpstr>Clinical significance.</vt:lpstr>
      <vt:lpstr>Slide 32</vt:lpstr>
      <vt:lpstr>Vessel Number.</vt:lpstr>
      <vt:lpstr>  Accessory  vessel seen in         Congential anomalies </vt:lpstr>
      <vt:lpstr>Single umblical artery.</vt:lpstr>
      <vt:lpstr>Slide 36</vt:lpstr>
      <vt:lpstr>More common in</vt:lpstr>
      <vt:lpstr>Slide 38</vt:lpstr>
      <vt:lpstr>Slide 39</vt:lpstr>
      <vt:lpstr>Slide 40</vt:lpstr>
      <vt:lpstr>Coiling </vt:lpstr>
      <vt:lpstr>Slide 42</vt:lpstr>
      <vt:lpstr>   Insertion.</vt:lpstr>
      <vt:lpstr>Battledore placenta.</vt:lpstr>
      <vt:lpstr>Slide 45</vt:lpstr>
      <vt:lpstr>Slide 46</vt:lpstr>
      <vt:lpstr>Slide 47</vt:lpstr>
      <vt:lpstr>Slide 48</vt:lpstr>
      <vt:lpstr>Furcate insertion of cord</vt:lpstr>
      <vt:lpstr>   Vasa Previa.</vt:lpstr>
      <vt:lpstr>  Vasa previa.</vt:lpstr>
      <vt:lpstr>Risk factors.</vt:lpstr>
      <vt:lpstr>Slide 53</vt:lpstr>
      <vt:lpstr>Slide 54</vt:lpstr>
      <vt:lpstr>Slide 55</vt:lpstr>
      <vt:lpstr>  Cord knots.</vt:lpstr>
      <vt:lpstr>   Knots</vt:lpstr>
      <vt:lpstr>  True Knots.</vt:lpstr>
      <vt:lpstr>Slide 59</vt:lpstr>
      <vt:lpstr>  Strictures.</vt:lpstr>
      <vt:lpstr>              Strictures.</vt:lpstr>
      <vt:lpstr>   Cord Loops.</vt:lpstr>
      <vt:lpstr>   Loops </vt:lpstr>
      <vt:lpstr>Slide 64</vt:lpstr>
      <vt:lpstr>Funic presentation.</vt:lpstr>
      <vt:lpstr>Slide 66</vt:lpstr>
      <vt:lpstr>    Vascular. </vt:lpstr>
      <vt:lpstr>   Vascularity.</vt:lpstr>
      <vt:lpstr>Slide 69</vt:lpstr>
      <vt:lpstr>Slide 70</vt:lpstr>
      <vt:lpstr>Complications.</vt:lpstr>
      <vt:lpstr>Slide 72</vt:lpstr>
      <vt:lpstr>Aneursym.</vt:lpstr>
      <vt:lpstr>Associated with</vt:lpstr>
      <vt:lpstr>Cord clamping.</vt:lpstr>
      <vt:lpstr>Slide 76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UMBLICAL CORD</dc:title>
  <dc:creator>mohan srinivasan</dc:creator>
  <cp:lastModifiedBy>Admin</cp:lastModifiedBy>
  <cp:revision>176</cp:revision>
  <dcterms:created xsi:type="dcterms:W3CDTF">2017-04-02T10:38:45Z</dcterms:created>
  <dcterms:modified xsi:type="dcterms:W3CDTF">2019-10-03T12:05:43Z</dcterms:modified>
</cp:coreProperties>
</file>