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Third stage of labour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15300" cy="1162050"/>
          </a:xfrm>
        </p:spPr>
        <p:txBody>
          <a:bodyPr/>
          <a:lstStyle/>
          <a:p>
            <a:pPr eaLnBrk="1" hangingPunct="1"/>
            <a:r>
              <a:rPr lang="en-IN" sz="3600" smtClean="0"/>
              <a:t>Mechanisms to control bleeding</a:t>
            </a:r>
          </a:p>
        </p:txBody>
      </p:sp>
      <p:sp>
        <p:nvSpPr>
          <p:cNvPr id="10243" name="Text Placeholder 3"/>
          <p:cNvSpPr>
            <a:spLocks noGrp="1"/>
          </p:cNvSpPr>
          <p:nvPr>
            <p:ph type="body" sz="half" idx="2"/>
          </p:nvPr>
        </p:nvSpPr>
        <p:spPr>
          <a:xfrm>
            <a:off x="500063" y="1857375"/>
            <a:ext cx="3543300" cy="4708525"/>
          </a:xfrm>
        </p:spPr>
        <p:txBody>
          <a:bodyPr/>
          <a:lstStyle/>
          <a:p>
            <a:pPr marL="342900" indent="-342900" eaLnBrk="1" hangingPunct="1">
              <a:buFont typeface="Calibri" pitchFamily="34" charset="0"/>
              <a:buAutoNum type="arabicPeriod"/>
            </a:pPr>
            <a:r>
              <a:rPr lang="en-IN" sz="2400" b="1" smtClean="0"/>
              <a:t>Effective retraction of uterine muscles  : Living ligatures</a:t>
            </a:r>
          </a:p>
          <a:p>
            <a:pPr marL="342900" indent="-342900" eaLnBrk="1" hangingPunct="1">
              <a:buFont typeface="Calibri" pitchFamily="34" charset="0"/>
              <a:buAutoNum type="arabicPeriod"/>
            </a:pPr>
            <a:endParaRPr lang="en-IN" sz="2400" b="1" smtClean="0"/>
          </a:p>
          <a:p>
            <a:pPr marL="342900" indent="-342900" eaLnBrk="1" hangingPunct="1">
              <a:buFont typeface="Calibri" pitchFamily="34" charset="0"/>
              <a:buAutoNum type="arabicPeriod"/>
            </a:pPr>
            <a:r>
              <a:rPr lang="en-IN" sz="2400" b="1" smtClean="0"/>
              <a:t>Thrombosis of torn sinuses</a:t>
            </a:r>
          </a:p>
          <a:p>
            <a:pPr marL="342900" indent="-342900" eaLnBrk="1" hangingPunct="1">
              <a:buFont typeface="Calibri" pitchFamily="34" charset="0"/>
              <a:buAutoNum type="arabicPeriod"/>
            </a:pPr>
            <a:endParaRPr lang="en-IN" sz="2400" b="1" smtClean="0"/>
          </a:p>
          <a:p>
            <a:pPr marL="342900" indent="-342900" eaLnBrk="1" hangingPunct="1">
              <a:buFont typeface="Calibri" pitchFamily="34" charset="0"/>
              <a:buAutoNum type="arabicPeriod"/>
            </a:pPr>
            <a:r>
              <a:rPr lang="en-IN" sz="2400" b="1" smtClean="0"/>
              <a:t>Myotamponade: apposition of walls of the uterus</a:t>
            </a:r>
          </a:p>
        </p:txBody>
      </p:sp>
      <p:pic>
        <p:nvPicPr>
          <p:cNvPr id="10244" name="Content Placeholder 3" descr="pla 6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0" y="2500313"/>
            <a:ext cx="4494213" cy="2192337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dirty="0" smtClean="0"/>
              <a:t>Clinical course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0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solidFill>
                  <a:srgbClr val="FF0000"/>
                </a:solidFill>
              </a:rPr>
              <a:t>BEFORE SEPERATION:</a:t>
            </a:r>
          </a:p>
          <a:p>
            <a:r>
              <a:rPr lang="en-IN" dirty="0" smtClean="0"/>
              <a:t>For a short time, no pain. However, intermittent discomfort in the lower abdomen reappears corresponding with the uterine contraction.</a:t>
            </a:r>
          </a:p>
          <a:p>
            <a:r>
              <a:rPr lang="en-IN" dirty="0" smtClean="0"/>
              <a:t>P/A: uterus feels firm, discoid, non-</a:t>
            </a:r>
            <a:r>
              <a:rPr lang="en-IN" dirty="0" err="1" smtClean="0"/>
              <a:t>ballottable</a:t>
            </a:r>
            <a:r>
              <a:rPr lang="en-IN" dirty="0" smtClean="0"/>
              <a:t>, </a:t>
            </a:r>
            <a:r>
              <a:rPr lang="en-IN" dirty="0" err="1" smtClean="0"/>
              <a:t>fundal</a:t>
            </a:r>
            <a:r>
              <a:rPr lang="en-IN" dirty="0" smtClean="0"/>
              <a:t> ht reaches below the umbilicus.</a:t>
            </a:r>
          </a:p>
          <a:p>
            <a:r>
              <a:rPr lang="en-IN" dirty="0" smtClean="0"/>
              <a:t>P/V:there may be slight trickling of blood, length of the umbilical cord remains static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5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solidFill>
                  <a:srgbClr val="C00000"/>
                </a:solidFill>
              </a:rPr>
              <a:t>AFTER SEPERATION:</a:t>
            </a:r>
          </a:p>
          <a:p>
            <a:r>
              <a:rPr lang="en-IN" dirty="0" smtClean="0"/>
              <a:t>P/A: uterus becomes globular, firm, </a:t>
            </a:r>
            <a:r>
              <a:rPr lang="en-IN" dirty="0" err="1" smtClean="0"/>
              <a:t>ballottable</a:t>
            </a:r>
            <a:r>
              <a:rPr lang="en-IN" dirty="0" smtClean="0"/>
              <a:t>, </a:t>
            </a:r>
            <a:r>
              <a:rPr lang="en-IN" dirty="0" err="1" smtClean="0"/>
              <a:t>fundal</a:t>
            </a:r>
            <a:r>
              <a:rPr lang="en-IN" dirty="0" smtClean="0"/>
              <a:t> ht is slightly raised with  </a:t>
            </a:r>
            <a:r>
              <a:rPr lang="en-IN" dirty="0" err="1" smtClean="0"/>
              <a:t>suprapubic</a:t>
            </a:r>
            <a:r>
              <a:rPr lang="en-IN" dirty="0" smtClean="0"/>
              <a:t> </a:t>
            </a:r>
            <a:r>
              <a:rPr lang="en-IN" dirty="0" err="1" smtClean="0"/>
              <a:t>buldge</a:t>
            </a:r>
            <a:r>
              <a:rPr lang="en-IN" dirty="0" smtClean="0"/>
              <a:t>.</a:t>
            </a:r>
          </a:p>
          <a:p>
            <a:r>
              <a:rPr lang="en-IN" dirty="0" smtClean="0"/>
              <a:t>P/V:slight gush of vaginal bleeding, permanent </a:t>
            </a:r>
            <a:r>
              <a:rPr lang="en-IN" dirty="0" err="1" smtClean="0"/>
              <a:t>lenghthening</a:t>
            </a:r>
            <a:r>
              <a:rPr lang="en-IN" dirty="0" smtClean="0"/>
              <a:t> of the cord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>
                <a:solidFill>
                  <a:srgbClr val="C00000"/>
                </a:solidFill>
              </a:rPr>
              <a:t>MATERNAL SIGNS:</a:t>
            </a:r>
          </a:p>
          <a:p>
            <a:r>
              <a:rPr lang="en-IN" dirty="0" smtClean="0"/>
              <a:t>There may be chills, occasional shivering, slight transient hypotension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N" smtClean="0"/>
              <a:t>Management of third stage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IN" dirty="0" smtClean="0"/>
              <a:t>Most crucial stage</a:t>
            </a:r>
          </a:p>
          <a:p>
            <a:pPr eaLnBrk="1" hangingPunct="1">
              <a:buNone/>
            </a:pPr>
            <a:endParaRPr lang="en-IN" dirty="0" smtClean="0"/>
          </a:p>
          <a:p>
            <a:pPr eaLnBrk="1" hangingPunct="1">
              <a:buNone/>
            </a:pPr>
            <a:r>
              <a:rPr lang="en-IN" dirty="0" smtClean="0"/>
              <a:t>Principles:</a:t>
            </a:r>
          </a:p>
          <a:p>
            <a:pPr eaLnBrk="1" hangingPunct="1"/>
            <a:r>
              <a:rPr lang="en-IN" dirty="0" smtClean="0"/>
              <a:t>To ensure strict vigilance</a:t>
            </a:r>
          </a:p>
          <a:p>
            <a:pPr eaLnBrk="1" hangingPunct="1"/>
            <a:r>
              <a:rPr lang="en-IN" dirty="0" smtClean="0"/>
              <a:t>Follow management guidelines</a:t>
            </a:r>
          </a:p>
          <a:p>
            <a:pPr eaLnBrk="1" hangingPunct="1"/>
            <a:endParaRPr lang="en-IN" dirty="0" smtClean="0"/>
          </a:p>
          <a:p>
            <a:pPr eaLnBrk="1" hangingPunct="1"/>
            <a:r>
              <a:rPr lang="en-IN" dirty="0" smtClean="0">
                <a:solidFill>
                  <a:srgbClr val="FF0000"/>
                </a:solidFill>
              </a:rPr>
              <a:t>Expectant management</a:t>
            </a:r>
          </a:p>
          <a:p>
            <a:pPr eaLnBrk="1" hangingPunct="1"/>
            <a:r>
              <a:rPr lang="en-IN" dirty="0" smtClean="0">
                <a:solidFill>
                  <a:srgbClr val="FF0000"/>
                </a:solidFill>
              </a:rPr>
              <a:t>Active management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N" smtClean="0"/>
              <a:t>Expectant management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N" dirty="0" smtClean="0"/>
              <a:t>Look for 3 classic signs of placental separation</a:t>
            </a:r>
          </a:p>
          <a:p>
            <a:pPr lvl="1" eaLnBrk="1" hangingPunct="1"/>
            <a:r>
              <a:rPr lang="en-IN" dirty="0" smtClean="0"/>
              <a:t>Lengthening of U. cord</a:t>
            </a:r>
          </a:p>
          <a:p>
            <a:pPr lvl="1" eaLnBrk="1" hangingPunct="1"/>
            <a:r>
              <a:rPr lang="en-IN" dirty="0" smtClean="0"/>
              <a:t>A gush of blood from vagina</a:t>
            </a:r>
          </a:p>
          <a:p>
            <a:pPr lvl="1" eaLnBrk="1" hangingPunct="1"/>
            <a:r>
              <a:rPr lang="en-IN" dirty="0" smtClean="0"/>
              <a:t>Change in shape of uterine </a:t>
            </a:r>
            <a:r>
              <a:rPr lang="en-IN" dirty="0" err="1" smtClean="0"/>
              <a:t>fundus</a:t>
            </a:r>
            <a:r>
              <a:rPr lang="en-IN" dirty="0" smtClean="0"/>
              <a:t> from discoid to globular with elevation of </a:t>
            </a:r>
            <a:r>
              <a:rPr lang="en-IN" dirty="0" err="1" smtClean="0"/>
              <a:t>fundal</a:t>
            </a:r>
            <a:r>
              <a:rPr lang="en-IN" dirty="0" smtClean="0"/>
              <a:t> height</a:t>
            </a:r>
          </a:p>
          <a:p>
            <a:pPr eaLnBrk="1" hangingPunct="1"/>
            <a:endParaRPr lang="en-IN" dirty="0" smtClean="0"/>
          </a:p>
          <a:p>
            <a:pPr eaLnBrk="1" hangingPunct="1"/>
            <a:r>
              <a:rPr lang="en-IN" dirty="0" smtClean="0"/>
              <a:t>Spontaneous expulsion of placenta :20  minutes (no touch/ hands off)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N" smtClean="0"/>
              <a:t>Expectant management 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5105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None/>
            </a:pPr>
            <a:r>
              <a:rPr lang="en-IN" dirty="0" smtClean="0"/>
              <a:t>ASSISTED EXPULSION:</a:t>
            </a:r>
          </a:p>
          <a:p>
            <a:r>
              <a:rPr lang="en-IN" dirty="0" smtClean="0"/>
              <a:t>CCT</a:t>
            </a:r>
          </a:p>
          <a:p>
            <a:pPr eaLnBrk="1" hangingPunct="1"/>
            <a:r>
              <a:rPr lang="en-IN" dirty="0" smtClean="0"/>
              <a:t>Massage the uterus</a:t>
            </a:r>
          </a:p>
          <a:p>
            <a:pPr eaLnBrk="1" hangingPunct="1"/>
            <a:r>
              <a:rPr lang="en-IN" dirty="0" err="1" smtClean="0"/>
              <a:t>Methergin</a:t>
            </a:r>
            <a:r>
              <a:rPr lang="en-IN" dirty="0" smtClean="0"/>
              <a:t> 0.2mg IM/ </a:t>
            </a:r>
            <a:r>
              <a:rPr lang="en-IN" dirty="0" err="1" smtClean="0"/>
              <a:t>Oxytocin</a:t>
            </a:r>
            <a:r>
              <a:rPr lang="en-IN" dirty="0" smtClean="0"/>
              <a:t> : 5-10 IU IM or slowly IV</a:t>
            </a:r>
          </a:p>
          <a:p>
            <a:pPr eaLnBrk="1" hangingPunct="1"/>
            <a:r>
              <a:rPr lang="en-IN" dirty="0" smtClean="0"/>
              <a:t>Examination of placenta, membranes, cord</a:t>
            </a:r>
          </a:p>
          <a:p>
            <a:pPr eaLnBrk="1" hangingPunct="1"/>
            <a:r>
              <a:rPr lang="en-IN" dirty="0" smtClean="0"/>
              <a:t>Inspect vulva, vagina &amp; perineum</a:t>
            </a:r>
          </a:p>
        </p:txBody>
      </p:sp>
      <p:pic>
        <p:nvPicPr>
          <p:cNvPr id="4" name="Content Placeholder 3" descr="1010px-Human_placenta_baby_sid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486400" y="1371600"/>
            <a:ext cx="3124200" cy="2209800"/>
          </a:xfrm>
          <a:prstGeom prst="rect">
            <a:avLst/>
          </a:prstGeom>
        </p:spPr>
      </p:pic>
      <p:pic>
        <p:nvPicPr>
          <p:cNvPr id="5" name="Content Placeholder 5" descr="IMG_3730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562600" y="4038600"/>
            <a:ext cx="3124199" cy="200501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643063" y="214313"/>
            <a:ext cx="5786437" cy="1000125"/>
          </a:xfrm>
        </p:spPr>
        <p:txBody>
          <a:bodyPr/>
          <a:lstStyle/>
          <a:p>
            <a:pPr eaLnBrk="1" hangingPunct="1"/>
            <a:r>
              <a:rPr lang="en-IN" smtClean="0"/>
              <a:t>CCT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04800" y="3505200"/>
            <a:ext cx="8458200" cy="3033712"/>
          </a:xfrm>
        </p:spPr>
        <p:txBody>
          <a:bodyPr/>
          <a:lstStyle/>
          <a:p>
            <a:pPr algn="just" eaLnBrk="1" hangingPunct="1"/>
            <a:r>
              <a:rPr lang="en-IN" sz="2800" dirty="0" smtClean="0"/>
              <a:t>Modified Brandt Andrews method</a:t>
            </a:r>
          </a:p>
          <a:p>
            <a:pPr algn="just" eaLnBrk="1" hangingPunct="1"/>
            <a:r>
              <a:rPr lang="en-IN" sz="2800" dirty="0" smtClean="0"/>
              <a:t>Left hand: </a:t>
            </a:r>
            <a:r>
              <a:rPr lang="en-IN" sz="2800" dirty="0" err="1" smtClean="0"/>
              <a:t>palmar</a:t>
            </a:r>
            <a:r>
              <a:rPr lang="en-IN" sz="2800" dirty="0" smtClean="0"/>
              <a:t> surface of fingers placed above pubic </a:t>
            </a:r>
            <a:r>
              <a:rPr lang="en-IN" sz="2800" dirty="0" err="1" smtClean="0"/>
              <a:t>symphysis</a:t>
            </a:r>
            <a:r>
              <a:rPr lang="en-IN" sz="2800" dirty="0" smtClean="0"/>
              <a:t>. Body of uterus  pushed upwards &amp; backwards </a:t>
            </a:r>
          </a:p>
          <a:p>
            <a:pPr algn="just" eaLnBrk="1" hangingPunct="1"/>
            <a:r>
              <a:rPr lang="en-IN" sz="2800" dirty="0" smtClean="0"/>
              <a:t>Right hand: cord traction in downward &amp; backward direction</a:t>
            </a:r>
          </a:p>
        </p:txBody>
      </p:sp>
      <p:pic>
        <p:nvPicPr>
          <p:cNvPr id="14340" name="Content Placeholder 3" descr="placenta 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1838" y="928688"/>
            <a:ext cx="4602162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Content Placeholder 3" descr="pla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571500"/>
            <a:ext cx="3371850" cy="272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dirty="0" smtClean="0"/>
              <a:t>Active management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Principle is to excite powerful uterine contractions within 1min of delivery of baby</a:t>
            </a:r>
          </a:p>
          <a:p>
            <a:r>
              <a:rPr lang="en-IN" dirty="0" smtClean="0"/>
              <a:t>Advantages: minimises blood loss &amp; to shorten the duration of third stage to half</a:t>
            </a:r>
          </a:p>
          <a:p>
            <a:r>
              <a:rPr lang="en-IN" sz="2800" b="1" dirty="0" smtClean="0"/>
              <a:t>Procedure:</a:t>
            </a:r>
            <a:endParaRPr lang="en-IN" sz="2800" dirty="0" smtClean="0"/>
          </a:p>
          <a:p>
            <a:pPr lvl="1"/>
            <a:r>
              <a:rPr lang="en-IN" dirty="0" smtClean="0"/>
              <a:t>Prophylactic </a:t>
            </a:r>
            <a:r>
              <a:rPr lang="en-IN" dirty="0" err="1" smtClean="0"/>
              <a:t>uterotonic</a:t>
            </a:r>
            <a:r>
              <a:rPr lang="en-IN" dirty="0" smtClean="0"/>
              <a:t> after delivery  of baby</a:t>
            </a:r>
          </a:p>
          <a:p>
            <a:pPr lvl="1">
              <a:buNone/>
            </a:pPr>
            <a:r>
              <a:rPr lang="en-IN" dirty="0" smtClean="0"/>
              <a:t>     ( </a:t>
            </a:r>
            <a:r>
              <a:rPr lang="en-IN" dirty="0" err="1" smtClean="0"/>
              <a:t>Oxytocin</a:t>
            </a:r>
            <a:r>
              <a:rPr lang="en-IN" dirty="0" smtClean="0"/>
              <a:t> 10 IU,IM/ </a:t>
            </a:r>
            <a:r>
              <a:rPr lang="en-IN" dirty="0" err="1" smtClean="0"/>
              <a:t>Methergin</a:t>
            </a:r>
            <a:r>
              <a:rPr lang="en-IN" dirty="0" smtClean="0"/>
              <a:t> 0.2mg IM)</a:t>
            </a:r>
          </a:p>
          <a:p>
            <a:pPr lvl="1"/>
            <a:r>
              <a:rPr lang="en-IN" dirty="0" smtClean="0"/>
              <a:t>cord clamping, cutting &amp; Controlled cord traction of umbilical cord.</a:t>
            </a:r>
          </a:p>
          <a:p>
            <a:pPr lvl="1"/>
            <a:r>
              <a:rPr lang="en-IN" dirty="0" smtClean="0"/>
              <a:t>Uterine massage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Third stage of labour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Begins after expulsion of </a:t>
            </a:r>
            <a:r>
              <a:rPr lang="en-IN" dirty="0" err="1" smtClean="0"/>
              <a:t>fetus</a:t>
            </a:r>
            <a:r>
              <a:rPr lang="en-IN" dirty="0" smtClean="0"/>
              <a:t> and ends with expulsion of placenta &amp; membranes (afterbirths).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Duration :15 min.(</a:t>
            </a:r>
            <a:r>
              <a:rPr lang="en-IN" dirty="0" err="1" smtClean="0"/>
              <a:t>primigravida</a:t>
            </a:r>
            <a:r>
              <a:rPr lang="en-IN" dirty="0" smtClean="0"/>
              <a:t> </a:t>
            </a:r>
            <a:r>
              <a:rPr lang="en-IN" dirty="0" err="1" smtClean="0"/>
              <a:t>multigravida</a:t>
            </a:r>
            <a:r>
              <a:rPr lang="en-IN" dirty="0" smtClean="0"/>
              <a:t>)</a:t>
            </a:r>
          </a:p>
          <a:p>
            <a:r>
              <a:rPr lang="en-IN" dirty="0" smtClean="0"/>
              <a:t>AMTSL:5 minutes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Events</a:t>
            </a:r>
            <a:r>
              <a:rPr lang="en-IN" dirty="0" smtClean="0"/>
              <a:t> in Third stage of labour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4800" dirty="0" smtClean="0">
                <a:solidFill>
                  <a:srgbClr val="FF0000"/>
                </a:solidFill>
              </a:rPr>
              <a:t>Placental separation</a:t>
            </a:r>
          </a:p>
          <a:p>
            <a:r>
              <a:rPr lang="en-IN" sz="4800" dirty="0" smtClean="0">
                <a:solidFill>
                  <a:srgbClr val="FF0000"/>
                </a:solidFill>
              </a:rPr>
              <a:t>Placental expulsion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Placental </a:t>
            </a:r>
            <a:r>
              <a:rPr lang="en-IN" dirty="0" err="1" smtClean="0"/>
              <a:t>seperation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At the beginning of labour, the placental attachment roughly corresponds to an area of 20cm in diameter.</a:t>
            </a:r>
          </a:p>
          <a:p>
            <a:r>
              <a:rPr lang="en-IN" dirty="0" err="1" smtClean="0"/>
              <a:t>Ater</a:t>
            </a:r>
            <a:r>
              <a:rPr lang="en-IN" dirty="0" smtClean="0"/>
              <a:t> the birth of the baby, the uterus measures about 20cm vertically and 10cm </a:t>
            </a:r>
            <a:r>
              <a:rPr lang="en-IN" dirty="0" err="1" smtClean="0"/>
              <a:t>antero-posteriorly</a:t>
            </a:r>
            <a:r>
              <a:rPr lang="en-IN" dirty="0" smtClean="0"/>
              <a:t>.</a:t>
            </a:r>
          </a:p>
          <a:p>
            <a:r>
              <a:rPr lang="en-IN" dirty="0" smtClean="0"/>
              <a:t>The cavity is much reduced to </a:t>
            </a:r>
            <a:r>
              <a:rPr lang="en-IN" dirty="0" err="1" smtClean="0"/>
              <a:t>accomodate</a:t>
            </a:r>
            <a:r>
              <a:rPr lang="en-IN" dirty="0" smtClean="0"/>
              <a:t> only the afterbirths.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4000" dirty="0" smtClean="0"/>
              <a:t>Mechanism of </a:t>
            </a:r>
            <a:r>
              <a:rPr lang="en-IN" sz="4000" dirty="0" err="1" smtClean="0"/>
              <a:t>seperation</a:t>
            </a:r>
            <a:r>
              <a:rPr lang="en-IN" sz="4000" dirty="0" smtClean="0"/>
              <a:t>: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As the placenta is inelastic, it cannot keep </a:t>
            </a:r>
            <a:r>
              <a:rPr lang="en-IN" dirty="0" err="1" smtClean="0"/>
              <a:t>pacewith</a:t>
            </a:r>
            <a:r>
              <a:rPr lang="en-IN" dirty="0" smtClean="0"/>
              <a:t> such an extent of diminution resulting in its buckling.</a:t>
            </a:r>
          </a:p>
          <a:p>
            <a:r>
              <a:rPr lang="en-IN" dirty="0" smtClean="0"/>
              <a:t>A shearing force is instituted between the placenta and the placental site which brings about its ultimate </a:t>
            </a:r>
            <a:r>
              <a:rPr lang="en-IN" dirty="0" err="1" smtClean="0"/>
              <a:t>seperation</a:t>
            </a:r>
            <a:r>
              <a:rPr lang="en-IN" dirty="0" smtClean="0"/>
              <a:t>.</a:t>
            </a:r>
          </a:p>
          <a:p>
            <a:r>
              <a:rPr lang="en-IN" dirty="0" smtClean="0"/>
              <a:t>Plane of </a:t>
            </a:r>
            <a:r>
              <a:rPr lang="en-IN" dirty="0" err="1" smtClean="0"/>
              <a:t>seperation</a:t>
            </a:r>
            <a:r>
              <a:rPr lang="en-IN" dirty="0" smtClean="0"/>
              <a:t> runs through deep spongy layer of placenta.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N" smtClean="0"/>
              <a:t>Methods of placental separation</a:t>
            </a:r>
          </a:p>
        </p:txBody>
      </p:sp>
      <p:pic>
        <p:nvPicPr>
          <p:cNvPr id="7171" name="Content Placeholder 3" descr="placenta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28813" y="1643063"/>
            <a:ext cx="4699000" cy="2895600"/>
          </a:xfrm>
        </p:spPr>
      </p:pic>
      <p:sp>
        <p:nvSpPr>
          <p:cNvPr id="7172" name="TextBox 5"/>
          <p:cNvSpPr txBox="1">
            <a:spLocks noChangeArrowheads="1"/>
          </p:cNvSpPr>
          <p:nvPr/>
        </p:nvSpPr>
        <p:spPr bwMode="auto">
          <a:xfrm>
            <a:off x="1071563" y="4929188"/>
            <a:ext cx="76438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IN" sz="2400" b="1" dirty="0">
                <a:latin typeface="Calibri" pitchFamily="34" charset="0"/>
              </a:rPr>
              <a:t>     </a:t>
            </a:r>
            <a:r>
              <a:rPr lang="en-IN" sz="2400" b="1" dirty="0" smtClean="0">
                <a:latin typeface="Calibri" pitchFamily="34" charset="0"/>
              </a:rPr>
              <a:t>Marginal (Mathews Duncan) </a:t>
            </a:r>
            <a:r>
              <a:rPr lang="en-IN" sz="2400" b="1" dirty="0" err="1" smtClean="0">
                <a:latin typeface="Calibri" pitchFamily="34" charset="0"/>
              </a:rPr>
              <a:t>seperation</a:t>
            </a:r>
            <a:endParaRPr lang="en-IN" sz="2400" b="1" dirty="0" smtClean="0">
              <a:latin typeface="Calibri" pitchFamily="34" charset="0"/>
            </a:endParaRPr>
          </a:p>
          <a:p>
            <a:r>
              <a:rPr lang="en-IN" sz="2400" b="1" dirty="0" smtClean="0">
                <a:latin typeface="Calibri" pitchFamily="34" charset="0"/>
              </a:rPr>
              <a:t>     </a:t>
            </a:r>
          </a:p>
          <a:p>
            <a:r>
              <a:rPr lang="en-IN" sz="2400" b="1" dirty="0" smtClean="0">
                <a:latin typeface="Calibri" pitchFamily="34" charset="0"/>
              </a:rPr>
              <a:t>     Central </a:t>
            </a:r>
            <a:r>
              <a:rPr lang="en-IN" sz="2400" b="1" dirty="0">
                <a:latin typeface="Calibri" pitchFamily="34" charset="0"/>
              </a:rPr>
              <a:t>( </a:t>
            </a:r>
            <a:r>
              <a:rPr lang="en-IN" sz="2400" b="1" dirty="0" err="1">
                <a:latin typeface="Calibri" pitchFamily="34" charset="0"/>
              </a:rPr>
              <a:t>Schultze</a:t>
            </a:r>
            <a:r>
              <a:rPr lang="en-IN" sz="2400" b="1" dirty="0">
                <a:latin typeface="Calibri" pitchFamily="34" charset="0"/>
              </a:rPr>
              <a:t>) </a:t>
            </a:r>
            <a:r>
              <a:rPr lang="en-IN" sz="2400" b="1" dirty="0" smtClean="0">
                <a:latin typeface="Calibri" pitchFamily="34" charset="0"/>
              </a:rPr>
              <a:t>separation</a:t>
            </a:r>
            <a:endParaRPr lang="en-IN" sz="24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Marginal </a:t>
            </a:r>
            <a:r>
              <a:rPr lang="en-IN" dirty="0" err="1" smtClean="0"/>
              <a:t>seperation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Seperation</a:t>
            </a:r>
            <a:r>
              <a:rPr lang="en-IN" dirty="0" smtClean="0"/>
              <a:t> starts at the margin. With progressive uterine contraction, more and more areas of the placenta get </a:t>
            </a:r>
            <a:r>
              <a:rPr lang="en-IN" dirty="0" err="1" smtClean="0"/>
              <a:t>seperated</a:t>
            </a:r>
            <a:r>
              <a:rPr lang="en-IN" dirty="0" smtClean="0"/>
              <a:t>.</a:t>
            </a:r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467100"/>
            <a:ext cx="7629525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IN" dirty="0" smtClean="0"/>
              <a:t>Central </a:t>
            </a:r>
            <a:r>
              <a:rPr lang="en-IN" dirty="0" err="1" smtClean="0"/>
              <a:t>seperation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686800" cy="4525963"/>
          </a:xfrm>
        </p:spPr>
        <p:txBody>
          <a:bodyPr/>
          <a:lstStyle/>
          <a:p>
            <a:r>
              <a:rPr lang="en-IN" dirty="0" smtClean="0"/>
              <a:t>Detachment of placenta starts at the centre resulting in opening up of few uterine sinuses and accumulation of blood behind the placenta (</a:t>
            </a:r>
            <a:r>
              <a:rPr lang="en-IN" dirty="0" err="1" smtClean="0"/>
              <a:t>retroplacental</a:t>
            </a:r>
            <a:r>
              <a:rPr lang="en-IN" dirty="0" smtClean="0"/>
              <a:t> </a:t>
            </a:r>
            <a:r>
              <a:rPr lang="en-IN" dirty="0" err="1" smtClean="0"/>
              <a:t>heamatoma</a:t>
            </a:r>
            <a:r>
              <a:rPr lang="en-IN" dirty="0" smtClean="0"/>
              <a:t>). With increasing contraction, more and more detachment occurs facilitated by wt of placenta and </a:t>
            </a:r>
            <a:r>
              <a:rPr lang="en-IN" dirty="0" err="1" smtClean="0"/>
              <a:t>retroplacental</a:t>
            </a:r>
            <a:r>
              <a:rPr lang="en-IN" dirty="0" smtClean="0"/>
              <a:t> blood until whole of the placenta gets detached.</a:t>
            </a:r>
            <a:endParaRPr lang="en-I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343400"/>
            <a:ext cx="8763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N" dirty="0" smtClean="0"/>
              <a:t>Placental expulsion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N" dirty="0" smtClean="0"/>
              <a:t>After complete </a:t>
            </a:r>
            <a:r>
              <a:rPr lang="en-IN" dirty="0" err="1" smtClean="0"/>
              <a:t>seperation</a:t>
            </a:r>
            <a:r>
              <a:rPr lang="en-IN" dirty="0" smtClean="0"/>
              <a:t> of the placenta, with contraction &amp; retraction of Upper Uterine Segment, Placenta is forced down into LUS/upper vagina.</a:t>
            </a:r>
          </a:p>
          <a:p>
            <a:pPr eaLnBrk="1" hangingPunct="1"/>
            <a:r>
              <a:rPr lang="en-IN" dirty="0" smtClean="0"/>
              <a:t>Thereafter, placenta is expelled by Voluntary contraction of abdominal muscles (bearing down efforts) or by manual procedure</a:t>
            </a:r>
          </a:p>
          <a:p>
            <a:pPr eaLnBrk="1" hangingPunct="1"/>
            <a:endParaRPr lang="en-IN" dirty="0" smtClean="0"/>
          </a:p>
          <a:p>
            <a:pPr eaLnBrk="1" hangingPunct="1"/>
            <a:endParaRPr lang="en-IN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618</Words>
  <Application>Microsoft Office PowerPoint</Application>
  <PresentationFormat>On-screen Show (4:3)</PresentationFormat>
  <Paragraphs>80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Third stage of labour</vt:lpstr>
      <vt:lpstr>Third stage of labour</vt:lpstr>
      <vt:lpstr>Events in Third stage of labour</vt:lpstr>
      <vt:lpstr>Placental seperation</vt:lpstr>
      <vt:lpstr>Mechanism of seperation:</vt:lpstr>
      <vt:lpstr>Methods of placental separation</vt:lpstr>
      <vt:lpstr>Marginal seperation</vt:lpstr>
      <vt:lpstr>Central seperation</vt:lpstr>
      <vt:lpstr>Placental expulsion</vt:lpstr>
      <vt:lpstr>Mechanisms to control bleeding</vt:lpstr>
      <vt:lpstr>Clinical course</vt:lpstr>
      <vt:lpstr>Slide 12</vt:lpstr>
      <vt:lpstr>Management of third stage</vt:lpstr>
      <vt:lpstr>Expectant management </vt:lpstr>
      <vt:lpstr>Expectant management </vt:lpstr>
      <vt:lpstr>CCT</vt:lpstr>
      <vt:lpstr>Active management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Third stage of labour PPH</dc:title>
  <dc:creator>SWAPNIKA DEVIREDDY</dc:creator>
  <cp:lastModifiedBy>Admin</cp:lastModifiedBy>
  <cp:revision>11</cp:revision>
  <dcterms:created xsi:type="dcterms:W3CDTF">2006-08-16T00:00:00Z</dcterms:created>
  <dcterms:modified xsi:type="dcterms:W3CDTF">2019-10-03T12:07:50Z</dcterms:modified>
</cp:coreProperties>
</file>