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04" r:id="rId6"/>
    <p:sldId id="260" r:id="rId7"/>
    <p:sldId id="298" r:id="rId8"/>
    <p:sldId id="299" r:id="rId9"/>
    <p:sldId id="300" r:id="rId10"/>
    <p:sldId id="310" r:id="rId11"/>
    <p:sldId id="261" r:id="rId12"/>
    <p:sldId id="262" r:id="rId13"/>
    <p:sldId id="263" r:id="rId14"/>
    <p:sldId id="264" r:id="rId15"/>
    <p:sldId id="265" r:id="rId16"/>
    <p:sldId id="266" r:id="rId17"/>
    <p:sldId id="320" r:id="rId18"/>
    <p:sldId id="321" r:id="rId19"/>
    <p:sldId id="267" r:id="rId20"/>
    <p:sldId id="308" r:id="rId21"/>
    <p:sldId id="309" r:id="rId22"/>
    <p:sldId id="312" r:id="rId23"/>
    <p:sldId id="269" r:id="rId24"/>
    <p:sldId id="270" r:id="rId25"/>
    <p:sldId id="314" r:id="rId26"/>
    <p:sldId id="315" r:id="rId27"/>
    <p:sldId id="271" r:id="rId28"/>
    <p:sldId id="272" r:id="rId29"/>
    <p:sldId id="273" r:id="rId30"/>
    <p:sldId id="274" r:id="rId31"/>
    <p:sldId id="275" r:id="rId32"/>
    <p:sldId id="306" r:id="rId33"/>
    <p:sldId id="276" r:id="rId34"/>
    <p:sldId id="305" r:id="rId35"/>
    <p:sldId id="277" r:id="rId36"/>
    <p:sldId id="278" r:id="rId37"/>
    <p:sldId id="307" r:id="rId38"/>
    <p:sldId id="279" r:id="rId39"/>
    <p:sldId id="316" r:id="rId40"/>
    <p:sldId id="280" r:id="rId41"/>
    <p:sldId id="311" r:id="rId42"/>
    <p:sldId id="282" r:id="rId43"/>
    <p:sldId id="301" r:id="rId44"/>
    <p:sldId id="319" r:id="rId45"/>
    <p:sldId id="284" r:id="rId46"/>
    <p:sldId id="317" r:id="rId47"/>
    <p:sldId id="285" r:id="rId48"/>
    <p:sldId id="28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7" d="100"/>
          <a:sy n="77" d="100"/>
        </p:scale>
        <p:origin x="1278" y="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1BFD60-6DB7-4FD4-AA87-2BEFDCCAE6D3}" type="datetimeFigureOut">
              <a:rPr lang="en-US" smtClean="0"/>
              <a:pPr/>
              <a:t>10/3/2019</a:t>
            </a:fld>
            <a:endParaRPr lang="en-IN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738F11-A9F4-4658-9D96-3510523F92B5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THROMBOEMBOLISM IN PREGNANCY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75723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DEEP VEIN THROMBOSIS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During pregnancy , most venous thromboses are confined to the lower extremities</a:t>
            </a:r>
          </a:p>
          <a:p>
            <a:r>
              <a:rPr lang="en-IN" dirty="0" smtClean="0"/>
              <a:t>70% cases are located in the illiofemoral veins without involvement of the calf veins.</a:t>
            </a:r>
          </a:p>
          <a:p>
            <a:r>
              <a:rPr lang="en-IN" dirty="0" smtClean="0"/>
              <a:t>It occurs with same frequency in the pregnancy and the post partum.</a:t>
            </a:r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SIGNS AND SYMPTOMS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Depends on degree of occlusion and intensity of inflammatory response.</a:t>
            </a:r>
          </a:p>
          <a:p>
            <a:r>
              <a:rPr lang="en-IN" dirty="0" smtClean="0"/>
              <a:t>The left leg is affected commonly probably due to compression of left iliac vein by the right iliac and  ovarian artery.</a:t>
            </a:r>
          </a:p>
          <a:p>
            <a:r>
              <a:rPr lang="en-IN" dirty="0" smtClean="0"/>
              <a:t>Both of which cross the vein only on the left side 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Signs &amp; symptoms cntu....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Pain in the left leg along with</a:t>
            </a:r>
          </a:p>
          <a:p>
            <a:r>
              <a:rPr lang="en-IN" dirty="0" smtClean="0"/>
              <a:t>Swelling</a:t>
            </a:r>
          </a:p>
          <a:p>
            <a:r>
              <a:rPr lang="en-IN" dirty="0" smtClean="0"/>
              <a:t>Tenderness</a:t>
            </a:r>
          </a:p>
          <a:p>
            <a:r>
              <a:rPr lang="en-IN" dirty="0" smtClean="0"/>
              <a:t>oedema</a:t>
            </a:r>
          </a:p>
          <a:p>
            <a:r>
              <a:rPr lang="en-IN" dirty="0" smtClean="0"/>
              <a:t>Rise in temperature</a:t>
            </a:r>
          </a:p>
          <a:p>
            <a:r>
              <a:rPr lang="en-IN" dirty="0" smtClean="0"/>
              <a:t>Cool extremity with diminished pulsation</a:t>
            </a:r>
          </a:p>
          <a:p>
            <a:r>
              <a:rPr lang="en-IN" dirty="0" smtClean="0"/>
              <a:t>Pain in the calf muscle HOMANS 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DIAGNOSIS</a:t>
            </a:r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DIAGNOSIS </a:t>
            </a:r>
            <a:r>
              <a:rPr lang="en-IN" dirty="0" err="1" smtClean="0"/>
              <a:t>cntu</a:t>
            </a:r>
            <a:r>
              <a:rPr lang="en-IN" dirty="0" smtClean="0"/>
              <a:t>...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Compression </a:t>
            </a:r>
            <a:r>
              <a:rPr lang="en-IN" dirty="0" err="1" smtClean="0"/>
              <a:t>ultrasonography</a:t>
            </a:r>
            <a:endParaRPr lang="en-IN" dirty="0" smtClean="0"/>
          </a:p>
          <a:p>
            <a:r>
              <a:rPr lang="en-IN" dirty="0" smtClean="0"/>
              <a:t>MRI</a:t>
            </a:r>
          </a:p>
          <a:p>
            <a:r>
              <a:rPr lang="en-IN" dirty="0"/>
              <a:t>d</a:t>
            </a:r>
            <a:r>
              <a:rPr lang="en-IN" dirty="0" smtClean="0"/>
              <a:t> </a:t>
            </a:r>
            <a:r>
              <a:rPr lang="en-IN" dirty="0" err="1"/>
              <a:t>D</a:t>
            </a:r>
            <a:r>
              <a:rPr lang="en-IN" dirty="0" err="1" smtClean="0"/>
              <a:t>imer</a:t>
            </a:r>
            <a:r>
              <a:rPr lang="en-IN" dirty="0" smtClean="0"/>
              <a:t> screening test</a:t>
            </a:r>
          </a:p>
          <a:p>
            <a:r>
              <a:rPr lang="en-IN" dirty="0" err="1" smtClean="0"/>
              <a:t>Venograhy</a:t>
            </a:r>
            <a:endParaRPr lang="en-IN" dirty="0" smtClean="0"/>
          </a:p>
          <a:p>
            <a:pPr>
              <a:buNone/>
            </a:pP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COMPRESSION ULTRASONOGRAPHY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It is the initial diagnostic test recommended by ACOG.</a:t>
            </a:r>
          </a:p>
          <a:p>
            <a:r>
              <a:rPr lang="en-IN" dirty="0" smtClean="0"/>
              <a:t>It is the first line test </a:t>
            </a:r>
          </a:p>
          <a:p>
            <a:r>
              <a:rPr lang="en-IN" dirty="0" smtClean="0"/>
              <a:t>Diagnosed based on non </a:t>
            </a:r>
            <a:r>
              <a:rPr lang="en-IN" dirty="0" err="1" smtClean="0"/>
              <a:t>compressiability</a:t>
            </a:r>
            <a:r>
              <a:rPr lang="en-IN" dirty="0" smtClean="0"/>
              <a:t> and </a:t>
            </a:r>
            <a:r>
              <a:rPr lang="en-IN" dirty="0" err="1" smtClean="0"/>
              <a:t>echoarchitecture</a:t>
            </a:r>
            <a:r>
              <a:rPr lang="en-IN" dirty="0" smtClean="0"/>
              <a:t> of the </a:t>
            </a:r>
            <a:r>
              <a:rPr lang="en-IN" dirty="0" err="1" smtClean="0"/>
              <a:t>thrombosed</a:t>
            </a:r>
            <a:r>
              <a:rPr lang="en-IN" dirty="0" smtClean="0"/>
              <a:t> vein.</a:t>
            </a:r>
          </a:p>
          <a:p>
            <a:r>
              <a:rPr lang="en-IN" dirty="0" smtClean="0"/>
              <a:t>Both proximal &amp; distal veins are completely assessed.</a:t>
            </a:r>
          </a:p>
          <a:p>
            <a:r>
              <a:rPr lang="en-IN" dirty="0" smtClean="0"/>
              <a:t>The treatment can be withheld if the test is negative and serial USG performed over 7_14 days.</a:t>
            </a:r>
          </a:p>
          <a:p>
            <a:pPr>
              <a:buNone/>
            </a:pPr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785842"/>
            <a:ext cx="9358346" cy="90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857280"/>
            <a:ext cx="9144000" cy="942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Doppler USG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Soft tissue mass will be seen within the venous lumen.</a:t>
            </a:r>
          </a:p>
          <a:p>
            <a:r>
              <a:rPr lang="en-IN" dirty="0" smtClean="0"/>
              <a:t>Non compressibility of the venous lumen in transverse plane under gentle probe pressure.</a:t>
            </a:r>
          </a:p>
          <a:p>
            <a:r>
              <a:rPr lang="en-IN" dirty="0" smtClean="0"/>
              <a:t>Overall sensitivity and specificity using USG is 90_100%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INTRODUCTION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Venous thrombosis and pulmonary embolism is considered higher during pregnancy and puerperium.</a:t>
            </a:r>
          </a:p>
          <a:p>
            <a:r>
              <a:rPr lang="en-IN" dirty="0" smtClean="0"/>
              <a:t>The incidence of all thromboembolic events is 1 in 1000 pregnancies &amp; about an equal number identified in both antenatal and puerperium</a:t>
            </a:r>
          </a:p>
          <a:p>
            <a:r>
              <a:rPr lang="en-IN" dirty="0" smtClean="0"/>
              <a:t>In the study from norway of more than 6,00,000 pregnancies Jacobsen and collegues reported that DVT is more was more frequent in ante partum whereas pulmonary embolism was more common in 1</a:t>
            </a:r>
            <a:r>
              <a:rPr lang="en-IN" baseline="30000" dirty="0" smtClean="0"/>
              <a:t>st</a:t>
            </a:r>
            <a:r>
              <a:rPr lang="en-IN" dirty="0" smtClean="0"/>
              <a:t> 6 weeks of post partum.</a:t>
            </a:r>
          </a:p>
          <a:p>
            <a:r>
              <a:rPr lang="en-IN" dirty="0" smtClean="0"/>
              <a:t>VTE has decreased in post partum because of early ambulation is more practised. However pulmonary embolism is the most leading cause for maternal death.</a:t>
            </a:r>
          </a:p>
          <a:p>
            <a:pPr>
              <a:buNone/>
            </a:pPr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785842"/>
            <a:ext cx="9144000" cy="857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214602"/>
            <a:ext cx="9144000" cy="1093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-2214602"/>
            <a:ext cx="8643965" cy="1028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 _ DIMER TEST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This test negativity is highly predictive value and can help to exclude DVT in low probability group.</a:t>
            </a:r>
          </a:p>
          <a:p>
            <a:r>
              <a:rPr lang="en-IN" dirty="0" smtClean="0"/>
              <a:t>High d </a:t>
            </a:r>
            <a:r>
              <a:rPr lang="en-IN" dirty="0" err="1" smtClean="0"/>
              <a:t>dimer</a:t>
            </a:r>
            <a:r>
              <a:rPr lang="en-IN" dirty="0" smtClean="0"/>
              <a:t> test in other hand is not useful in pregnancy as these levels rise progressively in pregnancy.</a:t>
            </a:r>
          </a:p>
          <a:p>
            <a:r>
              <a:rPr lang="en-IN" dirty="0" smtClean="0"/>
              <a:t>It is also elevated in placental abruption , preeclampsia, sepsis syndrome. 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VENOGRAPHY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CONTRAST VENOGRAPHY &amp; SERIAL IMPEDENCE PLETHYSMOGRAPHY is also the diagnostic test for DVT in pregnancy.</a:t>
            </a:r>
          </a:p>
          <a:p>
            <a:r>
              <a:rPr lang="en-IN" dirty="0" smtClean="0"/>
              <a:t>By injecting non ionic water soluble radio-opaque dye to note a filling defect in the venous lumen is a reliable method.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3474516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-1143000"/>
            <a:ext cx="5214974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696923"/>
            <a:ext cx="9144000" cy="712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treatment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 smtClean="0"/>
              <a:t>Unfractionated</a:t>
            </a:r>
            <a:r>
              <a:rPr lang="en-IN" dirty="0" smtClean="0"/>
              <a:t> heparin</a:t>
            </a:r>
          </a:p>
          <a:p>
            <a:r>
              <a:rPr lang="en-IN" dirty="0" smtClean="0"/>
              <a:t>Low molecular weight heparin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UNFRACTIONATED HEPARIN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Mainstay of anti coagulant therapy during pregnancy.</a:t>
            </a:r>
          </a:p>
          <a:p>
            <a:r>
              <a:rPr lang="en-IN" dirty="0" smtClean="0"/>
              <a:t>No </a:t>
            </a:r>
            <a:r>
              <a:rPr lang="en-IN" dirty="0" err="1" smtClean="0"/>
              <a:t>teratogenic</a:t>
            </a:r>
            <a:r>
              <a:rPr lang="en-IN" dirty="0" smtClean="0"/>
              <a:t> effect</a:t>
            </a:r>
          </a:p>
          <a:p>
            <a:r>
              <a:rPr lang="en-IN" dirty="0" smtClean="0"/>
              <a:t>Recorded as safety and efficacy in pregnancy</a:t>
            </a:r>
          </a:p>
          <a:p>
            <a:r>
              <a:rPr lang="en-IN" dirty="0" smtClean="0"/>
              <a:t>Does not cross the placenta.</a:t>
            </a:r>
          </a:p>
          <a:p>
            <a:r>
              <a:rPr lang="en-IN" dirty="0" smtClean="0"/>
              <a:t>Not secreted in milk so given to nursing mothers.</a:t>
            </a:r>
          </a:p>
          <a:p>
            <a:r>
              <a:rPr lang="en-IN" dirty="0" smtClean="0"/>
              <a:t>RISK FACTORS </a:t>
            </a:r>
          </a:p>
          <a:p>
            <a:r>
              <a:rPr lang="en-IN" dirty="0" smtClean="0"/>
              <a:t>In mother </a:t>
            </a:r>
            <a:r>
              <a:rPr lang="en-IN" dirty="0" err="1" smtClean="0"/>
              <a:t>haemorrage</a:t>
            </a:r>
            <a:r>
              <a:rPr lang="en-IN" dirty="0" smtClean="0"/>
              <a:t> , thrombocytopenia &amp; osteoporosis.</a:t>
            </a:r>
          </a:p>
          <a:p>
            <a:r>
              <a:rPr lang="en-IN" dirty="0" smtClean="0"/>
              <a:t>SIDE EFFECTS</a:t>
            </a:r>
          </a:p>
          <a:p>
            <a:r>
              <a:rPr lang="en-IN" dirty="0" smtClean="0"/>
              <a:t>It inactivates factor 2a and 10a and affects the APTT a measure of thrombin. </a:t>
            </a:r>
            <a:r>
              <a:rPr lang="en-IN" dirty="0"/>
              <a:t>T</a:t>
            </a:r>
            <a:r>
              <a:rPr lang="en-IN" dirty="0" smtClean="0"/>
              <a:t>herefore when given UFH full doses APTT  value should be noted.</a:t>
            </a:r>
          </a:p>
          <a:p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LOW MOLECULR WEIGHT HEPARIN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 smtClean="0"/>
              <a:t>Derived from depolarization of the heparin , which </a:t>
            </a:r>
            <a:r>
              <a:rPr lang="en-IN" dirty="0" err="1" smtClean="0"/>
              <a:t>yeilds</a:t>
            </a:r>
            <a:r>
              <a:rPr lang="en-IN" dirty="0" smtClean="0"/>
              <a:t> fragments 1/3 of the size UFH.</a:t>
            </a:r>
          </a:p>
          <a:p>
            <a:r>
              <a:rPr lang="en-IN" dirty="0" smtClean="0"/>
              <a:t> LMWH bind less to plasma proteins provide greater </a:t>
            </a:r>
            <a:r>
              <a:rPr lang="en-IN" dirty="0" err="1" smtClean="0"/>
              <a:t>bioavilability</a:t>
            </a:r>
            <a:r>
              <a:rPr lang="en-IN" dirty="0" smtClean="0"/>
              <a:t>.</a:t>
            </a:r>
          </a:p>
          <a:p>
            <a:r>
              <a:rPr lang="en-IN" dirty="0" smtClean="0"/>
              <a:t> anti coagulant response is predictable so given without monitoring.</a:t>
            </a:r>
          </a:p>
          <a:p>
            <a:r>
              <a:rPr lang="en-IN" dirty="0" smtClean="0"/>
              <a:t>Steady state is achieved quickly so complications like haemorrhage is reduced.</a:t>
            </a:r>
          </a:p>
          <a:p>
            <a:r>
              <a:rPr lang="en-IN" dirty="0" smtClean="0"/>
              <a:t>Low affinity to platelets &amp; von </a:t>
            </a:r>
            <a:r>
              <a:rPr lang="en-IN" dirty="0" err="1" smtClean="0"/>
              <a:t>willebrand</a:t>
            </a:r>
            <a:r>
              <a:rPr lang="en-IN" dirty="0" smtClean="0"/>
              <a:t> factor so reduce thrombocytopenia.</a:t>
            </a:r>
          </a:p>
          <a:p>
            <a:r>
              <a:rPr lang="en-IN" dirty="0" smtClean="0"/>
              <a:t>Osteoporosis is also lower</a:t>
            </a:r>
          </a:p>
          <a:p>
            <a:r>
              <a:rPr lang="en-IN" dirty="0" smtClean="0"/>
              <a:t>LMWH is preferred than UFH</a:t>
            </a:r>
          </a:p>
          <a:p>
            <a:r>
              <a:rPr lang="en-IN" dirty="0" smtClean="0"/>
              <a:t>Commonly used heparin in pregnancy are ENOXIPARIN , DALTEPARIN &amp; TINZAPARIN.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PATHOPHYSIOLOGY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In a normal pregnancy there is rise in coagulation factors like 1,2,5,7,8,10&amp; 12.</a:t>
            </a:r>
          </a:p>
          <a:p>
            <a:r>
              <a:rPr lang="en-IN" dirty="0" smtClean="0"/>
              <a:t>Plasma fibrinolytic inhibitors are produced by the placenta and protein S is decreased markedly . Fibrinolytic activity becomes normal within 1 hour after the delivery of placenta. </a:t>
            </a:r>
          </a:p>
          <a:p>
            <a:r>
              <a:rPr lang="en-IN" dirty="0" smtClean="0"/>
              <a:t>ALTERATION IN BLOOD CONSTITUENTS: actual number of platelets is unaltered or lowered in pregnancy but their width and volume increases.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714355"/>
          <a:ext cx="9144000" cy="6541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672"/>
                <a:gridCol w="2305776"/>
                <a:gridCol w="2305776"/>
                <a:gridCol w="2305776"/>
              </a:tblGrid>
              <a:tr h="871871">
                <a:tc>
                  <a:txBody>
                    <a:bodyPr/>
                    <a:lstStyle/>
                    <a:p>
                      <a:r>
                        <a:rPr lang="en-IN" dirty="0" smtClean="0"/>
                        <a:t>ANTI THROMBOLYTIC</a:t>
                      </a:r>
                      <a:r>
                        <a:rPr lang="en-IN" baseline="0" dirty="0" smtClean="0"/>
                        <a:t> ACTIVITY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ENOXAPARIN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DALTEPARIN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TINZAPARIN</a:t>
                      </a:r>
                      <a:endParaRPr lang="en-IN" dirty="0"/>
                    </a:p>
                  </a:txBody>
                  <a:tcPr/>
                </a:tc>
              </a:tr>
              <a:tr h="348748">
                <a:tc>
                  <a:txBody>
                    <a:bodyPr/>
                    <a:lstStyle/>
                    <a:p>
                      <a:r>
                        <a:rPr lang="en-IN" dirty="0" smtClean="0"/>
                        <a:t>PROPHYLATIC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48748">
                <a:tc>
                  <a:txBody>
                    <a:bodyPr/>
                    <a:lstStyle/>
                    <a:p>
                      <a:r>
                        <a:rPr lang="en-IN" dirty="0" smtClean="0"/>
                        <a:t>&lt;50 kg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20 mg/kg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2500 mg /kg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3500 mg /kg</a:t>
                      </a:r>
                      <a:endParaRPr lang="en-IN" dirty="0"/>
                    </a:p>
                  </a:txBody>
                  <a:tcPr/>
                </a:tc>
              </a:tr>
              <a:tr h="348748">
                <a:tc>
                  <a:txBody>
                    <a:bodyPr/>
                    <a:lstStyle/>
                    <a:p>
                      <a:r>
                        <a:rPr lang="en-IN" dirty="0" smtClean="0"/>
                        <a:t>50-90 kg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40 mg/kg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5000mg/kg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4500 mg/kg</a:t>
                      </a:r>
                      <a:endParaRPr lang="en-IN" dirty="0"/>
                    </a:p>
                  </a:txBody>
                  <a:tcPr/>
                </a:tc>
              </a:tr>
              <a:tr h="871871">
                <a:tc>
                  <a:txBody>
                    <a:bodyPr/>
                    <a:lstStyle/>
                    <a:p>
                      <a:r>
                        <a:rPr lang="en-IN" dirty="0" smtClean="0"/>
                        <a:t>91_130 kg single/two</a:t>
                      </a:r>
                      <a:r>
                        <a:rPr lang="en-IN" baseline="0" dirty="0" smtClean="0"/>
                        <a:t> divided doses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60 mg/kg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7500 mg/kg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7000 mg/kg</a:t>
                      </a:r>
                      <a:endParaRPr lang="en-IN" dirty="0"/>
                    </a:p>
                  </a:txBody>
                  <a:tcPr/>
                </a:tc>
              </a:tr>
              <a:tr h="1118314">
                <a:tc>
                  <a:txBody>
                    <a:bodyPr/>
                    <a:lstStyle/>
                    <a:p>
                      <a:r>
                        <a:rPr lang="en-IN" dirty="0" smtClean="0"/>
                        <a:t>HIGH PROPHYLACTIC INTERMITENT</a:t>
                      </a:r>
                      <a:r>
                        <a:rPr lang="en-IN" baseline="0" dirty="0" smtClean="0"/>
                        <a:t> DOSE</a:t>
                      </a:r>
                    </a:p>
                    <a:p>
                      <a:r>
                        <a:rPr lang="en-IN" baseline="0" dirty="0" smtClean="0"/>
                        <a:t>50_90 kg</a:t>
                      </a:r>
                      <a:r>
                        <a:rPr lang="en-IN" dirty="0" smtClean="0"/>
                        <a:t>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40mg 12 </a:t>
                      </a:r>
                      <a:r>
                        <a:rPr lang="en-IN" dirty="0" err="1" smtClean="0"/>
                        <a:t>hrly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5000 mg 12 </a:t>
                      </a:r>
                      <a:r>
                        <a:rPr lang="en-IN" dirty="0" err="1" smtClean="0"/>
                        <a:t>hrly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4500</a:t>
                      </a:r>
                      <a:r>
                        <a:rPr lang="en-IN" baseline="0" dirty="0" smtClean="0"/>
                        <a:t> mg 12 </a:t>
                      </a:r>
                      <a:r>
                        <a:rPr lang="en-IN" baseline="0" dirty="0" err="1" smtClean="0"/>
                        <a:t>hrly</a:t>
                      </a:r>
                      <a:endParaRPr lang="en-IN" dirty="0"/>
                    </a:p>
                  </a:txBody>
                  <a:tcPr/>
                </a:tc>
              </a:tr>
              <a:tr h="348748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394994">
                <a:tc>
                  <a:txBody>
                    <a:bodyPr/>
                    <a:lstStyle/>
                    <a:p>
                      <a:r>
                        <a:rPr lang="en-IN" dirty="0" smtClean="0"/>
                        <a:t>TREATMENT DOSE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 mg /kg 12 </a:t>
                      </a:r>
                      <a:r>
                        <a:rPr lang="en-IN" dirty="0" err="1" smtClean="0"/>
                        <a:t>hrly</a:t>
                      </a:r>
                      <a:r>
                        <a:rPr lang="en-IN" dirty="0" smtClean="0"/>
                        <a:t> antenatal</a:t>
                      </a:r>
                    </a:p>
                    <a:p>
                      <a:r>
                        <a:rPr lang="en-IN" dirty="0" smtClean="0"/>
                        <a:t>1.5 mg/kg /daily POSTNATAL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100units</a:t>
                      </a:r>
                      <a:r>
                        <a:rPr lang="en-IN" baseline="0" dirty="0" smtClean="0"/>
                        <a:t> /kg 12 </a:t>
                      </a:r>
                      <a:r>
                        <a:rPr lang="en-IN" baseline="0" dirty="0" err="1" smtClean="0"/>
                        <a:t>hrly</a:t>
                      </a:r>
                      <a:r>
                        <a:rPr lang="en-IN" baseline="0" dirty="0" smtClean="0"/>
                        <a:t> OR 200 units /kg/daily postnatal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175</a:t>
                      </a:r>
                      <a:r>
                        <a:rPr lang="en-IN" baseline="0" dirty="0" smtClean="0"/>
                        <a:t> units / kg BOTH ANTENATAL &amp; POSTNATAL</a:t>
                      </a:r>
                      <a:endParaRPr lang="en-IN" dirty="0"/>
                    </a:p>
                  </a:txBody>
                  <a:tcPr/>
                </a:tc>
              </a:tr>
              <a:tr h="348748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PULMONARY EMBOLISM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Leading cause for maternal death.</a:t>
            </a:r>
          </a:p>
          <a:p>
            <a:r>
              <a:rPr lang="en-IN" dirty="0" smtClean="0"/>
              <a:t>Clinical features depend on the preceding health status and the size of the embolus of the patient.</a:t>
            </a:r>
          </a:p>
          <a:p>
            <a:r>
              <a:rPr lang="en-IN" dirty="0" smtClean="0"/>
              <a:t>The incidence in 1 in 7000 pregnancies.</a:t>
            </a:r>
          </a:p>
          <a:p>
            <a:r>
              <a:rPr lang="en-IN" dirty="0" smtClean="0"/>
              <a:t>Death occurs suddenly due to shock and </a:t>
            </a:r>
            <a:r>
              <a:rPr lang="en-IN" dirty="0" err="1" smtClean="0"/>
              <a:t>vagal</a:t>
            </a:r>
            <a:r>
              <a:rPr lang="en-IN" dirty="0" smtClean="0"/>
              <a:t> inhibition.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57423" y="-71464"/>
            <a:ext cx="5000662" cy="785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SIGNS AND SYMPTOMS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 smtClean="0"/>
              <a:t>Tachypnoea</a:t>
            </a:r>
            <a:endParaRPr lang="en-IN" dirty="0" smtClean="0"/>
          </a:p>
          <a:p>
            <a:r>
              <a:rPr lang="en-IN" dirty="0" smtClean="0"/>
              <a:t>Dyspnoea </a:t>
            </a:r>
          </a:p>
          <a:p>
            <a:r>
              <a:rPr lang="en-IN" dirty="0" err="1" smtClean="0"/>
              <a:t>Plueritic</a:t>
            </a:r>
            <a:r>
              <a:rPr lang="en-IN" dirty="0" smtClean="0"/>
              <a:t> chest pain</a:t>
            </a:r>
          </a:p>
          <a:p>
            <a:r>
              <a:rPr lang="en-IN" dirty="0" smtClean="0"/>
              <a:t>Cough</a:t>
            </a:r>
          </a:p>
          <a:p>
            <a:r>
              <a:rPr lang="en-IN" dirty="0" smtClean="0"/>
              <a:t>Tachycardia</a:t>
            </a:r>
          </a:p>
          <a:p>
            <a:r>
              <a:rPr lang="en-IN" dirty="0" smtClean="0"/>
              <a:t>Haemoptysis</a:t>
            </a:r>
          </a:p>
          <a:p>
            <a:r>
              <a:rPr lang="en-IN" dirty="0" smtClean="0"/>
              <a:t>Rise in temperature &gt;37 degree </a:t>
            </a:r>
            <a:r>
              <a:rPr lang="en-IN" dirty="0" err="1" smtClean="0"/>
              <a:t>celcius</a:t>
            </a:r>
            <a:r>
              <a:rPr lang="en-IN" dirty="0" smtClean="0"/>
              <a:t>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85929" y="-71475"/>
            <a:ext cx="5429265" cy="842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diagnosis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en-IN" dirty="0" smtClean="0"/>
          </a:p>
          <a:p>
            <a:r>
              <a:rPr lang="en-IN" dirty="0" smtClean="0"/>
              <a:t>ECG __tachycardia right axis shift , T wave inversion in anterior chest leads.</a:t>
            </a:r>
          </a:p>
          <a:p>
            <a:r>
              <a:rPr lang="en-IN" dirty="0" smtClean="0"/>
              <a:t>D </a:t>
            </a:r>
            <a:r>
              <a:rPr lang="en-IN" dirty="0" err="1" smtClean="0"/>
              <a:t>dimer</a:t>
            </a:r>
            <a:r>
              <a:rPr lang="en-IN" dirty="0" smtClean="0"/>
              <a:t> ___negative d </a:t>
            </a:r>
            <a:r>
              <a:rPr lang="en-IN" dirty="0" err="1" smtClean="0"/>
              <a:t>dimer</a:t>
            </a:r>
            <a:r>
              <a:rPr lang="en-IN" dirty="0" smtClean="0"/>
              <a:t> value may rule out pulmonary embolism.</a:t>
            </a:r>
          </a:p>
          <a:p>
            <a:r>
              <a:rPr lang="en-IN" dirty="0" smtClean="0"/>
              <a:t>Arterial blood gas __ almost most women hypoxemic &lt;95% in room air need further investigations.</a:t>
            </a:r>
          </a:p>
          <a:p>
            <a:r>
              <a:rPr lang="en-IN" dirty="0" smtClean="0"/>
              <a:t>Doppler USG</a:t>
            </a:r>
          </a:p>
          <a:p>
            <a:r>
              <a:rPr lang="en-IN" dirty="0" smtClean="0"/>
              <a:t>MRI</a:t>
            </a:r>
          </a:p>
          <a:p>
            <a:r>
              <a:rPr lang="en-IN" dirty="0" smtClean="0"/>
              <a:t>CT</a:t>
            </a:r>
          </a:p>
          <a:p>
            <a:r>
              <a:rPr lang="en-IN" dirty="0" smtClean="0"/>
              <a:t>LUNG SCAN _ventilation perfusion </a:t>
            </a:r>
            <a:r>
              <a:rPr lang="en-IN" dirty="0" err="1" smtClean="0"/>
              <a:t>scintigraphy</a:t>
            </a:r>
            <a:endParaRPr lang="en-IN" dirty="0" smtClean="0"/>
          </a:p>
          <a:p>
            <a:r>
              <a:rPr lang="en-IN" dirty="0" smtClean="0"/>
              <a:t>Intravenous Pulmonary angiography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SPIRAL CT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It is the most common employed technique currently.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246722">
            <a:off x="799020" y="-712175"/>
            <a:ext cx="7543272" cy="915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PULMONARY SCINTIGRAPHY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Ventilation perfusion or V/Q scan</a:t>
            </a:r>
          </a:p>
          <a:p>
            <a:r>
              <a:rPr lang="en-IN" dirty="0" smtClean="0"/>
              <a:t>It involves a small dose of technetium 99 </a:t>
            </a:r>
            <a:r>
              <a:rPr lang="en-IN" dirty="0" err="1" smtClean="0"/>
              <a:t>macroaggregated</a:t>
            </a:r>
            <a:r>
              <a:rPr lang="en-IN" dirty="0" smtClean="0"/>
              <a:t> albumin IV as radiotracer.</a:t>
            </a:r>
          </a:p>
          <a:p>
            <a:r>
              <a:rPr lang="en-IN" dirty="0" smtClean="0"/>
              <a:t> ventilation scans with inhaled xenon 133 or technetium 99 were added to perfusion scans to detect abnormal areas of ventilation in areas of normal perfusion.</a:t>
            </a:r>
          </a:p>
          <a:p>
            <a:r>
              <a:rPr lang="en-IN" dirty="0" smtClean="0"/>
              <a:t>Treatment can be withheld in normal or non diagnostic scans patients.</a:t>
            </a:r>
          </a:p>
          <a:p>
            <a:r>
              <a:rPr lang="en-IN" dirty="0" smtClean="0"/>
              <a:t>If clinical suspicion is more further testing is usually recommended 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VENOUS STASIS: It is increased due to compression of gravid uterus to inferior vena cava and iliac veins. This stasis causes damage to the endothelial cells.</a:t>
            </a:r>
          </a:p>
          <a:p>
            <a:r>
              <a:rPr lang="en-IN" dirty="0" smtClean="0"/>
              <a:t>THROMBOPHILLIAS: These are hypercoagulable state in pregnancy that increases the risk of venous thrombosis. It may be inherited or acquired.</a:t>
            </a:r>
          </a:p>
          <a:p>
            <a:r>
              <a:rPr lang="en-IN" dirty="0" smtClean="0"/>
              <a:t>INHERITERED ___ these are the genetic conditions associated with the deficiencies of anti thrombin 3 , protein C , protein S . Other factors are factor 5 leiden mutation and homocystenemias</a:t>
            </a:r>
          </a:p>
          <a:p>
            <a:r>
              <a:rPr lang="en-IN" dirty="0" smtClean="0"/>
              <a:t>ACQUIRED____ are due to presence of lupus anticoagulant and antiphospholipid antibody.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PULMONARY ANGIOGRAPHY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This requires catheterization of the right side of the heart and is the reference test for diagnosis for pulmonary embolism.</a:t>
            </a:r>
          </a:p>
          <a:p>
            <a:r>
              <a:rPr lang="en-IN" dirty="0" smtClean="0"/>
              <a:t>But it is uncomfortable , allergy to dye , time consuming &amp; renal failure.</a:t>
            </a:r>
          </a:p>
          <a:p>
            <a:r>
              <a:rPr lang="en-IN" dirty="0" smtClean="0"/>
              <a:t>It is reserved for confirmation when less invasive test are equivocal.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143032"/>
            <a:ext cx="9143999" cy="885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TREATMENT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Resuscitation</a:t>
            </a:r>
          </a:p>
          <a:p>
            <a:r>
              <a:rPr lang="en-IN" dirty="0" smtClean="0"/>
              <a:t>Cardiac massage , oxygen therapy , IV heparin bolus 5000 IU and morphine 15 mg IV started.</a:t>
            </a:r>
          </a:p>
          <a:p>
            <a:r>
              <a:rPr lang="en-IN" dirty="0" smtClean="0"/>
              <a:t>Heparin therapy is continued </a:t>
            </a:r>
            <a:r>
              <a:rPr lang="en-IN" dirty="0" err="1" smtClean="0"/>
              <a:t>upto</a:t>
            </a:r>
            <a:r>
              <a:rPr lang="en-IN" dirty="0" smtClean="0"/>
              <a:t> 40,000 IU /day as to maintain the clotting time to over 12 min for 1</a:t>
            </a:r>
            <a:r>
              <a:rPr lang="en-IN" baseline="30000" dirty="0" smtClean="0"/>
              <a:t>st</a:t>
            </a:r>
            <a:r>
              <a:rPr lang="en-IN" dirty="0" smtClean="0"/>
              <a:t> 48 hrs. Its level is maintained 0.2 _0.4 units /ml or APTT value above twice normal.</a:t>
            </a:r>
          </a:p>
          <a:p>
            <a:r>
              <a:rPr lang="en-IN" dirty="0" smtClean="0"/>
              <a:t>Iv fluid support &amp; BP is maintained by dopamine or adrenalin.</a:t>
            </a:r>
          </a:p>
          <a:p>
            <a:r>
              <a:rPr lang="en-IN" dirty="0" smtClean="0"/>
              <a:t>If recurrent attack necessitate surgical intervention is needed like vena </a:t>
            </a:r>
            <a:r>
              <a:rPr lang="en-IN" dirty="0" err="1" smtClean="0"/>
              <a:t>caval</a:t>
            </a:r>
            <a:r>
              <a:rPr lang="en-IN" dirty="0" smtClean="0"/>
              <a:t> filters , </a:t>
            </a:r>
            <a:r>
              <a:rPr lang="en-IN" dirty="0" err="1" smtClean="0"/>
              <a:t>embolectomy</a:t>
            </a:r>
            <a:r>
              <a:rPr lang="en-IN" dirty="0" smtClean="0"/>
              <a:t>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VENA CAVAL FILTERS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/>
              <a:t>Placement of vena </a:t>
            </a:r>
            <a:r>
              <a:rPr lang="en-IN" dirty="0" err="1" smtClean="0"/>
              <a:t>caval</a:t>
            </a:r>
            <a:r>
              <a:rPr lang="en-IN" dirty="0" smtClean="0"/>
              <a:t> filters should be considered before surgery .</a:t>
            </a:r>
          </a:p>
          <a:p>
            <a:r>
              <a:rPr lang="en-IN" dirty="0" smtClean="0"/>
              <a:t>It has become good outcome </a:t>
            </a:r>
          </a:p>
          <a:p>
            <a:r>
              <a:rPr lang="en-IN" dirty="0" smtClean="0"/>
              <a:t>Heparin therapy fail to prevent recurrent pulmonary embolism from pelvic veins or legs or when embolism develops from these site despite heparin treatment these filters are indicated</a:t>
            </a:r>
          </a:p>
          <a:p>
            <a:r>
              <a:rPr lang="en-IN" dirty="0" smtClean="0"/>
              <a:t>These devices are inserted through either jugular or femoral vein and can be inserted during labour.</a:t>
            </a:r>
          </a:p>
          <a:p>
            <a:r>
              <a:rPr lang="en-IN" dirty="0" smtClean="0"/>
              <a:t>Retrievable filters may be used as a short protection against embolism</a:t>
            </a:r>
          </a:p>
          <a:p>
            <a:pPr marL="514350" indent="-514350"/>
            <a:r>
              <a:rPr lang="en-IN" dirty="0" smtClean="0"/>
              <a:t>These may be removed before they become </a:t>
            </a:r>
            <a:r>
              <a:rPr lang="en-IN" dirty="0" err="1" smtClean="0"/>
              <a:t>endothelialized</a:t>
            </a:r>
            <a:r>
              <a:rPr lang="en-IN" dirty="0" smtClean="0"/>
              <a:t> or left in place </a:t>
            </a:r>
            <a:r>
              <a:rPr lang="en-IN" dirty="0" err="1" smtClean="0"/>
              <a:t>permanantly</a:t>
            </a:r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dirty="0" smtClean="0"/>
              <a:t>EMBOLECTOMY</a:t>
            </a:r>
            <a:endParaRPr lang="en-IN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It is the emergency procedure.</a:t>
            </a:r>
            <a:endParaRPr lang="en-IN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EMBOLECTOMY</a:t>
            </a:r>
            <a:endParaRPr lang="en-IN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214602"/>
            <a:ext cx="9144000" cy="834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857412"/>
            <a:ext cx="9144000" cy="104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SUPERFICIAL VENOUS THROMBOPHLEBITIS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Thrombosis limited strictly to the superficial vein of the venous system.</a:t>
            </a:r>
          </a:p>
          <a:p>
            <a:r>
              <a:rPr lang="en-IN" dirty="0" smtClean="0"/>
              <a:t>Treated with analgesic , elastic support , heat &amp; rest.</a:t>
            </a:r>
          </a:p>
          <a:p>
            <a:r>
              <a:rPr lang="en-IN" dirty="0" smtClean="0"/>
              <a:t>If DVT suspected </a:t>
            </a:r>
            <a:r>
              <a:rPr lang="en-IN" dirty="0"/>
              <a:t> </a:t>
            </a:r>
            <a:r>
              <a:rPr lang="en-IN" dirty="0" smtClean="0"/>
              <a:t>, diagnostic measures are performed.</a:t>
            </a:r>
          </a:p>
          <a:p>
            <a:r>
              <a:rPr lang="en-IN" dirty="0" smtClean="0"/>
              <a:t>Heparin is given when DVT is confirmed .</a:t>
            </a:r>
          </a:p>
          <a:p>
            <a:r>
              <a:rPr lang="en-IN" dirty="0" smtClean="0"/>
              <a:t>Superficial thrombophlebitis is typically seen in association with varicosities or as a sequela to an indwelling intravenous catheter. 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THANK YOU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214602"/>
            <a:ext cx="9144000" cy="834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DEFECT IN COAGULATION CASCADE</a:t>
            </a:r>
            <a:endParaRPr lang="en-IN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03335" y="2468587"/>
            <a:ext cx="693732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RISK FACTORS FOR THROMBOEMBOLISM IN PREGNANCY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 smtClean="0"/>
              <a:t>BASELINE RISK FACTOR</a:t>
            </a:r>
          </a:p>
          <a:p>
            <a:r>
              <a:rPr lang="en-IN" dirty="0" smtClean="0"/>
              <a:t>Age &gt;35</a:t>
            </a:r>
          </a:p>
          <a:p>
            <a:r>
              <a:rPr lang="en-IN" dirty="0" smtClean="0"/>
              <a:t>Parity &gt;3</a:t>
            </a:r>
          </a:p>
          <a:p>
            <a:r>
              <a:rPr lang="en-IN" dirty="0" smtClean="0"/>
              <a:t>Obesity BMI&gt;30</a:t>
            </a:r>
          </a:p>
          <a:p>
            <a:r>
              <a:rPr lang="en-IN" dirty="0" smtClean="0"/>
              <a:t>Previous VTE</a:t>
            </a:r>
          </a:p>
          <a:p>
            <a:r>
              <a:rPr lang="en-IN" dirty="0" smtClean="0"/>
              <a:t>F/H of thrombophilia</a:t>
            </a:r>
          </a:p>
          <a:p>
            <a:r>
              <a:rPr lang="en-IN" dirty="0" smtClean="0"/>
              <a:t>Congenital thrombophilia</a:t>
            </a:r>
          </a:p>
          <a:p>
            <a:r>
              <a:rPr lang="en-IN" dirty="0" smtClean="0"/>
              <a:t>Anti thrombin 3</a:t>
            </a:r>
          </a:p>
          <a:p>
            <a:r>
              <a:rPr lang="en-IN" dirty="0" smtClean="0"/>
              <a:t>Protein C deficiency</a:t>
            </a:r>
          </a:p>
          <a:p>
            <a:r>
              <a:rPr lang="en-IN" dirty="0" smtClean="0"/>
              <a:t>Protein S deficiency</a:t>
            </a:r>
          </a:p>
          <a:p>
            <a:r>
              <a:rPr lang="en-IN" dirty="0" smtClean="0"/>
              <a:t>Leiden 5 factor</a:t>
            </a:r>
          </a:p>
          <a:p>
            <a:r>
              <a:rPr lang="en-IN" dirty="0" smtClean="0"/>
              <a:t> </a:t>
            </a:r>
            <a:r>
              <a:rPr lang="en-IN" dirty="0" err="1" smtClean="0"/>
              <a:t>prothrombin</a:t>
            </a:r>
            <a:r>
              <a:rPr lang="en-IN" dirty="0" smtClean="0"/>
              <a:t> gene mutation</a:t>
            </a:r>
          </a:p>
          <a:p>
            <a:r>
              <a:rPr lang="en-IN" dirty="0" smtClean="0"/>
              <a:t>Lupus anti coagulant</a:t>
            </a:r>
          </a:p>
          <a:p>
            <a:r>
              <a:rPr lang="en-IN" dirty="0" smtClean="0"/>
              <a:t>Acquired thrombophilia</a:t>
            </a:r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Risk factors cntu....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RISK FACTORS IN PREGNANCY</a:t>
            </a:r>
          </a:p>
          <a:p>
            <a:r>
              <a:rPr lang="en-IN" dirty="0" smtClean="0"/>
              <a:t>Immobilization</a:t>
            </a:r>
          </a:p>
          <a:p>
            <a:r>
              <a:rPr lang="en-IN" dirty="0" smtClean="0"/>
              <a:t>Pre eclampsia</a:t>
            </a:r>
          </a:p>
          <a:p>
            <a:r>
              <a:rPr lang="en-IN" dirty="0" smtClean="0"/>
              <a:t>Diabetes</a:t>
            </a:r>
          </a:p>
          <a:p>
            <a:r>
              <a:rPr lang="en-IN" dirty="0" smtClean="0"/>
              <a:t>Anaemia</a:t>
            </a:r>
          </a:p>
          <a:p>
            <a:r>
              <a:rPr lang="en-IN" dirty="0" smtClean="0"/>
              <a:t>Major blood loss</a:t>
            </a:r>
          </a:p>
          <a:p>
            <a:r>
              <a:rPr lang="en-IN" dirty="0" smtClean="0"/>
              <a:t>Operative vaginal delivery</a:t>
            </a:r>
          </a:p>
          <a:p>
            <a:r>
              <a:rPr lang="en-IN" dirty="0" smtClean="0"/>
              <a:t>Caesarean section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DISEASES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IN" dirty="0" smtClean="0"/>
          </a:p>
          <a:p>
            <a:r>
              <a:rPr lang="en-IN" dirty="0" smtClean="0"/>
              <a:t>Deep vein thrombosis</a:t>
            </a:r>
          </a:p>
          <a:p>
            <a:r>
              <a:rPr lang="en-IN" dirty="0" smtClean="0"/>
              <a:t>Pulmonary embolism</a:t>
            </a:r>
          </a:p>
          <a:p>
            <a:r>
              <a:rPr lang="en-IN" dirty="0" smtClean="0"/>
              <a:t>Superficial  venous thrombophlebitis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1047</TotalTime>
  <Words>1424</Words>
  <Application>Microsoft Office PowerPoint</Application>
  <PresentationFormat>On-screen Show (4:3)</PresentationFormat>
  <Paragraphs>192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Flow</vt:lpstr>
      <vt:lpstr>THROMBOEMBOLISM IN PREGNANCY</vt:lpstr>
      <vt:lpstr>INTRODUCTION</vt:lpstr>
      <vt:lpstr>PATHOPHYSIOLOGY </vt:lpstr>
      <vt:lpstr>Slide 4</vt:lpstr>
      <vt:lpstr>Slide 5</vt:lpstr>
      <vt:lpstr>DEFECT IN COAGULATION CASCADE</vt:lpstr>
      <vt:lpstr>RISK FACTORS FOR THROMBOEMBOLISM IN PREGNANCY</vt:lpstr>
      <vt:lpstr>Risk factors cntu....</vt:lpstr>
      <vt:lpstr>DISEASES</vt:lpstr>
      <vt:lpstr>Slide 10</vt:lpstr>
      <vt:lpstr>DEEP VEIN THROMBOSIS</vt:lpstr>
      <vt:lpstr>SIGNS AND SYMPTOMS</vt:lpstr>
      <vt:lpstr>Signs &amp; symptoms cntu....</vt:lpstr>
      <vt:lpstr>DIAGNOSIS</vt:lpstr>
      <vt:lpstr>DIAGNOSIS cntu...</vt:lpstr>
      <vt:lpstr>COMPRESSION ULTRASONOGRAPHY</vt:lpstr>
      <vt:lpstr>Slide 17</vt:lpstr>
      <vt:lpstr>Slide 18</vt:lpstr>
      <vt:lpstr>Doppler USG</vt:lpstr>
      <vt:lpstr>Slide 20</vt:lpstr>
      <vt:lpstr>Slide 21</vt:lpstr>
      <vt:lpstr>Slide 22</vt:lpstr>
      <vt:lpstr>d _ DIMER TEST</vt:lpstr>
      <vt:lpstr>VENOGRAPHY</vt:lpstr>
      <vt:lpstr>Slide 25</vt:lpstr>
      <vt:lpstr>Slide 26</vt:lpstr>
      <vt:lpstr>treatment</vt:lpstr>
      <vt:lpstr>UNFRACTIONATED HEPARIN</vt:lpstr>
      <vt:lpstr>LOW MOLECULR WEIGHT HEPARIN</vt:lpstr>
      <vt:lpstr>Slide 30</vt:lpstr>
      <vt:lpstr>PULMONARY EMBOLISM</vt:lpstr>
      <vt:lpstr>Slide 32</vt:lpstr>
      <vt:lpstr>SIGNS AND SYMPTOMS</vt:lpstr>
      <vt:lpstr>Slide 34</vt:lpstr>
      <vt:lpstr>diagnosis</vt:lpstr>
      <vt:lpstr>SPIRAL CT</vt:lpstr>
      <vt:lpstr>Slide 37</vt:lpstr>
      <vt:lpstr>PULMONARY SCINTIGRAPHY</vt:lpstr>
      <vt:lpstr>Slide 39</vt:lpstr>
      <vt:lpstr>PULMONARY ANGIOGRAPHY</vt:lpstr>
      <vt:lpstr>Slide 41</vt:lpstr>
      <vt:lpstr>TREATMENT</vt:lpstr>
      <vt:lpstr>VENA CAVAL FILTERS</vt:lpstr>
      <vt:lpstr>EMBOLECTOMY</vt:lpstr>
      <vt:lpstr>EMBOLECTOMY</vt:lpstr>
      <vt:lpstr>Slide 46</vt:lpstr>
      <vt:lpstr>SUPERFICIAL VENOUS THROMBOPHLEBITIS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THROMBOEMBOLISM IN PREGNANCY</dc:title>
  <dc:creator>NITHYAPRIYA</dc:creator>
  <cp:lastModifiedBy>Admin</cp:lastModifiedBy>
  <cp:revision>64</cp:revision>
  <dcterms:created xsi:type="dcterms:W3CDTF">2017-04-07T09:30:31Z</dcterms:created>
  <dcterms:modified xsi:type="dcterms:W3CDTF">2019-10-03T12:01:31Z</dcterms:modified>
</cp:coreProperties>
</file>