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90" r:id="rId35"/>
    <p:sldId id="291" r:id="rId36"/>
    <p:sldId id="292" r:id="rId37"/>
    <p:sldId id="288" r:id="rId38"/>
    <p:sldId id="293" r:id="rId39"/>
    <p:sldId id="294" r:id="rId40"/>
    <p:sldId id="295" r:id="rId41"/>
    <p:sldId id="296" r:id="rId42"/>
    <p:sldId id="300" r:id="rId43"/>
    <p:sldId id="298" r:id="rId44"/>
    <p:sldId id="299" r:id="rId45"/>
    <p:sldId id="301" r:id="rId46"/>
    <p:sldId id="304" r:id="rId47"/>
    <p:sldId id="302" r:id="rId48"/>
    <p:sldId id="305" r:id="rId49"/>
    <p:sldId id="303" r:id="rId50"/>
    <p:sldId id="306" r:id="rId51"/>
    <p:sldId id="307" r:id="rId52"/>
    <p:sldId id="309" r:id="rId53"/>
    <p:sldId id="308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68" autoAdjust="0"/>
    <p:restoredTop sz="94660"/>
  </p:normalViewPr>
  <p:slideViewPr>
    <p:cSldViewPr>
      <p:cViewPr varScale="1">
        <p:scale>
          <a:sx n="39" d="100"/>
          <a:sy n="39" d="100"/>
        </p:scale>
        <p:origin x="-5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D50A-5E6E-458B-A8EE-939BDD8D40C1}" type="datetimeFigureOut">
              <a:rPr lang="en-US" smtClean="0"/>
              <a:pPr/>
              <a:t>10/3/2019</a:t>
            </a:fld>
            <a:endParaRPr lang="en-I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75A2-7D29-4BCD-B639-2AE03688B7C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D50A-5E6E-458B-A8EE-939BDD8D40C1}" type="datetimeFigureOut">
              <a:rPr lang="en-US" smtClean="0"/>
              <a:pPr/>
              <a:t>10/3/2019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75A2-7D29-4BCD-B639-2AE03688B7C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D50A-5E6E-458B-A8EE-939BDD8D40C1}" type="datetimeFigureOut">
              <a:rPr lang="en-US" smtClean="0"/>
              <a:pPr/>
              <a:t>10/3/2019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75A2-7D29-4BCD-B639-2AE03688B7C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D50A-5E6E-458B-A8EE-939BDD8D40C1}" type="datetimeFigureOut">
              <a:rPr lang="en-US" smtClean="0"/>
              <a:pPr/>
              <a:t>10/3/2019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75A2-7D29-4BCD-B639-2AE03688B7C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D50A-5E6E-458B-A8EE-939BDD8D40C1}" type="datetimeFigureOut">
              <a:rPr lang="en-US" smtClean="0"/>
              <a:pPr/>
              <a:t>10/3/2019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75A2-7D29-4BCD-B639-2AE03688B7C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D50A-5E6E-458B-A8EE-939BDD8D40C1}" type="datetimeFigureOut">
              <a:rPr lang="en-US" smtClean="0"/>
              <a:pPr/>
              <a:t>10/3/2019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75A2-7D29-4BCD-B639-2AE03688B7C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D50A-5E6E-458B-A8EE-939BDD8D40C1}" type="datetimeFigureOut">
              <a:rPr lang="en-US" smtClean="0"/>
              <a:pPr/>
              <a:t>10/3/2019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75A2-7D29-4BCD-B639-2AE03688B7C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D50A-5E6E-458B-A8EE-939BDD8D40C1}" type="datetimeFigureOut">
              <a:rPr lang="en-US" smtClean="0"/>
              <a:pPr/>
              <a:t>10/3/2019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75A2-7D29-4BCD-B639-2AE03688B7C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D50A-5E6E-458B-A8EE-939BDD8D40C1}" type="datetimeFigureOut">
              <a:rPr lang="en-US" smtClean="0"/>
              <a:pPr/>
              <a:t>10/3/2019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75A2-7D29-4BCD-B639-2AE03688B7C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D50A-5E6E-458B-A8EE-939BDD8D40C1}" type="datetimeFigureOut">
              <a:rPr lang="en-US" smtClean="0"/>
              <a:pPr/>
              <a:t>10/3/2019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75A2-7D29-4BCD-B639-2AE03688B7C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D50A-5E6E-458B-A8EE-939BDD8D40C1}" type="datetimeFigureOut">
              <a:rPr lang="en-US" smtClean="0"/>
              <a:pPr/>
              <a:t>10/3/2019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8E875A2-7D29-4BCD-B639-2AE03688B7C0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664D50A-5E6E-458B-A8EE-939BDD8D40C1}" type="datetimeFigureOut">
              <a:rPr lang="en-US" smtClean="0"/>
              <a:pPr/>
              <a:t>10/3/2019</a:t>
            </a:fld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8E875A2-7D29-4BCD-B639-2AE03688B7C0}" type="slidenum">
              <a:rPr lang="en-IN" smtClean="0"/>
              <a:pPr/>
              <a:t>‹#›</a:t>
            </a:fld>
            <a:endParaRPr lang="en-IN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smtClean="0"/>
              <a:t>ULTRASOUND IN GYNAECOLOGY</a:t>
            </a:r>
            <a:endParaRPr lang="en-IN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/>
          <a:lstStyle/>
          <a:p>
            <a:r>
              <a:rPr lang="en-IN" dirty="0" smtClean="0"/>
              <a:t>PERIOVULATORY PHASE: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110178"/>
          </a:xfrm>
        </p:spPr>
        <p:txBody>
          <a:bodyPr/>
          <a:lstStyle/>
          <a:p>
            <a:r>
              <a:rPr lang="en-IN" dirty="0" smtClean="0"/>
              <a:t>Triple layer (6-10mm)</a:t>
            </a:r>
            <a:endParaRPr lang="en-IN" dirty="0"/>
          </a:p>
        </p:txBody>
      </p:sp>
      <p:pic>
        <p:nvPicPr>
          <p:cNvPr id="4" name="Picture 3" descr="periovulator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857364"/>
            <a:ext cx="8072494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en-IN" dirty="0" err="1" smtClean="0"/>
              <a:t>Secretory</a:t>
            </a:r>
            <a:r>
              <a:rPr lang="en-IN" dirty="0" smtClean="0"/>
              <a:t> phase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38740"/>
          </a:xfrm>
        </p:spPr>
        <p:txBody>
          <a:bodyPr/>
          <a:lstStyle/>
          <a:p>
            <a:r>
              <a:rPr lang="en-IN" dirty="0" err="1" smtClean="0"/>
              <a:t>Hyperechoic</a:t>
            </a:r>
            <a:r>
              <a:rPr lang="en-IN" dirty="0" smtClean="0"/>
              <a:t> thickening(7-14mm)</a:t>
            </a:r>
            <a:endParaRPr lang="en-IN" dirty="0"/>
          </a:p>
        </p:txBody>
      </p:sp>
      <p:pic>
        <p:nvPicPr>
          <p:cNvPr id="4" name="Picture 3" descr="Untitle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7364"/>
            <a:ext cx="4214810" cy="5000636"/>
          </a:xfrm>
          <a:prstGeom prst="rect">
            <a:avLst/>
          </a:prstGeom>
        </p:spPr>
      </p:pic>
      <p:pic>
        <p:nvPicPr>
          <p:cNvPr id="5" name="Picture 4" descr="lare secretor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1785926"/>
            <a:ext cx="4857752" cy="5072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>
            <a:normAutofit/>
          </a:bodyPr>
          <a:lstStyle/>
          <a:p>
            <a:r>
              <a:rPr lang="en-IN" sz="4000" dirty="0" smtClean="0"/>
              <a:t>POST MENOPAUSAL</a:t>
            </a:r>
            <a:endParaRPr lang="en-IN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181616"/>
          </a:xfrm>
        </p:spPr>
        <p:txBody>
          <a:bodyPr/>
          <a:lstStyle/>
          <a:p>
            <a:r>
              <a:rPr lang="en-IN" dirty="0" smtClean="0">
                <a:latin typeface="Footlight MT Light" pitchFamily="18" charset="0"/>
              </a:rPr>
              <a:t>Size of the uterus and cervix gradually </a:t>
            </a:r>
            <a:r>
              <a:rPr lang="en-IN" dirty="0" err="1" smtClean="0">
                <a:latin typeface="Footlight MT Light" pitchFamily="18" charset="0"/>
              </a:rPr>
              <a:t>decrease,ratio</a:t>
            </a:r>
            <a:r>
              <a:rPr lang="en-IN" dirty="0" smtClean="0">
                <a:latin typeface="Footlight MT Light" pitchFamily="18" charset="0"/>
              </a:rPr>
              <a:t> 1:1</a:t>
            </a:r>
          </a:p>
          <a:p>
            <a:r>
              <a:rPr lang="en-IN" dirty="0" err="1" smtClean="0">
                <a:latin typeface="Footlight MT Light" pitchFamily="18" charset="0"/>
              </a:rPr>
              <a:t>Endometrium</a:t>
            </a:r>
            <a:r>
              <a:rPr lang="en-IN" dirty="0" smtClean="0">
                <a:latin typeface="Footlight MT Light" pitchFamily="18" charset="0"/>
              </a:rPr>
              <a:t> becomes thin and atrophic with mean ET of 2.8 ±1.8mm</a:t>
            </a:r>
            <a:endParaRPr lang="en-IN" dirty="0">
              <a:latin typeface="Footlight MT Light" pitchFamily="18" charset="0"/>
            </a:endParaRPr>
          </a:p>
        </p:txBody>
      </p:sp>
      <p:pic>
        <p:nvPicPr>
          <p:cNvPr id="4" name="Picture 3" descr="post menopaus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2571744"/>
            <a:ext cx="8072494" cy="392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en-IN" dirty="0" err="1" smtClean="0"/>
              <a:t>Leiomyoma</a:t>
            </a:r>
            <a:r>
              <a:rPr lang="en-IN" dirty="0" smtClean="0"/>
              <a:t>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357850"/>
          </a:xfrm>
        </p:spPr>
        <p:txBody>
          <a:bodyPr>
            <a:normAutofit fontScale="92500"/>
          </a:bodyPr>
          <a:lstStyle/>
          <a:p>
            <a:r>
              <a:rPr lang="en-IN" dirty="0" err="1" smtClean="0"/>
              <a:t>Sonographically</a:t>
            </a:r>
            <a:r>
              <a:rPr lang="en-IN" dirty="0" smtClean="0"/>
              <a:t> </a:t>
            </a:r>
            <a:r>
              <a:rPr lang="en-IN" dirty="0" err="1" smtClean="0"/>
              <a:t>leiomyoma</a:t>
            </a:r>
            <a:r>
              <a:rPr lang="en-IN" dirty="0" smtClean="0"/>
              <a:t> have variable appearances</a:t>
            </a:r>
          </a:p>
          <a:p>
            <a:r>
              <a:rPr lang="en-IN" dirty="0" err="1" smtClean="0"/>
              <a:t>Leiomyoma</a:t>
            </a:r>
            <a:r>
              <a:rPr lang="en-IN" dirty="0" smtClean="0"/>
              <a:t> are most often </a:t>
            </a:r>
            <a:r>
              <a:rPr lang="en-IN" dirty="0" err="1" smtClean="0"/>
              <a:t>hypoechoic</a:t>
            </a:r>
            <a:r>
              <a:rPr lang="en-IN" dirty="0" smtClean="0"/>
              <a:t> or </a:t>
            </a:r>
            <a:r>
              <a:rPr lang="en-IN" dirty="0" err="1" smtClean="0"/>
              <a:t>heterogenous</a:t>
            </a:r>
            <a:r>
              <a:rPr lang="en-IN" dirty="0" smtClean="0"/>
              <a:t> in structure.</a:t>
            </a:r>
          </a:p>
          <a:p>
            <a:r>
              <a:rPr lang="en-IN" dirty="0" smtClean="0"/>
              <a:t>They frequently distort the external contour of the uterus.</a:t>
            </a:r>
          </a:p>
          <a:p>
            <a:r>
              <a:rPr lang="en-IN" dirty="0" smtClean="0"/>
              <a:t>They tend to be </a:t>
            </a:r>
            <a:r>
              <a:rPr lang="en-IN" dirty="0" err="1" smtClean="0"/>
              <a:t>avascular,but</a:t>
            </a:r>
            <a:r>
              <a:rPr lang="en-IN" dirty="0" smtClean="0"/>
              <a:t> the </a:t>
            </a:r>
            <a:r>
              <a:rPr lang="en-IN" dirty="0" err="1" smtClean="0"/>
              <a:t>surronding</a:t>
            </a:r>
            <a:r>
              <a:rPr lang="en-IN" dirty="0" smtClean="0"/>
              <a:t> </a:t>
            </a:r>
            <a:r>
              <a:rPr lang="en-IN" dirty="0" err="1" smtClean="0"/>
              <a:t>pseudocapsule</a:t>
            </a:r>
            <a:r>
              <a:rPr lang="en-IN" dirty="0" smtClean="0"/>
              <a:t> is very capsular.</a:t>
            </a:r>
          </a:p>
          <a:p>
            <a:r>
              <a:rPr lang="en-IN" dirty="0" smtClean="0"/>
              <a:t>Start the examination by performing a </a:t>
            </a:r>
            <a:r>
              <a:rPr lang="en-IN" dirty="0" err="1" smtClean="0"/>
              <a:t>TAS,bcos</a:t>
            </a:r>
            <a:r>
              <a:rPr lang="en-IN" dirty="0" smtClean="0"/>
              <a:t> large fibroid may </a:t>
            </a:r>
            <a:r>
              <a:rPr lang="en-IN" dirty="0" err="1" smtClean="0"/>
              <a:t>outwith</a:t>
            </a:r>
            <a:r>
              <a:rPr lang="en-IN" dirty="0" smtClean="0"/>
              <a:t> the pelvis and will be missed if we do TVS only.</a:t>
            </a:r>
          </a:p>
          <a:p>
            <a:r>
              <a:rPr lang="en-IN" dirty="0" smtClean="0"/>
              <a:t>The focal range of </a:t>
            </a:r>
            <a:r>
              <a:rPr lang="en-IN" dirty="0" err="1" smtClean="0"/>
              <a:t>transvaginal</a:t>
            </a:r>
            <a:r>
              <a:rPr lang="en-IN" dirty="0" smtClean="0"/>
              <a:t> probe is usually a maximum of 10cm.</a:t>
            </a:r>
          </a:p>
          <a:p>
            <a:r>
              <a:rPr lang="en-IN" dirty="0" smtClean="0"/>
              <a:t>In colour </a:t>
            </a:r>
            <a:r>
              <a:rPr lang="en-IN" dirty="0" err="1" smtClean="0"/>
              <a:t>doppler</a:t>
            </a:r>
            <a:r>
              <a:rPr lang="en-IN" dirty="0" smtClean="0"/>
              <a:t>- little blood flow within fibroid and ample blood flow in </a:t>
            </a:r>
            <a:r>
              <a:rPr lang="en-IN" dirty="0" err="1" smtClean="0"/>
              <a:t>pseudocapsule</a:t>
            </a:r>
            <a:r>
              <a:rPr lang="en-IN" dirty="0" smtClean="0"/>
              <a:t>.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38896"/>
          </a:xfrm>
        </p:spPr>
        <p:txBody>
          <a:bodyPr>
            <a:normAutofit fontScale="90000"/>
          </a:bodyPr>
          <a:lstStyle/>
          <a:p>
            <a:r>
              <a:rPr lang="en-IN" sz="3500" dirty="0" smtClean="0">
                <a:latin typeface="Footlight MT Light" pitchFamily="18" charset="0"/>
              </a:rPr>
              <a:t>Localised </a:t>
            </a:r>
            <a:r>
              <a:rPr lang="en-IN" sz="3500" dirty="0" err="1" smtClean="0">
                <a:latin typeface="Footlight MT Light" pitchFamily="18" charset="0"/>
              </a:rPr>
              <a:t>hypoecoic</a:t>
            </a:r>
            <a:r>
              <a:rPr lang="en-IN" sz="3500" dirty="0" smtClean="0">
                <a:latin typeface="Footlight MT Light" pitchFamily="18" charset="0"/>
              </a:rPr>
              <a:t> </a:t>
            </a:r>
            <a:r>
              <a:rPr lang="en-IN" sz="3500" dirty="0" err="1" smtClean="0">
                <a:latin typeface="Footlight MT Light" pitchFamily="18" charset="0"/>
              </a:rPr>
              <a:t>subserosal</a:t>
            </a:r>
            <a:r>
              <a:rPr lang="en-IN" sz="3500" dirty="0" smtClean="0">
                <a:latin typeface="Footlight MT Light" pitchFamily="18" charset="0"/>
              </a:rPr>
              <a:t> fibroid</a:t>
            </a:r>
            <a:endParaRPr lang="en-IN" sz="3500" dirty="0">
              <a:latin typeface="Footlight MT Light" pitchFamily="18" charset="0"/>
            </a:endParaRPr>
          </a:p>
        </p:txBody>
      </p:sp>
      <p:pic>
        <p:nvPicPr>
          <p:cNvPr id="4" name="Content Placeholder 3" descr="localised hypoechoic subserosal fibroi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285860"/>
            <a:ext cx="8286808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>
            <a:normAutofit/>
          </a:bodyPr>
          <a:lstStyle/>
          <a:p>
            <a:r>
              <a:rPr lang="en-IN" sz="3500" dirty="0" err="1" smtClean="0">
                <a:latin typeface="Footlight MT Light" pitchFamily="18" charset="0"/>
              </a:rPr>
              <a:t>Hypoecoic</a:t>
            </a:r>
            <a:r>
              <a:rPr lang="en-IN" sz="3500" dirty="0" smtClean="0">
                <a:latin typeface="Footlight MT Light" pitchFamily="18" charset="0"/>
              </a:rPr>
              <a:t> </a:t>
            </a:r>
            <a:r>
              <a:rPr lang="en-IN" sz="3500" dirty="0" err="1" smtClean="0">
                <a:latin typeface="Footlight MT Light" pitchFamily="18" charset="0"/>
              </a:rPr>
              <a:t>submucosal</a:t>
            </a:r>
            <a:r>
              <a:rPr lang="en-IN" sz="3500" dirty="0" smtClean="0">
                <a:latin typeface="Footlight MT Light" pitchFamily="18" charset="0"/>
              </a:rPr>
              <a:t> fibroid</a:t>
            </a:r>
            <a:endParaRPr lang="en-IN" sz="3500" dirty="0">
              <a:latin typeface="Footlight MT Light" pitchFamily="18" charset="0"/>
            </a:endParaRPr>
          </a:p>
        </p:txBody>
      </p:sp>
      <p:pic>
        <p:nvPicPr>
          <p:cNvPr id="4" name="Content Placeholder 3" descr="submucosal fibroi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214422"/>
            <a:ext cx="8358246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96020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Intramural fibroid</a:t>
            </a:r>
            <a:endParaRPr lang="en-IN" dirty="0"/>
          </a:p>
        </p:txBody>
      </p:sp>
      <p:pic>
        <p:nvPicPr>
          <p:cNvPr id="4" name="Content Placeholder 3" descr="intramural fibroi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500174"/>
            <a:ext cx="7929618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857256"/>
          </a:xfrm>
        </p:spPr>
        <p:txBody>
          <a:bodyPr>
            <a:normAutofit/>
          </a:bodyPr>
          <a:lstStyle/>
          <a:p>
            <a:r>
              <a:rPr lang="en-IN" sz="3500" dirty="0" err="1" smtClean="0">
                <a:latin typeface="Footlight MT Light" pitchFamily="18" charset="0"/>
              </a:rPr>
              <a:t>Pedunculated</a:t>
            </a:r>
            <a:r>
              <a:rPr lang="en-IN" sz="3500" dirty="0" smtClean="0">
                <a:latin typeface="Footlight MT Light" pitchFamily="18" charset="0"/>
              </a:rPr>
              <a:t> </a:t>
            </a:r>
            <a:r>
              <a:rPr lang="en-IN" sz="3500" dirty="0" err="1" smtClean="0">
                <a:latin typeface="Footlight MT Light" pitchFamily="18" charset="0"/>
              </a:rPr>
              <a:t>subserosal</a:t>
            </a:r>
            <a:r>
              <a:rPr lang="en-IN" sz="3500" dirty="0" smtClean="0">
                <a:latin typeface="Footlight MT Light" pitchFamily="18" charset="0"/>
              </a:rPr>
              <a:t> fibroid</a:t>
            </a:r>
            <a:endParaRPr lang="en-IN" sz="3500" dirty="0">
              <a:latin typeface="Footlight MT Light" pitchFamily="18" charset="0"/>
            </a:endParaRPr>
          </a:p>
        </p:txBody>
      </p:sp>
      <p:pic>
        <p:nvPicPr>
          <p:cNvPr id="4" name="Content Placeholder 3" descr="peduculated subserosal fibroi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1428736"/>
            <a:ext cx="4214842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peduculated subserosal fibroid with blood suppl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1571612"/>
            <a:ext cx="4357686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28694"/>
          </a:xfrm>
        </p:spPr>
        <p:txBody>
          <a:bodyPr>
            <a:normAutofit fontScale="90000"/>
          </a:bodyPr>
          <a:lstStyle/>
          <a:p>
            <a:r>
              <a:rPr lang="en-IN" sz="3500" dirty="0" smtClean="0">
                <a:latin typeface="Footlight MT Light" pitchFamily="18" charset="0"/>
              </a:rPr>
              <a:t>Fibroid with calcification causing </a:t>
            </a:r>
            <a:r>
              <a:rPr lang="en-IN" sz="3500" smtClean="0">
                <a:latin typeface="Footlight MT Light" pitchFamily="18" charset="0"/>
              </a:rPr>
              <a:t>posterior shadowing</a:t>
            </a:r>
            <a:endParaRPr lang="en-IN" sz="3500" dirty="0">
              <a:latin typeface="Footlight MT Light" pitchFamily="18" charset="0"/>
            </a:endParaRPr>
          </a:p>
        </p:txBody>
      </p:sp>
      <p:pic>
        <p:nvPicPr>
          <p:cNvPr id="4" name="Content Placeholder 3" descr="fibroid with calcificatio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500174"/>
            <a:ext cx="7929618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en-IN" sz="3500" dirty="0" smtClean="0">
                <a:latin typeface="Footlight MT Light" pitchFamily="18" charset="0"/>
              </a:rPr>
              <a:t>Calcified fibroid with curvilinear peripheral calcification</a:t>
            </a:r>
            <a:endParaRPr lang="en-IN" sz="3500" dirty="0">
              <a:latin typeface="Footlight MT Light" pitchFamily="18" charset="0"/>
            </a:endParaRPr>
          </a:p>
        </p:txBody>
      </p:sp>
      <p:pic>
        <p:nvPicPr>
          <p:cNvPr id="4" name="Content Placeholder 3" descr="calicified fibroi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357298"/>
            <a:ext cx="8358245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571480"/>
            <a:ext cx="8229600" cy="132608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253054"/>
          </a:xfrm>
        </p:spPr>
        <p:txBody>
          <a:bodyPr>
            <a:normAutofit/>
          </a:bodyPr>
          <a:lstStyle/>
          <a:p>
            <a:r>
              <a:rPr lang="en-IN" sz="3200" dirty="0" err="1" smtClean="0"/>
              <a:t>S</a:t>
            </a:r>
            <a:r>
              <a:rPr lang="en-IN" sz="3200" dirty="0" err="1" smtClean="0">
                <a:latin typeface="Footlight MT Light" pitchFamily="18" charset="0"/>
              </a:rPr>
              <a:t>onography</a:t>
            </a:r>
            <a:r>
              <a:rPr lang="en-IN" sz="3200" dirty="0" smtClean="0">
                <a:latin typeface="Footlight MT Light" pitchFamily="18" charset="0"/>
              </a:rPr>
              <a:t> plays an integral role in evaluation of gynaecological diseases.</a:t>
            </a:r>
          </a:p>
          <a:p>
            <a:endParaRPr lang="en-IN" sz="3200" dirty="0" smtClean="0">
              <a:latin typeface="Footlight MT Light" pitchFamily="18" charset="0"/>
            </a:endParaRPr>
          </a:p>
          <a:p>
            <a:r>
              <a:rPr lang="en-IN" sz="3200" dirty="0" smtClean="0">
                <a:latin typeface="Footlight MT Light" pitchFamily="18" charset="0"/>
              </a:rPr>
              <a:t>Both </a:t>
            </a:r>
            <a:r>
              <a:rPr lang="en-IN" sz="3200" dirty="0" err="1" smtClean="0">
                <a:latin typeface="Footlight MT Light" pitchFamily="18" charset="0"/>
              </a:rPr>
              <a:t>transabdominal</a:t>
            </a:r>
            <a:r>
              <a:rPr lang="en-IN" sz="3200" dirty="0" smtClean="0">
                <a:latin typeface="Footlight MT Light" pitchFamily="18" charset="0"/>
              </a:rPr>
              <a:t> and </a:t>
            </a:r>
            <a:r>
              <a:rPr lang="en-IN" sz="3200" dirty="0" err="1" smtClean="0">
                <a:latin typeface="Footlight MT Light" pitchFamily="18" charset="0"/>
              </a:rPr>
              <a:t>transvaginal</a:t>
            </a:r>
            <a:r>
              <a:rPr lang="en-IN" sz="3200" dirty="0" smtClean="0">
                <a:latin typeface="Footlight MT Light" pitchFamily="18" charset="0"/>
              </a:rPr>
              <a:t> approaches are well established techniques for assessing the female pelvic organs.</a:t>
            </a:r>
          </a:p>
          <a:p>
            <a:endParaRPr lang="en-IN" sz="3200" dirty="0" smtClean="0">
              <a:latin typeface="Footlight MT Light" pitchFamily="18" charset="0"/>
            </a:endParaRPr>
          </a:p>
          <a:p>
            <a:r>
              <a:rPr lang="en-IN" sz="3200" dirty="0" smtClean="0">
                <a:latin typeface="Footlight MT Light" pitchFamily="18" charset="0"/>
              </a:rPr>
              <a:t>Doppler </a:t>
            </a:r>
            <a:r>
              <a:rPr lang="en-IN" sz="3200" dirty="0" err="1" smtClean="0">
                <a:latin typeface="Footlight MT Light" pitchFamily="18" charset="0"/>
              </a:rPr>
              <a:t>sonography</a:t>
            </a:r>
            <a:r>
              <a:rPr lang="en-IN" sz="3200" dirty="0" smtClean="0">
                <a:latin typeface="Footlight MT Light" pitchFamily="18" charset="0"/>
              </a:rPr>
              <a:t> helps assess normal and pathological blood flow.</a:t>
            </a:r>
            <a:endParaRPr lang="en-IN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28694"/>
          </a:xfrm>
        </p:spPr>
        <p:txBody>
          <a:bodyPr>
            <a:normAutofit fontScale="90000"/>
          </a:bodyPr>
          <a:lstStyle/>
          <a:p>
            <a:r>
              <a:rPr lang="en-IN" sz="3500" dirty="0" smtClean="0">
                <a:latin typeface="Footlight MT Light" pitchFamily="18" charset="0"/>
              </a:rPr>
              <a:t>Fibroid with cystic degeneration in pregnancy</a:t>
            </a:r>
            <a:endParaRPr lang="en-IN" sz="3500" dirty="0">
              <a:latin typeface="Footlight MT Light" pitchFamily="18" charset="0"/>
            </a:endParaRPr>
          </a:p>
        </p:txBody>
      </p:sp>
      <p:pic>
        <p:nvPicPr>
          <p:cNvPr id="4" name="Content Placeholder 3" descr="red degeneratio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643050"/>
            <a:ext cx="8215370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/>
          </a:bodyPr>
          <a:lstStyle/>
          <a:p>
            <a:r>
              <a:rPr lang="en-IN" sz="3500" dirty="0" smtClean="0">
                <a:latin typeface="Footlight MT Light" pitchFamily="18" charset="0"/>
              </a:rPr>
              <a:t>Checklist for suspected fibroids</a:t>
            </a:r>
            <a:endParaRPr lang="en-IN" sz="3500" dirty="0">
              <a:latin typeface="Footlight MT Ligh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538674"/>
          </a:xfrm>
        </p:spPr>
        <p:txBody>
          <a:bodyPr>
            <a:normAutofit/>
          </a:bodyPr>
          <a:lstStyle/>
          <a:p>
            <a:r>
              <a:rPr lang="en-IN" sz="3000" dirty="0" smtClean="0">
                <a:latin typeface="Footlight MT Light" pitchFamily="18" charset="0"/>
              </a:rPr>
              <a:t>Perform a TAS first.</a:t>
            </a:r>
          </a:p>
          <a:p>
            <a:r>
              <a:rPr lang="en-IN" sz="3000" dirty="0" smtClean="0">
                <a:latin typeface="Footlight MT Light" pitchFamily="18" charset="0"/>
              </a:rPr>
              <a:t>Describe the location and 3D measurements</a:t>
            </a:r>
          </a:p>
          <a:p>
            <a:r>
              <a:rPr lang="en-IN" sz="3000" dirty="0" smtClean="0">
                <a:latin typeface="Footlight MT Light" pitchFamily="18" charset="0"/>
              </a:rPr>
              <a:t>Check that fibroids are contiguous with the uterus.</a:t>
            </a:r>
          </a:p>
          <a:p>
            <a:r>
              <a:rPr lang="en-IN" sz="3000" dirty="0" smtClean="0">
                <a:latin typeface="Footlight MT Light" pitchFamily="18" charset="0"/>
              </a:rPr>
              <a:t>Identify ovaries </a:t>
            </a:r>
            <a:r>
              <a:rPr lang="en-IN" sz="3000" dirty="0" err="1" smtClean="0">
                <a:latin typeface="Footlight MT Light" pitchFamily="18" charset="0"/>
              </a:rPr>
              <a:t>sepatately</a:t>
            </a:r>
            <a:r>
              <a:rPr lang="en-IN" sz="3000" dirty="0" smtClean="0">
                <a:latin typeface="Footlight MT Light" pitchFamily="18" charset="0"/>
              </a:rPr>
              <a:t>.</a:t>
            </a:r>
            <a:endParaRPr lang="en-IN" sz="3000" dirty="0"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42942"/>
          </a:xfrm>
        </p:spPr>
        <p:txBody>
          <a:bodyPr>
            <a:normAutofit/>
          </a:bodyPr>
          <a:lstStyle/>
          <a:p>
            <a:r>
              <a:rPr lang="en-IN" sz="3500" dirty="0" smtClean="0">
                <a:latin typeface="Footlight MT Light" pitchFamily="18" charset="0"/>
              </a:rPr>
              <a:t>ADENOMYOSIS</a:t>
            </a:r>
            <a:endParaRPr lang="en-IN" sz="3500" dirty="0">
              <a:latin typeface="Footlight MT Ligh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67302"/>
          </a:xfrm>
        </p:spPr>
        <p:txBody>
          <a:bodyPr>
            <a:normAutofit fontScale="92500" lnSpcReduction="10000"/>
          </a:bodyPr>
          <a:lstStyle/>
          <a:p>
            <a:r>
              <a:rPr lang="en-IN" sz="3600" dirty="0" err="1" smtClean="0">
                <a:latin typeface="Footlight MT Light" pitchFamily="18" charset="0"/>
              </a:rPr>
              <a:t>Adenomyosis</a:t>
            </a:r>
            <a:r>
              <a:rPr lang="en-IN" sz="3600" dirty="0" smtClean="0">
                <a:latin typeface="Footlight MT Light" pitchFamily="18" charset="0"/>
              </a:rPr>
              <a:t> can occur in both diffuse and nodular forms.</a:t>
            </a:r>
          </a:p>
          <a:p>
            <a:endParaRPr lang="en-IN" sz="3600" dirty="0" smtClean="0">
              <a:latin typeface="Footlight MT Light" pitchFamily="18" charset="0"/>
            </a:endParaRPr>
          </a:p>
          <a:p>
            <a:r>
              <a:rPr lang="en-IN" sz="3600" dirty="0" smtClean="0">
                <a:latin typeface="Footlight MT Light" pitchFamily="18" charset="0"/>
              </a:rPr>
              <a:t>More common – diffuse – composed of widely scattered </a:t>
            </a:r>
            <a:r>
              <a:rPr lang="en-IN" sz="3600" dirty="0" err="1" smtClean="0">
                <a:latin typeface="Footlight MT Light" pitchFamily="18" charset="0"/>
              </a:rPr>
              <a:t>adenomyotic</a:t>
            </a:r>
            <a:r>
              <a:rPr lang="en-IN" sz="3600" dirty="0" smtClean="0">
                <a:latin typeface="Footlight MT Light" pitchFamily="18" charset="0"/>
              </a:rPr>
              <a:t> foci within the </a:t>
            </a:r>
            <a:r>
              <a:rPr lang="en-IN" sz="3600" dirty="0" err="1" smtClean="0">
                <a:latin typeface="Footlight MT Light" pitchFamily="18" charset="0"/>
              </a:rPr>
              <a:t>myometrium</a:t>
            </a:r>
            <a:r>
              <a:rPr lang="en-IN" sz="3600" dirty="0" smtClean="0">
                <a:latin typeface="Footlight MT Light" pitchFamily="18" charset="0"/>
              </a:rPr>
              <a:t>.</a:t>
            </a:r>
          </a:p>
          <a:p>
            <a:endParaRPr lang="en-IN" sz="3600" dirty="0" smtClean="0">
              <a:latin typeface="Footlight MT Light" pitchFamily="18" charset="0"/>
            </a:endParaRPr>
          </a:p>
          <a:p>
            <a:r>
              <a:rPr lang="en-IN" sz="3600" dirty="0" smtClean="0">
                <a:latin typeface="Footlight MT Light" pitchFamily="18" charset="0"/>
              </a:rPr>
              <a:t>Nodular- consists of circumscribed nodules called </a:t>
            </a:r>
            <a:r>
              <a:rPr lang="en-IN" sz="3600" dirty="0" err="1" smtClean="0">
                <a:latin typeface="Footlight MT Light" pitchFamily="18" charset="0"/>
              </a:rPr>
              <a:t>adenomyomas</a:t>
            </a:r>
            <a:r>
              <a:rPr lang="en-IN" sz="3600" dirty="0" smtClean="0">
                <a:latin typeface="Footlight MT Light" pitchFamily="18" charset="0"/>
              </a:rPr>
              <a:t>.</a:t>
            </a:r>
            <a:endParaRPr lang="en-IN" sz="3600" dirty="0"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785818"/>
          </a:xfrm>
        </p:spPr>
        <p:txBody>
          <a:bodyPr>
            <a:normAutofit/>
          </a:bodyPr>
          <a:lstStyle/>
          <a:p>
            <a:r>
              <a:rPr lang="en-IN" sz="3500" dirty="0" smtClean="0">
                <a:latin typeface="Footlight MT Light" pitchFamily="18" charset="0"/>
              </a:rPr>
              <a:t>SONOGRAPHIC FEATURES</a:t>
            </a:r>
            <a:endParaRPr lang="en-IN" sz="3500" dirty="0">
              <a:latin typeface="Footlight MT Ligh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38740"/>
          </a:xfrm>
        </p:spPr>
        <p:txBody>
          <a:bodyPr/>
          <a:lstStyle/>
          <a:p>
            <a:r>
              <a:rPr lang="en-IN" dirty="0" smtClean="0"/>
              <a:t>Diffuse enlargement</a:t>
            </a:r>
          </a:p>
          <a:p>
            <a:r>
              <a:rPr lang="en-IN" dirty="0" smtClean="0"/>
              <a:t>Diffuse </a:t>
            </a:r>
            <a:r>
              <a:rPr lang="en-IN" dirty="0" err="1" smtClean="0"/>
              <a:t>heterogenous</a:t>
            </a:r>
            <a:r>
              <a:rPr lang="en-IN" dirty="0" smtClean="0"/>
              <a:t> </a:t>
            </a:r>
            <a:r>
              <a:rPr lang="en-IN" dirty="0" err="1" smtClean="0"/>
              <a:t>myometrium</a:t>
            </a:r>
            <a:endParaRPr lang="en-IN" dirty="0" smtClean="0"/>
          </a:p>
          <a:p>
            <a:r>
              <a:rPr lang="en-IN" dirty="0" smtClean="0"/>
              <a:t>Asymmetrical thickening of </a:t>
            </a:r>
            <a:r>
              <a:rPr lang="en-IN" dirty="0" err="1" smtClean="0"/>
              <a:t>myometrium</a:t>
            </a:r>
            <a:r>
              <a:rPr lang="en-IN" dirty="0" smtClean="0"/>
              <a:t> </a:t>
            </a:r>
          </a:p>
          <a:p>
            <a:r>
              <a:rPr lang="en-IN" dirty="0" err="1" smtClean="0"/>
              <a:t>Inhomogenous</a:t>
            </a:r>
            <a:r>
              <a:rPr lang="en-IN" dirty="0" smtClean="0"/>
              <a:t> </a:t>
            </a:r>
            <a:r>
              <a:rPr lang="en-IN" dirty="0" err="1" smtClean="0"/>
              <a:t>hypoechoic</a:t>
            </a:r>
            <a:r>
              <a:rPr lang="en-IN" dirty="0" smtClean="0"/>
              <a:t> areas</a:t>
            </a:r>
          </a:p>
          <a:p>
            <a:r>
              <a:rPr lang="en-IN" dirty="0" err="1" smtClean="0"/>
              <a:t>Myometrial</a:t>
            </a:r>
            <a:r>
              <a:rPr lang="en-IN" dirty="0" smtClean="0"/>
              <a:t> cysts.</a:t>
            </a:r>
          </a:p>
          <a:p>
            <a:r>
              <a:rPr lang="en-IN" dirty="0" smtClean="0"/>
              <a:t>Poor definition of endometrial-</a:t>
            </a:r>
            <a:r>
              <a:rPr lang="en-IN" dirty="0" err="1" smtClean="0"/>
              <a:t>myometrial</a:t>
            </a:r>
            <a:r>
              <a:rPr lang="en-IN" dirty="0" smtClean="0"/>
              <a:t> border</a:t>
            </a:r>
          </a:p>
          <a:p>
            <a:r>
              <a:rPr lang="en-IN" dirty="0" smtClean="0"/>
              <a:t>Focal tenderness elicited by vaginal transducer.</a:t>
            </a:r>
          </a:p>
          <a:p>
            <a:r>
              <a:rPr lang="en-IN" dirty="0" err="1" smtClean="0"/>
              <a:t>Subendometrial</a:t>
            </a:r>
            <a:r>
              <a:rPr lang="en-IN" dirty="0" smtClean="0"/>
              <a:t> </a:t>
            </a:r>
            <a:r>
              <a:rPr lang="en-IN" dirty="0" err="1" smtClean="0"/>
              <a:t>echogenic</a:t>
            </a:r>
            <a:r>
              <a:rPr lang="en-IN" dirty="0" smtClean="0"/>
              <a:t> linear striations.</a:t>
            </a:r>
          </a:p>
          <a:p>
            <a:r>
              <a:rPr lang="en-IN" dirty="0" err="1" smtClean="0"/>
              <a:t>Subendometrial</a:t>
            </a:r>
            <a:r>
              <a:rPr lang="en-IN" dirty="0" smtClean="0"/>
              <a:t> </a:t>
            </a:r>
            <a:r>
              <a:rPr lang="en-IN" dirty="0" err="1" smtClean="0"/>
              <a:t>echogenic</a:t>
            </a:r>
            <a:r>
              <a:rPr lang="en-IN" dirty="0" smtClean="0"/>
              <a:t> nodules.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472518" cy="724648"/>
          </a:xfrm>
        </p:spPr>
        <p:txBody>
          <a:bodyPr>
            <a:noAutofit/>
          </a:bodyPr>
          <a:lstStyle/>
          <a:p>
            <a:r>
              <a:rPr lang="en-IN" sz="2500" dirty="0" err="1" smtClean="0">
                <a:latin typeface="Footlight MT Light" pitchFamily="18" charset="0"/>
              </a:rPr>
              <a:t>Subendometrial</a:t>
            </a:r>
            <a:r>
              <a:rPr lang="en-IN" sz="2500" dirty="0" smtClean="0">
                <a:latin typeface="Footlight MT Light" pitchFamily="18" charset="0"/>
              </a:rPr>
              <a:t> cyst                 Poorly defined endometrial border</a:t>
            </a:r>
            <a:endParaRPr lang="en-IN" sz="2500" dirty="0">
              <a:latin typeface="Footlight MT Light" pitchFamily="18" charset="0"/>
            </a:endParaRPr>
          </a:p>
        </p:txBody>
      </p:sp>
      <p:pic>
        <p:nvPicPr>
          <p:cNvPr id="4" name="Content Placeholder 3" descr="subendometrial cyst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428736"/>
            <a:ext cx="3857652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poorly defined endometrial bord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1428736"/>
            <a:ext cx="4071966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00132"/>
          </a:xfrm>
        </p:spPr>
        <p:txBody>
          <a:bodyPr>
            <a:normAutofit/>
          </a:bodyPr>
          <a:lstStyle/>
          <a:p>
            <a:r>
              <a:rPr lang="en-IN" sz="2500" dirty="0" smtClean="0">
                <a:latin typeface="Footlight MT Light" pitchFamily="18" charset="0"/>
              </a:rPr>
              <a:t>Diffuse </a:t>
            </a:r>
            <a:r>
              <a:rPr lang="en-IN" sz="2500" dirty="0" err="1" smtClean="0">
                <a:latin typeface="Footlight MT Light" pitchFamily="18" charset="0"/>
              </a:rPr>
              <a:t>heterogenous</a:t>
            </a:r>
            <a:r>
              <a:rPr lang="en-IN" sz="2500" dirty="0" smtClean="0">
                <a:latin typeface="Footlight MT Light" pitchFamily="18" charset="0"/>
              </a:rPr>
              <a:t> </a:t>
            </a:r>
            <a:r>
              <a:rPr lang="en-IN" sz="2500" dirty="0" err="1" smtClean="0">
                <a:latin typeface="Footlight MT Light" pitchFamily="18" charset="0"/>
              </a:rPr>
              <a:t>myometrium</a:t>
            </a:r>
            <a:r>
              <a:rPr lang="en-IN" sz="2500" dirty="0" smtClean="0">
                <a:latin typeface="Footlight MT Light" pitchFamily="18" charset="0"/>
              </a:rPr>
              <a:t> with multiple cysts and poorly defined endometrial borders</a:t>
            </a:r>
            <a:endParaRPr lang="en-IN" sz="2500" dirty="0">
              <a:latin typeface="Footlight MT Light" pitchFamily="18" charset="0"/>
            </a:endParaRPr>
          </a:p>
        </p:txBody>
      </p:sp>
      <p:pic>
        <p:nvPicPr>
          <p:cNvPr id="4" name="Content Placeholder 3" descr="diffuse heterogenous myometriu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571612"/>
            <a:ext cx="8143932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857256"/>
          </a:xfrm>
        </p:spPr>
        <p:txBody>
          <a:bodyPr>
            <a:normAutofit/>
          </a:bodyPr>
          <a:lstStyle/>
          <a:p>
            <a:r>
              <a:rPr lang="en-IN" sz="3000" dirty="0" smtClean="0">
                <a:latin typeface="Footlight MT Light" pitchFamily="18" charset="0"/>
              </a:rPr>
              <a:t>ABNORMAL ENDOMETRIAL APPEARANCE</a:t>
            </a:r>
            <a:endParaRPr lang="en-IN" sz="3000" dirty="0">
              <a:latin typeface="Footlight MT Ligh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824426"/>
          </a:xfrm>
        </p:spPr>
        <p:txBody>
          <a:bodyPr>
            <a:normAutofit/>
          </a:bodyPr>
          <a:lstStyle/>
          <a:p>
            <a:r>
              <a:rPr lang="en-IN" sz="3000" dirty="0" smtClean="0">
                <a:latin typeface="Footlight MT Light" pitchFamily="18" charset="0"/>
              </a:rPr>
              <a:t>ENDOMETRIAL POYP:-</a:t>
            </a:r>
          </a:p>
          <a:p>
            <a:pPr>
              <a:buNone/>
            </a:pPr>
            <a:r>
              <a:rPr lang="en-IN" sz="3000" dirty="0" smtClean="0">
                <a:latin typeface="Footlight MT Light" pitchFamily="18" charset="0"/>
              </a:rPr>
              <a:t>       </a:t>
            </a:r>
            <a:r>
              <a:rPr lang="en-IN" sz="2700" dirty="0" smtClean="0">
                <a:latin typeface="Footlight MT Light" pitchFamily="18" charset="0"/>
              </a:rPr>
              <a:t>Polyps are solitary or </a:t>
            </a:r>
            <a:r>
              <a:rPr lang="en-IN" sz="2700" dirty="0" err="1" smtClean="0">
                <a:latin typeface="Footlight MT Light" pitchFamily="18" charset="0"/>
              </a:rPr>
              <a:t>multiple,soft,sessile</a:t>
            </a:r>
            <a:r>
              <a:rPr lang="en-IN" sz="2700" dirty="0" smtClean="0">
                <a:latin typeface="Footlight MT Light" pitchFamily="18" charset="0"/>
              </a:rPr>
              <a:t> and </a:t>
            </a:r>
            <a:r>
              <a:rPr lang="en-IN" sz="2700" dirty="0" err="1" smtClean="0">
                <a:latin typeface="Footlight MT Light" pitchFamily="18" charset="0"/>
              </a:rPr>
              <a:t>pedunculated</a:t>
            </a:r>
            <a:r>
              <a:rPr lang="en-IN" sz="2700" dirty="0" smtClean="0">
                <a:latin typeface="Footlight MT Light" pitchFamily="18" charset="0"/>
              </a:rPr>
              <a:t> </a:t>
            </a:r>
            <a:r>
              <a:rPr lang="en-IN" sz="2700" dirty="0" err="1" smtClean="0">
                <a:latin typeface="Footlight MT Light" pitchFamily="18" charset="0"/>
              </a:rPr>
              <a:t>tumors</a:t>
            </a:r>
            <a:r>
              <a:rPr lang="en-IN" sz="2700" dirty="0" smtClean="0">
                <a:latin typeface="Footlight MT Light" pitchFamily="18" charset="0"/>
              </a:rPr>
              <a:t> containing </a:t>
            </a:r>
            <a:r>
              <a:rPr lang="en-IN" sz="2700" dirty="0" err="1" smtClean="0">
                <a:latin typeface="Footlight MT Light" pitchFamily="18" charset="0"/>
              </a:rPr>
              <a:t>hyperplastic</a:t>
            </a:r>
            <a:r>
              <a:rPr lang="en-IN" sz="2700" dirty="0" smtClean="0">
                <a:latin typeface="Footlight MT Light" pitchFamily="18" charset="0"/>
              </a:rPr>
              <a:t> </a:t>
            </a:r>
            <a:r>
              <a:rPr lang="en-IN" sz="2700" dirty="0" err="1" smtClean="0">
                <a:latin typeface="Footlight MT Light" pitchFamily="18" charset="0"/>
              </a:rPr>
              <a:t>endometrium</a:t>
            </a:r>
            <a:r>
              <a:rPr lang="en-IN" sz="2700" dirty="0" smtClean="0">
                <a:latin typeface="Footlight MT Light" pitchFamily="18" charset="0"/>
              </a:rPr>
              <a:t>.</a:t>
            </a:r>
          </a:p>
          <a:p>
            <a:r>
              <a:rPr lang="en-IN" sz="2700" dirty="0" smtClean="0">
                <a:latin typeface="Footlight MT Light" pitchFamily="18" charset="0"/>
              </a:rPr>
              <a:t>The best possible image is obtained during early proliferative phase or during </a:t>
            </a:r>
            <a:r>
              <a:rPr lang="en-IN" sz="2700" dirty="0" err="1" smtClean="0">
                <a:latin typeface="Footlight MT Light" pitchFamily="18" charset="0"/>
              </a:rPr>
              <a:t>secretory</a:t>
            </a:r>
            <a:r>
              <a:rPr lang="en-IN" sz="2700" dirty="0" smtClean="0">
                <a:latin typeface="Footlight MT Light" pitchFamily="18" charset="0"/>
              </a:rPr>
              <a:t> phase after injection of sterile saline into uterine cavity.</a:t>
            </a:r>
          </a:p>
          <a:p>
            <a:r>
              <a:rPr lang="en-IN" sz="2700" dirty="0" smtClean="0">
                <a:latin typeface="Footlight MT Light" pitchFamily="18" charset="0"/>
              </a:rPr>
              <a:t>It can be difficult to distinguish them from </a:t>
            </a:r>
            <a:r>
              <a:rPr lang="en-IN" sz="2700" dirty="0" err="1" smtClean="0">
                <a:latin typeface="Footlight MT Light" pitchFamily="18" charset="0"/>
              </a:rPr>
              <a:t>submucous</a:t>
            </a:r>
            <a:r>
              <a:rPr lang="en-IN" sz="2700" dirty="0" smtClean="0">
                <a:latin typeface="Footlight MT Light" pitchFamily="18" charset="0"/>
              </a:rPr>
              <a:t> fibroids but these tend to be more </a:t>
            </a:r>
            <a:r>
              <a:rPr lang="en-IN" sz="2700" dirty="0" err="1" smtClean="0">
                <a:latin typeface="Footlight MT Light" pitchFamily="18" charset="0"/>
              </a:rPr>
              <a:t>hypoechoic</a:t>
            </a:r>
            <a:endParaRPr lang="en-IN" sz="2700" dirty="0" smtClean="0">
              <a:latin typeface="Footlight MT Light" pitchFamily="18" charset="0"/>
            </a:endParaRPr>
          </a:p>
          <a:p>
            <a:pPr>
              <a:buNone/>
            </a:pPr>
            <a:endParaRPr lang="en-IN" sz="3000" dirty="0"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143008"/>
          </a:xfrm>
        </p:spPr>
        <p:txBody>
          <a:bodyPr>
            <a:normAutofit fontScale="90000"/>
          </a:bodyPr>
          <a:lstStyle/>
          <a:p>
            <a:r>
              <a:rPr lang="en-IN" sz="3500" dirty="0" smtClean="0">
                <a:latin typeface="Footlight MT Light" pitchFamily="18" charset="0"/>
              </a:rPr>
              <a:t>TVS SHOWING THICKENED ENDOMETRIUM WITH CENTRAL ROUND POLYP</a:t>
            </a:r>
            <a:endParaRPr lang="en-IN" sz="3500" dirty="0">
              <a:latin typeface="Footlight MT Light" pitchFamily="18" charset="0"/>
            </a:endParaRPr>
          </a:p>
        </p:txBody>
      </p:sp>
      <p:pic>
        <p:nvPicPr>
          <p:cNvPr id="4" name="Content Placeholder 3" descr="endometrial polyp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785926"/>
            <a:ext cx="4248705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endo polyp with feeding vesse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1857364"/>
            <a:ext cx="3934374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000132"/>
          </a:xfrm>
        </p:spPr>
        <p:txBody>
          <a:bodyPr>
            <a:normAutofit/>
          </a:bodyPr>
          <a:lstStyle/>
          <a:p>
            <a:r>
              <a:rPr lang="en-IN" sz="3500" dirty="0" err="1" smtClean="0">
                <a:latin typeface="Footlight MT Light" pitchFamily="18" charset="0"/>
              </a:rPr>
              <a:t>Sonohysterogram</a:t>
            </a:r>
            <a:r>
              <a:rPr lang="en-IN" sz="3500" dirty="0" smtClean="0">
                <a:latin typeface="Footlight MT Light" pitchFamily="18" charset="0"/>
              </a:rPr>
              <a:t> confirms polyp</a:t>
            </a:r>
            <a:endParaRPr lang="en-IN" sz="3500" dirty="0">
              <a:latin typeface="Footlight MT Light" pitchFamily="18" charset="0"/>
            </a:endParaRPr>
          </a:p>
        </p:txBody>
      </p:sp>
      <p:pic>
        <p:nvPicPr>
          <p:cNvPr id="4" name="Content Placeholder 3" descr="endometrial polyp with salin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785926"/>
            <a:ext cx="8286808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28694"/>
          </a:xfrm>
        </p:spPr>
        <p:txBody>
          <a:bodyPr>
            <a:normAutofit/>
          </a:bodyPr>
          <a:lstStyle/>
          <a:p>
            <a:r>
              <a:rPr lang="en-IN" sz="3500" dirty="0" smtClean="0">
                <a:latin typeface="Footlight MT Light" pitchFamily="18" charset="0"/>
              </a:rPr>
              <a:t>ENDOMETRIAL HYPERPLASIA</a:t>
            </a:r>
            <a:endParaRPr lang="en-IN" sz="3500" dirty="0">
              <a:latin typeface="Footlight MT Ligh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900" dirty="0" smtClean="0">
                <a:latin typeface="Footlight MT Light" pitchFamily="18" charset="0"/>
              </a:rPr>
              <a:t>Endometrial thickness more than 14 mm in premenopausal woman and more than 5 mm in postmenopausal woman should be further investigated.</a:t>
            </a:r>
          </a:p>
          <a:p>
            <a:endParaRPr lang="en-IN" sz="2900" dirty="0" smtClean="0">
              <a:latin typeface="Footlight MT Light" pitchFamily="18" charset="0"/>
            </a:endParaRPr>
          </a:p>
          <a:p>
            <a:r>
              <a:rPr lang="en-IN" sz="2900" dirty="0" smtClean="0">
                <a:latin typeface="Footlight MT Light" pitchFamily="18" charset="0"/>
              </a:rPr>
              <a:t>USG imaging reveals thick, </a:t>
            </a:r>
            <a:r>
              <a:rPr lang="en-IN" sz="2900" dirty="0" err="1" smtClean="0">
                <a:latin typeface="Footlight MT Light" pitchFamily="18" charset="0"/>
              </a:rPr>
              <a:t>inhomogenous</a:t>
            </a:r>
            <a:r>
              <a:rPr lang="en-IN" sz="2900" dirty="0" smtClean="0">
                <a:latin typeface="Footlight MT Light" pitchFamily="18" charset="0"/>
              </a:rPr>
              <a:t> </a:t>
            </a:r>
            <a:r>
              <a:rPr lang="en-IN" sz="2900" dirty="0" err="1" smtClean="0">
                <a:latin typeface="Footlight MT Light" pitchFamily="18" charset="0"/>
              </a:rPr>
              <a:t>endometrium</a:t>
            </a:r>
            <a:r>
              <a:rPr lang="en-IN" sz="2900" dirty="0" smtClean="0">
                <a:latin typeface="Footlight MT Light" pitchFamily="18" charset="0"/>
              </a:rPr>
              <a:t> with small cysts.</a:t>
            </a:r>
            <a:endParaRPr lang="en-IN" sz="2900" dirty="0"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857256"/>
          </a:xfrm>
        </p:spPr>
        <p:txBody>
          <a:bodyPr/>
          <a:lstStyle/>
          <a:p>
            <a:r>
              <a:rPr lang="en-IN" dirty="0" smtClean="0"/>
              <a:t>SONOGRAPHIC METHODS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895864"/>
          </a:xfrm>
        </p:spPr>
        <p:txBody>
          <a:bodyPr>
            <a:normAutofit/>
          </a:bodyPr>
          <a:lstStyle/>
          <a:p>
            <a:r>
              <a:rPr lang="en-IN" sz="2800" dirty="0" smtClean="0">
                <a:latin typeface="Footlight MT Light" pitchFamily="18" charset="0"/>
              </a:rPr>
              <a:t>TRANSABDOMINAL:</a:t>
            </a:r>
          </a:p>
          <a:p>
            <a:pPr>
              <a:buNone/>
            </a:pPr>
            <a:r>
              <a:rPr lang="en-IN" sz="2800" dirty="0" smtClean="0">
                <a:latin typeface="Footlight MT Light" pitchFamily="18" charset="0"/>
              </a:rPr>
              <a:t>                  visualises the entire pelvis and gives a global overview.</a:t>
            </a:r>
          </a:p>
          <a:p>
            <a:pPr>
              <a:buNone/>
            </a:pPr>
            <a:r>
              <a:rPr lang="en-IN" sz="2800" dirty="0" smtClean="0">
                <a:latin typeface="Footlight MT Light" pitchFamily="18" charset="0"/>
              </a:rPr>
              <a:t>   LIMITATIONS:</a:t>
            </a:r>
          </a:p>
          <a:p>
            <a:pPr>
              <a:buNone/>
            </a:pPr>
            <a:r>
              <a:rPr lang="en-IN" sz="2800" dirty="0" smtClean="0">
                <a:latin typeface="Footlight MT Light" pitchFamily="18" charset="0"/>
              </a:rPr>
              <a:t>                     1.needs full bladder</a:t>
            </a:r>
          </a:p>
          <a:p>
            <a:pPr>
              <a:buNone/>
            </a:pPr>
            <a:r>
              <a:rPr lang="en-IN" sz="2800" dirty="0" smtClean="0">
                <a:latin typeface="Footlight MT Light" pitchFamily="18" charset="0"/>
              </a:rPr>
              <a:t>                     2.obese patients</a:t>
            </a:r>
          </a:p>
          <a:p>
            <a:pPr>
              <a:buNone/>
            </a:pPr>
            <a:r>
              <a:rPr lang="en-IN" sz="2800" dirty="0" smtClean="0">
                <a:latin typeface="Footlight MT Light" pitchFamily="18" charset="0"/>
              </a:rPr>
              <a:t>                     3.retroverted uterus(</a:t>
            </a:r>
            <a:r>
              <a:rPr lang="en-IN" sz="2800" dirty="0" err="1" smtClean="0">
                <a:latin typeface="Footlight MT Light" pitchFamily="18" charset="0"/>
              </a:rPr>
              <a:t>fundus</a:t>
            </a:r>
            <a:r>
              <a:rPr lang="en-IN" sz="2800" dirty="0" smtClean="0">
                <a:latin typeface="Footlight MT Light" pitchFamily="18" charset="0"/>
              </a:rPr>
              <a:t> may be located beyond the focal zone of transducer)</a:t>
            </a:r>
          </a:p>
          <a:p>
            <a:pPr>
              <a:buNone/>
            </a:pPr>
            <a:r>
              <a:rPr lang="en-IN" sz="2800" dirty="0" smtClean="0">
                <a:latin typeface="Footlight MT Light" pitchFamily="18" charset="0"/>
              </a:rPr>
              <a:t>                     4.Less effective for characterisation of </a:t>
            </a:r>
            <a:r>
              <a:rPr lang="en-IN" sz="2800" dirty="0" err="1" smtClean="0">
                <a:latin typeface="Footlight MT Light" pitchFamily="18" charset="0"/>
              </a:rPr>
              <a:t>adnexal</a:t>
            </a:r>
            <a:r>
              <a:rPr lang="en-IN" sz="2800" dirty="0" smtClean="0">
                <a:latin typeface="Footlight MT Light" pitchFamily="18" charset="0"/>
              </a:rPr>
              <a:t> masses.</a:t>
            </a:r>
            <a:endParaRPr lang="en-IN" sz="2800" dirty="0"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endometrial hyperplasi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857232"/>
            <a:ext cx="8001056" cy="55721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38896"/>
          </a:xfrm>
        </p:spPr>
        <p:txBody>
          <a:bodyPr>
            <a:normAutofit fontScale="90000"/>
          </a:bodyPr>
          <a:lstStyle/>
          <a:p>
            <a:r>
              <a:rPr lang="en-IN" sz="3500" dirty="0" smtClean="0">
                <a:latin typeface="Footlight MT Light" pitchFamily="18" charset="0"/>
              </a:rPr>
              <a:t>ENDOMETRIAL CARCINOMA</a:t>
            </a:r>
            <a:endParaRPr lang="en-IN" sz="3500" dirty="0">
              <a:latin typeface="Footlight MT Ligh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67302"/>
          </a:xfrm>
        </p:spPr>
        <p:txBody>
          <a:bodyPr>
            <a:noAutofit/>
          </a:bodyPr>
          <a:lstStyle/>
          <a:p>
            <a:r>
              <a:rPr lang="en-IN" sz="3800" dirty="0" smtClean="0">
                <a:latin typeface="Footlight MT Light" pitchFamily="18" charset="0"/>
              </a:rPr>
              <a:t>USG shows thickened </a:t>
            </a:r>
            <a:r>
              <a:rPr lang="en-IN" sz="3800" dirty="0" err="1" smtClean="0">
                <a:latin typeface="Footlight MT Light" pitchFamily="18" charset="0"/>
              </a:rPr>
              <a:t>endometrium</a:t>
            </a:r>
            <a:r>
              <a:rPr lang="en-IN" sz="3800" dirty="0" smtClean="0">
                <a:latin typeface="Footlight MT Light" pitchFamily="18" charset="0"/>
              </a:rPr>
              <a:t> with </a:t>
            </a:r>
            <a:r>
              <a:rPr lang="en-IN" sz="3800" dirty="0" err="1" smtClean="0">
                <a:latin typeface="Footlight MT Light" pitchFamily="18" charset="0"/>
              </a:rPr>
              <a:t>inhomogenous</a:t>
            </a:r>
            <a:r>
              <a:rPr lang="en-IN" sz="3800" dirty="0" smtClean="0">
                <a:latin typeface="Footlight MT Light" pitchFamily="18" charset="0"/>
              </a:rPr>
              <a:t> ,</a:t>
            </a:r>
            <a:r>
              <a:rPr lang="en-IN" sz="3800" dirty="0" err="1" smtClean="0">
                <a:latin typeface="Footlight MT Light" pitchFamily="18" charset="0"/>
              </a:rPr>
              <a:t>hyperechoic</a:t>
            </a:r>
            <a:r>
              <a:rPr lang="en-IN" sz="3800" dirty="0" smtClean="0">
                <a:latin typeface="Footlight MT Light" pitchFamily="18" charset="0"/>
              </a:rPr>
              <a:t> structure.</a:t>
            </a:r>
          </a:p>
          <a:p>
            <a:r>
              <a:rPr lang="en-IN" sz="3800" dirty="0" smtClean="0">
                <a:latin typeface="Footlight MT Light" pitchFamily="18" charset="0"/>
              </a:rPr>
              <a:t>If there is </a:t>
            </a:r>
            <a:r>
              <a:rPr lang="en-IN" sz="3800" dirty="0" err="1" smtClean="0">
                <a:latin typeface="Footlight MT Light" pitchFamily="18" charset="0"/>
              </a:rPr>
              <a:t>myometrial</a:t>
            </a:r>
            <a:r>
              <a:rPr lang="en-IN" sz="3800" dirty="0" smtClean="0">
                <a:latin typeface="Footlight MT Light" pitchFamily="18" charset="0"/>
              </a:rPr>
              <a:t> invasion present typical </a:t>
            </a:r>
            <a:r>
              <a:rPr lang="en-IN" sz="3800" dirty="0" err="1" smtClean="0">
                <a:latin typeface="Footlight MT Light" pitchFamily="18" charset="0"/>
              </a:rPr>
              <a:t>subendometrial</a:t>
            </a:r>
            <a:r>
              <a:rPr lang="en-IN" sz="3800" dirty="0" smtClean="0">
                <a:latin typeface="Footlight MT Light" pitchFamily="18" charset="0"/>
              </a:rPr>
              <a:t> halo lost.</a:t>
            </a:r>
          </a:p>
          <a:p>
            <a:r>
              <a:rPr lang="en-IN" sz="3800" dirty="0" smtClean="0">
                <a:latin typeface="Footlight MT Light" pitchFamily="18" charset="0"/>
              </a:rPr>
              <a:t>Typical sign of endometrial carcinoma is neovascularisation.</a:t>
            </a:r>
            <a:endParaRPr lang="en-IN" sz="3800" dirty="0"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endo carciniom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642918"/>
            <a:ext cx="4214843" cy="5857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endo ca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714356"/>
            <a:ext cx="3982006" cy="585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0334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IUCD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895864"/>
          </a:xfrm>
        </p:spPr>
        <p:txBody>
          <a:bodyPr/>
          <a:lstStyle/>
          <a:p>
            <a:r>
              <a:rPr lang="en-IN" dirty="0" smtClean="0"/>
              <a:t>IUCDs are readily demonstrable on both TAS and TVS.</a:t>
            </a:r>
          </a:p>
          <a:p>
            <a:endParaRPr lang="en-IN" dirty="0" smtClean="0"/>
          </a:p>
          <a:p>
            <a:r>
              <a:rPr lang="en-IN" dirty="0" smtClean="0"/>
              <a:t>They appear as highly </a:t>
            </a:r>
            <a:r>
              <a:rPr lang="en-IN" dirty="0" err="1" smtClean="0"/>
              <a:t>echogenic</a:t>
            </a:r>
            <a:r>
              <a:rPr lang="en-IN" dirty="0" smtClean="0"/>
              <a:t> linear structure in the endometrial cavity.</a:t>
            </a:r>
          </a:p>
          <a:p>
            <a:endParaRPr lang="en-IN" dirty="0" smtClean="0"/>
          </a:p>
          <a:p>
            <a:r>
              <a:rPr lang="en-IN" dirty="0" smtClean="0"/>
              <a:t>MIRENA may be difficult to visualise </a:t>
            </a:r>
            <a:r>
              <a:rPr lang="en-IN" dirty="0" err="1" smtClean="0"/>
              <a:t>sonographically</a:t>
            </a:r>
            <a:r>
              <a:rPr lang="en-IN" dirty="0" smtClean="0"/>
              <a:t>.</a:t>
            </a:r>
          </a:p>
          <a:p>
            <a:endParaRPr lang="en-IN" dirty="0" smtClean="0"/>
          </a:p>
          <a:p>
            <a:r>
              <a:rPr lang="en-IN" dirty="0" smtClean="0"/>
              <a:t>3D are extremely useful in providing a complete assessment of IUCD location.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IUCD IN NORMAL PLACE</a:t>
            </a:r>
            <a:br>
              <a:rPr lang="en-IN" dirty="0" smtClean="0"/>
            </a:br>
            <a:endParaRPr lang="en-IN" dirty="0"/>
          </a:p>
        </p:txBody>
      </p:sp>
      <p:pic>
        <p:nvPicPr>
          <p:cNvPr id="4" name="Content Placeholder 3" descr="iuc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357298"/>
            <a:ext cx="3714776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3D iuc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1500174"/>
            <a:ext cx="4572032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857256"/>
          </a:xfrm>
        </p:spPr>
        <p:txBody>
          <a:bodyPr>
            <a:normAutofit/>
          </a:bodyPr>
          <a:lstStyle/>
          <a:p>
            <a:r>
              <a:rPr lang="en-IN" dirty="0" smtClean="0"/>
              <a:t>Upside down position</a:t>
            </a:r>
            <a:endParaRPr lang="en-IN" dirty="0"/>
          </a:p>
        </p:txBody>
      </p:sp>
      <p:pic>
        <p:nvPicPr>
          <p:cNvPr id="4" name="Content Placeholder 3" descr="inferiorly placed IUC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571612"/>
            <a:ext cx="7929618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ls iuc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571480"/>
            <a:ext cx="3714776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iucd in myometriu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785794"/>
            <a:ext cx="4500594" cy="571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NORMAL OVARIAN APPEARANCE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smtClean="0"/>
              <a:t>Ovaries may not be seen in TAS ,a TVS is usually necessary and better to visualise ovaries</a:t>
            </a:r>
          </a:p>
          <a:p>
            <a:r>
              <a:rPr lang="en-IN" dirty="0" smtClean="0"/>
              <a:t>Average ovarian size is 3*2*2 cm.</a:t>
            </a:r>
          </a:p>
          <a:p>
            <a:r>
              <a:rPr lang="en-IN" dirty="0" smtClean="0"/>
              <a:t>Mean ovarian volume 1.2 to 5.8cc.</a:t>
            </a:r>
          </a:p>
          <a:p>
            <a:r>
              <a:rPr lang="en-IN" dirty="0" smtClean="0"/>
              <a:t>But an ovarian volume more than 8.0 cc is definitely considered normal.</a:t>
            </a:r>
          </a:p>
          <a:p>
            <a:r>
              <a:rPr lang="en-IN" dirty="0" smtClean="0"/>
              <a:t>Post menopausal ovary:</a:t>
            </a:r>
          </a:p>
          <a:p>
            <a:r>
              <a:rPr lang="en-IN" dirty="0" err="1" smtClean="0"/>
              <a:t>Aftermenopause</a:t>
            </a:r>
            <a:r>
              <a:rPr lang="en-IN" dirty="0" smtClean="0"/>
              <a:t> ovaries atrophies </a:t>
            </a:r>
            <a:r>
              <a:rPr lang="en-IN" dirty="0" err="1" smtClean="0"/>
              <a:t>andfollicles</a:t>
            </a:r>
            <a:r>
              <a:rPr lang="en-IN" dirty="0" smtClean="0"/>
              <a:t> disappear.</a:t>
            </a:r>
          </a:p>
          <a:p>
            <a:r>
              <a:rPr lang="en-IN" dirty="0" smtClean="0"/>
              <a:t>Hence it is difficult to visualise.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857256"/>
          </a:xfrm>
        </p:spPr>
        <p:txBody>
          <a:bodyPr/>
          <a:lstStyle/>
          <a:p>
            <a:r>
              <a:rPr lang="en-IN" dirty="0" smtClean="0">
                <a:latin typeface="Footlight MT Light" pitchFamily="18" charset="0"/>
              </a:rPr>
              <a:t>Non </a:t>
            </a:r>
            <a:r>
              <a:rPr lang="en-IN" dirty="0" err="1" smtClean="0">
                <a:latin typeface="Footlight MT Light" pitchFamily="18" charset="0"/>
              </a:rPr>
              <a:t>neoplastic</a:t>
            </a:r>
            <a:r>
              <a:rPr lang="en-IN" dirty="0" smtClean="0">
                <a:latin typeface="Footlight MT Light" pitchFamily="18" charset="0"/>
              </a:rPr>
              <a:t> lesions</a:t>
            </a:r>
            <a:endParaRPr lang="en-IN" dirty="0">
              <a:latin typeface="Footlight MT Ligh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181616"/>
          </a:xfrm>
        </p:spPr>
        <p:txBody>
          <a:bodyPr>
            <a:normAutofit/>
          </a:bodyPr>
          <a:lstStyle/>
          <a:p>
            <a:r>
              <a:rPr lang="en-IN" sz="3200" dirty="0" smtClean="0">
                <a:latin typeface="Footlight MT Light" pitchFamily="18" charset="0"/>
              </a:rPr>
              <a:t>Functional cysts:</a:t>
            </a:r>
          </a:p>
          <a:p>
            <a:r>
              <a:rPr lang="en-IN" sz="3200" dirty="0" smtClean="0">
                <a:latin typeface="Footlight MT Light" pitchFamily="18" charset="0"/>
              </a:rPr>
              <a:t>Functional cyst of ovary include </a:t>
            </a:r>
            <a:r>
              <a:rPr lang="en-IN" sz="3200" dirty="0" err="1" smtClean="0">
                <a:latin typeface="Footlight MT Light" pitchFamily="18" charset="0"/>
              </a:rPr>
              <a:t>follicular,corpus</a:t>
            </a:r>
            <a:r>
              <a:rPr lang="en-IN" sz="3200" dirty="0" smtClean="0">
                <a:latin typeface="Footlight MT Light" pitchFamily="18" charset="0"/>
              </a:rPr>
              <a:t> </a:t>
            </a:r>
            <a:r>
              <a:rPr lang="en-IN" sz="3200" dirty="0" err="1" smtClean="0">
                <a:latin typeface="Footlight MT Light" pitchFamily="18" charset="0"/>
              </a:rPr>
              <a:t>luteum</a:t>
            </a:r>
            <a:r>
              <a:rPr lang="en-IN" sz="3200" dirty="0" smtClean="0">
                <a:latin typeface="Footlight MT Light" pitchFamily="18" charset="0"/>
              </a:rPr>
              <a:t> and theca </a:t>
            </a:r>
            <a:r>
              <a:rPr lang="en-IN" sz="3200" dirty="0" err="1" smtClean="0">
                <a:latin typeface="Footlight MT Light" pitchFamily="18" charset="0"/>
              </a:rPr>
              <a:t>lutein</a:t>
            </a:r>
            <a:r>
              <a:rPr lang="en-IN" sz="3200" dirty="0" smtClean="0">
                <a:latin typeface="Footlight MT Light" pitchFamily="18" charset="0"/>
              </a:rPr>
              <a:t> cysts.</a:t>
            </a:r>
          </a:p>
          <a:p>
            <a:r>
              <a:rPr lang="en-IN" sz="3200" dirty="0" smtClean="0">
                <a:latin typeface="Footlight MT Light" pitchFamily="18" charset="0"/>
              </a:rPr>
              <a:t>Follicular cyst occur when a mature follicle fail to ovulate or </a:t>
            </a:r>
            <a:r>
              <a:rPr lang="en-IN" sz="3200" dirty="0" err="1" smtClean="0">
                <a:latin typeface="Footlight MT Light" pitchFamily="18" charset="0"/>
              </a:rPr>
              <a:t>involute</a:t>
            </a:r>
            <a:r>
              <a:rPr lang="en-IN" sz="3200" dirty="0" smtClean="0">
                <a:latin typeface="Footlight MT Light" pitchFamily="18" charset="0"/>
              </a:rPr>
              <a:t>.</a:t>
            </a:r>
          </a:p>
          <a:p>
            <a:r>
              <a:rPr lang="en-IN" sz="3200" dirty="0" smtClean="0">
                <a:latin typeface="Footlight MT Light" pitchFamily="18" charset="0"/>
              </a:rPr>
              <a:t>Normal follicle can vary </a:t>
            </a:r>
            <a:r>
              <a:rPr lang="en-IN" sz="3200" dirty="0" err="1" smtClean="0">
                <a:latin typeface="Footlight MT Light" pitchFamily="18" charset="0"/>
              </a:rPr>
              <a:t>upto</a:t>
            </a:r>
            <a:r>
              <a:rPr lang="en-IN" sz="3200" dirty="0" smtClean="0">
                <a:latin typeface="Footlight MT Light" pitchFamily="18" charset="0"/>
              </a:rPr>
              <a:t> 2.5 </a:t>
            </a:r>
            <a:r>
              <a:rPr lang="en-IN" sz="3200" dirty="0" err="1" smtClean="0">
                <a:latin typeface="Footlight MT Light" pitchFamily="18" charset="0"/>
              </a:rPr>
              <a:t>cm,a</a:t>
            </a:r>
            <a:r>
              <a:rPr lang="en-IN" sz="3200" dirty="0" smtClean="0">
                <a:latin typeface="Footlight MT Light" pitchFamily="18" charset="0"/>
              </a:rPr>
              <a:t> follicular cyst cannot be diagnosed until it is greater than 2.5cm. </a:t>
            </a:r>
            <a:endParaRPr lang="en-IN" sz="3200" dirty="0"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214290"/>
            <a:ext cx="8229600" cy="489798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324492"/>
          </a:xfrm>
        </p:spPr>
        <p:txBody>
          <a:bodyPr>
            <a:normAutofit/>
          </a:bodyPr>
          <a:lstStyle/>
          <a:p>
            <a:r>
              <a:rPr lang="en-IN" sz="3200" dirty="0" smtClean="0">
                <a:latin typeface="Footlight MT Light" pitchFamily="18" charset="0"/>
              </a:rPr>
              <a:t>Follicular cyst is  ,</a:t>
            </a:r>
            <a:r>
              <a:rPr lang="en-IN" sz="3200" dirty="0" err="1" smtClean="0">
                <a:latin typeface="Footlight MT Light" pitchFamily="18" charset="0"/>
              </a:rPr>
              <a:t>unilocular</a:t>
            </a:r>
            <a:r>
              <a:rPr lang="en-IN" sz="3200" dirty="0" smtClean="0">
                <a:latin typeface="Footlight MT Light" pitchFamily="18" charset="0"/>
              </a:rPr>
              <a:t>, and has a smooth thin wall. </a:t>
            </a:r>
            <a:endParaRPr lang="en-IN" sz="3200" dirty="0">
              <a:latin typeface="Footlight MT Light" pitchFamily="18" charset="0"/>
            </a:endParaRPr>
          </a:p>
        </p:txBody>
      </p:sp>
      <p:pic>
        <p:nvPicPr>
          <p:cNvPr id="4" name="Picture 3" descr="TORD94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2214554"/>
            <a:ext cx="8215370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00132"/>
          </a:xfrm>
        </p:spPr>
        <p:txBody>
          <a:bodyPr/>
          <a:lstStyle/>
          <a:p>
            <a:r>
              <a:rPr lang="en-IN" dirty="0" err="1" smtClean="0"/>
              <a:t>Transvaginal</a:t>
            </a:r>
            <a:r>
              <a:rPr lang="en-IN" dirty="0" smtClean="0"/>
              <a:t> approach: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5143512"/>
          </a:xfrm>
        </p:spPr>
        <p:txBody>
          <a:bodyPr>
            <a:normAutofit/>
          </a:bodyPr>
          <a:lstStyle/>
          <a:p>
            <a:r>
              <a:rPr lang="en-IN" sz="3200" dirty="0" smtClean="0">
                <a:latin typeface="Footlight MT Light" pitchFamily="18" charset="0"/>
              </a:rPr>
              <a:t>Higher frequency transducers(5-7.5MHZ)</a:t>
            </a:r>
          </a:p>
          <a:p>
            <a:endParaRPr lang="en-IN" sz="3200" dirty="0" smtClean="0">
              <a:latin typeface="Footlight MT Light" pitchFamily="18" charset="0"/>
            </a:endParaRPr>
          </a:p>
          <a:p>
            <a:r>
              <a:rPr lang="en-IN" sz="3200" dirty="0" smtClean="0">
                <a:latin typeface="Footlight MT Light" pitchFamily="18" charset="0"/>
              </a:rPr>
              <a:t>Much better resolution</a:t>
            </a:r>
          </a:p>
          <a:p>
            <a:endParaRPr lang="en-IN" sz="3200" dirty="0" smtClean="0">
              <a:latin typeface="Footlight MT Light" pitchFamily="18" charset="0"/>
            </a:endParaRPr>
          </a:p>
          <a:p>
            <a:r>
              <a:rPr lang="en-IN" sz="3200" dirty="0" smtClean="0">
                <a:latin typeface="Footlight MT Light" pitchFamily="18" charset="0"/>
              </a:rPr>
              <a:t>Provides better image quality and anatomic detail.</a:t>
            </a:r>
          </a:p>
          <a:p>
            <a:endParaRPr lang="en-IN" sz="3200" dirty="0" smtClean="0">
              <a:latin typeface="Footlight MT Light" pitchFamily="18" charset="0"/>
            </a:endParaRPr>
          </a:p>
          <a:p>
            <a:r>
              <a:rPr lang="en-IN" sz="3200" dirty="0" smtClean="0">
                <a:latin typeface="Footlight MT Light" pitchFamily="18" charset="0"/>
              </a:rPr>
              <a:t>Limitation: Field of vision is limited</a:t>
            </a:r>
          </a:p>
          <a:p>
            <a:pPr>
              <a:buNone/>
            </a:pPr>
            <a:r>
              <a:rPr lang="en-IN" sz="2800" dirty="0" smtClean="0">
                <a:latin typeface="Footlight MT Light" pitchFamily="18" charset="0"/>
              </a:rPr>
              <a:t>                      </a:t>
            </a:r>
          </a:p>
          <a:p>
            <a:pPr>
              <a:buNone/>
            </a:pPr>
            <a:endParaRPr lang="en-IN" sz="2800" dirty="0"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0334"/>
          </a:xfrm>
        </p:spPr>
        <p:txBody>
          <a:bodyPr>
            <a:normAutofit fontScale="90000"/>
          </a:bodyPr>
          <a:lstStyle/>
          <a:p>
            <a:r>
              <a:rPr lang="en-IN" sz="3400" dirty="0" smtClean="0">
                <a:latin typeface="Footlight MT Light" pitchFamily="18" charset="0"/>
              </a:rPr>
              <a:t>Corpus </a:t>
            </a:r>
            <a:r>
              <a:rPr lang="en-IN" sz="3400" dirty="0" err="1" smtClean="0">
                <a:latin typeface="Footlight MT Light" pitchFamily="18" charset="0"/>
              </a:rPr>
              <a:t>luteal</a:t>
            </a:r>
            <a:r>
              <a:rPr lang="en-IN" sz="3400" dirty="0" smtClean="0">
                <a:latin typeface="Footlight MT Light" pitchFamily="18" charset="0"/>
              </a:rPr>
              <a:t> cyst</a:t>
            </a:r>
            <a:endParaRPr lang="en-IN" sz="3400" dirty="0">
              <a:latin typeface="Footlight MT Ligh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643578"/>
          </a:xfrm>
        </p:spPr>
        <p:txBody>
          <a:bodyPr>
            <a:normAutofit/>
          </a:bodyPr>
          <a:lstStyle/>
          <a:p>
            <a:r>
              <a:rPr lang="en-IN" dirty="0" smtClean="0"/>
              <a:t>Has a thick </a:t>
            </a:r>
            <a:r>
              <a:rPr lang="en-IN" dirty="0" err="1" smtClean="0"/>
              <a:t>hyperechoic</a:t>
            </a:r>
            <a:r>
              <a:rPr lang="en-IN" dirty="0" smtClean="0"/>
              <a:t> ,occasionally crenulated wall, and usually has </a:t>
            </a:r>
            <a:r>
              <a:rPr lang="en-IN" dirty="0" err="1" smtClean="0"/>
              <a:t>echogenic</a:t>
            </a:r>
            <a:r>
              <a:rPr lang="en-IN" dirty="0" smtClean="0"/>
              <a:t> </a:t>
            </a:r>
            <a:r>
              <a:rPr lang="en-IN" dirty="0" err="1" smtClean="0"/>
              <a:t>content.It</a:t>
            </a:r>
            <a:r>
              <a:rPr lang="en-IN" dirty="0" smtClean="0"/>
              <a:t> typically has a </a:t>
            </a:r>
            <a:r>
              <a:rPr lang="en-IN" dirty="0" err="1" smtClean="0"/>
              <a:t>pheripheral</a:t>
            </a:r>
            <a:r>
              <a:rPr lang="en-IN" dirty="0" smtClean="0"/>
              <a:t> rim of colour around the wall on colour </a:t>
            </a:r>
            <a:r>
              <a:rPr lang="en-IN" dirty="0" err="1" smtClean="0"/>
              <a:t>doppler</a:t>
            </a:r>
            <a:r>
              <a:rPr lang="en-IN" dirty="0" smtClean="0"/>
              <a:t> USG.</a:t>
            </a:r>
          </a:p>
          <a:p>
            <a:r>
              <a:rPr lang="en-IN" dirty="0" smtClean="0"/>
              <a:t>Haemorrhagic ovarian cyst can present as a variety of </a:t>
            </a:r>
            <a:r>
              <a:rPr lang="en-IN" dirty="0" err="1" smtClean="0"/>
              <a:t>sonographic</a:t>
            </a:r>
            <a:r>
              <a:rPr lang="en-IN" dirty="0" smtClean="0"/>
              <a:t> findings, depending on size and organisation of clot.</a:t>
            </a:r>
          </a:p>
          <a:p>
            <a:r>
              <a:rPr lang="en-IN" dirty="0" smtClean="0"/>
              <a:t>Acute </a:t>
            </a:r>
            <a:r>
              <a:rPr lang="en-IN" dirty="0" err="1" smtClean="0"/>
              <a:t>hemorrhage</a:t>
            </a:r>
            <a:r>
              <a:rPr lang="en-IN" dirty="0" smtClean="0"/>
              <a:t> appears as an irregular </a:t>
            </a:r>
            <a:r>
              <a:rPr lang="en-IN" dirty="0" err="1" smtClean="0"/>
              <a:t>echogenic</a:t>
            </a:r>
            <a:r>
              <a:rPr lang="en-IN" dirty="0" smtClean="0"/>
              <a:t> area resembling a solid mass.</a:t>
            </a:r>
          </a:p>
          <a:p>
            <a:r>
              <a:rPr lang="en-IN" dirty="0" smtClean="0"/>
              <a:t>As clots begins to </a:t>
            </a:r>
            <a:r>
              <a:rPr lang="en-IN" dirty="0" err="1" smtClean="0"/>
              <a:t>hemolyse</a:t>
            </a:r>
            <a:r>
              <a:rPr lang="en-IN" dirty="0" smtClean="0"/>
              <a:t> ,a reticular network of low amplitude net like strands if often demonstrated.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hgic cyst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5728"/>
            <a:ext cx="9144000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hgic cyst 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714356"/>
            <a:ext cx="8715436" cy="585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38896"/>
          </a:xfrm>
        </p:spPr>
        <p:txBody>
          <a:bodyPr>
            <a:noAutofit/>
          </a:bodyPr>
          <a:lstStyle/>
          <a:p>
            <a:r>
              <a:rPr lang="en-IN" sz="4000" dirty="0" smtClean="0">
                <a:latin typeface="Footlight MT Light" pitchFamily="18" charset="0"/>
              </a:rPr>
              <a:t>OVARIAN HYPERSTIMULATION SYNDROME</a:t>
            </a:r>
            <a:endParaRPr lang="en-IN" sz="4000" dirty="0">
              <a:latin typeface="Footlight MT Ligh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643578"/>
          </a:xfrm>
        </p:spPr>
        <p:txBody>
          <a:bodyPr>
            <a:normAutofit lnSpcReduction="10000"/>
          </a:bodyPr>
          <a:lstStyle/>
          <a:p>
            <a:r>
              <a:rPr lang="en-IN" dirty="0" smtClean="0">
                <a:latin typeface="Footlight MT Light" pitchFamily="18" charset="0"/>
              </a:rPr>
              <a:t>Ovarian </a:t>
            </a:r>
            <a:r>
              <a:rPr lang="en-IN" dirty="0" err="1" smtClean="0">
                <a:latin typeface="Footlight MT Light" pitchFamily="18" charset="0"/>
              </a:rPr>
              <a:t>hyperstimulation</a:t>
            </a:r>
            <a:r>
              <a:rPr lang="en-IN" dirty="0" smtClean="0">
                <a:latin typeface="Footlight MT Light" pitchFamily="18" charset="0"/>
              </a:rPr>
              <a:t> is used when the </a:t>
            </a:r>
            <a:r>
              <a:rPr lang="en-IN" dirty="0" err="1" smtClean="0">
                <a:latin typeface="Footlight MT Light" pitchFamily="18" charset="0"/>
              </a:rPr>
              <a:t>hyperstimulation</a:t>
            </a:r>
            <a:r>
              <a:rPr lang="en-IN" dirty="0" smtClean="0">
                <a:latin typeface="Footlight MT Light" pitchFamily="18" charset="0"/>
              </a:rPr>
              <a:t> is accompanied by fluid shifts.</a:t>
            </a:r>
          </a:p>
          <a:p>
            <a:r>
              <a:rPr lang="en-IN" dirty="0" smtClean="0">
                <a:latin typeface="Footlight MT Light" pitchFamily="18" charset="0"/>
              </a:rPr>
              <a:t>Clinically three degrees:</a:t>
            </a:r>
          </a:p>
          <a:p>
            <a:r>
              <a:rPr lang="en-IN" dirty="0" smtClean="0">
                <a:latin typeface="Footlight MT Light" pitchFamily="18" charset="0"/>
              </a:rPr>
              <a:t>MILD: lower abdominal discomfort but no weight </a:t>
            </a:r>
            <a:r>
              <a:rPr lang="en-IN" dirty="0" err="1" smtClean="0">
                <a:latin typeface="Footlight MT Light" pitchFamily="18" charset="0"/>
              </a:rPr>
              <a:t>gain.Ovaries</a:t>
            </a:r>
            <a:r>
              <a:rPr lang="en-IN" dirty="0" smtClean="0">
                <a:latin typeface="Footlight MT Light" pitchFamily="18" charset="0"/>
              </a:rPr>
              <a:t> are enlarged but less than 5cm in average.</a:t>
            </a:r>
          </a:p>
          <a:p>
            <a:r>
              <a:rPr lang="en-IN" dirty="0" smtClean="0">
                <a:latin typeface="Footlight MT Light" pitchFamily="18" charset="0"/>
              </a:rPr>
              <a:t>MODERATE: weight gain of 5 to 10 lbs and ovarian enlargement between 5 and 12 </a:t>
            </a:r>
            <a:r>
              <a:rPr lang="en-IN" dirty="0" err="1" smtClean="0">
                <a:latin typeface="Footlight MT Light" pitchFamily="18" charset="0"/>
              </a:rPr>
              <a:t>cm.Patient</a:t>
            </a:r>
            <a:r>
              <a:rPr lang="en-IN" dirty="0" smtClean="0">
                <a:latin typeface="Footlight MT Light" pitchFamily="18" charset="0"/>
              </a:rPr>
              <a:t> may have nausea and vomiting.</a:t>
            </a:r>
          </a:p>
          <a:p>
            <a:r>
              <a:rPr lang="en-IN" dirty="0" smtClean="0">
                <a:latin typeface="Footlight MT Light" pitchFamily="18" charset="0"/>
              </a:rPr>
              <a:t>SEVERE: weight gain &gt;10lb ,severe abdominal pain and </a:t>
            </a:r>
            <a:r>
              <a:rPr lang="en-IN" dirty="0" err="1" smtClean="0">
                <a:latin typeface="Footlight MT Light" pitchFamily="18" charset="0"/>
              </a:rPr>
              <a:t>distension.Ovaries</a:t>
            </a:r>
            <a:r>
              <a:rPr lang="en-IN" dirty="0" smtClean="0">
                <a:latin typeface="Footlight MT Light" pitchFamily="18" charset="0"/>
              </a:rPr>
              <a:t> are greatly enlarged (&gt;12cm).The associated </a:t>
            </a:r>
            <a:r>
              <a:rPr lang="en-IN" dirty="0" err="1" smtClean="0">
                <a:latin typeface="Footlight MT Light" pitchFamily="18" charset="0"/>
              </a:rPr>
              <a:t>ascites</a:t>
            </a:r>
            <a:r>
              <a:rPr lang="en-IN" dirty="0" smtClean="0">
                <a:latin typeface="Footlight MT Light" pitchFamily="18" charset="0"/>
              </a:rPr>
              <a:t> and pleural effusions may lead to depletion of intravascular fluids and </a:t>
            </a:r>
            <a:r>
              <a:rPr lang="en-IN" dirty="0" err="1" smtClean="0">
                <a:latin typeface="Footlight MT Light" pitchFamily="18" charset="0"/>
              </a:rPr>
              <a:t>electrolytes,resulting</a:t>
            </a:r>
            <a:r>
              <a:rPr lang="en-IN" dirty="0" smtClean="0">
                <a:latin typeface="Footlight MT Light" pitchFamily="18" charset="0"/>
              </a:rPr>
              <a:t> in </a:t>
            </a:r>
            <a:r>
              <a:rPr lang="en-IN" dirty="0" err="1" smtClean="0">
                <a:latin typeface="Footlight MT Light" pitchFamily="18" charset="0"/>
              </a:rPr>
              <a:t>hemoconcentration</a:t>
            </a:r>
            <a:r>
              <a:rPr lang="en-IN" dirty="0" smtClean="0">
                <a:latin typeface="Footlight MT Light" pitchFamily="18" charset="0"/>
              </a:rPr>
              <a:t> with </a:t>
            </a:r>
            <a:r>
              <a:rPr lang="en-IN" dirty="0" err="1" smtClean="0">
                <a:latin typeface="Footlight MT Light" pitchFamily="18" charset="0"/>
              </a:rPr>
              <a:t>hypotension,oliguria</a:t>
            </a:r>
            <a:r>
              <a:rPr lang="en-IN" dirty="0" smtClean="0">
                <a:latin typeface="Footlight MT Light" pitchFamily="18" charset="0"/>
              </a:rPr>
              <a:t> and electrolyte imbalance.</a:t>
            </a:r>
            <a:endParaRPr lang="en-IN" dirty="0"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 descr="OH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7166"/>
            <a:ext cx="9143999" cy="6500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latin typeface="Footlight MT Light" pitchFamily="18" charset="0"/>
              </a:rPr>
              <a:t>Theca </a:t>
            </a:r>
            <a:r>
              <a:rPr lang="en-IN" dirty="0" err="1" smtClean="0">
                <a:latin typeface="Footlight MT Light" pitchFamily="18" charset="0"/>
              </a:rPr>
              <a:t>luteal</a:t>
            </a:r>
            <a:r>
              <a:rPr lang="en-IN" dirty="0" smtClean="0">
                <a:latin typeface="Footlight MT Light" pitchFamily="18" charset="0"/>
              </a:rPr>
              <a:t> cyst</a:t>
            </a:r>
            <a:endParaRPr lang="en-IN" dirty="0">
              <a:latin typeface="Footlight MT Ligh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>
            <a:noAutofit/>
          </a:bodyPr>
          <a:lstStyle/>
          <a:p>
            <a:r>
              <a:rPr lang="en-IN" sz="3000" dirty="0" smtClean="0">
                <a:latin typeface="Footlight MT Light" pitchFamily="18" charset="0"/>
              </a:rPr>
              <a:t>Largest of the functional ovarian cyst and are associated with high HCG levels.</a:t>
            </a:r>
          </a:p>
          <a:p>
            <a:endParaRPr lang="en-IN" sz="3000" dirty="0" smtClean="0">
              <a:latin typeface="Footlight MT Light" pitchFamily="18" charset="0"/>
            </a:endParaRPr>
          </a:p>
          <a:p>
            <a:r>
              <a:rPr lang="en-IN" sz="3000" dirty="0" smtClean="0">
                <a:latin typeface="Footlight MT Light" pitchFamily="18" charset="0"/>
              </a:rPr>
              <a:t>Typically occurs in GTD but can also seen in OHS as a complication of drug therapy for infertility.</a:t>
            </a:r>
          </a:p>
          <a:p>
            <a:endParaRPr lang="en-IN" sz="3000" dirty="0" smtClean="0">
              <a:latin typeface="Footlight MT Light" pitchFamily="18" charset="0"/>
            </a:endParaRPr>
          </a:p>
          <a:p>
            <a:r>
              <a:rPr lang="en-IN" sz="3000" dirty="0" err="1" smtClean="0">
                <a:latin typeface="Footlight MT Light" pitchFamily="18" charset="0"/>
              </a:rPr>
              <a:t>Sonographically</a:t>
            </a:r>
            <a:r>
              <a:rPr lang="en-IN" sz="3000" dirty="0" smtClean="0">
                <a:latin typeface="Footlight MT Light" pitchFamily="18" charset="0"/>
              </a:rPr>
              <a:t> , theca </a:t>
            </a:r>
            <a:r>
              <a:rPr lang="en-IN" sz="3000" dirty="0" err="1" smtClean="0">
                <a:latin typeface="Footlight MT Light" pitchFamily="18" charset="0"/>
              </a:rPr>
              <a:t>luteal</a:t>
            </a:r>
            <a:r>
              <a:rPr lang="en-IN" sz="3000" dirty="0" smtClean="0">
                <a:latin typeface="Footlight MT Light" pitchFamily="18" charset="0"/>
              </a:rPr>
              <a:t> cysts are bilateral ,</a:t>
            </a:r>
            <a:r>
              <a:rPr lang="en-IN" sz="3000" dirty="0" err="1" smtClean="0">
                <a:latin typeface="Footlight MT Light" pitchFamily="18" charset="0"/>
              </a:rPr>
              <a:t>multilocular</a:t>
            </a:r>
            <a:r>
              <a:rPr lang="en-IN" sz="3000" dirty="0" smtClean="0">
                <a:latin typeface="Footlight MT Light" pitchFamily="18" charset="0"/>
              </a:rPr>
              <a:t> and very large.</a:t>
            </a:r>
          </a:p>
          <a:p>
            <a:r>
              <a:rPr lang="en-IN" sz="3000" dirty="0" smtClean="0">
                <a:latin typeface="Footlight MT Light" pitchFamily="18" charset="0"/>
              </a:rPr>
              <a:t>They may undergo haemorrhage ,rupture and torsion.</a:t>
            </a:r>
            <a:endParaRPr lang="en-IN" sz="3000" dirty="0"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LEHV407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714356"/>
            <a:ext cx="8215370" cy="58579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85818"/>
          </a:xfrm>
        </p:spPr>
        <p:txBody>
          <a:bodyPr>
            <a:normAutofit/>
          </a:bodyPr>
          <a:lstStyle/>
          <a:p>
            <a:r>
              <a:rPr lang="en-IN" sz="4000" dirty="0" smtClean="0">
                <a:latin typeface="Footlight MT Light" pitchFamily="18" charset="0"/>
              </a:rPr>
              <a:t>ENDOMETRIOSIS</a:t>
            </a:r>
            <a:endParaRPr lang="en-IN" sz="4000" dirty="0">
              <a:latin typeface="Footlight MT Ligh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38740"/>
          </a:xfrm>
        </p:spPr>
        <p:txBody>
          <a:bodyPr>
            <a:normAutofit lnSpcReduction="10000"/>
          </a:bodyPr>
          <a:lstStyle/>
          <a:p>
            <a:r>
              <a:rPr lang="en-IN" dirty="0" smtClean="0"/>
              <a:t>T</a:t>
            </a:r>
            <a:r>
              <a:rPr lang="en-IN" sz="3200" dirty="0" smtClean="0">
                <a:latin typeface="Footlight MT Light" pitchFamily="18" charset="0"/>
              </a:rPr>
              <a:t>wo forms have been described</a:t>
            </a:r>
          </a:p>
          <a:p>
            <a:r>
              <a:rPr lang="en-IN" sz="3200" dirty="0" smtClean="0">
                <a:latin typeface="Footlight MT Light" pitchFamily="18" charset="0"/>
              </a:rPr>
              <a:t>Diffuse and Localised.</a:t>
            </a:r>
          </a:p>
          <a:p>
            <a:endParaRPr lang="en-IN" sz="3200" dirty="0" smtClean="0">
              <a:latin typeface="Footlight MT Light" pitchFamily="18" charset="0"/>
            </a:endParaRPr>
          </a:p>
          <a:p>
            <a:r>
              <a:rPr lang="en-IN" sz="3200" dirty="0" smtClean="0">
                <a:latin typeface="Footlight MT Light" pitchFamily="18" charset="0"/>
              </a:rPr>
              <a:t>Diffuse form are rarely diagnosed by </a:t>
            </a:r>
            <a:r>
              <a:rPr lang="en-IN" sz="3200" dirty="0" err="1" smtClean="0">
                <a:latin typeface="Footlight MT Light" pitchFamily="18" charset="0"/>
              </a:rPr>
              <a:t>sonography</a:t>
            </a:r>
            <a:r>
              <a:rPr lang="en-IN" sz="3200" dirty="0" smtClean="0">
                <a:latin typeface="Footlight MT Light" pitchFamily="18" charset="0"/>
              </a:rPr>
              <a:t> because the implants are too small to be imaged.</a:t>
            </a:r>
          </a:p>
          <a:p>
            <a:endParaRPr lang="en-IN" sz="3200" dirty="0" smtClean="0">
              <a:latin typeface="Footlight MT Light" pitchFamily="18" charset="0"/>
            </a:endParaRPr>
          </a:p>
          <a:p>
            <a:r>
              <a:rPr lang="en-IN" sz="3200" dirty="0" smtClean="0">
                <a:latin typeface="Footlight MT Light" pitchFamily="18" charset="0"/>
              </a:rPr>
              <a:t>Localised form of endometriosis consists of discrete mass referred to as an </a:t>
            </a:r>
            <a:r>
              <a:rPr lang="en-IN" sz="3200" dirty="0" err="1" smtClean="0">
                <a:latin typeface="Footlight MT Light" pitchFamily="18" charset="0"/>
              </a:rPr>
              <a:t>endometrioma</a:t>
            </a:r>
            <a:r>
              <a:rPr lang="en-IN" sz="3200" dirty="0" smtClean="0">
                <a:latin typeface="Footlight MT Light" pitchFamily="18" charset="0"/>
              </a:rPr>
              <a:t> or chocolate cyst.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357166"/>
            <a:ext cx="8229600" cy="346922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610244"/>
          </a:xfrm>
        </p:spPr>
        <p:txBody>
          <a:bodyPr>
            <a:normAutofit/>
          </a:bodyPr>
          <a:lstStyle/>
          <a:p>
            <a:r>
              <a:rPr lang="en-IN" sz="3500" dirty="0" err="1" smtClean="0">
                <a:latin typeface="Footlight MT Light" pitchFamily="18" charset="0"/>
              </a:rPr>
              <a:t>Endometriomas</a:t>
            </a:r>
            <a:r>
              <a:rPr lang="en-IN" sz="3500" dirty="0" smtClean="0">
                <a:latin typeface="Footlight MT Light" pitchFamily="18" charset="0"/>
              </a:rPr>
              <a:t> : </a:t>
            </a:r>
            <a:r>
              <a:rPr lang="en-IN" sz="3000" dirty="0" smtClean="0">
                <a:latin typeface="Footlight MT Light" pitchFamily="18" charset="0"/>
              </a:rPr>
              <a:t>usually asymptomatic and are frequently </a:t>
            </a:r>
            <a:r>
              <a:rPr lang="en-IN" sz="3000" dirty="0" err="1" smtClean="0">
                <a:latin typeface="Footlight MT Light" pitchFamily="18" charset="0"/>
              </a:rPr>
              <a:t>multiple,with</a:t>
            </a:r>
            <a:r>
              <a:rPr lang="en-IN" sz="3000" dirty="0" smtClean="0">
                <a:latin typeface="Footlight MT Light" pitchFamily="18" charset="0"/>
              </a:rPr>
              <a:t> variety of appearances from anechoic to solid appearing mass.</a:t>
            </a:r>
          </a:p>
          <a:p>
            <a:r>
              <a:rPr lang="en-IN" sz="3000" dirty="0" err="1" smtClean="0">
                <a:latin typeface="Footlight MT Light" pitchFamily="18" charset="0"/>
              </a:rPr>
              <a:t>Sonographic</a:t>
            </a:r>
            <a:r>
              <a:rPr lang="en-IN" sz="3000" dirty="0" smtClean="0">
                <a:latin typeface="Footlight MT Light" pitchFamily="18" charset="0"/>
              </a:rPr>
              <a:t> appearance: well </a:t>
            </a:r>
            <a:r>
              <a:rPr lang="en-IN" sz="3000" dirty="0" err="1" smtClean="0">
                <a:latin typeface="Footlight MT Light" pitchFamily="18" charset="0"/>
              </a:rPr>
              <a:t>defined,unilocular</a:t>
            </a:r>
            <a:r>
              <a:rPr lang="en-IN" sz="3000" dirty="0" smtClean="0">
                <a:latin typeface="Footlight MT Light" pitchFamily="18" charset="0"/>
              </a:rPr>
              <a:t> or </a:t>
            </a:r>
            <a:r>
              <a:rPr lang="en-IN" sz="3000" dirty="0" err="1" smtClean="0">
                <a:latin typeface="Footlight MT Light" pitchFamily="18" charset="0"/>
              </a:rPr>
              <a:t>multilocular</a:t>
            </a:r>
            <a:r>
              <a:rPr lang="en-IN" sz="3000" dirty="0" smtClean="0">
                <a:latin typeface="Footlight MT Light" pitchFamily="18" charset="0"/>
              </a:rPr>
              <a:t> ,predominately cystic mass containing </a:t>
            </a:r>
            <a:r>
              <a:rPr lang="en-IN" sz="3000" dirty="0" err="1" smtClean="0">
                <a:latin typeface="Footlight MT Light" pitchFamily="18" charset="0"/>
              </a:rPr>
              <a:t>diffuse,homogenous,low</a:t>
            </a:r>
            <a:r>
              <a:rPr lang="en-IN" sz="3000" dirty="0" smtClean="0">
                <a:latin typeface="Footlight MT Light" pitchFamily="18" charset="0"/>
              </a:rPr>
              <a:t> level internal echoes.</a:t>
            </a:r>
          </a:p>
          <a:p>
            <a:r>
              <a:rPr lang="en-IN" sz="3000" dirty="0" smtClean="0">
                <a:latin typeface="Footlight MT Light" pitchFamily="18" charset="0"/>
              </a:rPr>
              <a:t>This is much appreciated on TVS.</a:t>
            </a:r>
            <a:endParaRPr lang="en-IN" sz="3000" dirty="0"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14380"/>
          </a:xfrm>
        </p:spPr>
        <p:txBody>
          <a:bodyPr>
            <a:normAutofit/>
          </a:bodyPr>
          <a:lstStyle/>
          <a:p>
            <a:endParaRPr lang="en-IN" sz="3900" dirty="0">
              <a:latin typeface="Footlight MT Light" pitchFamily="18" charset="0"/>
            </a:endParaRPr>
          </a:p>
        </p:txBody>
      </p:sp>
      <p:pic>
        <p:nvPicPr>
          <p:cNvPr id="4" name="Content Placeholder 3" descr="endometriom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642918"/>
            <a:ext cx="3929090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endometrioma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714356"/>
            <a:ext cx="4071966" cy="5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Advantages: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sz="2400" dirty="0" smtClean="0">
                <a:latin typeface="Footlight MT Light" pitchFamily="18" charset="0"/>
              </a:rPr>
              <a:t>    </a:t>
            </a:r>
            <a:r>
              <a:rPr lang="en-IN" sz="3000" dirty="0" smtClean="0">
                <a:latin typeface="Footlight MT Light" pitchFamily="18" charset="0"/>
              </a:rPr>
              <a:t>              1.Examination of patients who are unable to fill bladder.</a:t>
            </a:r>
          </a:p>
          <a:p>
            <a:pPr>
              <a:buNone/>
            </a:pPr>
            <a:r>
              <a:rPr lang="en-IN" sz="3000" dirty="0" smtClean="0">
                <a:latin typeface="Footlight MT Light" pitchFamily="18" charset="0"/>
              </a:rPr>
              <a:t>                      2.Obese patients</a:t>
            </a:r>
          </a:p>
          <a:p>
            <a:pPr>
              <a:buNone/>
            </a:pPr>
            <a:r>
              <a:rPr lang="en-IN" sz="3000" dirty="0" smtClean="0">
                <a:latin typeface="Footlight MT Light" pitchFamily="18" charset="0"/>
              </a:rPr>
              <a:t>                      3.Evaluation of </a:t>
            </a:r>
            <a:r>
              <a:rPr lang="en-IN" sz="3000" dirty="0" err="1" smtClean="0">
                <a:latin typeface="Footlight MT Light" pitchFamily="18" charset="0"/>
              </a:rPr>
              <a:t>retroverted</a:t>
            </a:r>
            <a:r>
              <a:rPr lang="en-IN" sz="3000" dirty="0" smtClean="0">
                <a:latin typeface="Footlight MT Light" pitchFamily="18" charset="0"/>
              </a:rPr>
              <a:t> uterus,</a:t>
            </a:r>
          </a:p>
          <a:p>
            <a:pPr>
              <a:buNone/>
            </a:pPr>
            <a:r>
              <a:rPr lang="en-IN" sz="3000" dirty="0" smtClean="0">
                <a:latin typeface="Footlight MT Light" pitchFamily="18" charset="0"/>
              </a:rPr>
              <a:t>                      4.Better distinction between </a:t>
            </a:r>
            <a:r>
              <a:rPr lang="en-IN" sz="3000" dirty="0" err="1" smtClean="0">
                <a:latin typeface="Footlight MT Light" pitchFamily="18" charset="0"/>
              </a:rPr>
              <a:t>adnexal</a:t>
            </a:r>
            <a:r>
              <a:rPr lang="en-IN" sz="3000" dirty="0" smtClean="0">
                <a:latin typeface="Footlight MT Light" pitchFamily="18" charset="0"/>
              </a:rPr>
              <a:t> masses and bowel loops.</a:t>
            </a:r>
          </a:p>
          <a:p>
            <a:pPr>
              <a:buNone/>
            </a:pPr>
            <a:r>
              <a:rPr lang="en-IN" sz="3000" dirty="0" smtClean="0">
                <a:latin typeface="Footlight MT Light" pitchFamily="18" charset="0"/>
              </a:rPr>
              <a:t>                      5.Better characterisation of internal characteristics of a pelvic mass.</a:t>
            </a:r>
          </a:p>
          <a:p>
            <a:pPr>
              <a:buNone/>
            </a:pPr>
            <a:r>
              <a:rPr lang="en-IN" sz="3000" dirty="0" smtClean="0">
                <a:latin typeface="Footlight MT Light" pitchFamily="18" charset="0"/>
              </a:rPr>
              <a:t>                      6.Better detail of the </a:t>
            </a:r>
            <a:r>
              <a:rPr lang="en-IN" sz="3000" dirty="0" err="1" smtClean="0">
                <a:latin typeface="Footlight MT Light" pitchFamily="18" charset="0"/>
              </a:rPr>
              <a:t>endometrium</a:t>
            </a:r>
            <a:r>
              <a:rPr lang="en-IN" sz="2400" dirty="0" smtClean="0">
                <a:latin typeface="Footlight MT Light" pitchFamily="18" charset="0"/>
              </a:rPr>
              <a:t>.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38962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B/L ENDOMETRIOMA</a:t>
            </a:r>
            <a:br>
              <a:rPr lang="en-IN" dirty="0" smtClean="0"/>
            </a:br>
            <a:endParaRPr lang="en-IN" dirty="0"/>
          </a:p>
        </p:txBody>
      </p:sp>
      <p:pic>
        <p:nvPicPr>
          <p:cNvPr id="4" name="Content Placeholder 3" descr="bilateral endometriom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571612"/>
            <a:ext cx="7786742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785818"/>
          </a:xfrm>
        </p:spPr>
        <p:txBody>
          <a:bodyPr>
            <a:normAutofit/>
          </a:bodyPr>
          <a:lstStyle/>
          <a:p>
            <a:r>
              <a:rPr lang="en-IN" sz="3500" dirty="0" smtClean="0">
                <a:latin typeface="Footlight MT Light" pitchFamily="18" charset="0"/>
              </a:rPr>
              <a:t>POLYCYSTIC  OVARIAN  SYNDOME</a:t>
            </a:r>
            <a:endParaRPr lang="en-IN" sz="3500" dirty="0">
              <a:latin typeface="Footlight MT Ligh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681550"/>
          </a:xfrm>
        </p:spPr>
        <p:txBody>
          <a:bodyPr/>
          <a:lstStyle/>
          <a:p>
            <a:r>
              <a:rPr lang="en-IN" dirty="0" smtClean="0">
                <a:latin typeface="Footlight MT Light" pitchFamily="18" charset="0"/>
              </a:rPr>
              <a:t>Bilateral enlarged ovaries containing multiple follicles and increased </a:t>
            </a:r>
            <a:r>
              <a:rPr lang="en-IN" dirty="0" err="1" smtClean="0">
                <a:latin typeface="Footlight MT Light" pitchFamily="18" charset="0"/>
              </a:rPr>
              <a:t>stromal</a:t>
            </a:r>
            <a:r>
              <a:rPr lang="en-IN" dirty="0" smtClean="0">
                <a:latin typeface="Footlight MT Light" pitchFamily="18" charset="0"/>
              </a:rPr>
              <a:t> </a:t>
            </a:r>
            <a:r>
              <a:rPr lang="en-IN" dirty="0" err="1" smtClean="0">
                <a:latin typeface="Footlight MT Light" pitchFamily="18" charset="0"/>
              </a:rPr>
              <a:t>echogenicity</a:t>
            </a:r>
            <a:r>
              <a:rPr lang="en-IN" dirty="0" smtClean="0">
                <a:latin typeface="Footlight MT Light" pitchFamily="18" charset="0"/>
              </a:rPr>
              <a:t>.</a:t>
            </a:r>
          </a:p>
          <a:p>
            <a:r>
              <a:rPr lang="en-IN" dirty="0" smtClean="0">
                <a:latin typeface="Footlight MT Light" pitchFamily="18" charset="0"/>
              </a:rPr>
              <a:t>Ovaries are more round in shape with follicles usually located peripherally –”String of pearls”</a:t>
            </a:r>
          </a:p>
          <a:p>
            <a:r>
              <a:rPr lang="en-IN" dirty="0" smtClean="0">
                <a:latin typeface="Footlight MT Light" pitchFamily="18" charset="0"/>
              </a:rPr>
              <a:t>Diagnosis of PCOS should have either 12 or more follicles measuring 2 to 9 mm in diameter or increased ovarian volume greater than 10cc.</a:t>
            </a:r>
          </a:p>
          <a:p>
            <a:r>
              <a:rPr lang="en-IN" dirty="0" smtClean="0">
                <a:latin typeface="Footlight MT Light" pitchFamily="18" charset="0"/>
              </a:rPr>
              <a:t>These criteria not considered valid if the patient is taking oral contraceptives or there is a dominant follicle greater than 10 mm.</a:t>
            </a:r>
            <a:endParaRPr lang="en-IN" dirty="0"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pco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28604"/>
            <a:ext cx="9144000" cy="6143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857256"/>
          </a:xfrm>
        </p:spPr>
        <p:txBody>
          <a:bodyPr>
            <a:normAutofit/>
          </a:bodyPr>
          <a:lstStyle/>
          <a:p>
            <a:r>
              <a:rPr lang="en-IN" sz="4000" dirty="0" smtClean="0">
                <a:latin typeface="Footlight MT Light" pitchFamily="18" charset="0"/>
              </a:rPr>
              <a:t>OVARIAN TORSION</a:t>
            </a:r>
            <a:endParaRPr lang="en-IN" sz="4000" dirty="0">
              <a:latin typeface="Footlight MT Ligh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214974"/>
          </a:xfrm>
        </p:spPr>
        <p:txBody>
          <a:bodyPr>
            <a:normAutofit lnSpcReduction="10000"/>
          </a:bodyPr>
          <a:lstStyle/>
          <a:p>
            <a:r>
              <a:rPr lang="en-IN" dirty="0" err="1" smtClean="0">
                <a:latin typeface="Footlight MT Light" pitchFamily="18" charset="0"/>
              </a:rPr>
              <a:t>Sonographic</a:t>
            </a:r>
            <a:r>
              <a:rPr lang="en-IN" dirty="0" smtClean="0">
                <a:latin typeface="Footlight MT Light" pitchFamily="18" charset="0"/>
              </a:rPr>
              <a:t> findings are variable depending on the duration and degree of vascular compromise and whether an </a:t>
            </a:r>
            <a:r>
              <a:rPr lang="en-IN" dirty="0" err="1" smtClean="0">
                <a:latin typeface="Footlight MT Light" pitchFamily="18" charset="0"/>
              </a:rPr>
              <a:t>adnexal</a:t>
            </a:r>
            <a:r>
              <a:rPr lang="en-IN" dirty="0" smtClean="0">
                <a:latin typeface="Footlight MT Light" pitchFamily="18" charset="0"/>
              </a:rPr>
              <a:t> mass is present.</a:t>
            </a:r>
          </a:p>
          <a:p>
            <a:r>
              <a:rPr lang="en-IN" dirty="0" smtClean="0">
                <a:latin typeface="Footlight MT Light" pitchFamily="18" charset="0"/>
              </a:rPr>
              <a:t>The ovaries are enlarged.</a:t>
            </a:r>
          </a:p>
          <a:p>
            <a:r>
              <a:rPr lang="en-IN" dirty="0" smtClean="0">
                <a:latin typeface="Footlight MT Light" pitchFamily="18" charset="0"/>
              </a:rPr>
              <a:t>Multiple cortical follicles in an enlarged ovary are considered a specific </a:t>
            </a:r>
            <a:r>
              <a:rPr lang="en-IN" dirty="0" err="1" smtClean="0">
                <a:latin typeface="Footlight MT Light" pitchFamily="18" charset="0"/>
              </a:rPr>
              <a:t>sign,although</a:t>
            </a:r>
            <a:r>
              <a:rPr lang="en-IN" dirty="0" smtClean="0">
                <a:latin typeface="Footlight MT Light" pitchFamily="18" charset="0"/>
              </a:rPr>
              <a:t> they are not always present.</a:t>
            </a:r>
          </a:p>
          <a:p>
            <a:r>
              <a:rPr lang="en-IN" dirty="0" err="1" smtClean="0">
                <a:latin typeface="Footlight MT Light" pitchFamily="18" charset="0"/>
              </a:rPr>
              <a:t>Multifollicular</a:t>
            </a:r>
            <a:r>
              <a:rPr lang="en-IN" dirty="0" smtClean="0">
                <a:latin typeface="Footlight MT Light" pitchFamily="18" charset="0"/>
              </a:rPr>
              <a:t> enlargement is due to transudation of fluid into follicles from circulatory impairment.</a:t>
            </a:r>
          </a:p>
          <a:p>
            <a:r>
              <a:rPr lang="en-IN" dirty="0" smtClean="0">
                <a:latin typeface="Footlight MT Light" pitchFamily="18" charset="0"/>
              </a:rPr>
              <a:t>Doppler shows absent flow or circular or coiled twisted vessels within vascular pedicle.</a:t>
            </a:r>
          </a:p>
          <a:p>
            <a:r>
              <a:rPr lang="en-IN" dirty="0" smtClean="0">
                <a:latin typeface="Footlight MT Light" pitchFamily="18" charset="0"/>
              </a:rPr>
              <a:t>Most constant finding is UNILATERAL ENLARGED OVARY. </a:t>
            </a:r>
            <a:endParaRPr lang="en-IN" dirty="0"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ovarian torsio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42918"/>
            <a:ext cx="9144000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071570"/>
          </a:xfrm>
        </p:spPr>
        <p:txBody>
          <a:bodyPr>
            <a:normAutofit fontScale="90000"/>
          </a:bodyPr>
          <a:lstStyle/>
          <a:p>
            <a:r>
              <a:rPr lang="en-IN" sz="4000" dirty="0" smtClean="0">
                <a:latin typeface="Footlight MT Light" pitchFamily="18" charset="0"/>
              </a:rPr>
              <a:t>Abnormal ovarian appearance-benign or malignant</a:t>
            </a:r>
            <a:endParaRPr lang="en-IN" sz="4000" dirty="0">
              <a:latin typeface="Footlight MT Ligh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610112"/>
          </a:xfrm>
        </p:spPr>
        <p:txBody>
          <a:bodyPr>
            <a:normAutofit lnSpcReduction="10000"/>
          </a:bodyPr>
          <a:lstStyle/>
          <a:p>
            <a:r>
              <a:rPr lang="en-IN" sz="3000" dirty="0" smtClean="0">
                <a:latin typeface="Footlight MT Light" pitchFamily="18" charset="0"/>
              </a:rPr>
              <a:t>Measure the ovary in three dimensions if possible.</a:t>
            </a:r>
          </a:p>
          <a:p>
            <a:r>
              <a:rPr lang="en-IN" sz="3000" dirty="0" smtClean="0">
                <a:latin typeface="Footlight MT Light" pitchFamily="18" charset="0"/>
              </a:rPr>
              <a:t>Measure the thickness of the wall of the cyst. More than 3 mm is suggestive of malignancy.</a:t>
            </a:r>
          </a:p>
          <a:p>
            <a:r>
              <a:rPr lang="en-IN" sz="3000" dirty="0" smtClean="0">
                <a:latin typeface="Footlight MT Light" pitchFamily="18" charset="0"/>
              </a:rPr>
              <a:t>Check the lining of the cyst to see if it is nodular with papillary projections.</a:t>
            </a:r>
          </a:p>
          <a:p>
            <a:r>
              <a:rPr lang="en-IN" sz="3000" dirty="0" smtClean="0">
                <a:latin typeface="Footlight MT Light" pitchFamily="18" charset="0"/>
              </a:rPr>
              <a:t>Look at the septa dividing the </a:t>
            </a:r>
            <a:r>
              <a:rPr lang="en-IN" sz="3000" dirty="0" err="1" smtClean="0">
                <a:latin typeface="Footlight MT Light" pitchFamily="18" charset="0"/>
              </a:rPr>
              <a:t>locules</a:t>
            </a:r>
            <a:r>
              <a:rPr lang="en-IN" sz="3000" dirty="0" smtClean="0">
                <a:latin typeface="Footlight MT Light" pitchFamily="18" charset="0"/>
              </a:rPr>
              <a:t>. Numerous thick , irregular septa are more suggestive of malignancy.</a:t>
            </a:r>
          </a:p>
          <a:p>
            <a:r>
              <a:rPr lang="en-IN" sz="3000" dirty="0" smtClean="0">
                <a:latin typeface="Footlight MT Light" pitchFamily="18" charset="0"/>
              </a:rPr>
              <a:t>Solid components-suggestive of malignancy.  </a:t>
            </a:r>
            <a:endParaRPr lang="en-IN" sz="3000" dirty="0"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857256"/>
          </a:xfrm>
        </p:spPr>
        <p:txBody>
          <a:bodyPr/>
          <a:lstStyle/>
          <a:p>
            <a:r>
              <a:rPr lang="en-IN" dirty="0" err="1" smtClean="0">
                <a:latin typeface="Footlight MT Light" pitchFamily="18" charset="0"/>
              </a:rPr>
              <a:t>Contd</a:t>
            </a:r>
            <a:r>
              <a:rPr lang="en-IN" dirty="0" smtClean="0">
                <a:latin typeface="Footlight MT Light" pitchFamily="18" charset="0"/>
              </a:rPr>
              <a:t>…</a:t>
            </a:r>
            <a:endParaRPr lang="en-IN" dirty="0">
              <a:latin typeface="Footlight MT Ligh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38740"/>
          </a:xfrm>
        </p:spPr>
        <p:txBody>
          <a:bodyPr>
            <a:normAutofit/>
          </a:bodyPr>
          <a:lstStyle/>
          <a:p>
            <a:r>
              <a:rPr lang="en-IN" sz="3400" dirty="0" smtClean="0">
                <a:latin typeface="Footlight MT Light" pitchFamily="18" charset="0"/>
              </a:rPr>
              <a:t>Check for </a:t>
            </a:r>
            <a:r>
              <a:rPr lang="en-IN" sz="3400" dirty="0" err="1" smtClean="0">
                <a:latin typeface="Footlight MT Light" pitchFamily="18" charset="0"/>
              </a:rPr>
              <a:t>ascites</a:t>
            </a:r>
            <a:r>
              <a:rPr lang="en-IN" sz="3400" dirty="0" smtClean="0">
                <a:latin typeface="Footlight MT Light" pitchFamily="18" charset="0"/>
              </a:rPr>
              <a:t>.</a:t>
            </a:r>
          </a:p>
          <a:p>
            <a:r>
              <a:rPr lang="en-IN" sz="3400" dirty="0" smtClean="0">
                <a:latin typeface="Footlight MT Light" pitchFamily="18" charset="0"/>
              </a:rPr>
              <a:t>If you suspect malignancy ,do an abdominal scan to check for liver </a:t>
            </a:r>
            <a:r>
              <a:rPr lang="en-IN" sz="3400" dirty="0" err="1" smtClean="0">
                <a:latin typeface="Footlight MT Light" pitchFamily="18" charset="0"/>
              </a:rPr>
              <a:t>mets</a:t>
            </a:r>
            <a:r>
              <a:rPr lang="en-IN" sz="3400" dirty="0" smtClean="0">
                <a:latin typeface="Footlight MT Light" pitchFamily="18" charset="0"/>
              </a:rPr>
              <a:t>.</a:t>
            </a:r>
            <a:endParaRPr lang="en-IN" sz="3400" dirty="0"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latin typeface="Footlight MT Light" pitchFamily="18" charset="0"/>
              </a:rPr>
              <a:t>Ovarian cancer</a:t>
            </a:r>
            <a:endParaRPr lang="en-IN" dirty="0">
              <a:latin typeface="Footlight MT Ligh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5286388"/>
          </a:xfrm>
        </p:spPr>
        <p:txBody>
          <a:bodyPr>
            <a:normAutofit fontScale="92500" lnSpcReduction="10000"/>
          </a:bodyPr>
          <a:lstStyle/>
          <a:p>
            <a:r>
              <a:rPr lang="en-IN" sz="3000" dirty="0" err="1" smtClean="0">
                <a:latin typeface="Footlight MT Light" pitchFamily="18" charset="0"/>
              </a:rPr>
              <a:t>Histologically</a:t>
            </a:r>
            <a:r>
              <a:rPr lang="en-IN" sz="3000" dirty="0" smtClean="0">
                <a:latin typeface="Footlight MT Light" pitchFamily="18" charset="0"/>
              </a:rPr>
              <a:t> epithelial </a:t>
            </a:r>
            <a:r>
              <a:rPr lang="en-IN" sz="3000" dirty="0" err="1" smtClean="0">
                <a:latin typeface="Footlight MT Light" pitchFamily="18" charset="0"/>
              </a:rPr>
              <a:t>neoplasms</a:t>
            </a:r>
            <a:r>
              <a:rPr lang="en-IN" sz="3000" dirty="0" smtClean="0">
                <a:latin typeface="Footlight MT Light" pitchFamily="18" charset="0"/>
              </a:rPr>
              <a:t> represents 65% to 75% of ovarian </a:t>
            </a:r>
            <a:r>
              <a:rPr lang="en-IN" sz="3000" dirty="0" err="1" smtClean="0">
                <a:latin typeface="Footlight MT Light" pitchFamily="18" charset="0"/>
              </a:rPr>
              <a:t>tumors</a:t>
            </a:r>
            <a:r>
              <a:rPr lang="en-IN" sz="3000" dirty="0" smtClean="0">
                <a:latin typeface="Footlight MT Light" pitchFamily="18" charset="0"/>
              </a:rPr>
              <a:t> and 90% ovarian malignancies.</a:t>
            </a:r>
          </a:p>
          <a:p>
            <a:r>
              <a:rPr lang="en-IN" sz="3000" dirty="0" smtClean="0">
                <a:latin typeface="Footlight MT Light" pitchFamily="18" charset="0"/>
              </a:rPr>
              <a:t>The remaining neoplasm consists of germ cell </a:t>
            </a:r>
            <a:r>
              <a:rPr lang="en-IN" sz="3000" dirty="0" err="1" smtClean="0">
                <a:latin typeface="Footlight MT Light" pitchFamily="18" charset="0"/>
              </a:rPr>
              <a:t>tumors</a:t>
            </a:r>
            <a:r>
              <a:rPr lang="en-IN" sz="3000" dirty="0" smtClean="0">
                <a:latin typeface="Footlight MT Light" pitchFamily="18" charset="0"/>
              </a:rPr>
              <a:t>(15-20%), sex cord </a:t>
            </a:r>
            <a:r>
              <a:rPr lang="en-IN" sz="3000" dirty="0" err="1" smtClean="0">
                <a:latin typeface="Footlight MT Light" pitchFamily="18" charset="0"/>
              </a:rPr>
              <a:t>sromal</a:t>
            </a:r>
            <a:r>
              <a:rPr lang="en-IN" sz="3000" dirty="0" smtClean="0">
                <a:latin typeface="Footlight MT Light" pitchFamily="18" charset="0"/>
              </a:rPr>
              <a:t> </a:t>
            </a:r>
            <a:r>
              <a:rPr lang="en-IN" sz="3000" dirty="0" err="1" smtClean="0">
                <a:latin typeface="Footlight MT Light" pitchFamily="18" charset="0"/>
              </a:rPr>
              <a:t>tumors</a:t>
            </a:r>
            <a:r>
              <a:rPr lang="en-IN" sz="3000" dirty="0" smtClean="0">
                <a:latin typeface="Footlight MT Light" pitchFamily="18" charset="0"/>
              </a:rPr>
              <a:t>(5-10%) and metastatic </a:t>
            </a:r>
            <a:r>
              <a:rPr lang="en-IN" sz="3000" dirty="0" err="1" smtClean="0">
                <a:latin typeface="Footlight MT Light" pitchFamily="18" charset="0"/>
              </a:rPr>
              <a:t>tumors</a:t>
            </a:r>
            <a:r>
              <a:rPr lang="en-IN" sz="3000" dirty="0" smtClean="0">
                <a:latin typeface="Footlight MT Light" pitchFamily="18" charset="0"/>
              </a:rPr>
              <a:t>(5-10%).</a:t>
            </a:r>
          </a:p>
          <a:p>
            <a:r>
              <a:rPr lang="en-IN" sz="3000" dirty="0" err="1" smtClean="0">
                <a:latin typeface="Footlight MT Light" pitchFamily="18" charset="0"/>
              </a:rPr>
              <a:t>Sonographically</a:t>
            </a:r>
            <a:r>
              <a:rPr lang="en-IN" sz="3000" dirty="0" smtClean="0">
                <a:latin typeface="Footlight MT Light" pitchFamily="18" charset="0"/>
              </a:rPr>
              <a:t> ovarian ca presents as </a:t>
            </a:r>
            <a:r>
              <a:rPr lang="en-IN" sz="3000" dirty="0" err="1" smtClean="0">
                <a:latin typeface="Footlight MT Light" pitchFamily="18" charset="0"/>
              </a:rPr>
              <a:t>adnexal</a:t>
            </a:r>
            <a:r>
              <a:rPr lang="en-IN" sz="3000" dirty="0" smtClean="0">
                <a:latin typeface="Footlight MT Light" pitchFamily="18" charset="0"/>
              </a:rPr>
              <a:t> mass.</a:t>
            </a:r>
          </a:p>
          <a:p>
            <a:r>
              <a:rPr lang="en-IN" sz="3000" dirty="0" smtClean="0">
                <a:latin typeface="Footlight MT Light" pitchFamily="18" charset="0"/>
              </a:rPr>
              <a:t>Well defined anechoic lesions are more likely to be benign.</a:t>
            </a:r>
          </a:p>
          <a:p>
            <a:r>
              <a:rPr lang="en-IN" sz="3000" dirty="0" smtClean="0">
                <a:latin typeface="Footlight MT Light" pitchFamily="18" charset="0"/>
              </a:rPr>
              <a:t>Whereas lesions with irregular walls, thick irregular </a:t>
            </a:r>
            <a:r>
              <a:rPr lang="en-IN" sz="3000" dirty="0" err="1" smtClean="0">
                <a:latin typeface="Footlight MT Light" pitchFamily="18" charset="0"/>
              </a:rPr>
              <a:t>septations,mural</a:t>
            </a:r>
            <a:r>
              <a:rPr lang="en-IN" sz="3000" dirty="0" smtClean="0">
                <a:latin typeface="Footlight MT Light" pitchFamily="18" charset="0"/>
              </a:rPr>
              <a:t> nodules and solid </a:t>
            </a:r>
            <a:r>
              <a:rPr lang="en-IN" sz="3000" dirty="0" err="1" smtClean="0">
                <a:latin typeface="Footlight MT Light" pitchFamily="18" charset="0"/>
              </a:rPr>
              <a:t>echogenic</a:t>
            </a:r>
            <a:r>
              <a:rPr lang="en-IN" sz="3000" dirty="0" smtClean="0">
                <a:latin typeface="Footlight MT Light" pitchFamily="18" charset="0"/>
              </a:rPr>
              <a:t> elements favour malignancy.</a:t>
            </a:r>
            <a:endParaRPr lang="en-IN" sz="3000" dirty="0"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642918"/>
            <a:ext cx="8229600" cy="61170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324492"/>
          </a:xfrm>
        </p:spPr>
        <p:txBody>
          <a:bodyPr>
            <a:normAutofit/>
          </a:bodyPr>
          <a:lstStyle/>
          <a:p>
            <a:r>
              <a:rPr lang="en-IN" sz="3000" dirty="0" smtClean="0">
                <a:latin typeface="Footlight MT Light" pitchFamily="18" charset="0"/>
              </a:rPr>
              <a:t>Colour </a:t>
            </a:r>
            <a:r>
              <a:rPr lang="en-IN" sz="3000" dirty="0" err="1" smtClean="0">
                <a:latin typeface="Footlight MT Light" pitchFamily="18" charset="0"/>
              </a:rPr>
              <a:t>doppler</a:t>
            </a:r>
            <a:r>
              <a:rPr lang="en-IN" sz="3000" dirty="0" smtClean="0">
                <a:latin typeface="Footlight MT Light" pitchFamily="18" charset="0"/>
              </a:rPr>
              <a:t> helps in distinguish between benign and malignant ovarian masses.</a:t>
            </a:r>
          </a:p>
          <a:p>
            <a:r>
              <a:rPr lang="en-IN" sz="3000" dirty="0" smtClean="0">
                <a:latin typeface="Footlight MT Light" pitchFamily="18" charset="0"/>
              </a:rPr>
              <a:t>Malignant </a:t>
            </a:r>
            <a:r>
              <a:rPr lang="en-IN" sz="3000" dirty="0" err="1" smtClean="0">
                <a:latin typeface="Footlight MT Light" pitchFamily="18" charset="0"/>
              </a:rPr>
              <a:t>tumor</a:t>
            </a:r>
            <a:r>
              <a:rPr lang="en-IN" sz="3000" dirty="0" smtClean="0">
                <a:latin typeface="Footlight MT Light" pitchFamily="18" charset="0"/>
              </a:rPr>
              <a:t> growth depends on angiogenesis with development of abnormal vessels.</a:t>
            </a:r>
          </a:p>
          <a:p>
            <a:r>
              <a:rPr lang="en-IN" sz="3000" dirty="0" smtClean="0">
                <a:latin typeface="Footlight MT Light" pitchFamily="18" charset="0"/>
              </a:rPr>
              <a:t>Malignant masses ill have internal neovascularisation .</a:t>
            </a:r>
          </a:p>
          <a:p>
            <a:r>
              <a:rPr lang="en-IN" sz="3000" dirty="0" smtClean="0">
                <a:latin typeface="Footlight MT Light" pitchFamily="18" charset="0"/>
              </a:rPr>
              <a:t>Malignant lesion will have more central flow whereas benign lesions tend to have peripheral flow.</a:t>
            </a:r>
            <a:endParaRPr lang="en-IN" sz="3000" dirty="0"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en-IN" sz="3200" dirty="0" smtClean="0">
                <a:latin typeface="Footlight MT Light" pitchFamily="18" charset="0"/>
              </a:rPr>
              <a:t>Serous </a:t>
            </a:r>
            <a:r>
              <a:rPr lang="en-IN" sz="3200" dirty="0" err="1" smtClean="0">
                <a:latin typeface="Footlight MT Light" pitchFamily="18" charset="0"/>
              </a:rPr>
              <a:t>cystadenoma:large,thin</a:t>
            </a:r>
            <a:r>
              <a:rPr lang="en-IN" sz="3200" dirty="0" smtClean="0">
                <a:latin typeface="Footlight MT Light" pitchFamily="18" charset="0"/>
              </a:rPr>
              <a:t> </a:t>
            </a:r>
            <a:r>
              <a:rPr lang="en-IN" sz="3200" dirty="0" err="1" smtClean="0">
                <a:latin typeface="Footlight MT Light" pitchFamily="18" charset="0"/>
              </a:rPr>
              <a:t>walled,unilocular</a:t>
            </a:r>
            <a:r>
              <a:rPr lang="en-IN" sz="3200" dirty="0" smtClean="0">
                <a:latin typeface="Footlight MT Light" pitchFamily="18" charset="0"/>
              </a:rPr>
              <a:t> with thin </a:t>
            </a:r>
            <a:r>
              <a:rPr lang="en-IN" sz="3200" dirty="0" err="1" smtClean="0">
                <a:latin typeface="Footlight MT Light" pitchFamily="18" charset="0"/>
              </a:rPr>
              <a:t>septations</a:t>
            </a:r>
            <a:r>
              <a:rPr lang="en-IN" sz="3200" dirty="0" smtClean="0">
                <a:latin typeface="Footlight MT Light" pitchFamily="18" charset="0"/>
              </a:rPr>
              <a:t>.</a:t>
            </a:r>
            <a:endParaRPr lang="en-IN" sz="3200" dirty="0">
              <a:latin typeface="Footlight MT Light" pitchFamily="18" charset="0"/>
            </a:endParaRPr>
          </a:p>
        </p:txBody>
      </p:sp>
      <p:pic>
        <p:nvPicPr>
          <p:cNvPr id="4" name="Content Placeholder 3" descr="serous cystadenom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643051"/>
            <a:ext cx="8358246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571504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SONOGRAPHIC ANATOMY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4929222"/>
          </a:xfrm>
        </p:spPr>
        <p:txBody>
          <a:bodyPr>
            <a:noAutofit/>
          </a:bodyPr>
          <a:lstStyle/>
          <a:p>
            <a:r>
              <a:rPr lang="en-IN" sz="3000" dirty="0" smtClean="0">
                <a:latin typeface="Footlight MT Light" pitchFamily="18" charset="0"/>
              </a:rPr>
              <a:t>Uterus lies in the middle of pelvis with its long axis perpendicularly to probe.</a:t>
            </a:r>
          </a:p>
          <a:p>
            <a:r>
              <a:rPr lang="en-IN" sz="3000" dirty="0" smtClean="0">
                <a:latin typeface="Footlight MT Light" pitchFamily="18" charset="0"/>
              </a:rPr>
              <a:t>Uterine corps is 7.5-9cm long,4.5-6cm broad and 2.5-4 cm thick.</a:t>
            </a:r>
          </a:p>
          <a:p>
            <a:r>
              <a:rPr lang="en-IN" sz="3000" dirty="0" err="1" smtClean="0">
                <a:latin typeface="Footlight MT Light" pitchFamily="18" charset="0"/>
              </a:rPr>
              <a:t>Multiparity</a:t>
            </a:r>
            <a:r>
              <a:rPr lang="en-IN" sz="3000" dirty="0" smtClean="0">
                <a:latin typeface="Footlight MT Light" pitchFamily="18" charset="0"/>
              </a:rPr>
              <a:t> increases all measurements by 1-2cm.</a:t>
            </a:r>
          </a:p>
          <a:p>
            <a:r>
              <a:rPr lang="en-IN" sz="3000" dirty="0" smtClean="0">
                <a:latin typeface="Footlight MT Light" pitchFamily="18" charset="0"/>
              </a:rPr>
              <a:t>Size of corpus to cervix = 2:1 ratio</a:t>
            </a:r>
          </a:p>
          <a:p>
            <a:r>
              <a:rPr lang="en-IN" sz="3000" dirty="0" smtClean="0">
                <a:latin typeface="Footlight MT Light" pitchFamily="18" charset="0"/>
              </a:rPr>
              <a:t>Uterine cervix has a length and diameter of 2.5cm and divided into vaginal and </a:t>
            </a:r>
            <a:r>
              <a:rPr lang="en-IN" sz="3000" dirty="0" err="1" smtClean="0">
                <a:latin typeface="Footlight MT Light" pitchFamily="18" charset="0"/>
              </a:rPr>
              <a:t>supravaginal</a:t>
            </a:r>
            <a:r>
              <a:rPr lang="en-IN" sz="3000" dirty="0" smtClean="0">
                <a:latin typeface="Footlight MT Light" pitchFamily="18" charset="0"/>
              </a:rPr>
              <a:t> part.</a:t>
            </a:r>
          </a:p>
          <a:p>
            <a:r>
              <a:rPr lang="en-IN" sz="3000" dirty="0" smtClean="0">
                <a:latin typeface="Footlight MT Light" pitchFamily="18" charset="0"/>
              </a:rPr>
              <a:t>Uterine arteries run along the sides of the cervix . </a:t>
            </a:r>
            <a:endParaRPr lang="en-IN" sz="3000" dirty="0"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10400"/>
          </a:xfrm>
        </p:spPr>
        <p:txBody>
          <a:bodyPr>
            <a:normAutofit fontScale="90000"/>
          </a:bodyPr>
          <a:lstStyle/>
          <a:p>
            <a:r>
              <a:rPr lang="en-IN" sz="3400" dirty="0" smtClean="0">
                <a:latin typeface="Footlight MT Light" pitchFamily="18" charset="0"/>
              </a:rPr>
              <a:t>Serous </a:t>
            </a:r>
            <a:r>
              <a:rPr lang="en-IN" sz="3400" dirty="0" err="1" smtClean="0">
                <a:latin typeface="Footlight MT Light" pitchFamily="18" charset="0"/>
              </a:rPr>
              <a:t>cyatadenoma</a:t>
            </a:r>
            <a:r>
              <a:rPr lang="en-IN" sz="3400" dirty="0" smtClean="0">
                <a:latin typeface="Footlight MT Light" pitchFamily="18" charset="0"/>
              </a:rPr>
              <a:t> of low malignant potential</a:t>
            </a:r>
            <a:endParaRPr lang="en-IN" sz="3400" dirty="0">
              <a:latin typeface="Footlight MT Light" pitchFamily="18" charset="0"/>
            </a:endParaRPr>
          </a:p>
        </p:txBody>
      </p:sp>
      <p:pic>
        <p:nvPicPr>
          <p:cNvPr id="4" name="Content Placeholder 3" descr="serous cystadenoma of low malignant potential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2000240"/>
            <a:ext cx="8143932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serouscystadenocarcinoma</a:t>
            </a:r>
            <a:endParaRPr lang="en-IN" dirty="0"/>
          </a:p>
        </p:txBody>
      </p:sp>
      <p:pic>
        <p:nvPicPr>
          <p:cNvPr id="4" name="Content Placeholder 3" descr="serous cystadenocarcinom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2000240"/>
            <a:ext cx="8143932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err="1" smtClean="0"/>
              <a:t>Mucinous</a:t>
            </a:r>
            <a:r>
              <a:rPr lang="en-IN" dirty="0" smtClean="0"/>
              <a:t> </a:t>
            </a:r>
            <a:r>
              <a:rPr lang="en-IN" dirty="0" err="1" smtClean="0"/>
              <a:t>cystadenoma</a:t>
            </a:r>
            <a:r>
              <a:rPr lang="en-IN" dirty="0" smtClean="0"/>
              <a:t/>
            </a:r>
            <a:br>
              <a:rPr lang="en-IN" dirty="0" smtClean="0"/>
            </a:br>
            <a:endParaRPr lang="en-IN" dirty="0"/>
          </a:p>
        </p:txBody>
      </p:sp>
      <p:pic>
        <p:nvPicPr>
          <p:cNvPr id="4" name="Content Placeholder 3" descr="mucinous cystadenom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071678"/>
            <a:ext cx="8429684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err="1" smtClean="0">
                <a:latin typeface="Footlight MT Light" pitchFamily="18" charset="0"/>
              </a:rPr>
              <a:t>Mucinous</a:t>
            </a:r>
            <a:r>
              <a:rPr lang="en-IN" dirty="0" smtClean="0">
                <a:latin typeface="Footlight MT Light" pitchFamily="18" charset="0"/>
              </a:rPr>
              <a:t> </a:t>
            </a:r>
            <a:r>
              <a:rPr lang="en-IN" dirty="0" err="1" smtClean="0">
                <a:latin typeface="Footlight MT Light" pitchFamily="18" charset="0"/>
              </a:rPr>
              <a:t>cystadenocarcinoma</a:t>
            </a:r>
            <a:r>
              <a:rPr lang="en-IN" smtClean="0">
                <a:latin typeface="Footlight MT Light" pitchFamily="18" charset="0"/>
              </a:rPr>
              <a:t/>
            </a:r>
            <a:br>
              <a:rPr lang="en-IN" smtClean="0">
                <a:latin typeface="Footlight MT Light" pitchFamily="18" charset="0"/>
              </a:rPr>
            </a:br>
            <a:endParaRPr lang="en-IN" dirty="0">
              <a:latin typeface="Footlight MT Light" pitchFamily="18" charset="0"/>
            </a:endParaRPr>
          </a:p>
        </p:txBody>
      </p:sp>
      <p:pic>
        <p:nvPicPr>
          <p:cNvPr id="4" name="Content Placeholder 3" descr="mucinous cystadenoc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857364"/>
            <a:ext cx="8286808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gros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428604"/>
            <a:ext cx="8929718" cy="607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DERMOID CYST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IN" sz="3200" dirty="0" smtClean="0">
                <a:latin typeface="Footlight MT Light" pitchFamily="18" charset="0"/>
              </a:rPr>
              <a:t>They have a variable appearance ranging from completely anechoic to completely </a:t>
            </a:r>
            <a:r>
              <a:rPr lang="en-IN" sz="3200" dirty="0" err="1" smtClean="0">
                <a:latin typeface="Footlight MT Light" pitchFamily="18" charset="0"/>
              </a:rPr>
              <a:t>hyperechoic</a:t>
            </a:r>
            <a:r>
              <a:rPr lang="en-IN" sz="3200" dirty="0" smtClean="0">
                <a:latin typeface="Footlight MT Light" pitchFamily="18" charset="0"/>
              </a:rPr>
              <a:t>.</a:t>
            </a:r>
          </a:p>
          <a:p>
            <a:r>
              <a:rPr lang="en-IN" sz="3200" dirty="0" smtClean="0">
                <a:latin typeface="Footlight MT Light" pitchFamily="18" charset="0"/>
              </a:rPr>
              <a:t>Specific features: </a:t>
            </a:r>
          </a:p>
          <a:p>
            <a:r>
              <a:rPr lang="en-IN" sz="3200" dirty="0" err="1" smtClean="0">
                <a:latin typeface="Footlight MT Light" pitchFamily="18" charset="0"/>
              </a:rPr>
              <a:t>Dermoid</a:t>
            </a:r>
            <a:r>
              <a:rPr lang="en-IN" sz="3200" dirty="0" smtClean="0">
                <a:latin typeface="Footlight MT Light" pitchFamily="18" charset="0"/>
              </a:rPr>
              <a:t> plug</a:t>
            </a:r>
          </a:p>
          <a:p>
            <a:r>
              <a:rPr lang="en-IN" sz="3200" dirty="0" smtClean="0">
                <a:latin typeface="Footlight MT Light" pitchFamily="18" charset="0"/>
              </a:rPr>
              <a:t>Tip of iceberg sign</a:t>
            </a:r>
          </a:p>
          <a:p>
            <a:r>
              <a:rPr lang="en-IN" sz="3200" dirty="0" smtClean="0">
                <a:latin typeface="Footlight MT Light" pitchFamily="18" charset="0"/>
              </a:rPr>
              <a:t>Mobile spherules</a:t>
            </a:r>
          </a:p>
          <a:p>
            <a:r>
              <a:rPr lang="en-IN" sz="3200" dirty="0" err="1" smtClean="0">
                <a:latin typeface="Footlight MT Light" pitchFamily="18" charset="0"/>
              </a:rPr>
              <a:t>Dermoid</a:t>
            </a:r>
            <a:r>
              <a:rPr lang="en-IN" sz="3200" dirty="0" smtClean="0">
                <a:latin typeface="Footlight MT Light" pitchFamily="18" charset="0"/>
              </a:rPr>
              <a:t> mesh</a:t>
            </a:r>
          </a:p>
          <a:p>
            <a:r>
              <a:rPr lang="en-IN" sz="3200" dirty="0" smtClean="0">
                <a:latin typeface="Footlight MT Light" pitchFamily="18" charset="0"/>
              </a:rPr>
              <a:t>Fat fluid level </a:t>
            </a:r>
            <a:r>
              <a:rPr lang="en-IN" sz="3200" dirty="0" err="1" smtClean="0">
                <a:latin typeface="Footlight MT Light" pitchFamily="18" charset="0"/>
              </a:rPr>
              <a:t>ith</a:t>
            </a:r>
            <a:r>
              <a:rPr lang="en-IN" sz="3200" dirty="0" smtClean="0">
                <a:latin typeface="Footlight MT Light" pitchFamily="18" charset="0"/>
              </a:rPr>
              <a:t> </a:t>
            </a:r>
            <a:r>
              <a:rPr lang="en-IN" sz="3200" dirty="0" err="1" smtClean="0">
                <a:latin typeface="Footlight MT Light" pitchFamily="18" charset="0"/>
              </a:rPr>
              <a:t>echogenic</a:t>
            </a:r>
            <a:r>
              <a:rPr lang="en-IN" sz="3200" dirty="0" smtClean="0">
                <a:latin typeface="Footlight MT Light" pitchFamily="18" charset="0"/>
              </a:rPr>
              <a:t> </a:t>
            </a:r>
            <a:r>
              <a:rPr lang="en-IN" sz="3200" dirty="0" err="1" smtClean="0">
                <a:latin typeface="Footlight MT Light" pitchFamily="18" charset="0"/>
              </a:rPr>
              <a:t>nondependant</a:t>
            </a:r>
            <a:r>
              <a:rPr lang="en-IN" sz="3200" dirty="0" smtClean="0">
                <a:latin typeface="Footlight MT Light" pitchFamily="18" charset="0"/>
              </a:rPr>
              <a:t> layer.</a:t>
            </a:r>
            <a:endParaRPr lang="en-IN" sz="3200" dirty="0"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dermoid cyst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857232"/>
            <a:ext cx="8715436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Dermoid</a:t>
            </a:r>
            <a:r>
              <a:rPr lang="en-IN" dirty="0" smtClean="0"/>
              <a:t> mesh</a:t>
            </a:r>
            <a:endParaRPr lang="en-IN" dirty="0"/>
          </a:p>
        </p:txBody>
      </p:sp>
      <p:pic>
        <p:nvPicPr>
          <p:cNvPr id="4" name="Content Placeholder 3" descr="dermoid mesh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2000240"/>
            <a:ext cx="8286807" cy="485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 fontScale="90000"/>
          </a:bodyPr>
          <a:lstStyle/>
          <a:p>
            <a:r>
              <a:rPr lang="en-IN" sz="4000" dirty="0" smtClean="0">
                <a:latin typeface="Footlight MT Light" pitchFamily="18" charset="0"/>
              </a:rPr>
              <a:t>Fallopian tube</a:t>
            </a:r>
            <a:endParaRPr lang="en-IN" sz="4000" dirty="0">
              <a:latin typeface="Footlight MT Ligh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824426"/>
          </a:xfrm>
        </p:spPr>
        <p:txBody>
          <a:bodyPr>
            <a:normAutofit lnSpcReduction="10000"/>
          </a:bodyPr>
          <a:lstStyle/>
          <a:p>
            <a:r>
              <a:rPr lang="en-IN" sz="3000" dirty="0" smtClean="0">
                <a:latin typeface="Footlight MT Light" pitchFamily="18" charset="0"/>
              </a:rPr>
              <a:t>Normal fallopian tube is difficult to identify by TAS or TVS unless it is dilated or surrounded by fluid.</a:t>
            </a:r>
          </a:p>
          <a:p>
            <a:r>
              <a:rPr lang="en-IN" sz="3000" dirty="0" err="1" smtClean="0">
                <a:latin typeface="Footlight MT Light" pitchFamily="18" charset="0"/>
              </a:rPr>
              <a:t>Sonographic</a:t>
            </a:r>
            <a:r>
              <a:rPr lang="en-IN" sz="3000" dirty="0" smtClean="0">
                <a:latin typeface="Footlight MT Light" pitchFamily="18" charset="0"/>
              </a:rPr>
              <a:t> findings of PID:</a:t>
            </a:r>
          </a:p>
          <a:p>
            <a:r>
              <a:rPr lang="en-IN" sz="3000" dirty="0" err="1" smtClean="0">
                <a:latin typeface="Footlight MT Light" pitchFamily="18" charset="0"/>
              </a:rPr>
              <a:t>Endometritis</a:t>
            </a:r>
            <a:r>
              <a:rPr lang="en-IN" sz="3000" dirty="0" smtClean="0">
                <a:latin typeface="Footlight MT Light" pitchFamily="18" charset="0"/>
              </a:rPr>
              <a:t>-endometrial thickening or fluid.</a:t>
            </a:r>
          </a:p>
          <a:p>
            <a:r>
              <a:rPr lang="en-IN" sz="3000" dirty="0" smtClean="0">
                <a:latin typeface="Footlight MT Light" pitchFamily="18" charset="0"/>
              </a:rPr>
              <a:t>Pus in </a:t>
            </a:r>
            <a:r>
              <a:rPr lang="en-IN" sz="3000" dirty="0" err="1" smtClean="0">
                <a:latin typeface="Footlight MT Light" pitchFamily="18" charset="0"/>
              </a:rPr>
              <a:t>cul</a:t>
            </a:r>
            <a:r>
              <a:rPr lang="en-IN" sz="3000" dirty="0" smtClean="0">
                <a:latin typeface="Footlight MT Light" pitchFamily="18" charset="0"/>
              </a:rPr>
              <a:t> de sac</a:t>
            </a:r>
          </a:p>
          <a:p>
            <a:r>
              <a:rPr lang="en-IN" sz="3000" dirty="0" err="1" smtClean="0">
                <a:latin typeface="Footlight MT Light" pitchFamily="18" charset="0"/>
              </a:rPr>
              <a:t>Periovarian</a:t>
            </a:r>
            <a:r>
              <a:rPr lang="en-IN" sz="3000" dirty="0" smtClean="0">
                <a:latin typeface="Footlight MT Light" pitchFamily="18" charset="0"/>
              </a:rPr>
              <a:t> inflammation-enlarged ovaries </a:t>
            </a:r>
            <a:r>
              <a:rPr lang="en-IN" sz="3000" dirty="0" err="1" smtClean="0">
                <a:latin typeface="Footlight MT Light" pitchFamily="18" charset="0"/>
              </a:rPr>
              <a:t>ith</a:t>
            </a:r>
            <a:r>
              <a:rPr lang="en-IN" sz="3000" dirty="0" smtClean="0">
                <a:latin typeface="Footlight MT Light" pitchFamily="18" charset="0"/>
              </a:rPr>
              <a:t> multiple cysts </a:t>
            </a:r>
          </a:p>
          <a:p>
            <a:r>
              <a:rPr lang="en-IN" sz="3000" dirty="0" err="1" smtClean="0">
                <a:latin typeface="Footlight MT Light" pitchFamily="18" charset="0"/>
              </a:rPr>
              <a:t>Pyo</a:t>
            </a:r>
            <a:r>
              <a:rPr lang="en-IN" sz="3000" dirty="0" smtClean="0">
                <a:latin typeface="Footlight MT Light" pitchFamily="18" charset="0"/>
              </a:rPr>
              <a:t> or </a:t>
            </a:r>
            <a:r>
              <a:rPr lang="en-IN" sz="3000" dirty="0" err="1" smtClean="0">
                <a:latin typeface="Footlight MT Light" pitchFamily="18" charset="0"/>
              </a:rPr>
              <a:t>hydrosalphinx</a:t>
            </a:r>
            <a:r>
              <a:rPr lang="en-IN" sz="3000" dirty="0" smtClean="0">
                <a:latin typeface="Footlight MT Light" pitchFamily="18" charset="0"/>
              </a:rPr>
              <a:t>- fluid filled fallopian tube with or without internal echoes. </a:t>
            </a:r>
            <a:endParaRPr lang="en-IN" sz="3000" dirty="0"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 fontScale="90000"/>
          </a:bodyPr>
          <a:lstStyle/>
          <a:p>
            <a:r>
              <a:rPr lang="en-IN" dirty="0" err="1" smtClean="0">
                <a:latin typeface="Footlight MT Light" pitchFamily="18" charset="0"/>
              </a:rPr>
              <a:t>Contd</a:t>
            </a:r>
            <a:r>
              <a:rPr lang="en-IN" dirty="0" smtClean="0">
                <a:latin typeface="Footlight MT Light" pitchFamily="18" charset="0"/>
              </a:rPr>
              <a:t>…</a:t>
            </a:r>
            <a:endParaRPr lang="en-IN" dirty="0">
              <a:latin typeface="Footlight MT Ligh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752988"/>
          </a:xfrm>
        </p:spPr>
        <p:txBody>
          <a:bodyPr>
            <a:normAutofit/>
          </a:bodyPr>
          <a:lstStyle/>
          <a:p>
            <a:r>
              <a:rPr lang="en-IN" sz="3200" dirty="0" err="1" smtClean="0">
                <a:latin typeface="Footlight MT Light" pitchFamily="18" charset="0"/>
              </a:rPr>
              <a:t>Tubo</a:t>
            </a:r>
            <a:r>
              <a:rPr lang="en-IN" sz="3200" dirty="0" smtClean="0">
                <a:latin typeface="Footlight MT Light" pitchFamily="18" charset="0"/>
              </a:rPr>
              <a:t>-ovarian complex- fusion of inflamed dilated tube and ovary.</a:t>
            </a:r>
          </a:p>
          <a:p>
            <a:r>
              <a:rPr lang="en-IN" sz="3200" dirty="0" err="1" smtClean="0">
                <a:latin typeface="Footlight MT Light" pitchFamily="18" charset="0"/>
              </a:rPr>
              <a:t>Tubo</a:t>
            </a:r>
            <a:r>
              <a:rPr lang="en-IN" sz="3200" dirty="0" smtClean="0">
                <a:latin typeface="Footlight MT Light" pitchFamily="18" charset="0"/>
              </a:rPr>
              <a:t>-ovarian abscess – complex </a:t>
            </a:r>
            <a:r>
              <a:rPr lang="en-IN" sz="3200" dirty="0" err="1" smtClean="0">
                <a:latin typeface="Footlight MT Light" pitchFamily="18" charset="0"/>
              </a:rPr>
              <a:t>multiloculated</a:t>
            </a:r>
            <a:r>
              <a:rPr lang="en-IN" sz="3200" dirty="0" smtClean="0">
                <a:latin typeface="Footlight MT Light" pitchFamily="18" charset="0"/>
              </a:rPr>
              <a:t> mass with variable </a:t>
            </a:r>
            <a:r>
              <a:rPr lang="en-IN" sz="3200" dirty="0" err="1" smtClean="0">
                <a:latin typeface="Footlight MT Light" pitchFamily="18" charset="0"/>
              </a:rPr>
              <a:t>septations,irregular</a:t>
            </a:r>
            <a:r>
              <a:rPr lang="en-IN" sz="3200" dirty="0" smtClean="0">
                <a:latin typeface="Footlight MT Light" pitchFamily="18" charset="0"/>
              </a:rPr>
              <a:t> margins, and scattered internal echoes.</a:t>
            </a:r>
          </a:p>
          <a:p>
            <a:endParaRPr lang="en-IN" sz="3200" dirty="0"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age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500043"/>
            <a:ext cx="8001055" cy="5824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hydrosalphinx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857232"/>
            <a:ext cx="8429684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ydrosalphinx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5000636"/>
            <a:ext cx="8358246" cy="1500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PI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5728"/>
            <a:ext cx="9144000" cy="6357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Animals-thank-yo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7166"/>
            <a:ext cx="9144000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age (1)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785795"/>
            <a:ext cx="8286808" cy="5538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ENDOMETRIUM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253054"/>
          </a:xfrm>
        </p:spPr>
        <p:txBody>
          <a:bodyPr/>
          <a:lstStyle/>
          <a:p>
            <a:r>
              <a:rPr lang="en-IN" dirty="0" smtClean="0"/>
              <a:t>MENSTRUAL PHASE:-</a:t>
            </a:r>
          </a:p>
          <a:p>
            <a:pPr>
              <a:buNone/>
            </a:pPr>
            <a:r>
              <a:rPr lang="en-IN" dirty="0" smtClean="0"/>
              <a:t>                         </a:t>
            </a:r>
            <a:r>
              <a:rPr lang="en-IN" dirty="0" err="1" smtClean="0"/>
              <a:t>Thin,broken</a:t>
            </a:r>
            <a:r>
              <a:rPr lang="en-IN" dirty="0" smtClean="0"/>
              <a:t> </a:t>
            </a:r>
            <a:r>
              <a:rPr lang="en-IN" dirty="0" err="1" smtClean="0"/>
              <a:t>Echogenic</a:t>
            </a:r>
            <a:r>
              <a:rPr lang="en-IN" dirty="0" smtClean="0"/>
              <a:t> line.</a:t>
            </a:r>
          </a:p>
          <a:p>
            <a:r>
              <a:rPr lang="en-IN" dirty="0" smtClean="0"/>
              <a:t>EARLY PROLIFERATIVE PHASE:- </a:t>
            </a:r>
          </a:p>
          <a:p>
            <a:pPr>
              <a:buNone/>
            </a:pPr>
            <a:r>
              <a:rPr lang="en-IN" dirty="0" smtClean="0"/>
              <a:t>                      </a:t>
            </a:r>
            <a:r>
              <a:rPr lang="en-IN" dirty="0" err="1" smtClean="0"/>
              <a:t>Hypoechoic</a:t>
            </a:r>
            <a:r>
              <a:rPr lang="en-IN" dirty="0" smtClean="0"/>
              <a:t> thickening(4-8mm)</a:t>
            </a:r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2928934"/>
            <a:ext cx="8143932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2001</TotalTime>
  <Words>1684</Words>
  <Application>Microsoft Office PowerPoint</Application>
  <PresentationFormat>On-screen Show (4:3)</PresentationFormat>
  <Paragraphs>210</Paragraphs>
  <Slides>72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Flow</vt:lpstr>
      <vt:lpstr>ULTRASOUND IN GYNAECOLOGY</vt:lpstr>
      <vt:lpstr>Slide 2</vt:lpstr>
      <vt:lpstr>SONOGRAPHIC METHODS</vt:lpstr>
      <vt:lpstr>Transvaginal approach:</vt:lpstr>
      <vt:lpstr>Advantages:</vt:lpstr>
      <vt:lpstr>SONOGRAPHIC ANATOMY</vt:lpstr>
      <vt:lpstr>Slide 7</vt:lpstr>
      <vt:lpstr>Slide 8</vt:lpstr>
      <vt:lpstr>ENDOMETRIUM</vt:lpstr>
      <vt:lpstr>PERIOVULATORY PHASE:</vt:lpstr>
      <vt:lpstr>Secretory phase</vt:lpstr>
      <vt:lpstr>POST MENOPAUSAL</vt:lpstr>
      <vt:lpstr>Leiomyoma </vt:lpstr>
      <vt:lpstr>Localised hypoecoic subserosal fibroid</vt:lpstr>
      <vt:lpstr>Hypoecoic submucosal fibroid</vt:lpstr>
      <vt:lpstr>Intramural fibroid</vt:lpstr>
      <vt:lpstr>Pedunculated subserosal fibroid</vt:lpstr>
      <vt:lpstr>Fibroid with calcification causing posterior shadowing</vt:lpstr>
      <vt:lpstr>Calcified fibroid with curvilinear peripheral calcification</vt:lpstr>
      <vt:lpstr>Fibroid with cystic degeneration in pregnancy</vt:lpstr>
      <vt:lpstr>Checklist for suspected fibroids</vt:lpstr>
      <vt:lpstr>ADENOMYOSIS</vt:lpstr>
      <vt:lpstr>SONOGRAPHIC FEATURES</vt:lpstr>
      <vt:lpstr>Subendometrial cyst                 Poorly defined endometrial border</vt:lpstr>
      <vt:lpstr>Diffuse heterogenous myometrium with multiple cysts and poorly defined endometrial borders</vt:lpstr>
      <vt:lpstr>ABNORMAL ENDOMETRIAL APPEARANCE</vt:lpstr>
      <vt:lpstr>TVS SHOWING THICKENED ENDOMETRIUM WITH CENTRAL ROUND POLYP</vt:lpstr>
      <vt:lpstr>Sonohysterogram confirms polyp</vt:lpstr>
      <vt:lpstr>ENDOMETRIAL HYPERPLASIA</vt:lpstr>
      <vt:lpstr>Slide 30</vt:lpstr>
      <vt:lpstr>ENDOMETRIAL CARCINOMA</vt:lpstr>
      <vt:lpstr>Slide 32</vt:lpstr>
      <vt:lpstr>IUCD</vt:lpstr>
      <vt:lpstr>IUCD IN NORMAL PLACE </vt:lpstr>
      <vt:lpstr>Upside down position</vt:lpstr>
      <vt:lpstr>Slide 36</vt:lpstr>
      <vt:lpstr>NORMAL OVARIAN APPEARANCE</vt:lpstr>
      <vt:lpstr>Non neoplastic lesions</vt:lpstr>
      <vt:lpstr>Slide 39</vt:lpstr>
      <vt:lpstr>Corpus luteal cyst</vt:lpstr>
      <vt:lpstr>Slide 41</vt:lpstr>
      <vt:lpstr>Slide 42</vt:lpstr>
      <vt:lpstr>OVARIAN HYPERSTIMULATION SYNDROME</vt:lpstr>
      <vt:lpstr>Slide 44</vt:lpstr>
      <vt:lpstr>Theca luteal cyst</vt:lpstr>
      <vt:lpstr>Slide 46</vt:lpstr>
      <vt:lpstr>ENDOMETRIOSIS</vt:lpstr>
      <vt:lpstr>Slide 48</vt:lpstr>
      <vt:lpstr>Slide 49</vt:lpstr>
      <vt:lpstr>B/L ENDOMETRIOMA </vt:lpstr>
      <vt:lpstr>POLYCYSTIC  OVARIAN  SYNDOME</vt:lpstr>
      <vt:lpstr>Slide 52</vt:lpstr>
      <vt:lpstr>OVARIAN TORSION</vt:lpstr>
      <vt:lpstr>Slide 54</vt:lpstr>
      <vt:lpstr>Abnormal ovarian appearance-benign or malignant</vt:lpstr>
      <vt:lpstr>Contd…</vt:lpstr>
      <vt:lpstr>Ovarian cancer</vt:lpstr>
      <vt:lpstr>Slide 58</vt:lpstr>
      <vt:lpstr>Serous cystadenoma:large,thin walled,unilocular with thin septations.</vt:lpstr>
      <vt:lpstr>Serous cyatadenoma of low malignant potential</vt:lpstr>
      <vt:lpstr>serouscystadenocarcinoma</vt:lpstr>
      <vt:lpstr>Mucinous cystadenoma </vt:lpstr>
      <vt:lpstr>Mucinous cystadenocarcinoma </vt:lpstr>
      <vt:lpstr>Slide 64</vt:lpstr>
      <vt:lpstr>DERMOID CYST</vt:lpstr>
      <vt:lpstr>Slide 66</vt:lpstr>
      <vt:lpstr>Dermoid mesh</vt:lpstr>
      <vt:lpstr>Fallopian tube</vt:lpstr>
      <vt:lpstr>Contd…</vt:lpstr>
      <vt:lpstr>Slide 70</vt:lpstr>
      <vt:lpstr>Slide 71</vt:lpstr>
      <vt:lpstr>Slide 72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ULTRASOUND IN GYNAECOLOGY</dc:title>
  <dc:creator>PRABHU</dc:creator>
  <cp:lastModifiedBy>Admin</cp:lastModifiedBy>
  <cp:revision>89</cp:revision>
  <dcterms:created xsi:type="dcterms:W3CDTF">2016-12-13T13:02:28Z</dcterms:created>
  <dcterms:modified xsi:type="dcterms:W3CDTF">2019-10-03T12:01:44Z</dcterms:modified>
</cp:coreProperties>
</file>