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13" r:id="rId14"/>
    <p:sldId id="277" r:id="rId15"/>
    <p:sldId id="278" r:id="rId16"/>
    <p:sldId id="276" r:id="rId17"/>
    <p:sldId id="314" r:id="rId18"/>
    <p:sldId id="279" r:id="rId19"/>
    <p:sldId id="271" r:id="rId20"/>
    <p:sldId id="272" r:id="rId21"/>
    <p:sldId id="273" r:id="rId22"/>
    <p:sldId id="274" r:id="rId23"/>
    <p:sldId id="282" r:id="rId24"/>
    <p:sldId id="275" r:id="rId25"/>
    <p:sldId id="280" r:id="rId26"/>
    <p:sldId id="315" r:id="rId27"/>
    <p:sldId id="281" r:id="rId28"/>
    <p:sldId id="283" r:id="rId29"/>
    <p:sldId id="285" r:id="rId30"/>
    <p:sldId id="316" r:id="rId31"/>
    <p:sldId id="286" r:id="rId32"/>
    <p:sldId id="288" r:id="rId33"/>
    <p:sldId id="317" r:id="rId34"/>
    <p:sldId id="289" r:id="rId35"/>
    <p:sldId id="290" r:id="rId36"/>
    <p:sldId id="291" r:id="rId37"/>
    <p:sldId id="300" r:id="rId38"/>
    <p:sldId id="301" r:id="rId39"/>
    <p:sldId id="292" r:id="rId40"/>
    <p:sldId id="293" r:id="rId41"/>
    <p:sldId id="319" r:id="rId42"/>
    <p:sldId id="321" r:id="rId43"/>
    <p:sldId id="322" r:id="rId44"/>
    <p:sldId id="323" r:id="rId45"/>
    <p:sldId id="295" r:id="rId46"/>
    <p:sldId id="294" r:id="rId47"/>
    <p:sldId id="324" r:id="rId48"/>
    <p:sldId id="320" r:id="rId49"/>
    <p:sldId id="325" r:id="rId50"/>
    <p:sldId id="326" r:id="rId51"/>
    <p:sldId id="296" r:id="rId52"/>
    <p:sldId id="327" r:id="rId53"/>
    <p:sldId id="297" r:id="rId54"/>
    <p:sldId id="328" r:id="rId55"/>
    <p:sldId id="329" r:id="rId56"/>
    <p:sldId id="298" r:id="rId57"/>
    <p:sldId id="330" r:id="rId58"/>
    <p:sldId id="299" r:id="rId59"/>
    <p:sldId id="302" r:id="rId60"/>
    <p:sldId id="331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33" r:id="rId71"/>
    <p:sldId id="33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EA68D9-D61F-4F0D-8ABB-9897D5CA7CD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F224B-093E-4011-8F38-A18FDEBE5EF5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Home\Desktop\MULLERIAN%20DA\GOKILA1.Mpg" TargetMode="Externa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64904"/>
          </a:xfrm>
        </p:spPr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UTERINE MALFORMATIONS.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Paramesonephric</a:t>
            </a:r>
            <a:r>
              <a:rPr lang="en-IN" dirty="0" smtClean="0"/>
              <a:t> ducts.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/>
          <a:lstStyle/>
          <a:p>
            <a:r>
              <a:rPr lang="en-IN" dirty="0" err="1" smtClean="0"/>
              <a:t>Paramesonephric</a:t>
            </a:r>
            <a:r>
              <a:rPr lang="en-IN" dirty="0" smtClean="0"/>
              <a:t> ducts are present in intermediate mesoderm.</a:t>
            </a:r>
          </a:p>
          <a:p>
            <a:r>
              <a:rPr lang="en-IN" dirty="0" smtClean="0"/>
              <a:t>They are formed by </a:t>
            </a:r>
            <a:r>
              <a:rPr lang="en-IN" dirty="0" err="1" smtClean="0"/>
              <a:t>invagination</a:t>
            </a:r>
            <a:r>
              <a:rPr lang="en-IN" dirty="0" smtClean="0"/>
              <a:t> of </a:t>
            </a:r>
            <a:r>
              <a:rPr lang="en-IN" dirty="0" err="1" smtClean="0"/>
              <a:t>coelemic</a:t>
            </a:r>
            <a:r>
              <a:rPr lang="en-IN" dirty="0" smtClean="0"/>
              <a:t> epithelium,</a:t>
            </a:r>
          </a:p>
          <a:p>
            <a:r>
              <a:rPr lang="en-IN" dirty="0" smtClean="0"/>
              <a:t>They lie lateral to </a:t>
            </a:r>
            <a:r>
              <a:rPr lang="en-IN" dirty="0" err="1" smtClean="0"/>
              <a:t>mesonephric</a:t>
            </a:r>
            <a:r>
              <a:rPr lang="en-IN" dirty="0" smtClean="0"/>
              <a:t> </a:t>
            </a:r>
            <a:r>
              <a:rPr lang="en-IN" dirty="0" err="1" smtClean="0"/>
              <a:t>ducts.here</a:t>
            </a:r>
            <a:r>
              <a:rPr lang="en-IN" dirty="0" smtClean="0"/>
              <a:t> the ducts of the two sides meet and fuse in the middle line to form </a:t>
            </a:r>
            <a:r>
              <a:rPr lang="en-IN" dirty="0" err="1" smtClean="0"/>
              <a:t>utero</a:t>
            </a:r>
            <a:r>
              <a:rPr lang="en-IN" dirty="0" smtClean="0"/>
              <a:t>-vaginal canal(uterine canal).</a:t>
            </a:r>
          </a:p>
          <a:p>
            <a:r>
              <a:rPr lang="en-IN" dirty="0" smtClean="0"/>
              <a:t>The caudal end of this canal comes in contact with the dorsal wall of definitive </a:t>
            </a:r>
            <a:r>
              <a:rPr lang="en-IN" dirty="0" err="1" smtClean="0"/>
              <a:t>urogenital</a:t>
            </a:r>
            <a:r>
              <a:rPr lang="en-IN" dirty="0" smtClean="0"/>
              <a:t> sinus.</a:t>
            </a:r>
          </a:p>
          <a:p>
            <a:r>
              <a:rPr lang="en-IN" dirty="0" smtClean="0"/>
              <a:t>It give origin to uterine tubes, uterus ,part of vagina.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IN" dirty="0" smtClean="0"/>
              <a:t>Female sexual development </a:t>
            </a:r>
            <a:r>
              <a:rPr lang="en-IN" dirty="0" err="1" smtClean="0"/>
              <a:t>doesnot</a:t>
            </a:r>
            <a:r>
              <a:rPr lang="en-IN" dirty="0" smtClean="0"/>
              <a:t> depend on presence of ovaries or Hormones.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Uterine </a:t>
            </a:r>
            <a:r>
              <a:rPr lang="en-IN" dirty="0" err="1" smtClean="0"/>
              <a:t>tues</a:t>
            </a:r>
            <a:r>
              <a:rPr lang="en-IN" dirty="0" smtClean="0"/>
              <a:t> develop from </a:t>
            </a:r>
            <a:r>
              <a:rPr lang="en-IN" dirty="0" err="1" smtClean="0"/>
              <a:t>unfused</a:t>
            </a:r>
            <a:r>
              <a:rPr lang="en-IN" dirty="0" smtClean="0"/>
              <a:t> cranial parts of </a:t>
            </a:r>
            <a:r>
              <a:rPr lang="en-IN" dirty="0" err="1" smtClean="0"/>
              <a:t>mullerian</a:t>
            </a:r>
            <a:r>
              <a:rPr lang="en-IN" dirty="0" smtClean="0"/>
              <a:t> ducts.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Original points of </a:t>
            </a:r>
            <a:r>
              <a:rPr lang="en-IN" dirty="0" err="1" smtClean="0"/>
              <a:t>invagination</a:t>
            </a:r>
            <a:r>
              <a:rPr lang="en-IN" dirty="0" smtClean="0"/>
              <a:t> of ducts into </a:t>
            </a:r>
            <a:r>
              <a:rPr lang="en-IN" dirty="0" err="1" smtClean="0"/>
              <a:t>coelomic</a:t>
            </a:r>
            <a:r>
              <a:rPr lang="en-IN" dirty="0" smtClean="0"/>
              <a:t> epithelium remains as the abdominal openings of tubes.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Caudal fused portion of these ducts form the uterus and vagina(upper part).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Fusion of </a:t>
            </a:r>
            <a:r>
              <a:rPr lang="en-IN" dirty="0" err="1" smtClean="0"/>
              <a:t>mullerian</a:t>
            </a:r>
            <a:r>
              <a:rPr lang="en-IN" dirty="0" smtClean="0"/>
              <a:t> ducts also brings together a peritoneal fold that forms broad ligament and two peritoneal compartments(</a:t>
            </a:r>
            <a:r>
              <a:rPr lang="en-IN" dirty="0" err="1" smtClean="0"/>
              <a:t>Rectouterine</a:t>
            </a:r>
            <a:r>
              <a:rPr lang="en-IN" dirty="0" smtClean="0"/>
              <a:t> </a:t>
            </a:r>
            <a:r>
              <a:rPr lang="en-IN" dirty="0" err="1" smtClean="0"/>
              <a:t>pouch,Vesico</a:t>
            </a:r>
            <a:r>
              <a:rPr lang="en-IN" dirty="0" smtClean="0"/>
              <a:t>-uterine pouch).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en-IN" dirty="0" smtClean="0"/>
              <a:t>Development of Uterus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Epithelium of uterus develops from fused </a:t>
            </a:r>
            <a:r>
              <a:rPr lang="en-IN" dirty="0" err="1" smtClean="0"/>
              <a:t>paramesonephric</a:t>
            </a:r>
            <a:r>
              <a:rPr lang="en-IN" dirty="0" smtClean="0"/>
              <a:t> ducts.</a:t>
            </a:r>
          </a:p>
          <a:p>
            <a:r>
              <a:rPr lang="en-IN" dirty="0" err="1" smtClean="0"/>
              <a:t>Myometrium</a:t>
            </a:r>
            <a:r>
              <a:rPr lang="en-IN" dirty="0" smtClean="0"/>
              <a:t> is derived from surrounding mesoderm.</a:t>
            </a:r>
          </a:p>
          <a:p>
            <a:r>
              <a:rPr lang="en-IN" dirty="0" smtClean="0"/>
              <a:t>As thickness of </a:t>
            </a:r>
            <a:r>
              <a:rPr lang="en-IN" dirty="0" err="1" smtClean="0"/>
              <a:t>myometrium</a:t>
            </a:r>
            <a:r>
              <a:rPr lang="en-IN" dirty="0" smtClean="0"/>
              <a:t> </a:t>
            </a:r>
            <a:r>
              <a:rPr lang="en-IN" dirty="0" err="1" smtClean="0"/>
              <a:t>increases,unfused</a:t>
            </a:r>
            <a:r>
              <a:rPr lang="en-IN" dirty="0" smtClean="0"/>
              <a:t> horizontal parts of two </a:t>
            </a:r>
            <a:r>
              <a:rPr lang="en-IN" dirty="0" err="1" smtClean="0"/>
              <a:t>paramesonephric</a:t>
            </a:r>
            <a:r>
              <a:rPr lang="en-IN" dirty="0" smtClean="0"/>
              <a:t> ducts come to be partially embedded within its substance and help to form the </a:t>
            </a:r>
            <a:r>
              <a:rPr lang="en-IN" dirty="0" err="1" smtClean="0"/>
              <a:t>fundus</a:t>
            </a:r>
            <a:r>
              <a:rPr lang="en-IN" dirty="0" smtClean="0"/>
              <a:t> of uterus.</a:t>
            </a:r>
          </a:p>
          <a:p>
            <a:r>
              <a:rPr lang="en-IN" dirty="0" smtClean="0"/>
              <a:t>The cervix can soon be recognized as a </a:t>
            </a:r>
            <a:r>
              <a:rPr lang="en-IN" dirty="0" err="1" smtClean="0"/>
              <a:t>seperate</a:t>
            </a:r>
            <a:r>
              <a:rPr lang="en-IN" dirty="0" smtClean="0"/>
              <a:t> region.</a:t>
            </a:r>
          </a:p>
          <a:p>
            <a:r>
              <a:rPr lang="en-IN" dirty="0" smtClean="0"/>
              <a:t>In </a:t>
            </a:r>
            <a:r>
              <a:rPr lang="en-IN" dirty="0" err="1" smtClean="0"/>
              <a:t>fetus,cervical</a:t>
            </a:r>
            <a:r>
              <a:rPr lang="en-IN" dirty="0" smtClean="0"/>
              <a:t> part is larger than body of uterus.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C:\Users\mohan\Desktop\3f2fc4eff65d7015999a8ad7155e46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Development of vagina.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IN" dirty="0" err="1" smtClean="0"/>
              <a:t>Fibromuscular</a:t>
            </a:r>
            <a:r>
              <a:rPr lang="en-IN" dirty="0" smtClean="0"/>
              <a:t> wall of vagina is derived from surrounding </a:t>
            </a:r>
            <a:r>
              <a:rPr lang="en-IN" dirty="0" err="1" smtClean="0"/>
              <a:t>mesenchyme</a:t>
            </a:r>
            <a:r>
              <a:rPr lang="en-IN" dirty="0" smtClean="0"/>
              <a:t>.</a:t>
            </a:r>
          </a:p>
          <a:p>
            <a:r>
              <a:rPr lang="en-IN" dirty="0" err="1" smtClean="0"/>
              <a:t>Uterovaginal</a:t>
            </a:r>
            <a:r>
              <a:rPr lang="en-IN" dirty="0" smtClean="0"/>
              <a:t> </a:t>
            </a:r>
            <a:r>
              <a:rPr lang="en-IN" dirty="0" err="1" smtClean="0"/>
              <a:t>primodium</a:t>
            </a:r>
            <a:r>
              <a:rPr lang="en-IN" dirty="0" smtClean="0"/>
              <a:t> with </a:t>
            </a:r>
            <a:r>
              <a:rPr lang="en-IN" dirty="0" err="1" smtClean="0"/>
              <a:t>urogenital</a:t>
            </a:r>
            <a:r>
              <a:rPr lang="en-IN" dirty="0" smtClean="0"/>
              <a:t> sinus form sinus tubercle induce formation of paired </a:t>
            </a:r>
            <a:r>
              <a:rPr lang="en-IN" dirty="0" err="1" smtClean="0"/>
              <a:t>endodermal</a:t>
            </a:r>
            <a:r>
              <a:rPr lang="en-IN" dirty="0" smtClean="0"/>
              <a:t> growth of </a:t>
            </a:r>
            <a:r>
              <a:rPr lang="en-IN" dirty="0" err="1" smtClean="0"/>
              <a:t>sinovaginal</a:t>
            </a:r>
            <a:r>
              <a:rPr lang="en-IN" dirty="0" smtClean="0"/>
              <a:t> bulb.</a:t>
            </a:r>
          </a:p>
          <a:p>
            <a:r>
              <a:rPr lang="en-IN" dirty="0" err="1" smtClean="0"/>
              <a:t>Sinovaginal</a:t>
            </a:r>
            <a:r>
              <a:rPr lang="en-IN" dirty="0" smtClean="0"/>
              <a:t> bulbs fuse to form the lumen of the vagina.</a:t>
            </a:r>
          </a:p>
          <a:p>
            <a:r>
              <a:rPr lang="en-IN" dirty="0" smtClean="0"/>
              <a:t>Until late </a:t>
            </a:r>
            <a:r>
              <a:rPr lang="en-IN" dirty="0" err="1" smtClean="0"/>
              <a:t>fetal</a:t>
            </a:r>
            <a:r>
              <a:rPr lang="en-IN" dirty="0" smtClean="0"/>
              <a:t> </a:t>
            </a:r>
            <a:r>
              <a:rPr lang="en-IN" dirty="0" err="1" smtClean="0"/>
              <a:t>life,lumen</a:t>
            </a:r>
            <a:r>
              <a:rPr lang="en-IN" dirty="0" smtClean="0"/>
              <a:t> of vagina is </a:t>
            </a:r>
            <a:r>
              <a:rPr lang="en-IN" dirty="0" err="1" smtClean="0"/>
              <a:t>seperated</a:t>
            </a:r>
            <a:r>
              <a:rPr lang="en-IN" dirty="0" smtClean="0"/>
              <a:t> from the cavity of </a:t>
            </a:r>
            <a:r>
              <a:rPr lang="en-IN" dirty="0" err="1" smtClean="0"/>
              <a:t>urogenital</a:t>
            </a:r>
            <a:r>
              <a:rPr lang="en-IN" dirty="0" smtClean="0"/>
              <a:t> sinus by a membrane, the Hymen.(derived from </a:t>
            </a:r>
            <a:r>
              <a:rPr lang="en-IN" dirty="0" err="1" smtClean="0"/>
              <a:t>invagination</a:t>
            </a:r>
            <a:r>
              <a:rPr lang="en-IN" dirty="0" smtClean="0"/>
              <a:t> of the posterior wall of the </a:t>
            </a:r>
            <a:r>
              <a:rPr lang="en-IN" dirty="0" err="1" smtClean="0"/>
              <a:t>urogenital</a:t>
            </a:r>
            <a:r>
              <a:rPr lang="en-IN" dirty="0" smtClean="0"/>
              <a:t> sinus)</a:t>
            </a:r>
          </a:p>
          <a:p>
            <a:r>
              <a:rPr lang="en-IN" b="1" i="1" dirty="0" smtClean="0"/>
              <a:t>Upper 2/3</a:t>
            </a:r>
            <a:r>
              <a:rPr lang="en-IN" b="1" i="1" baseline="30000" dirty="0" smtClean="0"/>
              <a:t>rd</a:t>
            </a:r>
            <a:r>
              <a:rPr lang="en-IN" b="1" i="1" dirty="0" smtClean="0"/>
              <a:t> from </a:t>
            </a:r>
            <a:r>
              <a:rPr lang="en-IN" b="1" i="1" dirty="0" err="1" smtClean="0"/>
              <a:t>mullerian</a:t>
            </a:r>
            <a:r>
              <a:rPr lang="en-IN" b="1" i="1" dirty="0" smtClean="0"/>
              <a:t> duct.</a:t>
            </a:r>
          </a:p>
          <a:p>
            <a:r>
              <a:rPr lang="en-IN" b="1" i="1" dirty="0" smtClean="0"/>
              <a:t>Lower 1/3</a:t>
            </a:r>
            <a:r>
              <a:rPr lang="en-IN" b="1" i="1" baseline="30000" dirty="0" smtClean="0"/>
              <a:t>rd</a:t>
            </a:r>
            <a:r>
              <a:rPr lang="en-IN" b="1" i="1" dirty="0" smtClean="0"/>
              <a:t> from </a:t>
            </a:r>
            <a:r>
              <a:rPr lang="en-IN" b="1" i="1" dirty="0" err="1" smtClean="0"/>
              <a:t>Urogenital</a:t>
            </a:r>
            <a:r>
              <a:rPr lang="en-IN" b="1" i="1" dirty="0" smtClean="0"/>
              <a:t> sinus.</a:t>
            </a:r>
            <a:endParaRPr lang="en-IN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0212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36104"/>
          </a:xfrm>
        </p:spPr>
        <p:txBody>
          <a:bodyPr>
            <a:normAutofit/>
          </a:bodyPr>
          <a:lstStyle/>
          <a:p>
            <a:r>
              <a:rPr lang="en-IN" dirty="0" smtClean="0"/>
              <a:t>EMBRYOGENESIS.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12777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lipArt Placeholder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3528" y="-2"/>
          <a:ext cx="8820472" cy="666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236"/>
                <a:gridCol w="4410236"/>
              </a:tblGrid>
              <a:tr h="392316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CLASSIFICATION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ANOMALY</a:t>
                      </a:r>
                      <a:endParaRPr lang="en-IN" dirty="0"/>
                    </a:p>
                  </a:txBody>
                  <a:tcPr/>
                </a:tc>
              </a:tr>
              <a:tr h="1863497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Class-1(Agenesis/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Hypoplasia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</a:p>
                    <a:p>
                      <a:r>
                        <a:rPr lang="en-IN" dirty="0" smtClean="0">
                          <a:latin typeface="Algerian" pitchFamily="82" charset="0"/>
                        </a:rPr>
                        <a:t>Segmental/complete 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mullerian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 agenesis/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aplasia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Vaginal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Cervical</a:t>
                      </a:r>
                    </a:p>
                    <a:p>
                      <a:r>
                        <a:rPr lang="en-IN" dirty="0" err="1" smtClean="0">
                          <a:latin typeface="Bookman Old Style" pitchFamily="18" charset="0"/>
                        </a:rPr>
                        <a:t>Fundal</a:t>
                      </a:r>
                      <a:endParaRPr lang="en-IN" dirty="0" smtClean="0">
                        <a:latin typeface="Bookman Old Style" pitchFamily="18" charset="0"/>
                      </a:endParaRP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Tubal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Combined.</a:t>
                      </a:r>
                    </a:p>
                    <a:p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275025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 -2(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Unicornuate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Communicating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Non-communicating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No cavity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With/without  rudimentary horn.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92316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Class-3(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Didelphys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Uterus </a:t>
                      </a:r>
                      <a:r>
                        <a:rPr lang="en-IN" dirty="0" err="1" smtClean="0">
                          <a:latin typeface="Bookman Old Style" pitchFamily="18" charset="0"/>
                        </a:rPr>
                        <a:t>didelphys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86552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Class-4(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Bicornuate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Complete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Partial.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86552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Class-5(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Septate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Complete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Partial.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92316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Class-6(</a:t>
                      </a:r>
                      <a:r>
                        <a:rPr lang="en-IN" dirty="0" err="1" smtClean="0">
                          <a:latin typeface="Algerian" pitchFamily="82" charset="0"/>
                        </a:rPr>
                        <a:t>Arcuate</a:t>
                      </a:r>
                      <a:r>
                        <a:rPr lang="en-IN" dirty="0" smtClean="0">
                          <a:latin typeface="Algerian" pitchFamily="82" charset="0"/>
                        </a:rPr>
                        <a:t>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Bookman Old Style" pitchFamily="18" charset="0"/>
                        </a:rPr>
                        <a:t>arcuate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980788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lgerian" pitchFamily="82" charset="0"/>
                        </a:rPr>
                        <a:t>Class-7(DES-related)</a:t>
                      </a:r>
                      <a:endParaRPr lang="en-IN" dirty="0"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DES-related</a:t>
                      </a:r>
                    </a:p>
                    <a:p>
                      <a:r>
                        <a:rPr lang="en-IN" dirty="0" smtClean="0">
                          <a:latin typeface="Bookman Old Style" pitchFamily="18" charset="0"/>
                        </a:rPr>
                        <a:t>T-shaped uterus with or without</a:t>
                      </a:r>
                      <a:r>
                        <a:rPr lang="en-IN" baseline="0" dirty="0" smtClean="0">
                          <a:latin typeface="Bookman Old Style" pitchFamily="18" charset="0"/>
                        </a:rPr>
                        <a:t> dilated horns.</a:t>
                      </a:r>
                      <a:endParaRPr lang="en-IN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endParaRPr lang="en-IN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IN" sz="3600" dirty="0" smtClean="0"/>
              <a:t>Absence/incomplete development of Both </a:t>
            </a:r>
            <a:r>
              <a:rPr lang="en-IN" sz="3600" dirty="0" err="1" smtClean="0"/>
              <a:t>Mullerian</a:t>
            </a:r>
            <a:r>
              <a:rPr lang="en-IN" sz="3600" dirty="0" smtClean="0"/>
              <a:t> ducts(Class-1)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IN" b="1" i="1" u="sng" dirty="0" smtClean="0"/>
              <a:t>Pathology:</a:t>
            </a:r>
          </a:p>
          <a:p>
            <a:r>
              <a:rPr lang="en-IN" dirty="0" smtClean="0">
                <a:latin typeface="Bookman Old Style" pitchFamily="18" charset="0"/>
              </a:rPr>
              <a:t>Complete failure in development of the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results in </a:t>
            </a:r>
            <a:r>
              <a:rPr lang="en-IN" dirty="0" err="1" smtClean="0">
                <a:latin typeface="Bookman Old Style" pitchFamily="18" charset="0"/>
              </a:rPr>
              <a:t>abscence</a:t>
            </a:r>
            <a:r>
              <a:rPr lang="en-IN" dirty="0" smtClean="0">
                <a:latin typeface="Bookman Old Style" pitchFamily="18" charset="0"/>
              </a:rPr>
              <a:t> of the fallopian </a:t>
            </a:r>
            <a:r>
              <a:rPr lang="en-IN" dirty="0" err="1" smtClean="0">
                <a:latin typeface="Bookman Old Style" pitchFamily="18" charset="0"/>
              </a:rPr>
              <a:t>tube,uterus</a:t>
            </a:r>
            <a:r>
              <a:rPr lang="en-IN" dirty="0" smtClean="0">
                <a:latin typeface="Bookman Old Style" pitchFamily="18" charset="0"/>
              </a:rPr>
              <a:t> and most of the vagina(</a:t>
            </a:r>
            <a:r>
              <a:rPr lang="en-IN" i="1" dirty="0" smtClean="0">
                <a:latin typeface="Bookman Old Style" pitchFamily="18" charset="0"/>
              </a:rPr>
              <a:t>Mayer-</a:t>
            </a:r>
            <a:r>
              <a:rPr lang="en-IN" i="1" dirty="0" err="1" smtClean="0">
                <a:latin typeface="Bookman Old Style" pitchFamily="18" charset="0"/>
              </a:rPr>
              <a:t>Rokitansky</a:t>
            </a:r>
            <a:r>
              <a:rPr lang="en-IN" i="1" dirty="0" smtClean="0">
                <a:latin typeface="Bookman Old Style" pitchFamily="18" charset="0"/>
              </a:rPr>
              <a:t>-</a:t>
            </a:r>
            <a:r>
              <a:rPr lang="en-IN" i="1" dirty="0" err="1" smtClean="0">
                <a:latin typeface="Bookman Old Style" pitchFamily="18" charset="0"/>
              </a:rPr>
              <a:t>kuster</a:t>
            </a:r>
            <a:r>
              <a:rPr lang="en-IN" i="1" dirty="0" smtClean="0">
                <a:latin typeface="Bookman Old Style" pitchFamily="18" charset="0"/>
              </a:rPr>
              <a:t>-Hauser(MRKH)syndrome)</a:t>
            </a:r>
          </a:p>
          <a:p>
            <a:pPr>
              <a:buNone/>
            </a:pPr>
            <a:endParaRPr lang="en-IN" i="1" dirty="0" smtClean="0">
              <a:latin typeface="Bookman Old Style" pitchFamily="18" charset="0"/>
            </a:endParaRPr>
          </a:p>
          <a:p>
            <a:r>
              <a:rPr lang="en-IN" i="1" dirty="0" smtClean="0">
                <a:latin typeface="Bookman Old Style" pitchFamily="18" charset="0"/>
              </a:rPr>
              <a:t>In such cases vulva is likely to be normal and there may be depression of variable depth representing the lower( </a:t>
            </a:r>
            <a:r>
              <a:rPr lang="en-IN" i="1" dirty="0" err="1" smtClean="0">
                <a:latin typeface="Bookman Old Style" pitchFamily="18" charset="0"/>
              </a:rPr>
              <a:t>urogenital</a:t>
            </a:r>
            <a:r>
              <a:rPr lang="en-IN" i="1" dirty="0" smtClean="0">
                <a:latin typeface="Bookman Old Style" pitchFamily="18" charset="0"/>
              </a:rPr>
              <a:t> sinus) part of the vagina.</a:t>
            </a:r>
          </a:p>
          <a:p>
            <a:pPr>
              <a:buNone/>
            </a:pPr>
            <a:endParaRPr lang="en-IN" i="1" dirty="0" smtClean="0">
              <a:latin typeface="Bookman Old Style" pitchFamily="18" charset="0"/>
            </a:endParaRPr>
          </a:p>
          <a:p>
            <a:r>
              <a:rPr lang="en-IN" i="1" dirty="0" smtClean="0">
                <a:latin typeface="Bookman Old Style" pitchFamily="18" charset="0"/>
              </a:rPr>
              <a:t>It is usual to find such a depression covered with a normal hymen.</a:t>
            </a:r>
            <a:endParaRPr lang="en-IN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>
                <a:latin typeface="Bookman Old Style" pitchFamily="18" charset="0"/>
              </a:rPr>
              <a:t>The patients have a normal female </a:t>
            </a:r>
            <a:r>
              <a:rPr lang="en-IN" dirty="0" err="1" smtClean="0">
                <a:latin typeface="Bookman Old Style" pitchFamily="18" charset="0"/>
              </a:rPr>
              <a:t>karotype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Renal </a:t>
            </a:r>
            <a:r>
              <a:rPr lang="en-IN" dirty="0" err="1" smtClean="0">
                <a:latin typeface="Bookman Old Style" pitchFamily="18" charset="0"/>
              </a:rPr>
              <a:t>ectopy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agenesis,skeletal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abnormalities,as</a:t>
            </a:r>
            <a:r>
              <a:rPr lang="en-IN" dirty="0" smtClean="0">
                <a:latin typeface="Bookman Old Style" pitchFamily="18" charset="0"/>
              </a:rPr>
              <a:t> well as cardiac anomalies are associated.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Mutifactorial</a:t>
            </a:r>
            <a:r>
              <a:rPr lang="en-IN" dirty="0" smtClean="0">
                <a:latin typeface="Bookman Old Style" pitchFamily="18" charset="0"/>
              </a:rPr>
              <a:t> mode of inheritance.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MRKH Syndrome has been linked with decreased </a:t>
            </a:r>
            <a:r>
              <a:rPr lang="en-IN" i="1" u="sng" dirty="0" smtClean="0">
                <a:latin typeface="Bookman Old Style" pitchFamily="18" charset="0"/>
              </a:rPr>
              <a:t>galactose-1-phosphate </a:t>
            </a:r>
            <a:r>
              <a:rPr lang="en-IN" i="1" u="sng" dirty="0" err="1" smtClean="0">
                <a:latin typeface="Bookman Old Style" pitchFamily="18" charset="0"/>
              </a:rPr>
              <a:t>uridyl</a:t>
            </a:r>
            <a:r>
              <a:rPr lang="en-IN" i="1" u="sng" dirty="0" smtClean="0">
                <a:latin typeface="Bookman Old Style" pitchFamily="18" charset="0"/>
              </a:rPr>
              <a:t> </a:t>
            </a:r>
            <a:r>
              <a:rPr lang="en-IN" i="1" u="sng" dirty="0" err="1" smtClean="0">
                <a:latin typeface="Bookman Old Style" pitchFamily="18" charset="0"/>
              </a:rPr>
              <a:t>transferase</a:t>
            </a:r>
            <a:r>
              <a:rPr lang="en-IN" i="1" u="sng" dirty="0" smtClean="0">
                <a:latin typeface="Bookman Old Style" pitchFamily="18" charset="0"/>
              </a:rPr>
              <a:t> </a:t>
            </a:r>
            <a:r>
              <a:rPr lang="en-IN" dirty="0" smtClean="0">
                <a:latin typeface="Bookman Old Style" pitchFamily="18" charset="0"/>
              </a:rPr>
              <a:t>activity leading to increased intrauterine </a:t>
            </a:r>
            <a:r>
              <a:rPr lang="en-IN" dirty="0" err="1" smtClean="0">
                <a:latin typeface="Bookman Old Style" pitchFamily="18" charset="0"/>
              </a:rPr>
              <a:t>galactose</a:t>
            </a:r>
            <a:r>
              <a:rPr lang="en-IN" dirty="0" smtClean="0">
                <a:latin typeface="Bookman Old Style" pitchFamily="18" charset="0"/>
              </a:rPr>
              <a:t> exposure</a:t>
            </a:r>
            <a:r>
              <a:rPr lang="en-IN" i="1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IN" i="1" dirty="0" smtClean="0">
              <a:latin typeface="Bookman Old Style" pitchFamily="18" charset="0"/>
            </a:endParaRPr>
          </a:p>
          <a:p>
            <a:r>
              <a:rPr lang="en-IN" i="1" dirty="0" smtClean="0">
                <a:latin typeface="Bookman Old Style" pitchFamily="18" charset="0"/>
              </a:rPr>
              <a:t>An association with MHC Ag has also been reported.</a:t>
            </a:r>
          </a:p>
          <a:p>
            <a:pPr>
              <a:buNone/>
            </a:pPr>
            <a:endParaRPr lang="en-IN" i="1" dirty="0" smtClean="0">
              <a:latin typeface="Bookman Old Style" pitchFamily="18" charset="0"/>
            </a:endParaRPr>
          </a:p>
          <a:p>
            <a:r>
              <a:rPr lang="en-IN" i="1" dirty="0" smtClean="0">
                <a:latin typeface="Bookman Old Style" pitchFamily="18" charset="0"/>
              </a:rPr>
              <a:t>Poorly formed ducts of full length </a:t>
            </a:r>
            <a:r>
              <a:rPr lang="en-IN" i="1" dirty="0" err="1" smtClean="0">
                <a:latin typeface="Bookman Old Style" pitchFamily="18" charset="0"/>
              </a:rPr>
              <a:t>resulti</a:t>
            </a:r>
            <a:r>
              <a:rPr lang="en-IN" i="1" dirty="0" smtClean="0">
                <a:latin typeface="Bookman Old Style" pitchFamily="18" charset="0"/>
              </a:rPr>
              <a:t> in </a:t>
            </a:r>
            <a:r>
              <a:rPr lang="en-IN" i="1" dirty="0" err="1" smtClean="0">
                <a:latin typeface="Bookman Old Style" pitchFamily="18" charset="0"/>
              </a:rPr>
              <a:t>hypoplasia</a:t>
            </a:r>
            <a:r>
              <a:rPr lang="en-IN" i="1" dirty="0" smtClean="0">
                <a:latin typeface="Bookman Old Style" pitchFamily="18" charset="0"/>
              </a:rPr>
              <a:t> of the whole genital tract.</a:t>
            </a:r>
          </a:p>
          <a:p>
            <a:pPr>
              <a:buNone/>
            </a:pPr>
            <a:endParaRPr lang="en-IN" i="1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Incomplete development sometimes affects the lower parts of the ducts only.</a:t>
            </a:r>
          </a:p>
          <a:p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n-IN" dirty="0" smtClean="0"/>
              <a:t>Clinical aspects: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Primary Amenorrhoea(age:15-18 years)</a:t>
            </a:r>
          </a:p>
          <a:p>
            <a:r>
              <a:rPr lang="en-IN" dirty="0" smtClean="0">
                <a:latin typeface="Bookman Old Style" pitchFamily="18" charset="0"/>
              </a:rPr>
              <a:t>Growth &amp; secondary sexual characteristics are normal.</a:t>
            </a:r>
          </a:p>
          <a:p>
            <a:r>
              <a:rPr lang="en-IN" b="1" dirty="0" smtClean="0">
                <a:latin typeface="Bookman Old Style" pitchFamily="18" charset="0"/>
              </a:rPr>
              <a:t>L/E: </a:t>
            </a:r>
            <a:r>
              <a:rPr lang="en-IN" dirty="0" smtClean="0">
                <a:latin typeface="Bookman Old Style" pitchFamily="18" charset="0"/>
              </a:rPr>
              <a:t>small vagina pouch .</a:t>
            </a:r>
          </a:p>
          <a:p>
            <a:r>
              <a:rPr lang="en-IN" dirty="0" smtClean="0">
                <a:latin typeface="Bookman Old Style" pitchFamily="18" charset="0"/>
              </a:rPr>
              <a:t>On </a:t>
            </a:r>
            <a:r>
              <a:rPr lang="en-IN" dirty="0" err="1" smtClean="0">
                <a:latin typeface="Bookman Old Style" pitchFamily="18" charset="0"/>
              </a:rPr>
              <a:t>Rectoabdominal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examination:Uterus</a:t>
            </a:r>
            <a:r>
              <a:rPr lang="en-IN" dirty="0" smtClean="0">
                <a:latin typeface="Bookman Old Style" pitchFamily="18" charset="0"/>
              </a:rPr>
              <a:t> cannot be palpated.</a:t>
            </a:r>
          </a:p>
          <a:p>
            <a:r>
              <a:rPr lang="en-IN" b="1" dirty="0" err="1" smtClean="0">
                <a:latin typeface="Bookman Old Style" pitchFamily="18" charset="0"/>
              </a:rPr>
              <a:t>Ultrasound:</a:t>
            </a:r>
            <a:r>
              <a:rPr lang="en-IN" dirty="0" err="1" smtClean="0">
                <a:latin typeface="Bookman Old Style" pitchFamily="18" charset="0"/>
              </a:rPr>
              <a:t>Confirms</a:t>
            </a:r>
            <a:r>
              <a:rPr lang="en-IN" dirty="0" smtClean="0">
                <a:latin typeface="Bookman Old Style" pitchFamily="18" charset="0"/>
              </a:rPr>
              <a:t> the absence of the uterus and demonstrates the </a:t>
            </a:r>
            <a:r>
              <a:rPr lang="en-IN" dirty="0" err="1" smtClean="0">
                <a:latin typeface="Bookman Old Style" pitchFamily="18" charset="0"/>
              </a:rPr>
              <a:t>ovaries.ocassionally,the</a:t>
            </a:r>
            <a:r>
              <a:rPr lang="en-IN" dirty="0" smtClean="0">
                <a:latin typeface="Bookman Old Style" pitchFamily="18" charset="0"/>
              </a:rPr>
              <a:t> rudimentary horns can be seen.</a:t>
            </a:r>
          </a:p>
          <a:p>
            <a:r>
              <a:rPr lang="en-IN" dirty="0" smtClean="0">
                <a:latin typeface="Bookman Old Style" pitchFamily="18" charset="0"/>
              </a:rPr>
              <a:t>If ultrasound is inconclusive MRI or </a:t>
            </a:r>
            <a:r>
              <a:rPr lang="en-IN" dirty="0" err="1" smtClean="0">
                <a:latin typeface="Bookman Old Style" pitchFamily="18" charset="0"/>
              </a:rPr>
              <a:t>laproscopy</a:t>
            </a:r>
            <a:r>
              <a:rPr lang="en-IN" dirty="0" smtClean="0">
                <a:latin typeface="Bookman Old Style" pitchFamily="18" charset="0"/>
              </a:rPr>
              <a:t> is required.</a:t>
            </a:r>
          </a:p>
          <a:p>
            <a:r>
              <a:rPr lang="en-IN" b="1" dirty="0" smtClean="0">
                <a:latin typeface="Bookman Old Style" pitchFamily="18" charset="0"/>
              </a:rPr>
              <a:t>MRI</a:t>
            </a:r>
            <a:r>
              <a:rPr lang="en-IN" dirty="0" smtClean="0">
                <a:latin typeface="Bookman Old Style" pitchFamily="18" charset="0"/>
              </a:rPr>
              <a:t> is the</a:t>
            </a:r>
            <a:r>
              <a:rPr lang="en-IN" i="1" u="sng" dirty="0" smtClean="0">
                <a:latin typeface="Bookman Old Style" pitchFamily="18" charset="0"/>
              </a:rPr>
              <a:t> IDEAL </a:t>
            </a:r>
            <a:r>
              <a:rPr lang="en-IN" dirty="0" smtClean="0">
                <a:latin typeface="Bookman Old Style" pitchFamily="18" charset="0"/>
              </a:rPr>
              <a:t>method for demonstrating uterine malformation.</a:t>
            </a:r>
          </a:p>
          <a:p>
            <a:endParaRPr lang="en-IN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OKILA1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284984"/>
            <a:ext cx="435597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Chromosomal analysis is not usually required in these patients.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Renal anomalies are the most common associated features seen in 40%of </a:t>
            </a:r>
            <a:r>
              <a:rPr lang="en-IN" dirty="0" err="1" smtClean="0">
                <a:latin typeface="Bookman Old Style" pitchFamily="18" charset="0"/>
              </a:rPr>
              <a:t>cases,ranging</a:t>
            </a:r>
            <a:r>
              <a:rPr lang="en-IN" dirty="0" smtClean="0">
                <a:latin typeface="Bookman Old Style" pitchFamily="18" charset="0"/>
              </a:rPr>
              <a:t> from complete agenesis to </a:t>
            </a:r>
            <a:r>
              <a:rPr lang="en-IN" dirty="0" err="1" smtClean="0">
                <a:latin typeface="Bookman Old Style" pitchFamily="18" charset="0"/>
              </a:rPr>
              <a:t>malposition</a:t>
            </a:r>
            <a:r>
              <a:rPr lang="en-IN" dirty="0" smtClean="0">
                <a:latin typeface="Bookman Old Style" pitchFamily="18" charset="0"/>
              </a:rPr>
              <a:t>(usually a pelvic kidney),to </a:t>
            </a:r>
            <a:r>
              <a:rPr lang="en-IN" dirty="0" err="1" smtClean="0">
                <a:latin typeface="Bookman Old Style" pitchFamily="18" charset="0"/>
              </a:rPr>
              <a:t>substle</a:t>
            </a:r>
            <a:r>
              <a:rPr lang="en-IN" dirty="0" smtClean="0">
                <a:latin typeface="Bookman Old Style" pitchFamily="18" charset="0"/>
              </a:rPr>
              <a:t> architectural alteration.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Skeletal abnormalities can involve the </a:t>
            </a:r>
            <a:r>
              <a:rPr lang="en-IN" dirty="0" err="1" smtClean="0">
                <a:latin typeface="Bookman Old Style" pitchFamily="18" charset="0"/>
              </a:rPr>
              <a:t>spine,limbs</a:t>
            </a:r>
            <a:r>
              <a:rPr lang="en-IN" dirty="0" smtClean="0">
                <a:latin typeface="Bookman Old Style" pitchFamily="18" charset="0"/>
              </a:rPr>
              <a:t> or ribs.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These are seen in 10-15% of patients.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Subclinical auditory defects.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IN" sz="3200" dirty="0" smtClean="0"/>
              <a:t>ABSENCE/INCOMPLETE DEVELOPMENT OF ONE MULLERIAN DUCT(CLASS 2)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en-IN" u="sng" dirty="0" smtClean="0">
                <a:latin typeface="Bookman Old Style" pitchFamily="18" charset="0"/>
              </a:rPr>
              <a:t>PATHOLOGY:</a:t>
            </a:r>
          </a:p>
          <a:p>
            <a:r>
              <a:rPr lang="en-IN" dirty="0" smtClean="0">
                <a:latin typeface="Bookman Old Style" pitchFamily="18" charset="0"/>
              </a:rPr>
              <a:t>Absence of one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 results in a </a:t>
            </a:r>
            <a:r>
              <a:rPr lang="en-IN" dirty="0" err="1" smtClean="0">
                <a:latin typeface="Bookman Old Style" pitchFamily="18" charset="0"/>
              </a:rPr>
              <a:t>unicornuate</a:t>
            </a:r>
            <a:r>
              <a:rPr lang="en-IN" dirty="0" smtClean="0">
                <a:latin typeface="Bookman Old Style" pitchFamily="18" charset="0"/>
              </a:rPr>
              <a:t> uterus with only one fallopian tube.</a:t>
            </a:r>
          </a:p>
          <a:p>
            <a:r>
              <a:rPr lang="en-IN" dirty="0" smtClean="0">
                <a:latin typeface="Bookman Old Style" pitchFamily="18" charset="0"/>
              </a:rPr>
              <a:t>The cervix &amp; vagina may be normal in </a:t>
            </a:r>
            <a:r>
              <a:rPr lang="en-IN" dirty="0" err="1" smtClean="0">
                <a:latin typeface="Bookman Old Style" pitchFamily="18" charset="0"/>
              </a:rPr>
              <a:t>appearence</a:t>
            </a:r>
            <a:r>
              <a:rPr lang="en-IN" dirty="0" smtClean="0">
                <a:latin typeface="Bookman Old Style" pitchFamily="18" charset="0"/>
              </a:rPr>
              <a:t> and function but they represent strictly only one half  of the fully developed organs.</a:t>
            </a:r>
          </a:p>
          <a:p>
            <a:r>
              <a:rPr lang="en-IN" dirty="0" smtClean="0">
                <a:latin typeface="Bookman Old Style" pitchFamily="18" charset="0"/>
              </a:rPr>
              <a:t>A true </a:t>
            </a:r>
            <a:r>
              <a:rPr lang="en-IN" dirty="0" err="1" smtClean="0">
                <a:latin typeface="Bookman Old Style" pitchFamily="18" charset="0"/>
              </a:rPr>
              <a:t>unicornuate</a:t>
            </a:r>
            <a:r>
              <a:rPr lang="en-IN" dirty="0" smtClean="0">
                <a:latin typeface="Bookman Old Style" pitchFamily="18" charset="0"/>
              </a:rPr>
              <a:t> uterus is rare and is usually with absence or gross malformation of the renal tract on the side of the missing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/>
          <a:lstStyle/>
          <a:p>
            <a:r>
              <a:rPr lang="en-IN" dirty="0" err="1" smtClean="0"/>
              <a:t>Unicornuate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latin typeface="Bookman Old Style" pitchFamily="18" charset="0"/>
              </a:rPr>
              <a:t>Symptoms: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Incidental finding discovered by chance/as a result of pregnancy complications.</a:t>
            </a:r>
          </a:p>
          <a:p>
            <a:r>
              <a:rPr lang="en-IN" dirty="0" smtClean="0">
                <a:latin typeface="Bookman Old Style" pitchFamily="18" charset="0"/>
              </a:rPr>
              <a:t>Dysmenorrhoea (pain is limited to the side on which the horn is present)</a:t>
            </a:r>
          </a:p>
          <a:p>
            <a:r>
              <a:rPr lang="en-IN" dirty="0" smtClean="0">
                <a:latin typeface="Bookman Old Style" pitchFamily="18" charset="0"/>
              </a:rPr>
              <a:t>Favours abortion, Premature labour.</a:t>
            </a:r>
          </a:p>
          <a:p>
            <a:r>
              <a:rPr lang="en-IN" dirty="0" smtClean="0">
                <a:latin typeface="Bookman Old Style" pitchFamily="18" charset="0"/>
              </a:rPr>
              <a:t>Breech presentation of the foetus.</a:t>
            </a:r>
          </a:p>
          <a:p>
            <a:r>
              <a:rPr lang="en-IN" dirty="0" err="1" smtClean="0">
                <a:latin typeface="Bookman Old Style" pitchFamily="18" charset="0"/>
              </a:rPr>
              <a:t>Fundal</a:t>
            </a:r>
            <a:r>
              <a:rPr lang="en-IN" dirty="0" smtClean="0">
                <a:latin typeface="Bookman Old Style" pitchFamily="18" charset="0"/>
              </a:rPr>
              <a:t> insertion of the placenta.</a:t>
            </a:r>
          </a:p>
          <a:p>
            <a:r>
              <a:rPr lang="en-IN" dirty="0" smtClean="0">
                <a:latin typeface="Bookman Old Style" pitchFamily="18" charset="0"/>
              </a:rPr>
              <a:t>But uterus usually contracts </a:t>
            </a:r>
            <a:r>
              <a:rPr lang="en-IN" dirty="0" err="1" smtClean="0">
                <a:latin typeface="Bookman Old Style" pitchFamily="18" charset="0"/>
              </a:rPr>
              <a:t>efficently</a:t>
            </a:r>
            <a:r>
              <a:rPr lang="en-IN" dirty="0" smtClean="0">
                <a:latin typeface="Bookman Old Style" pitchFamily="18" charset="0"/>
              </a:rPr>
              <a:t> in all stages of labour.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IN" dirty="0" smtClean="0"/>
              <a:t>Signs.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Uterus which leans well to one side of the pelvis and which cannot be straightened should always be suspected as being </a:t>
            </a:r>
            <a:r>
              <a:rPr lang="en-IN" dirty="0" err="1" smtClean="0">
                <a:latin typeface="Bookman Old Style" pitchFamily="18" charset="0"/>
              </a:rPr>
              <a:t>cornuate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Hysterosalpingographs</a:t>
            </a:r>
            <a:r>
              <a:rPr lang="en-IN" dirty="0" smtClean="0">
                <a:latin typeface="Bookman Old Style" pitchFamily="18" charset="0"/>
              </a:rPr>
              <a:t> 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Cannot distinguish between true and apparent </a:t>
            </a:r>
            <a:r>
              <a:rPr lang="en-IN" dirty="0" err="1" smtClean="0">
                <a:latin typeface="Bookman Old Style" pitchFamily="18" charset="0"/>
              </a:rPr>
              <a:t>unicornuate</a:t>
            </a:r>
            <a:r>
              <a:rPr lang="en-IN" dirty="0" smtClean="0">
                <a:latin typeface="Bookman Old Style" pitchFamily="18" charset="0"/>
              </a:rPr>
              <a:t> deformity.</a:t>
            </a:r>
          </a:p>
          <a:p>
            <a:pPr lvl="1">
              <a:buNone/>
            </a:pP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r>
              <a:rPr lang="en-IN" dirty="0" smtClean="0"/>
              <a:t>Treatment.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No treatment needed.</a:t>
            </a:r>
          </a:p>
          <a:p>
            <a:r>
              <a:rPr lang="en-IN" dirty="0" smtClean="0">
                <a:latin typeface="Bookman Old Style" pitchFamily="18" charset="0"/>
              </a:rPr>
              <a:t>The rudimentary horn of an apparent </a:t>
            </a:r>
            <a:r>
              <a:rPr lang="en-IN" dirty="0" err="1" smtClean="0">
                <a:latin typeface="Bookman Old Style" pitchFamily="18" charset="0"/>
              </a:rPr>
              <a:t>unicornuate</a:t>
            </a:r>
            <a:r>
              <a:rPr lang="en-IN" dirty="0" smtClean="0">
                <a:latin typeface="Bookman Old Style" pitchFamily="18" charset="0"/>
              </a:rPr>
              <a:t> uterus have to be excised if it causes symptoms.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Uterus </a:t>
            </a:r>
            <a:r>
              <a:rPr lang="en-IN" dirty="0" err="1" smtClean="0">
                <a:latin typeface="Bookman Old Style" pitchFamily="18" charset="0"/>
              </a:rPr>
              <a:t>Unicornis</a:t>
            </a:r>
            <a:r>
              <a:rPr lang="en-IN" dirty="0" smtClean="0">
                <a:latin typeface="Bookman Old Style" pitchFamily="18" charset="0"/>
              </a:rPr>
              <a:t>:</a:t>
            </a:r>
          </a:p>
          <a:p>
            <a:pPr>
              <a:buNone/>
            </a:pPr>
            <a:r>
              <a:rPr lang="en-IN" dirty="0" smtClean="0">
                <a:latin typeface="Bookman Old Style" pitchFamily="18" charset="0"/>
              </a:rPr>
              <a:t>                      Body and cervix of the uterus have been developed from one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 only and there is a rudimentary horn to one side of </a:t>
            </a:r>
            <a:r>
              <a:rPr lang="en-IN" dirty="0" err="1" smtClean="0">
                <a:latin typeface="Bookman Old Style" pitchFamily="18" charset="0"/>
              </a:rPr>
              <a:t>it,the</a:t>
            </a:r>
            <a:r>
              <a:rPr lang="en-IN" dirty="0" smtClean="0">
                <a:latin typeface="Bookman Old Style" pitchFamily="18" charset="0"/>
              </a:rPr>
              <a:t> cavity of which usually fails to communicate with either the developed horn or the vagina.</a:t>
            </a:r>
          </a:p>
          <a:p>
            <a:pPr>
              <a:buNone/>
            </a:pPr>
            <a:r>
              <a:rPr lang="en-IN" dirty="0" err="1" smtClean="0">
                <a:latin typeface="Bookman Old Style" pitchFamily="18" charset="0"/>
              </a:rPr>
              <a:t>Ocassionally,the</a:t>
            </a:r>
            <a:r>
              <a:rPr lang="en-IN" dirty="0" smtClean="0">
                <a:latin typeface="Bookman Old Style" pitchFamily="18" charset="0"/>
              </a:rPr>
              <a:t> uterus may be  itself may be a rudimentary organ or it may be infantile and very underdeveloped.</a:t>
            </a:r>
          </a:p>
          <a:p>
            <a:pPr>
              <a:buNone/>
            </a:pPr>
            <a:r>
              <a:rPr lang="en-IN" dirty="0" smtClean="0">
                <a:latin typeface="Bookman Old Style" pitchFamily="18" charset="0"/>
              </a:rPr>
              <a:t>More rarely </a:t>
            </a:r>
            <a:r>
              <a:rPr lang="en-IN" dirty="0" err="1" smtClean="0">
                <a:latin typeface="Bookman Old Style" pitchFamily="18" charset="0"/>
              </a:rPr>
              <a:t>still,there</a:t>
            </a:r>
            <a:r>
              <a:rPr lang="en-IN" dirty="0" smtClean="0">
                <a:latin typeface="Bookman Old Style" pitchFamily="18" charset="0"/>
              </a:rPr>
              <a:t> may be a complete absence of the uterus in some cases.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Uterus </a:t>
            </a:r>
            <a:r>
              <a:rPr lang="en-IN" dirty="0" err="1" smtClean="0">
                <a:latin typeface="Bookman Old Style" pitchFamily="18" charset="0"/>
              </a:rPr>
              <a:t>Unicollis</a:t>
            </a:r>
            <a:r>
              <a:rPr lang="en-IN" dirty="0" smtClean="0">
                <a:latin typeface="Bookman Old Style" pitchFamily="18" charset="0"/>
              </a:rPr>
              <a:t>: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Pregnancy is extremely rare in this type of  deformity.</a:t>
            </a:r>
          </a:p>
          <a:p>
            <a:r>
              <a:rPr lang="en-IN" dirty="0" smtClean="0">
                <a:latin typeface="Bookman Old Style" pitchFamily="18" charset="0"/>
              </a:rPr>
              <a:t>Pregnancy in the rudimentary horn is attended with grave risks.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Imperfect fusion of the </a:t>
            </a:r>
            <a:r>
              <a:rPr lang="en-IN" dirty="0" err="1" smtClean="0"/>
              <a:t>mullerian</a:t>
            </a:r>
            <a:r>
              <a:rPr lang="en-IN" dirty="0" smtClean="0"/>
              <a:t> ducts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en-IN" u="sng" dirty="0" smtClean="0">
                <a:latin typeface="Bookman Old Style" pitchFamily="18" charset="0"/>
              </a:rPr>
              <a:t>Pathology:</a:t>
            </a:r>
          </a:p>
          <a:p>
            <a:r>
              <a:rPr lang="en-IN" dirty="0" smtClean="0">
                <a:latin typeface="Bookman Old Style" pitchFamily="18" charset="0"/>
              </a:rPr>
              <a:t>Failure of fusion of the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occurs in varying degrees.</a:t>
            </a:r>
          </a:p>
          <a:p>
            <a:r>
              <a:rPr lang="en-IN" dirty="0" smtClean="0">
                <a:latin typeface="Bookman Old Style" pitchFamily="18" charset="0"/>
              </a:rPr>
              <a:t>Demonstrated 10-15% fertile women are affected.</a:t>
            </a:r>
          </a:p>
          <a:p>
            <a:r>
              <a:rPr lang="en-IN" dirty="0" smtClean="0">
                <a:latin typeface="Bookman Old Style" pitchFamily="18" charset="0"/>
              </a:rPr>
              <a:t>Uterus </a:t>
            </a:r>
            <a:r>
              <a:rPr lang="en-IN" dirty="0" err="1" smtClean="0">
                <a:latin typeface="Bookman Old Style" pitchFamily="18" charset="0"/>
              </a:rPr>
              <a:t>didelphys</a:t>
            </a:r>
            <a:r>
              <a:rPr lang="en-IN" dirty="0" smtClean="0">
                <a:latin typeface="Bookman Old Style" pitchFamily="18" charset="0"/>
              </a:rPr>
              <a:t>(class-3)</a:t>
            </a:r>
          </a:p>
          <a:p>
            <a:r>
              <a:rPr lang="en-IN" dirty="0" err="1" smtClean="0">
                <a:latin typeface="Bookman Old Style" pitchFamily="18" charset="0"/>
              </a:rPr>
              <a:t>Bicornuate</a:t>
            </a:r>
            <a:r>
              <a:rPr lang="en-IN" dirty="0" smtClean="0">
                <a:latin typeface="Bookman Old Style" pitchFamily="18" charset="0"/>
              </a:rPr>
              <a:t> uterus(class-4)</a:t>
            </a:r>
          </a:p>
          <a:p>
            <a:r>
              <a:rPr lang="en-IN" dirty="0" err="1" smtClean="0">
                <a:latin typeface="Bookman Old Style" pitchFamily="18" charset="0"/>
              </a:rPr>
              <a:t>Septate</a:t>
            </a:r>
            <a:r>
              <a:rPr lang="en-IN" dirty="0" smtClean="0">
                <a:latin typeface="Bookman Old Style" pitchFamily="18" charset="0"/>
              </a:rPr>
              <a:t> and </a:t>
            </a:r>
            <a:r>
              <a:rPr lang="en-IN" dirty="0" err="1" smtClean="0">
                <a:latin typeface="Bookman Old Style" pitchFamily="18" charset="0"/>
              </a:rPr>
              <a:t>subseptate</a:t>
            </a:r>
            <a:r>
              <a:rPr lang="en-IN" dirty="0" smtClean="0">
                <a:latin typeface="Bookman Old Style" pitchFamily="18" charset="0"/>
              </a:rPr>
              <a:t> uterus(class-5)</a:t>
            </a:r>
          </a:p>
          <a:p>
            <a:r>
              <a:rPr lang="en-IN" dirty="0" err="1" smtClean="0">
                <a:latin typeface="Bookman Old Style" pitchFamily="18" charset="0"/>
              </a:rPr>
              <a:t>Arcuate</a:t>
            </a:r>
            <a:r>
              <a:rPr lang="en-IN" dirty="0" smtClean="0">
                <a:latin typeface="Bookman Old Style" pitchFamily="18" charset="0"/>
              </a:rPr>
              <a:t> uterus(class-6)</a:t>
            </a:r>
          </a:p>
          <a:p>
            <a:r>
              <a:rPr lang="en-IN" dirty="0" smtClean="0">
                <a:latin typeface="Bookman Old Style" pitchFamily="18" charset="0"/>
              </a:rPr>
              <a:t>DES-related Anomalies(class-7)</a:t>
            </a:r>
          </a:p>
          <a:p>
            <a:pPr>
              <a:buNone/>
            </a:pP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/>
          <a:lstStyle/>
          <a:p>
            <a:r>
              <a:rPr lang="en-IN" dirty="0" smtClean="0"/>
              <a:t>Uterus </a:t>
            </a:r>
            <a:r>
              <a:rPr lang="en-IN" dirty="0" err="1" smtClean="0"/>
              <a:t>Didelphys</a:t>
            </a:r>
            <a:r>
              <a:rPr lang="en-IN" dirty="0" smtClean="0"/>
              <a:t>.(Class-3)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If the two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remains </a:t>
            </a:r>
            <a:r>
              <a:rPr lang="en-IN" dirty="0" err="1" smtClean="0">
                <a:latin typeface="Bookman Old Style" pitchFamily="18" charset="0"/>
              </a:rPr>
              <a:t>seperate</a:t>
            </a:r>
            <a:r>
              <a:rPr lang="en-IN" dirty="0" smtClean="0">
                <a:latin typeface="Bookman Old Style" pitchFamily="18" charset="0"/>
              </a:rPr>
              <a:t>, the two halves of the uterus remain distinct and each has own cervix.</a:t>
            </a:r>
          </a:p>
          <a:p>
            <a:r>
              <a:rPr lang="en-IN" dirty="0" smtClean="0">
                <a:latin typeface="Bookman Old Style" pitchFamily="18" charset="0"/>
              </a:rPr>
              <a:t>Patients have no difficulties with menstruation and coitus.</a:t>
            </a:r>
          </a:p>
          <a:p>
            <a:r>
              <a:rPr lang="en-IN" dirty="0" smtClean="0">
                <a:latin typeface="Bookman Old Style" pitchFamily="18" charset="0"/>
              </a:rPr>
              <a:t>One sided is obstructed and symptomatic</a:t>
            </a:r>
          </a:p>
          <a:p>
            <a:r>
              <a:rPr lang="en-IN" dirty="0" smtClean="0">
                <a:latin typeface="Bookman Old Style" pitchFamily="18" charset="0"/>
              </a:rPr>
              <a:t>Increased risk of 	</a:t>
            </a:r>
          </a:p>
          <a:p>
            <a:pPr lvl="2"/>
            <a:r>
              <a:rPr lang="en-IN" sz="2800" dirty="0" smtClean="0">
                <a:solidFill>
                  <a:srgbClr val="FF0000"/>
                </a:solidFill>
                <a:latin typeface="Bookman Old Style" pitchFamily="18" charset="0"/>
              </a:rPr>
              <a:t>miscarriage,</a:t>
            </a:r>
          </a:p>
          <a:p>
            <a:pPr lvl="2"/>
            <a:r>
              <a:rPr lang="en-IN" sz="2800" dirty="0" err="1" smtClean="0">
                <a:solidFill>
                  <a:srgbClr val="FF0000"/>
                </a:solidFill>
                <a:latin typeface="Bookman Old Style" pitchFamily="18" charset="0"/>
              </a:rPr>
              <a:t>malpresentations</a:t>
            </a:r>
            <a:r>
              <a:rPr lang="en-IN" sz="2800" dirty="0" smtClean="0">
                <a:solidFill>
                  <a:srgbClr val="FF0000"/>
                </a:solidFill>
                <a:latin typeface="Bookman Old Style" pitchFamily="18" charset="0"/>
              </a:rPr>
              <a:t>(Breech) and </a:t>
            </a:r>
          </a:p>
          <a:p>
            <a:pPr lvl="2"/>
            <a:r>
              <a:rPr lang="en-IN" sz="2800" dirty="0" smtClean="0">
                <a:solidFill>
                  <a:srgbClr val="FF0000"/>
                </a:solidFill>
                <a:latin typeface="Bookman Old Style" pitchFamily="18" charset="0"/>
              </a:rPr>
              <a:t>premature labour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r>
              <a:rPr lang="en-IN" dirty="0" smtClean="0">
                <a:latin typeface="Bookman Old Style" pitchFamily="18" charset="0"/>
              </a:rPr>
              <a:t>Majority have no reproductive difficulties.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1"/>
            <a:ext cx="9143999" cy="553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en-IN" dirty="0" smtClean="0"/>
              <a:t>Uterus </a:t>
            </a:r>
            <a:r>
              <a:rPr lang="en-IN" dirty="0" err="1" smtClean="0"/>
              <a:t>Didelphys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HSG in Uterus </a:t>
            </a:r>
            <a:r>
              <a:rPr lang="en-IN" dirty="0" err="1" smtClean="0"/>
              <a:t>didelphys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8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en-IN" dirty="0" smtClean="0"/>
              <a:t>USG in Uterus </a:t>
            </a:r>
            <a:r>
              <a:rPr lang="en-IN" dirty="0" err="1" smtClean="0"/>
              <a:t>Didelphys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IN" dirty="0" smtClean="0"/>
              <a:t>MRI in Uterus </a:t>
            </a:r>
            <a:r>
              <a:rPr lang="en-IN" dirty="0" err="1" smtClean="0"/>
              <a:t>Didelphys</a:t>
            </a:r>
            <a:r>
              <a:rPr lang="en-IN" dirty="0" smtClean="0"/>
              <a:t>.</a:t>
            </a:r>
            <a:endParaRPr lang="en-IN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4000" dirty="0" smtClean="0">
                <a:latin typeface="Bookman Old Style" pitchFamily="18" charset="0"/>
              </a:rPr>
              <a:t>Complications:</a:t>
            </a:r>
          </a:p>
          <a:p>
            <a:r>
              <a:rPr lang="en-IN" sz="2800" dirty="0" smtClean="0">
                <a:latin typeface="Bookman Old Style" pitchFamily="18" charset="0"/>
              </a:rPr>
              <a:t>Non-gravid uterus –fibroid.</a:t>
            </a:r>
          </a:p>
          <a:p>
            <a:r>
              <a:rPr lang="en-IN" sz="2800" dirty="0" err="1" smtClean="0">
                <a:latin typeface="Bookman Old Style" pitchFamily="18" charset="0"/>
              </a:rPr>
              <a:t>Seperately</a:t>
            </a:r>
            <a:r>
              <a:rPr lang="en-IN" sz="2800" dirty="0" smtClean="0">
                <a:latin typeface="Bookman Old Style" pitchFamily="18" charset="0"/>
              </a:rPr>
              <a:t> palpable-ovarian mass.</a:t>
            </a:r>
          </a:p>
          <a:p>
            <a:r>
              <a:rPr lang="en-IN" sz="2800" dirty="0" smtClean="0">
                <a:latin typeface="Bookman Old Style" pitchFamily="18" charset="0"/>
              </a:rPr>
              <a:t>Mistaken diagnosis of </a:t>
            </a:r>
            <a:r>
              <a:rPr lang="en-IN" sz="2800" dirty="0" err="1" smtClean="0">
                <a:latin typeface="Bookman Old Style" pitchFamily="18" charset="0"/>
              </a:rPr>
              <a:t>extrauterine</a:t>
            </a:r>
            <a:r>
              <a:rPr lang="en-IN" sz="2800" dirty="0" smtClean="0">
                <a:latin typeface="Bookman Old Style" pitchFamily="18" charset="0"/>
              </a:rPr>
              <a:t> gestation.</a:t>
            </a:r>
          </a:p>
          <a:p>
            <a:r>
              <a:rPr lang="en-IN" sz="2800" dirty="0" smtClean="0">
                <a:latin typeface="Bookman Old Style" pitchFamily="18" charset="0"/>
              </a:rPr>
              <a:t>Menstruation can occur even during pregnancy.</a:t>
            </a:r>
          </a:p>
          <a:p>
            <a:r>
              <a:rPr lang="en-IN" sz="2800" dirty="0" smtClean="0">
                <a:latin typeface="Bookman Old Style" pitchFamily="18" charset="0"/>
              </a:rPr>
              <a:t>IUGR,</a:t>
            </a:r>
          </a:p>
          <a:p>
            <a:r>
              <a:rPr lang="en-IN" sz="2800" dirty="0" smtClean="0">
                <a:latin typeface="Bookman Old Style" pitchFamily="18" charset="0"/>
              </a:rPr>
              <a:t>PRETERM DELIVERY,</a:t>
            </a:r>
          </a:p>
          <a:p>
            <a:r>
              <a:rPr lang="en-IN" sz="2800" dirty="0" smtClean="0">
                <a:latin typeface="Bookman Old Style" pitchFamily="18" charset="0"/>
              </a:rPr>
              <a:t>MALPRESENTATIONS.</a:t>
            </a:r>
          </a:p>
          <a:p>
            <a:endParaRPr lang="en-IN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BICORNUATE UTERUS (Class -4)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Upper parts of the uterine portions of the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remain </a:t>
            </a:r>
            <a:r>
              <a:rPr lang="en-IN" dirty="0" err="1" smtClean="0">
                <a:latin typeface="Bookman Old Style" pitchFamily="18" charset="0"/>
              </a:rPr>
              <a:t>distinct,while</a:t>
            </a:r>
            <a:r>
              <a:rPr lang="en-IN" dirty="0" smtClean="0">
                <a:latin typeface="Bookman Old Style" pitchFamily="18" charset="0"/>
              </a:rPr>
              <a:t> the lower parts undergo imperfect fusion.</a:t>
            </a:r>
          </a:p>
          <a:p>
            <a:r>
              <a:rPr lang="en-IN" dirty="0" smtClean="0">
                <a:latin typeface="Bookman Old Style" pitchFamily="18" charset="0"/>
              </a:rPr>
              <a:t>Cervix is </a:t>
            </a:r>
            <a:r>
              <a:rPr lang="en-IN" dirty="0" err="1" smtClean="0">
                <a:latin typeface="Bookman Old Style" pitchFamily="18" charset="0"/>
              </a:rPr>
              <a:t>single,but</a:t>
            </a:r>
            <a:r>
              <a:rPr lang="en-IN" dirty="0" smtClean="0">
                <a:latin typeface="Bookman Old Style" pitchFamily="18" charset="0"/>
              </a:rPr>
              <a:t> divided by a median septum and this </a:t>
            </a:r>
            <a:r>
              <a:rPr lang="en-IN" dirty="0" err="1" smtClean="0">
                <a:latin typeface="Bookman Old Style" pitchFamily="18" charset="0"/>
              </a:rPr>
              <a:t>sepum</a:t>
            </a:r>
            <a:r>
              <a:rPr lang="en-IN" dirty="0" smtClean="0">
                <a:latin typeface="Bookman Old Style" pitchFamily="18" charset="0"/>
              </a:rPr>
              <a:t> continue into the vagina and divides it too.</a:t>
            </a:r>
          </a:p>
          <a:p>
            <a:r>
              <a:rPr lang="en-IN" dirty="0" smtClean="0">
                <a:latin typeface="Bookman Old Style" pitchFamily="18" charset="0"/>
              </a:rPr>
              <a:t>Deep depression at the </a:t>
            </a:r>
            <a:r>
              <a:rPr lang="en-IN" dirty="0" err="1" smtClean="0">
                <a:latin typeface="Bookman Old Style" pitchFamily="18" charset="0"/>
              </a:rPr>
              <a:t>fundus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r>
              <a:rPr lang="en-IN" dirty="0" smtClean="0">
                <a:latin typeface="Bookman Old Style" pitchFamily="18" charset="0"/>
              </a:rPr>
              <a:t>Repeated poor pregnancy outcome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Laparoscopic </a:t>
            </a:r>
            <a:r>
              <a:rPr lang="en-IN" dirty="0" err="1" smtClean="0"/>
              <a:t>appearence</a:t>
            </a:r>
            <a:r>
              <a:rPr lang="en-IN" dirty="0" smtClean="0"/>
              <a:t> of </a:t>
            </a:r>
            <a:r>
              <a:rPr lang="en-IN" dirty="0" err="1" smtClean="0"/>
              <a:t>Bicornuate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72706" name="Picture 2" descr="C:\Users\mohan\Desktop\bicornu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HSG in </a:t>
            </a:r>
            <a:r>
              <a:rPr lang="en-IN" dirty="0" err="1" smtClean="0"/>
              <a:t>Bicornuate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507288" cy="78069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USG in </a:t>
            </a:r>
            <a:r>
              <a:rPr lang="en-IN" dirty="0" err="1" smtClean="0"/>
              <a:t>Bicornuate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924712"/>
          </a:xfrm>
        </p:spPr>
        <p:txBody>
          <a:bodyPr/>
          <a:lstStyle/>
          <a:p>
            <a:r>
              <a:rPr lang="en-IN" dirty="0" smtClean="0"/>
              <a:t>MRI in </a:t>
            </a:r>
            <a:r>
              <a:rPr lang="en-IN" dirty="0" err="1" smtClean="0"/>
              <a:t>Bicornuate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Septate</a:t>
            </a:r>
            <a:r>
              <a:rPr lang="en-IN" dirty="0" smtClean="0"/>
              <a:t> and </a:t>
            </a:r>
            <a:r>
              <a:rPr lang="en-IN" dirty="0" err="1" smtClean="0"/>
              <a:t>subseptate</a:t>
            </a:r>
            <a:r>
              <a:rPr lang="en-IN" dirty="0" smtClean="0"/>
              <a:t> uterus(Class-5)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/>
          <a:lstStyle/>
          <a:p>
            <a:r>
              <a:rPr lang="en-IN" b="1" i="1" dirty="0" smtClean="0"/>
              <a:t>Uterus </a:t>
            </a:r>
            <a:r>
              <a:rPr lang="en-IN" b="1" i="1" dirty="0" err="1" smtClean="0"/>
              <a:t>septus</a:t>
            </a:r>
            <a:r>
              <a:rPr lang="en-IN" b="1" i="1" dirty="0" smtClean="0"/>
              <a:t>:</a:t>
            </a:r>
          </a:p>
          <a:p>
            <a:r>
              <a:rPr lang="en-IN" dirty="0" smtClean="0"/>
              <a:t>Uterus presents the normal shape externally with no depression at the </a:t>
            </a:r>
            <a:r>
              <a:rPr lang="en-IN" dirty="0" err="1" smtClean="0"/>
              <a:t>fundus</a:t>
            </a:r>
            <a:r>
              <a:rPr lang="en-IN" dirty="0" smtClean="0"/>
              <a:t> ,but a septum </a:t>
            </a:r>
            <a:r>
              <a:rPr lang="en-IN" dirty="0" err="1" smtClean="0"/>
              <a:t>streches</a:t>
            </a:r>
            <a:r>
              <a:rPr lang="en-IN" dirty="0" smtClean="0"/>
              <a:t> right </a:t>
            </a:r>
            <a:r>
              <a:rPr lang="en-IN" dirty="0" err="1" smtClean="0"/>
              <a:t>upto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external </a:t>
            </a:r>
            <a:r>
              <a:rPr lang="en-IN" dirty="0" err="1" smtClean="0"/>
              <a:t>os</a:t>
            </a:r>
            <a:r>
              <a:rPr lang="en-IN" dirty="0" smtClean="0"/>
              <a:t> dividing the body of uterus and cervical canal into two halves.</a:t>
            </a:r>
          </a:p>
          <a:p>
            <a:r>
              <a:rPr lang="en-IN" dirty="0" smtClean="0"/>
              <a:t>The vagina is single.</a:t>
            </a:r>
          </a:p>
          <a:p>
            <a:r>
              <a:rPr lang="en-IN" b="1" dirty="0" smtClean="0"/>
              <a:t>Uterus </a:t>
            </a:r>
            <a:r>
              <a:rPr lang="en-IN" b="1" dirty="0" err="1" smtClean="0"/>
              <a:t>subseptus</a:t>
            </a:r>
            <a:r>
              <a:rPr lang="en-IN" b="1" dirty="0" smtClean="0"/>
              <a:t>:</a:t>
            </a:r>
          </a:p>
          <a:p>
            <a:r>
              <a:rPr lang="en-IN" dirty="0" smtClean="0"/>
              <a:t>Septum </a:t>
            </a:r>
            <a:r>
              <a:rPr lang="en-IN" dirty="0" err="1" smtClean="0"/>
              <a:t>doesnot</a:t>
            </a:r>
            <a:r>
              <a:rPr lang="en-IN" dirty="0" smtClean="0"/>
              <a:t> extend to the entire length of the uterine cavity , being confined to the upper portion for a variable distance.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"/>
            <a:ext cx="961256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UTERUS SEPTUS AND SUBSEPTUS..</a:t>
            </a:r>
          </a:p>
          <a:p>
            <a:r>
              <a:rPr lang="en-IN" dirty="0" smtClean="0">
                <a:latin typeface="Bookman Old Style" pitchFamily="18" charset="0"/>
              </a:rPr>
              <a:t>In some, pregnancy and labour proceed normally.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Sometimes,Repeated</a:t>
            </a:r>
            <a:r>
              <a:rPr lang="en-IN" dirty="0" smtClean="0">
                <a:latin typeface="Bookman Old Style" pitchFamily="18" charset="0"/>
              </a:rPr>
              <a:t> abortions may occur.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Malpresentations</a:t>
            </a:r>
            <a:r>
              <a:rPr lang="en-IN" dirty="0" smtClean="0">
                <a:latin typeface="Bookman Old Style" pitchFamily="18" charset="0"/>
              </a:rPr>
              <a:t> especially </a:t>
            </a:r>
            <a:r>
              <a:rPr lang="en-IN" dirty="0" err="1" smtClean="0">
                <a:latin typeface="Bookman Old Style" pitchFamily="18" charset="0"/>
              </a:rPr>
              <a:t>Breeech</a:t>
            </a:r>
            <a:r>
              <a:rPr lang="en-IN" dirty="0" smtClean="0">
                <a:latin typeface="Bookman Old Style" pitchFamily="18" charset="0"/>
              </a:rPr>
              <a:t>, may be more frequent. 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Placenta may be retained or adherent and it is during the manual removal of the placenta that the condition is generally diagnosed.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pPr>
              <a:buNone/>
            </a:pP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Septae</a:t>
            </a:r>
            <a:r>
              <a:rPr lang="en-IN" dirty="0" smtClean="0"/>
              <a:t> uterus.</a:t>
            </a:r>
            <a:endParaRPr lang="en-IN" dirty="0"/>
          </a:p>
        </p:txBody>
      </p:sp>
      <p:pic>
        <p:nvPicPr>
          <p:cNvPr id="73730" name="Picture 2" descr="C:\Users\mohan\Desktop\images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844824"/>
            <a:ext cx="4572000" cy="5013175"/>
          </a:xfrm>
          <a:prstGeom prst="rect">
            <a:avLst/>
          </a:prstGeom>
          <a:noFill/>
        </p:spPr>
      </p:pic>
      <p:pic>
        <p:nvPicPr>
          <p:cNvPr id="73731" name="Picture 3" descr="C:\Users\mohan\Desktop\images (2).jf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572000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mohan\Desktop\images (1)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IN" dirty="0" err="1" smtClean="0"/>
              <a:t>Arcuate</a:t>
            </a:r>
            <a:r>
              <a:rPr lang="en-IN" dirty="0" smtClean="0"/>
              <a:t> uterus(Class -6)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661248"/>
          </a:xfrm>
        </p:spPr>
        <p:txBody>
          <a:bodyPr/>
          <a:lstStyle/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This is the low grade of abnormality.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Uterus is </a:t>
            </a:r>
            <a:r>
              <a:rPr lang="en-IN" dirty="0" err="1" smtClean="0">
                <a:latin typeface="Bookman Old Style" pitchFamily="18" charset="0"/>
              </a:rPr>
              <a:t>normal,except</a:t>
            </a:r>
            <a:r>
              <a:rPr lang="en-IN" dirty="0" smtClean="0">
                <a:latin typeface="Bookman Old Style" pitchFamily="18" charset="0"/>
              </a:rPr>
              <a:t> for a slight depression in the midline over the </a:t>
            </a:r>
            <a:r>
              <a:rPr lang="en-IN" dirty="0" err="1" smtClean="0">
                <a:latin typeface="Bookman Old Style" pitchFamily="18" charset="0"/>
              </a:rPr>
              <a:t>fundus</a:t>
            </a:r>
            <a:r>
              <a:rPr lang="en-IN" dirty="0" smtClean="0">
                <a:latin typeface="Bookman Old Style" pitchFamily="18" charset="0"/>
              </a:rPr>
              <a:t> giving it a saddle shaped or </a:t>
            </a:r>
            <a:r>
              <a:rPr lang="en-IN" dirty="0" err="1" smtClean="0">
                <a:latin typeface="Bookman Old Style" pitchFamily="18" charset="0"/>
              </a:rPr>
              <a:t>arcuate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appearence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han\Desktop\surgical-management-of-uterine-abnormality-3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IN" dirty="0" smtClean="0"/>
              <a:t>Deformities in combination.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latin typeface="Bookman Old Style" pitchFamily="18" charset="0"/>
              </a:rPr>
              <a:t>Uterus </a:t>
            </a:r>
            <a:r>
              <a:rPr lang="en-IN" b="1" dirty="0" err="1" smtClean="0">
                <a:latin typeface="Bookman Old Style" pitchFamily="18" charset="0"/>
              </a:rPr>
              <a:t>bicornis</a:t>
            </a:r>
            <a:r>
              <a:rPr lang="en-IN" b="1" dirty="0" smtClean="0">
                <a:latin typeface="Bookman Old Style" pitchFamily="18" charset="0"/>
              </a:rPr>
              <a:t> </a:t>
            </a:r>
            <a:r>
              <a:rPr lang="en-IN" b="1" dirty="0" err="1" smtClean="0">
                <a:latin typeface="Bookman Old Style" pitchFamily="18" charset="0"/>
              </a:rPr>
              <a:t>unicollis</a:t>
            </a:r>
            <a:r>
              <a:rPr lang="en-IN" b="1" dirty="0" smtClean="0">
                <a:latin typeface="Bookman Old Style" pitchFamily="18" charset="0"/>
              </a:rPr>
              <a:t>:</a:t>
            </a:r>
          </a:p>
          <a:p>
            <a:pPr lvl="1">
              <a:buNone/>
            </a:pPr>
            <a:r>
              <a:rPr lang="en-IN" dirty="0" smtClean="0">
                <a:latin typeface="Bookman Old Style" pitchFamily="18" charset="0"/>
              </a:rPr>
              <a:t>  Same as Uterus </a:t>
            </a:r>
            <a:r>
              <a:rPr lang="en-IN" dirty="0" err="1" smtClean="0">
                <a:latin typeface="Bookman Old Style" pitchFamily="18" charset="0"/>
              </a:rPr>
              <a:t>bicornis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bicollis,except</a:t>
            </a:r>
            <a:r>
              <a:rPr lang="en-IN" dirty="0" smtClean="0">
                <a:latin typeface="Bookman Old Style" pitchFamily="18" charset="0"/>
              </a:rPr>
              <a:t> that there is one cervical and vaginal canal.</a:t>
            </a:r>
          </a:p>
          <a:p>
            <a:pPr lvl="1">
              <a:buNone/>
            </a:pPr>
            <a:r>
              <a:rPr lang="en-IN" b="1" dirty="0" smtClean="0">
                <a:latin typeface="Bookman Old Style" pitchFamily="18" charset="0"/>
              </a:rPr>
              <a:t>Duplication and </a:t>
            </a:r>
            <a:r>
              <a:rPr lang="en-IN" b="1" dirty="0" err="1" smtClean="0">
                <a:latin typeface="Bookman Old Style" pitchFamily="18" charset="0"/>
              </a:rPr>
              <a:t>Diverticula</a:t>
            </a:r>
            <a:r>
              <a:rPr lang="en-IN" b="1" dirty="0" smtClean="0">
                <a:latin typeface="Bookman Old Style" pitchFamily="18" charset="0"/>
              </a:rPr>
              <a:t> of </a:t>
            </a:r>
            <a:r>
              <a:rPr lang="en-IN" b="1" dirty="0" err="1" smtClean="0">
                <a:latin typeface="Bookman Old Style" pitchFamily="18" charset="0"/>
              </a:rPr>
              <a:t>Mullerian</a:t>
            </a:r>
            <a:r>
              <a:rPr lang="en-IN" b="1" dirty="0" smtClean="0">
                <a:latin typeface="Bookman Old Style" pitchFamily="18" charset="0"/>
              </a:rPr>
              <a:t> Ducts:</a:t>
            </a:r>
          </a:p>
          <a:p>
            <a:pPr lvl="1">
              <a:buNone/>
            </a:pPr>
            <a:r>
              <a:rPr lang="en-IN" dirty="0" smtClean="0">
                <a:latin typeface="Bookman Old Style" pitchFamily="18" charset="0"/>
              </a:rPr>
              <a:t>If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are duplicated, a true double uterus with 4 fallopian tubes can result but extremely rare.</a:t>
            </a:r>
          </a:p>
          <a:p>
            <a:pPr lvl="1">
              <a:buNone/>
            </a:pPr>
            <a:r>
              <a:rPr lang="en-IN" dirty="0" smtClean="0">
                <a:latin typeface="Bookman Old Style" pitchFamily="18" charset="0"/>
              </a:rPr>
              <a:t>More </a:t>
            </a:r>
            <a:r>
              <a:rPr lang="en-IN" dirty="0" err="1" smtClean="0">
                <a:latin typeface="Bookman Old Style" pitchFamily="18" charset="0"/>
              </a:rPr>
              <a:t>common:Diverticula</a:t>
            </a:r>
            <a:r>
              <a:rPr lang="en-IN" dirty="0" smtClean="0">
                <a:latin typeface="Bookman Old Style" pitchFamily="18" charset="0"/>
              </a:rPr>
              <a:t> of the ducts which give rise to</a:t>
            </a:r>
          </a:p>
          <a:p>
            <a:pPr lvl="1">
              <a:buNone/>
            </a:pPr>
            <a:r>
              <a:rPr lang="en-IN" dirty="0" err="1" smtClean="0">
                <a:latin typeface="Bookman Old Style" pitchFamily="18" charset="0"/>
              </a:rPr>
              <a:t>Accesory</a:t>
            </a:r>
            <a:r>
              <a:rPr lang="en-IN" dirty="0" smtClean="0">
                <a:latin typeface="Bookman Old Style" pitchFamily="18" charset="0"/>
              </a:rPr>
              <a:t> abdominal </a:t>
            </a:r>
            <a:r>
              <a:rPr lang="en-IN" dirty="0" err="1" smtClean="0">
                <a:latin typeface="Bookman Old Style" pitchFamily="18" charset="0"/>
              </a:rPr>
              <a:t>ostia</a:t>
            </a:r>
            <a:r>
              <a:rPr lang="en-IN" dirty="0" smtClean="0">
                <a:latin typeface="Bookman Old Style" pitchFamily="18" charset="0"/>
              </a:rPr>
              <a:t> of the tube,</a:t>
            </a:r>
          </a:p>
          <a:p>
            <a:pPr lvl="1">
              <a:buNone/>
            </a:pPr>
            <a:r>
              <a:rPr lang="en-IN" dirty="0" err="1" smtClean="0">
                <a:latin typeface="Bookman Old Style" pitchFamily="18" charset="0"/>
              </a:rPr>
              <a:t>Acessory</a:t>
            </a:r>
            <a:r>
              <a:rPr lang="en-IN" dirty="0" smtClean="0">
                <a:latin typeface="Bookman Old Style" pitchFamily="18" charset="0"/>
              </a:rPr>
              <a:t> tubes,</a:t>
            </a:r>
          </a:p>
          <a:p>
            <a:pPr lvl="1">
              <a:buNone/>
            </a:pPr>
            <a:r>
              <a:rPr lang="en-IN" dirty="0" err="1" smtClean="0">
                <a:latin typeface="Bookman Old Style" pitchFamily="18" charset="0"/>
              </a:rPr>
              <a:t>Diverticula</a:t>
            </a:r>
            <a:r>
              <a:rPr lang="en-IN" dirty="0" smtClean="0">
                <a:latin typeface="Bookman Old Style" pitchFamily="18" charset="0"/>
              </a:rPr>
              <a:t> of the tube,</a:t>
            </a:r>
          </a:p>
          <a:p>
            <a:pPr lvl="1">
              <a:buNone/>
            </a:pPr>
            <a:r>
              <a:rPr lang="en-IN" dirty="0" smtClean="0">
                <a:latin typeface="Bookman Old Style" pitchFamily="18" charset="0"/>
              </a:rPr>
              <a:t>Uterine </a:t>
            </a:r>
            <a:r>
              <a:rPr lang="en-IN" dirty="0" err="1" smtClean="0">
                <a:latin typeface="Bookman Old Style" pitchFamily="18" charset="0"/>
              </a:rPr>
              <a:t>diverticulum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Acessory</a:t>
            </a:r>
            <a:r>
              <a:rPr lang="en-IN" dirty="0" smtClean="0">
                <a:latin typeface="Bookman Old Style" pitchFamily="18" charset="0"/>
              </a:rPr>
              <a:t> horn(MULLEROMA)third horn is not a supplied with a fallopian tube or round </a:t>
            </a:r>
            <a:r>
              <a:rPr lang="en-IN" dirty="0" err="1" smtClean="0">
                <a:latin typeface="Bookman Old Style" pitchFamily="18" charset="0"/>
              </a:rPr>
              <a:t>ligament.If</a:t>
            </a:r>
            <a:r>
              <a:rPr lang="en-IN" dirty="0" smtClean="0">
                <a:latin typeface="Bookman Old Style" pitchFamily="18" charset="0"/>
              </a:rPr>
              <a:t> functional it can cause severe </a:t>
            </a:r>
            <a:r>
              <a:rPr lang="en-IN" dirty="0" err="1" smtClean="0">
                <a:latin typeface="Bookman Old Style" pitchFamily="18" charset="0"/>
              </a:rPr>
              <a:t>dysmenoorhoea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 lvl="1">
              <a:buNone/>
            </a:pPr>
            <a:endParaRPr lang="en-IN" dirty="0" smtClean="0">
              <a:latin typeface="Bookman Old Style" pitchFamily="18" charset="0"/>
            </a:endParaRPr>
          </a:p>
          <a:p>
            <a:pPr lvl="1"/>
            <a:endParaRPr lang="en-IN" dirty="0" smtClean="0">
              <a:latin typeface="Bookman Old Style" pitchFamily="18" charset="0"/>
            </a:endParaRPr>
          </a:p>
          <a:p>
            <a:pPr lvl="1"/>
            <a:endParaRPr lang="en-IN" dirty="0" smtClean="0">
              <a:latin typeface="Bookman Old Style" pitchFamily="18" charset="0"/>
            </a:endParaRPr>
          </a:p>
          <a:p>
            <a:pPr lvl="1"/>
            <a:endParaRPr lang="en-IN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96752"/>
          </a:xfrm>
        </p:spPr>
        <p:txBody>
          <a:bodyPr/>
          <a:lstStyle/>
          <a:p>
            <a:r>
              <a:rPr lang="en-IN" dirty="0" smtClean="0"/>
              <a:t>DES-related Anomalies(Class-6)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r>
              <a:rPr lang="en-IN" dirty="0" smtClean="0">
                <a:latin typeface="Bookman Old Style" pitchFamily="18" charset="0"/>
              </a:rPr>
              <a:t>Women who are exposed to Diethylstilboestrol(DBS) in </a:t>
            </a:r>
            <a:r>
              <a:rPr lang="en-IN" dirty="0" err="1" smtClean="0">
                <a:latin typeface="Bookman Old Style" pitchFamily="18" charset="0"/>
              </a:rPr>
              <a:t>utero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r>
              <a:rPr lang="en-IN" dirty="0" smtClean="0">
                <a:latin typeface="Bookman Old Style" pitchFamily="18" charset="0"/>
              </a:rPr>
              <a:t>Benign vaginal </a:t>
            </a:r>
            <a:r>
              <a:rPr lang="en-IN" dirty="0" err="1" smtClean="0">
                <a:latin typeface="Bookman Old Style" pitchFamily="18" charset="0"/>
              </a:rPr>
              <a:t>adenosis</a:t>
            </a:r>
            <a:r>
              <a:rPr lang="en-IN" dirty="0" smtClean="0">
                <a:latin typeface="Bookman Old Style" pitchFamily="18" charset="0"/>
              </a:rPr>
              <a:t>,</a:t>
            </a:r>
          </a:p>
          <a:p>
            <a:r>
              <a:rPr lang="en-IN" dirty="0" smtClean="0">
                <a:latin typeface="Bookman Old Style" pitchFamily="18" charset="0"/>
              </a:rPr>
              <a:t>Cervical hoods,</a:t>
            </a:r>
          </a:p>
          <a:p>
            <a:r>
              <a:rPr lang="en-IN" dirty="0" err="1" smtClean="0">
                <a:latin typeface="Bookman Old Style" pitchFamily="18" charset="0"/>
              </a:rPr>
              <a:t>septae</a:t>
            </a:r>
            <a:r>
              <a:rPr lang="en-IN" dirty="0" smtClean="0">
                <a:latin typeface="Bookman Old Style" pitchFamily="18" charset="0"/>
              </a:rPr>
              <a:t>,</a:t>
            </a:r>
          </a:p>
          <a:p>
            <a:r>
              <a:rPr lang="en-IN" dirty="0" smtClean="0">
                <a:latin typeface="Bookman Old Style" pitchFamily="18" charset="0"/>
              </a:rPr>
              <a:t>Collars.</a:t>
            </a:r>
          </a:p>
          <a:p>
            <a:r>
              <a:rPr lang="en-IN" dirty="0" smtClean="0">
                <a:latin typeface="Bookman Old Style" pitchFamily="18" charset="0"/>
              </a:rPr>
              <a:t>T-shaped </a:t>
            </a:r>
            <a:r>
              <a:rPr lang="en-IN" dirty="0" err="1" smtClean="0">
                <a:latin typeface="Bookman Old Style" pitchFamily="18" charset="0"/>
              </a:rPr>
              <a:t>uteri,wide</a:t>
            </a:r>
            <a:r>
              <a:rPr lang="en-IN" dirty="0" smtClean="0">
                <a:latin typeface="Bookman Old Style" pitchFamily="18" charset="0"/>
              </a:rPr>
              <a:t> lower segments &amp; constriction bands.</a:t>
            </a:r>
          </a:p>
          <a:p>
            <a:r>
              <a:rPr lang="en-IN" dirty="0" smtClean="0">
                <a:latin typeface="Bookman Old Style" pitchFamily="18" charset="0"/>
              </a:rPr>
              <a:t>High incidence of </a:t>
            </a:r>
            <a:r>
              <a:rPr lang="en-IN" dirty="0" err="1" smtClean="0">
                <a:latin typeface="Bookman Old Style" pitchFamily="18" charset="0"/>
              </a:rPr>
              <a:t>perifimbrial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paratubal</a:t>
            </a:r>
            <a:r>
              <a:rPr lang="en-IN" dirty="0" smtClean="0">
                <a:latin typeface="Bookman Old Style" pitchFamily="18" charset="0"/>
              </a:rPr>
              <a:t> cysts.</a:t>
            </a:r>
          </a:p>
          <a:p>
            <a:r>
              <a:rPr lang="en-IN" dirty="0" smtClean="0">
                <a:latin typeface="Bookman Old Style" pitchFamily="18" charset="0"/>
              </a:rPr>
              <a:t>Vaginal clear cell carcinoma is very rare.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8069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                T-Shaped Uterus.</a:t>
            </a:r>
            <a:endParaRPr lang="en-IN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916832"/>
            <a:ext cx="471601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i="1" u="sng" dirty="0" smtClean="0"/>
              <a:t>Management:</a:t>
            </a:r>
          </a:p>
          <a:p>
            <a:r>
              <a:rPr lang="en-IN" dirty="0" smtClean="0"/>
              <a:t>Lateral </a:t>
            </a:r>
            <a:r>
              <a:rPr lang="en-IN" dirty="0" err="1" smtClean="0"/>
              <a:t>Metroplasty</a:t>
            </a:r>
            <a:r>
              <a:rPr lang="en-IN" dirty="0" smtClean="0"/>
              <a:t>.</a:t>
            </a:r>
          </a:p>
          <a:p>
            <a:r>
              <a:rPr lang="en-IN" dirty="0" err="1" smtClean="0"/>
              <a:t>Encerclage</a:t>
            </a:r>
            <a:r>
              <a:rPr lang="en-IN" dirty="0" smtClean="0"/>
              <a:t> is mandatory in event of Pregnancy.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/>
          <a:lstStyle/>
          <a:p>
            <a:r>
              <a:rPr lang="en-IN" dirty="0" smtClean="0"/>
              <a:t>Causes: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are </a:t>
            </a:r>
            <a:r>
              <a:rPr lang="en-IN" dirty="0" err="1" smtClean="0">
                <a:latin typeface="Bookman Old Style" pitchFamily="18" charset="0"/>
              </a:rPr>
              <a:t>ordinarilly</a:t>
            </a:r>
            <a:r>
              <a:rPr lang="en-IN" dirty="0" smtClean="0">
                <a:latin typeface="Bookman Old Style" pitchFamily="18" charset="0"/>
              </a:rPr>
              <a:t> pulled together by </a:t>
            </a:r>
            <a:r>
              <a:rPr lang="en-IN" dirty="0" err="1" smtClean="0">
                <a:latin typeface="Bookman Old Style" pitchFamily="18" charset="0"/>
              </a:rPr>
              <a:t>subperitoneal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fibromuscular</a:t>
            </a:r>
            <a:r>
              <a:rPr lang="en-IN" dirty="0" smtClean="0">
                <a:latin typeface="Bookman Old Style" pitchFamily="18" charset="0"/>
              </a:rPr>
              <a:t> tissue and defect in this process is a cause of these malformations.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Uterus </a:t>
            </a:r>
            <a:r>
              <a:rPr lang="en-IN" dirty="0" err="1" smtClean="0">
                <a:latin typeface="Bookman Old Style" pitchFamily="18" charset="0"/>
              </a:rPr>
              <a:t>didelphys</a:t>
            </a:r>
            <a:r>
              <a:rPr lang="en-IN" dirty="0" smtClean="0">
                <a:latin typeface="Bookman Old Style" pitchFamily="18" charset="0"/>
              </a:rPr>
              <a:t> and </a:t>
            </a:r>
            <a:r>
              <a:rPr lang="en-IN" dirty="0" err="1" smtClean="0">
                <a:latin typeface="Bookman Old Style" pitchFamily="18" charset="0"/>
              </a:rPr>
              <a:t>bicornuate</a:t>
            </a:r>
            <a:r>
              <a:rPr lang="en-IN" dirty="0" smtClean="0">
                <a:latin typeface="Bookman Old Style" pitchFamily="18" charset="0"/>
              </a:rPr>
              <a:t> uterus often </a:t>
            </a:r>
            <a:r>
              <a:rPr lang="en-IN" dirty="0" err="1" smtClean="0">
                <a:latin typeface="Bookman Old Style" pitchFamily="18" charset="0"/>
              </a:rPr>
              <a:t>unusally</a:t>
            </a:r>
            <a:r>
              <a:rPr lang="en-IN" dirty="0" smtClean="0">
                <a:latin typeface="Bookman Old Style" pitchFamily="18" charset="0"/>
              </a:rPr>
              <a:t> thick and strong round ligaments and a tough </a:t>
            </a:r>
            <a:r>
              <a:rPr lang="en-IN" dirty="0" err="1" smtClean="0">
                <a:latin typeface="Bookman Old Style" pitchFamily="18" charset="0"/>
              </a:rPr>
              <a:t>vesicorectal</a:t>
            </a:r>
            <a:r>
              <a:rPr lang="en-IN" dirty="0" smtClean="0">
                <a:latin typeface="Bookman Old Style" pitchFamily="18" charset="0"/>
              </a:rPr>
              <a:t> fold running between each </a:t>
            </a:r>
            <a:r>
              <a:rPr lang="en-IN" dirty="0" err="1" smtClean="0">
                <a:latin typeface="Bookman Old Style" pitchFamily="18" charset="0"/>
              </a:rPr>
              <a:t>horn,may</a:t>
            </a:r>
            <a:r>
              <a:rPr lang="en-IN" dirty="0" smtClean="0">
                <a:latin typeface="Bookman Old Style" pitchFamily="18" charset="0"/>
              </a:rPr>
              <a:t> be that these prevent the </a:t>
            </a:r>
            <a:r>
              <a:rPr lang="en-IN" dirty="0" err="1" smtClean="0">
                <a:latin typeface="Bookman Old Style" pitchFamily="18" charset="0"/>
              </a:rPr>
              <a:t>mullerian</a:t>
            </a:r>
            <a:r>
              <a:rPr lang="en-IN" dirty="0" smtClean="0">
                <a:latin typeface="Bookman Old Style" pitchFamily="18" charset="0"/>
              </a:rPr>
              <a:t> ducts coming together.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IN" dirty="0" smtClean="0"/>
              <a:t>Symptoms: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en-IN" i="1" u="sng" dirty="0" smtClean="0">
                <a:solidFill>
                  <a:srgbClr val="C00000"/>
                </a:solidFill>
              </a:rPr>
              <a:t>Menstrual:</a:t>
            </a:r>
          </a:p>
          <a:p>
            <a:r>
              <a:rPr lang="en-IN" dirty="0" smtClean="0">
                <a:latin typeface="Bookman Old Style" pitchFamily="18" charset="0"/>
              </a:rPr>
              <a:t>Menstrual cycle is usually normal.</a:t>
            </a:r>
          </a:p>
          <a:p>
            <a:pPr lvl="1">
              <a:buNone/>
            </a:pPr>
            <a:r>
              <a:rPr lang="en-IN" i="1" dirty="0" smtClean="0">
                <a:solidFill>
                  <a:srgbClr val="C00000"/>
                </a:solidFill>
                <a:latin typeface="Bookman Old Style" pitchFamily="18" charset="0"/>
              </a:rPr>
              <a:t>Primary amenorrhoea</a:t>
            </a:r>
          </a:p>
          <a:p>
            <a:pPr lvl="1">
              <a:buNone/>
            </a:pPr>
            <a:r>
              <a:rPr lang="en-IN" i="1" dirty="0" smtClean="0">
                <a:solidFill>
                  <a:srgbClr val="C00000"/>
                </a:solidFill>
                <a:latin typeface="Bookman Old Style" pitchFamily="18" charset="0"/>
              </a:rPr>
              <a:t>Outflow obstruction</a:t>
            </a:r>
          </a:p>
          <a:p>
            <a:pPr>
              <a:buNone/>
            </a:pPr>
            <a:r>
              <a:rPr lang="en-IN" i="1" dirty="0" smtClean="0">
                <a:solidFill>
                  <a:srgbClr val="C00000"/>
                </a:solidFill>
                <a:latin typeface="Bookman Old Style" pitchFamily="18" charset="0"/>
              </a:rPr>
              <a:t>    </a:t>
            </a:r>
            <a:r>
              <a:rPr lang="en-IN" i="1" dirty="0" err="1" smtClean="0">
                <a:solidFill>
                  <a:srgbClr val="C00000"/>
                </a:solidFill>
                <a:latin typeface="Bookman Old Style" pitchFamily="18" charset="0"/>
              </a:rPr>
              <a:t>Menorrhagia</a:t>
            </a:r>
            <a:r>
              <a:rPr lang="en-IN" i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 lvl="1">
              <a:buNone/>
            </a:pPr>
            <a:r>
              <a:rPr lang="en-IN" dirty="0" smtClean="0">
                <a:latin typeface="Bookman Old Style" pitchFamily="18" charset="0"/>
              </a:rPr>
              <a:t>   Because of larger bleeding surface offered by two well-developed uterine horns.</a:t>
            </a:r>
          </a:p>
          <a:p>
            <a:pPr lvl="1">
              <a:buNone/>
            </a:pPr>
            <a:r>
              <a:rPr lang="en-IN" i="1" dirty="0" err="1" smtClean="0">
                <a:solidFill>
                  <a:srgbClr val="C00000"/>
                </a:solidFill>
                <a:latin typeface="Bookman Old Style" pitchFamily="18" charset="0"/>
              </a:rPr>
              <a:t>SpasmodicDysmenorrhoea</a:t>
            </a:r>
            <a:r>
              <a:rPr lang="en-IN" i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Unusual arrangement of the musculature and by abnormal contractions.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Un equal development of the two horns can be manifested by one sided dysmenorrhoea.</a:t>
            </a:r>
          </a:p>
          <a:p>
            <a:pPr lvl="1">
              <a:buNone/>
            </a:pP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Failure to contain flow: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Failure</a:t>
            </a: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  to </a:t>
            </a:r>
            <a:r>
              <a:rPr lang="en-IN" dirty="0" smtClean="0">
                <a:latin typeface="Bookman Old Style" pitchFamily="18" charset="0"/>
              </a:rPr>
              <a:t>control </a:t>
            </a:r>
            <a:r>
              <a:rPr lang="en-IN" dirty="0" err="1" smtClean="0">
                <a:latin typeface="Bookman Old Style" pitchFamily="18" charset="0"/>
              </a:rPr>
              <a:t>menstrul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outflowby</a:t>
            </a:r>
            <a:r>
              <a:rPr lang="en-IN" dirty="0" smtClean="0">
                <a:latin typeface="Bookman Old Style" pitchFamily="18" charset="0"/>
              </a:rPr>
              <a:t> means of a single </a:t>
            </a:r>
            <a:r>
              <a:rPr lang="en-IN" dirty="0" err="1" smtClean="0">
                <a:latin typeface="Bookman Old Style" pitchFamily="18" charset="0"/>
              </a:rPr>
              <a:t>intravaginal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tamponade</a:t>
            </a:r>
            <a:r>
              <a:rPr lang="en-IN" dirty="0" smtClean="0">
                <a:latin typeface="Bookman Old Style" pitchFamily="18" charset="0"/>
              </a:rPr>
              <a:t>(</a:t>
            </a:r>
            <a:r>
              <a:rPr lang="en-IN" dirty="0" err="1" smtClean="0">
                <a:latin typeface="Bookman Old Style" pitchFamily="18" charset="0"/>
              </a:rPr>
              <a:t>Septae</a:t>
            </a:r>
            <a:r>
              <a:rPr lang="en-IN" dirty="0" smtClean="0">
                <a:latin typeface="Bookman Old Style" pitchFamily="18" charset="0"/>
              </a:rPr>
              <a:t>  vagina &amp;Uterus </a:t>
            </a:r>
            <a:r>
              <a:rPr lang="en-IN" dirty="0" err="1" smtClean="0">
                <a:latin typeface="Bookman Old Style" pitchFamily="18" charset="0"/>
              </a:rPr>
              <a:t>didelphys</a:t>
            </a:r>
            <a:r>
              <a:rPr lang="en-IN" dirty="0" smtClean="0">
                <a:latin typeface="Bookman Old Style" pitchFamily="18" charset="0"/>
              </a:rPr>
              <a:t>)</a:t>
            </a:r>
            <a:endParaRPr lang="en-IN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lvl="1">
              <a:buNone/>
            </a:pP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/>
          <a:lstStyle/>
          <a:p>
            <a:r>
              <a:rPr lang="en-IN" dirty="0" smtClean="0"/>
              <a:t>Coital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514350" indent="-514350">
              <a:buNone/>
            </a:pP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       </a:t>
            </a:r>
            <a:r>
              <a:rPr lang="en-IN" dirty="0" err="1" smtClean="0">
                <a:solidFill>
                  <a:srgbClr val="C00000"/>
                </a:solidFill>
                <a:latin typeface="Bookman Old Style" pitchFamily="18" charset="0"/>
              </a:rPr>
              <a:t>Dyspareunia</a:t>
            </a: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 lvl="2"/>
            <a:r>
              <a:rPr lang="en-IN" dirty="0" smtClean="0">
                <a:latin typeface="Bookman Old Style" pitchFamily="18" charset="0"/>
              </a:rPr>
              <a:t>Vaginal septum cause difficulty in coitus</a:t>
            </a:r>
          </a:p>
          <a:p>
            <a:pPr lvl="2"/>
            <a:r>
              <a:rPr lang="en-IN" dirty="0" smtClean="0">
                <a:latin typeface="Bookman Old Style" pitchFamily="18" charset="0"/>
              </a:rPr>
              <a:t>One half of the vagina is then usually dilated and the septum is pushed to the side.</a:t>
            </a:r>
          </a:p>
          <a:p>
            <a:pPr lvl="2">
              <a:buNone/>
            </a:pPr>
            <a:endParaRPr lang="en-IN" dirty="0" smtClean="0">
              <a:latin typeface="Bookman Old Style" pitchFamily="18" charset="0"/>
            </a:endParaRPr>
          </a:p>
          <a:p>
            <a:pPr lvl="2">
              <a:buNone/>
            </a:pPr>
            <a:endParaRPr lang="en-IN" dirty="0" smtClean="0">
              <a:latin typeface="Bookman Old Style" pitchFamily="18" charset="0"/>
            </a:endParaRPr>
          </a:p>
          <a:p>
            <a:pPr marL="1124712" lvl="2" indent="-457200">
              <a:buNone/>
            </a:pPr>
            <a:r>
              <a:rPr lang="en-IN" sz="2400" dirty="0" smtClean="0">
                <a:solidFill>
                  <a:srgbClr val="C00000"/>
                </a:solidFill>
                <a:latin typeface="Bookman Old Style" pitchFamily="18" charset="0"/>
              </a:rPr>
              <a:t>Bleeding:</a:t>
            </a:r>
          </a:p>
          <a:p>
            <a:pPr lvl="2"/>
            <a:r>
              <a:rPr lang="en-IN" dirty="0" smtClean="0">
                <a:latin typeface="Bookman Old Style" pitchFamily="18" charset="0"/>
              </a:rPr>
              <a:t> attempts at coitus or at insertion of a tampon sometimes cause bleeding from a vessel in the lower edge of the septum.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IN" dirty="0" smtClean="0"/>
              <a:t>Obstetrical causes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en-IN" dirty="0" smtClean="0">
                <a:solidFill>
                  <a:srgbClr val="C00000"/>
                </a:solidFill>
              </a:rPr>
              <a:t>    </a:t>
            </a:r>
            <a:r>
              <a:rPr lang="en-IN" dirty="0" err="1" smtClean="0">
                <a:solidFill>
                  <a:srgbClr val="C00000"/>
                </a:solidFill>
              </a:rPr>
              <a:t>Infertilty</a:t>
            </a:r>
            <a:r>
              <a:rPr lang="en-IN" dirty="0" smtClean="0">
                <a:solidFill>
                  <a:srgbClr val="C00000"/>
                </a:solidFill>
              </a:rPr>
              <a:t> :</a:t>
            </a:r>
          </a:p>
          <a:p>
            <a:pPr lvl="1"/>
            <a:r>
              <a:rPr lang="en-IN" dirty="0" smtClean="0"/>
              <a:t>Only form of </a:t>
            </a:r>
            <a:r>
              <a:rPr lang="en-IN" dirty="0" err="1" smtClean="0"/>
              <a:t>malfusion</a:t>
            </a:r>
            <a:r>
              <a:rPr lang="en-IN" dirty="0" smtClean="0"/>
              <a:t> that lower  the infertility is a</a:t>
            </a:r>
            <a:r>
              <a:rPr lang="en-IN" dirty="0" smtClean="0">
                <a:solidFill>
                  <a:srgbClr val="C00000"/>
                </a:solidFill>
              </a:rPr>
              <a:t> fully </a:t>
            </a:r>
            <a:r>
              <a:rPr lang="en-IN" dirty="0" err="1" smtClean="0">
                <a:solidFill>
                  <a:srgbClr val="C00000"/>
                </a:solidFill>
              </a:rPr>
              <a:t>septate</a:t>
            </a:r>
            <a:r>
              <a:rPr lang="en-IN" dirty="0" smtClean="0">
                <a:solidFill>
                  <a:srgbClr val="C00000"/>
                </a:solidFill>
              </a:rPr>
              <a:t>  vagina.</a:t>
            </a:r>
          </a:p>
          <a:p>
            <a:pPr lvl="1"/>
            <a:r>
              <a:rPr lang="en-IN" dirty="0" smtClean="0"/>
              <a:t>coitus may happen in half which </a:t>
            </a:r>
            <a:r>
              <a:rPr lang="en-IN" dirty="0" err="1" smtClean="0"/>
              <a:t>doesnot</a:t>
            </a:r>
            <a:r>
              <a:rPr lang="en-IN" dirty="0" smtClean="0"/>
              <a:t> communicate with cervix/uterus(Developed)/</a:t>
            </a:r>
            <a:r>
              <a:rPr lang="en-IN" dirty="0" err="1" smtClean="0"/>
              <a:t>doesnot</a:t>
            </a:r>
            <a:r>
              <a:rPr lang="en-IN" dirty="0" smtClean="0"/>
              <a:t> serve the ovary which has ovulated in that particular  cycle.</a:t>
            </a:r>
          </a:p>
          <a:p>
            <a:pPr lvl="1">
              <a:buNone/>
            </a:pPr>
            <a:r>
              <a:rPr lang="en-IN" dirty="0" err="1" smtClean="0">
                <a:solidFill>
                  <a:srgbClr val="C00000"/>
                </a:solidFill>
              </a:rPr>
              <a:t>Cornual</a:t>
            </a:r>
            <a:r>
              <a:rPr lang="en-IN" dirty="0" smtClean="0">
                <a:solidFill>
                  <a:srgbClr val="C00000"/>
                </a:solidFill>
              </a:rPr>
              <a:t> pregnancy/Ectopic pregnancy</a:t>
            </a:r>
          </a:p>
          <a:p>
            <a:pPr lvl="1">
              <a:buNone/>
            </a:pPr>
            <a:r>
              <a:rPr lang="en-IN" dirty="0" smtClean="0">
                <a:solidFill>
                  <a:srgbClr val="C00000"/>
                </a:solidFill>
              </a:rPr>
              <a:t>Site of the </a:t>
            </a:r>
            <a:r>
              <a:rPr lang="en-IN" dirty="0" err="1" smtClean="0">
                <a:solidFill>
                  <a:srgbClr val="C00000"/>
                </a:solidFill>
              </a:rPr>
              <a:t>conceptus:</a:t>
            </a:r>
            <a:r>
              <a:rPr lang="en-IN" dirty="0" err="1" smtClean="0"/>
              <a:t>if</a:t>
            </a:r>
            <a:r>
              <a:rPr lang="en-IN" dirty="0" smtClean="0"/>
              <a:t> both horns are well developed successive pregnancy not necessarily from same cavity.</a:t>
            </a:r>
          </a:p>
          <a:p>
            <a:pPr lvl="1">
              <a:buNone/>
            </a:pPr>
            <a:r>
              <a:rPr lang="en-IN" dirty="0" err="1" smtClean="0">
                <a:solidFill>
                  <a:srgbClr val="C00000"/>
                </a:solidFill>
              </a:rPr>
              <a:t>Sacculation</a:t>
            </a:r>
            <a:r>
              <a:rPr lang="en-IN" dirty="0" smtClean="0">
                <a:solidFill>
                  <a:srgbClr val="C00000"/>
                </a:solidFill>
              </a:rPr>
              <a:t> of the Uterus:</a:t>
            </a:r>
          </a:p>
          <a:p>
            <a:pPr lvl="1">
              <a:buNone/>
            </a:pPr>
            <a:r>
              <a:rPr lang="en-IN" dirty="0" smtClean="0"/>
              <a:t>Either  organic/functional abnormality during pregnancy.</a:t>
            </a:r>
          </a:p>
          <a:p>
            <a:pPr lvl="1">
              <a:buNone/>
            </a:pPr>
            <a:r>
              <a:rPr lang="en-IN" dirty="0" err="1" smtClean="0"/>
              <a:t>Saccule</a:t>
            </a:r>
            <a:r>
              <a:rPr lang="en-IN" dirty="0" smtClean="0"/>
              <a:t> is sited on the line of the </a:t>
            </a:r>
            <a:r>
              <a:rPr lang="en-IN" dirty="0" err="1" smtClean="0"/>
              <a:t>mullerian</a:t>
            </a:r>
            <a:r>
              <a:rPr lang="en-IN" dirty="0" smtClean="0"/>
              <a:t> ducts it may be a manifestation of a fusion defect.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en-IN" u="sng" dirty="0" smtClean="0">
                <a:solidFill>
                  <a:srgbClr val="C00000"/>
                </a:solidFill>
                <a:latin typeface="Bookman Old Style" pitchFamily="18" charset="0"/>
              </a:rPr>
              <a:t>Abortion and Premature Labour:</a:t>
            </a:r>
          </a:p>
          <a:p>
            <a:r>
              <a:rPr lang="en-IN" dirty="0" smtClean="0">
                <a:latin typeface="Bookman Old Style" pitchFamily="18" charset="0"/>
              </a:rPr>
              <a:t>Uterus is malformed.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Inadequate </a:t>
            </a:r>
            <a:r>
              <a:rPr lang="en-IN" dirty="0" err="1" smtClean="0">
                <a:latin typeface="Bookman Old Style" pitchFamily="18" charset="0"/>
              </a:rPr>
              <a:t>streching</a:t>
            </a:r>
            <a:r>
              <a:rPr lang="en-IN" dirty="0" smtClean="0">
                <a:latin typeface="Bookman Old Style" pitchFamily="18" charset="0"/>
              </a:rPr>
              <a:t> and hypertrophy to </a:t>
            </a:r>
            <a:r>
              <a:rPr lang="en-IN" dirty="0" err="1" smtClean="0">
                <a:latin typeface="Bookman Old Style" pitchFamily="18" charset="0"/>
              </a:rPr>
              <a:t>accomodate</a:t>
            </a:r>
            <a:r>
              <a:rPr lang="en-IN" dirty="0" smtClean="0">
                <a:latin typeface="Bookman Old Style" pitchFamily="18" charset="0"/>
              </a:rPr>
              <a:t> the </a:t>
            </a:r>
            <a:r>
              <a:rPr lang="en-IN" dirty="0" err="1" smtClean="0">
                <a:latin typeface="Bookman Old Style" pitchFamily="18" charset="0"/>
              </a:rPr>
              <a:t>pregnancy,poor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implantation,placentation</a:t>
            </a:r>
            <a:r>
              <a:rPr lang="en-IN" dirty="0" smtClean="0">
                <a:latin typeface="Bookman Old Style" pitchFamily="18" charset="0"/>
              </a:rPr>
              <a:t> on a septum.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Uterine malformation cause late than early </a:t>
            </a:r>
            <a:r>
              <a:rPr lang="en-IN" dirty="0" err="1" smtClean="0">
                <a:latin typeface="Bookman Old Style" pitchFamily="18" charset="0"/>
              </a:rPr>
              <a:t>abortions,because</a:t>
            </a:r>
            <a:r>
              <a:rPr lang="en-IN" dirty="0" smtClean="0">
                <a:latin typeface="Bookman Old Style" pitchFamily="18" charset="0"/>
              </a:rPr>
              <a:t> of associated incompetent </a:t>
            </a:r>
            <a:r>
              <a:rPr lang="en-IN" dirty="0" err="1" smtClean="0">
                <a:latin typeface="Bookman Old Style" pitchFamily="18" charset="0"/>
              </a:rPr>
              <a:t>os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u="sng" dirty="0" err="1" smtClean="0">
                <a:solidFill>
                  <a:srgbClr val="C00000"/>
                </a:solidFill>
                <a:latin typeface="Bookman Old Style" pitchFamily="18" charset="0"/>
              </a:rPr>
              <a:t>Malpresentation</a:t>
            </a:r>
            <a:r>
              <a:rPr lang="en-IN" u="sng" dirty="0" smtClean="0">
                <a:solidFill>
                  <a:srgbClr val="C00000"/>
                </a:solidFill>
                <a:latin typeface="Bookman Old Style" pitchFamily="18" charset="0"/>
              </a:rPr>
              <a:t>: </a:t>
            </a:r>
          </a:p>
          <a:p>
            <a:r>
              <a:rPr lang="en-IN" dirty="0" smtClean="0">
                <a:latin typeface="Bookman Old Style" pitchFamily="18" charset="0"/>
              </a:rPr>
              <a:t>  </a:t>
            </a:r>
            <a:r>
              <a:rPr lang="en-IN" dirty="0" err="1" smtClean="0">
                <a:latin typeface="Bookman Old Style" pitchFamily="18" charset="0"/>
              </a:rPr>
              <a:t>Fundal</a:t>
            </a:r>
            <a:r>
              <a:rPr lang="en-IN" dirty="0" smtClean="0">
                <a:latin typeface="Bookman Old Style" pitchFamily="18" charset="0"/>
              </a:rPr>
              <a:t> /</a:t>
            </a:r>
            <a:r>
              <a:rPr lang="en-IN" dirty="0" err="1" smtClean="0">
                <a:latin typeface="Bookman Old Style" pitchFamily="18" charset="0"/>
              </a:rPr>
              <a:t>cornual</a:t>
            </a:r>
            <a:r>
              <a:rPr lang="en-IN" dirty="0" smtClean="0">
                <a:latin typeface="Bookman Old Style" pitchFamily="18" charset="0"/>
              </a:rPr>
              <a:t> insertion of the placenta, are often explained by an abnormality of uterus.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Subseptate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bicornuate</a:t>
            </a:r>
            <a:r>
              <a:rPr lang="en-IN" dirty="0" smtClean="0">
                <a:latin typeface="Bookman Old Style" pitchFamily="18" charset="0"/>
              </a:rPr>
              <a:t> deformity: Transverse lie.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Uterus </a:t>
            </a:r>
            <a:r>
              <a:rPr lang="en-IN" dirty="0" err="1" smtClean="0">
                <a:latin typeface="Bookman Old Style" pitchFamily="18" charset="0"/>
              </a:rPr>
              <a:t>Didelphys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Unicornuate</a:t>
            </a:r>
            <a:r>
              <a:rPr lang="en-IN" dirty="0" smtClean="0">
                <a:latin typeface="Bookman Old Style" pitchFamily="18" charset="0"/>
              </a:rPr>
              <a:t> uterus: Breech </a:t>
            </a:r>
            <a:r>
              <a:rPr lang="en-IN" dirty="0" err="1" smtClean="0">
                <a:latin typeface="Bookman Old Style" pitchFamily="18" charset="0"/>
              </a:rPr>
              <a:t>prsentation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Transverse lie resists version.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H/o </a:t>
            </a:r>
            <a:r>
              <a:rPr lang="en-IN" dirty="0" err="1" smtClean="0">
                <a:latin typeface="Bookman Old Style" pitchFamily="18" charset="0"/>
              </a:rPr>
              <a:t>malpresentations</a:t>
            </a:r>
            <a:r>
              <a:rPr lang="en-IN" dirty="0" smtClean="0">
                <a:latin typeface="Bookman Old Style" pitchFamily="18" charset="0"/>
              </a:rPr>
              <a:t> in several Pregnancy raise suspicion of uterine malformations.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IN" u="sng" dirty="0" err="1" smtClean="0">
                <a:solidFill>
                  <a:srgbClr val="C00000"/>
                </a:solidFill>
                <a:latin typeface="Bookman Old Style" pitchFamily="18" charset="0"/>
              </a:rPr>
              <a:t>Inefficent</a:t>
            </a:r>
            <a:r>
              <a:rPr lang="en-IN" u="sng" dirty="0" smtClean="0">
                <a:solidFill>
                  <a:srgbClr val="C00000"/>
                </a:solidFill>
                <a:latin typeface="Bookman Old Style" pitchFamily="18" charset="0"/>
              </a:rPr>
              <a:t> uterine action:</a:t>
            </a:r>
          </a:p>
          <a:p>
            <a:r>
              <a:rPr lang="en-IN" dirty="0" smtClean="0">
                <a:latin typeface="Bookman Old Style" pitchFamily="18" charset="0"/>
              </a:rPr>
              <a:t>More common in 3</a:t>
            </a:r>
            <a:r>
              <a:rPr lang="en-IN" baseline="30000" dirty="0" smtClean="0">
                <a:latin typeface="Bookman Old Style" pitchFamily="18" charset="0"/>
              </a:rPr>
              <a:t>rd</a:t>
            </a:r>
            <a:r>
              <a:rPr lang="en-IN" dirty="0" smtClean="0">
                <a:latin typeface="Bookman Old Style" pitchFamily="18" charset="0"/>
              </a:rPr>
              <a:t> trimester.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Manual removal of placenta 	(</a:t>
            </a:r>
            <a:r>
              <a:rPr lang="en-IN" dirty="0" err="1" smtClean="0">
                <a:latin typeface="Bookman Old Style" pitchFamily="18" charset="0"/>
              </a:rPr>
              <a:t>bicornuate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septae</a:t>
            </a:r>
            <a:r>
              <a:rPr lang="en-IN" dirty="0" smtClean="0">
                <a:latin typeface="Bookman Old Style" pitchFamily="18" charset="0"/>
              </a:rPr>
              <a:t>/</a:t>
            </a:r>
            <a:r>
              <a:rPr lang="en-IN" dirty="0" err="1" smtClean="0">
                <a:latin typeface="Bookman Old Style" pitchFamily="18" charset="0"/>
              </a:rPr>
              <a:t>subseptae</a:t>
            </a:r>
            <a:r>
              <a:rPr lang="en-IN" dirty="0" smtClean="0">
                <a:latin typeface="Bookman Old Style" pitchFamily="18" charset="0"/>
              </a:rPr>
              <a:t> uterus)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Incidence of </a:t>
            </a:r>
            <a:r>
              <a:rPr lang="en-IN" dirty="0" err="1" smtClean="0">
                <a:latin typeface="Bookman Old Style" pitchFamily="18" charset="0"/>
              </a:rPr>
              <a:t>postpartrum</a:t>
            </a:r>
            <a:r>
              <a:rPr lang="en-IN" dirty="0" smtClean="0">
                <a:latin typeface="Bookman Old Style" pitchFamily="18" charset="0"/>
              </a:rPr>
              <a:t> haemorrhage increased.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If horns completely </a:t>
            </a:r>
            <a:r>
              <a:rPr lang="en-IN" dirty="0" err="1" smtClean="0">
                <a:latin typeface="Bookman Old Style" pitchFamily="18" charset="0"/>
              </a:rPr>
              <a:t>seperate</a:t>
            </a:r>
            <a:r>
              <a:rPr lang="en-IN" dirty="0" smtClean="0">
                <a:latin typeface="Bookman Old Style" pitchFamily="18" charset="0"/>
              </a:rPr>
              <a:t> expulsive action is good.</a:t>
            </a:r>
          </a:p>
          <a:p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High vaginal septum can prevent cervix from dilating.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u="sng" dirty="0" smtClean="0">
                <a:solidFill>
                  <a:srgbClr val="C00000"/>
                </a:solidFill>
                <a:latin typeface="Bookman Old Style" pitchFamily="18" charset="0"/>
              </a:rPr>
              <a:t>Obstructed Labour:</a:t>
            </a:r>
          </a:p>
          <a:p>
            <a:pPr>
              <a:buNone/>
            </a:pPr>
            <a:endParaRPr lang="en-IN" u="sng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Non pregnant horn of uterus </a:t>
            </a:r>
            <a:r>
              <a:rPr lang="en-IN" dirty="0" err="1" smtClean="0">
                <a:latin typeface="Bookman Old Style" pitchFamily="18" charset="0"/>
              </a:rPr>
              <a:t>didelphys</a:t>
            </a:r>
            <a:r>
              <a:rPr lang="en-IN" dirty="0" smtClean="0">
                <a:latin typeface="Bookman Old Style" pitchFamily="18" charset="0"/>
              </a:rPr>
              <a:t> enlarges during pregnancy due to hormonal influences as the pregnant horn.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It remains low in pelvis which obstructs the delivery of the foetus</a:t>
            </a:r>
            <a:endParaRPr lang="en-IN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IN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en-IN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Ruptured uterus.</a:t>
            </a:r>
          </a:p>
          <a:p>
            <a:r>
              <a:rPr lang="en-IN" dirty="0" err="1" smtClean="0">
                <a:solidFill>
                  <a:srgbClr val="C00000"/>
                </a:solidFill>
                <a:latin typeface="Bookman Old Style" pitchFamily="18" charset="0"/>
              </a:rPr>
              <a:t>Dystocia</a:t>
            </a:r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 .</a:t>
            </a:r>
          </a:p>
          <a:p>
            <a:r>
              <a:rPr lang="en-IN" dirty="0" smtClean="0">
                <a:solidFill>
                  <a:srgbClr val="C00000"/>
                </a:solidFill>
                <a:latin typeface="Bookman Old Style" pitchFamily="18" charset="0"/>
              </a:rPr>
              <a:t>Foetal growth restriction</a:t>
            </a:r>
          </a:p>
          <a:p>
            <a:endParaRPr lang="en-IN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en-IN" b="1" u="sng" dirty="0" err="1" smtClean="0">
                <a:latin typeface="Bookman Old Style" pitchFamily="18" charset="0"/>
              </a:rPr>
              <a:t>Evaluvation</a:t>
            </a:r>
            <a:r>
              <a:rPr lang="en-IN" b="1" u="sng" dirty="0" smtClean="0">
                <a:latin typeface="Bookman Old Style" pitchFamily="18" charset="0"/>
              </a:rPr>
              <a:t> of </a:t>
            </a:r>
            <a:r>
              <a:rPr lang="en-IN" b="1" u="sng" dirty="0" err="1" smtClean="0">
                <a:latin typeface="Bookman Old Style" pitchFamily="18" charset="0"/>
              </a:rPr>
              <a:t>mullerian</a:t>
            </a:r>
            <a:r>
              <a:rPr lang="en-IN" b="1" u="sng" dirty="0" smtClean="0">
                <a:latin typeface="Bookman Old Style" pitchFamily="18" charset="0"/>
              </a:rPr>
              <a:t> </a:t>
            </a:r>
            <a:r>
              <a:rPr lang="en-IN" b="1" u="sng" dirty="0" err="1" smtClean="0">
                <a:latin typeface="Bookman Old Style" pitchFamily="18" charset="0"/>
              </a:rPr>
              <a:t>anamolies</a:t>
            </a:r>
            <a:r>
              <a:rPr lang="en-IN" b="1" u="sng" dirty="0" smtClean="0">
                <a:latin typeface="Bookman Old Style" pitchFamily="18" charset="0"/>
              </a:rPr>
              <a:t>:</a:t>
            </a:r>
          </a:p>
          <a:p>
            <a:r>
              <a:rPr lang="en-IN" dirty="0" smtClean="0">
                <a:latin typeface="Bookman Old Style" pitchFamily="18" charset="0"/>
              </a:rPr>
              <a:t>Clinical </a:t>
            </a:r>
            <a:r>
              <a:rPr lang="en-IN" dirty="0" err="1" smtClean="0">
                <a:latin typeface="Bookman Old Style" pitchFamily="18" charset="0"/>
              </a:rPr>
              <a:t>evaluvation</a:t>
            </a:r>
            <a:endParaRPr lang="en-IN" dirty="0" smtClean="0">
              <a:latin typeface="Bookman Old Style" pitchFamily="18" charset="0"/>
            </a:endParaRPr>
          </a:p>
          <a:p>
            <a:pPr lvl="1"/>
            <a:r>
              <a:rPr lang="en-IN" dirty="0" smtClean="0">
                <a:latin typeface="Bookman Old Style" pitchFamily="18" charset="0"/>
              </a:rPr>
              <a:t>History,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Examination of secondary sexual characteristics.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External genitalia</a:t>
            </a:r>
          </a:p>
          <a:p>
            <a:pPr lvl="1"/>
            <a:r>
              <a:rPr lang="en-IN" dirty="0" smtClean="0">
                <a:latin typeface="Bookman Old Style" pitchFamily="18" charset="0"/>
              </a:rPr>
              <a:t>Per vaginal &amp; Per rectal examination.</a:t>
            </a:r>
          </a:p>
          <a:p>
            <a:pPr lvl="1">
              <a:buNone/>
            </a:pPr>
            <a:endParaRPr lang="en-IN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C00000"/>
                </a:solidFill>
                <a:latin typeface="Bookman Old Style" pitchFamily="18" charset="0"/>
              </a:rPr>
              <a:t>Investigations:</a:t>
            </a:r>
          </a:p>
          <a:p>
            <a:r>
              <a:rPr lang="en-IN" sz="4000" dirty="0" smtClean="0">
                <a:latin typeface="Bookman Old Style" pitchFamily="18" charset="0"/>
              </a:rPr>
              <a:t>Ultrasound –Pelvic and Renal.</a:t>
            </a:r>
          </a:p>
          <a:p>
            <a:r>
              <a:rPr lang="en-IN" sz="4000" dirty="0" smtClean="0">
                <a:latin typeface="Bookman Old Style" pitchFamily="18" charset="0"/>
              </a:rPr>
              <a:t>Magnetic Resonance Imaging.</a:t>
            </a:r>
          </a:p>
          <a:p>
            <a:r>
              <a:rPr lang="en-IN" sz="4000" dirty="0" err="1" smtClean="0">
                <a:latin typeface="Bookman Old Style" pitchFamily="18" charset="0"/>
              </a:rPr>
              <a:t>Laprascopy</a:t>
            </a:r>
            <a:r>
              <a:rPr lang="en-IN" sz="4000" dirty="0" smtClean="0">
                <a:latin typeface="Bookman Old Style" pitchFamily="18" charset="0"/>
              </a:rPr>
              <a:t>,</a:t>
            </a:r>
          </a:p>
          <a:p>
            <a:r>
              <a:rPr lang="en-IN" sz="4000" dirty="0" smtClean="0">
                <a:latin typeface="Bookman Old Style" pitchFamily="18" charset="0"/>
              </a:rPr>
              <a:t>Hysteroscopy,</a:t>
            </a:r>
          </a:p>
          <a:p>
            <a:r>
              <a:rPr lang="en-IN" sz="4000" dirty="0" err="1" smtClean="0">
                <a:latin typeface="Bookman Old Style" pitchFamily="18" charset="0"/>
              </a:rPr>
              <a:t>Hysterosalpingogram</a:t>
            </a:r>
            <a:endParaRPr lang="en-IN" sz="4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IN" dirty="0" smtClean="0"/>
              <a:t>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r>
              <a:rPr lang="en-IN" dirty="0" err="1" smtClean="0">
                <a:latin typeface="Bookman Old Style" pitchFamily="18" charset="0"/>
              </a:rPr>
              <a:t>Mangement</a:t>
            </a:r>
            <a:r>
              <a:rPr lang="en-IN" dirty="0" smtClean="0">
                <a:latin typeface="Bookman Old Style" pitchFamily="18" charset="0"/>
              </a:rPr>
              <a:t> depends on type of anomaly.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Rudimentary horn with signs of obstruction should be excised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smtClean="0">
                <a:latin typeface="Bookman Old Style" pitchFamily="18" charset="0"/>
              </a:rPr>
              <a:t>Uterine septum can be excised </a:t>
            </a:r>
            <a:r>
              <a:rPr lang="en-IN" dirty="0" err="1" smtClean="0">
                <a:latin typeface="Bookman Old Style" pitchFamily="18" charset="0"/>
              </a:rPr>
              <a:t>hysteroscopically</a:t>
            </a:r>
            <a:r>
              <a:rPr lang="en-IN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n-IN" dirty="0" smtClean="0">
              <a:latin typeface="Bookman Old Style" pitchFamily="18" charset="0"/>
            </a:endParaRPr>
          </a:p>
          <a:p>
            <a:r>
              <a:rPr lang="en-IN" dirty="0" err="1" smtClean="0">
                <a:latin typeface="Bookman Old Style" pitchFamily="18" charset="0"/>
              </a:rPr>
              <a:t>Strassman</a:t>
            </a:r>
            <a:r>
              <a:rPr lang="en-IN" dirty="0" smtClean="0">
                <a:latin typeface="Bookman Old Style" pitchFamily="18" charset="0"/>
              </a:rPr>
              <a:t> </a:t>
            </a:r>
            <a:r>
              <a:rPr lang="en-IN" dirty="0" err="1" smtClean="0">
                <a:latin typeface="Bookman Old Style" pitchFamily="18" charset="0"/>
              </a:rPr>
              <a:t>meteroplasty</a:t>
            </a:r>
            <a:r>
              <a:rPr lang="en-IN" dirty="0" smtClean="0">
                <a:latin typeface="Bookman Old Style" pitchFamily="18" charset="0"/>
              </a:rPr>
              <a:t> consists of wedge resection of the septum and reconstruction </a:t>
            </a:r>
            <a:r>
              <a:rPr lang="en-IN" dirty="0" err="1" smtClean="0">
                <a:latin typeface="Bookman Old Style" pitchFamily="18" charset="0"/>
              </a:rPr>
              <a:t>ot</a:t>
            </a:r>
            <a:r>
              <a:rPr lang="en-IN" dirty="0" smtClean="0">
                <a:latin typeface="Bookman Old Style" pitchFamily="18" charset="0"/>
              </a:rPr>
              <a:t> uterus(</a:t>
            </a:r>
            <a:r>
              <a:rPr lang="en-IN" dirty="0" err="1" smtClean="0">
                <a:latin typeface="Bookman Old Style" pitchFamily="18" charset="0"/>
              </a:rPr>
              <a:t>Bicornuate</a:t>
            </a:r>
            <a:r>
              <a:rPr lang="en-IN" dirty="0" smtClean="0">
                <a:latin typeface="Bookman Old Style" pitchFamily="18" charset="0"/>
              </a:rPr>
              <a:t> uterus)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SURGICAL MANGEMENT.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964488" cy="5373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51412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Rounded MT Bold" pitchFamily="34" charset="0"/>
                        </a:rPr>
                        <a:t>CLASS</a:t>
                      </a:r>
                      <a:endParaRPr lang="en-IN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MANAGEMENT</a:t>
                      </a:r>
                      <a:endParaRPr lang="en-IN" dirty="0"/>
                    </a:p>
                  </a:txBody>
                  <a:tcPr/>
                </a:tc>
              </a:tr>
              <a:tr h="89971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RECONSTRUCTION</a:t>
                      </a:r>
                      <a:r>
                        <a:rPr lang="en-IN" baseline="0" dirty="0" smtClean="0"/>
                        <a:t> OF VAGINA</a:t>
                      </a:r>
                    </a:p>
                    <a:p>
                      <a:r>
                        <a:rPr lang="en-IN" baseline="0" dirty="0" smtClean="0"/>
                        <a:t>EXCISION OF SEPTUM</a:t>
                      </a:r>
                      <a:endParaRPr lang="en-IN" dirty="0"/>
                    </a:p>
                  </a:txBody>
                  <a:tcPr/>
                </a:tc>
              </a:tr>
              <a:tr h="51412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EXCISION OF RUDIMENTARY HORN</a:t>
                      </a:r>
                      <a:endParaRPr lang="en-IN" dirty="0"/>
                    </a:p>
                  </a:txBody>
                  <a:tcPr/>
                </a:tc>
              </a:tr>
              <a:tr h="89971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EXCISION OF VAGINAL SEPTUM</a:t>
                      </a:r>
                    </a:p>
                    <a:p>
                      <a:r>
                        <a:rPr lang="en-IN" dirty="0" smtClean="0"/>
                        <a:t>OCASSIONALLY METROPLASTY</a:t>
                      </a:r>
                      <a:endParaRPr lang="en-IN" dirty="0"/>
                    </a:p>
                  </a:txBody>
                  <a:tcPr/>
                </a:tc>
              </a:tr>
              <a:tr h="51412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STRASSMAN METROPLASTY</a:t>
                      </a:r>
                      <a:endParaRPr lang="en-IN" dirty="0"/>
                    </a:p>
                  </a:txBody>
                  <a:tcPr/>
                </a:tc>
              </a:tr>
              <a:tr h="617608">
                <a:tc>
                  <a:txBody>
                    <a:bodyPr/>
                    <a:lstStyle/>
                    <a:p>
                      <a:r>
                        <a:rPr lang="en-IN" dirty="0" smtClean="0"/>
                        <a:t>CLASS-5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HYSTEROSCOPIC SEPTAL</a:t>
                      </a:r>
                      <a:r>
                        <a:rPr lang="en-IN" baseline="0" dirty="0" smtClean="0"/>
                        <a:t> RESECTION</a:t>
                      </a:r>
                      <a:endParaRPr lang="en-IN" dirty="0"/>
                    </a:p>
                  </a:txBody>
                  <a:tcPr/>
                </a:tc>
              </a:tr>
              <a:tr h="51412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 SURGERY REQUUIRED</a:t>
                      </a:r>
                      <a:endParaRPr lang="en-IN" dirty="0"/>
                    </a:p>
                  </a:txBody>
                  <a:tcPr/>
                </a:tc>
              </a:tr>
              <a:tr h="899710">
                <a:tc>
                  <a:txBody>
                    <a:bodyPr/>
                    <a:lstStyle/>
                    <a:p>
                      <a:r>
                        <a:rPr lang="en-IN" dirty="0" smtClean="0"/>
                        <a:t>CLASS-7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DEPENDS</a:t>
                      </a:r>
                      <a:r>
                        <a:rPr lang="en-IN" baseline="0" dirty="0" smtClean="0"/>
                        <a:t> ON ANAMOLY</a:t>
                      </a:r>
                    </a:p>
                    <a:p>
                      <a:r>
                        <a:rPr lang="en-IN" baseline="0" dirty="0" smtClean="0"/>
                        <a:t>MAY NOT REQUIRE SURGERY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mohan\Desktop\Thank-You-In-Sky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694</TotalTime>
  <Words>1982</Words>
  <Application>Microsoft Office PowerPoint</Application>
  <PresentationFormat>On-screen Show (4:3)</PresentationFormat>
  <Paragraphs>325</Paragraphs>
  <Slides>71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Flow</vt:lpstr>
      <vt:lpstr>UTERINE MALFORMATIONS.</vt:lpstr>
      <vt:lpstr>EMBRYOGENESIS.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Paramesonephric ducts.</vt:lpstr>
      <vt:lpstr>Slide 15</vt:lpstr>
      <vt:lpstr>Development of Uterus</vt:lpstr>
      <vt:lpstr>Slide 17</vt:lpstr>
      <vt:lpstr>Development of vagina.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Absence/incomplete development of Both Mullerian ducts(Class-1)</vt:lpstr>
      <vt:lpstr>Slide 28</vt:lpstr>
      <vt:lpstr>Clinical aspects:</vt:lpstr>
      <vt:lpstr>Slide 30</vt:lpstr>
      <vt:lpstr>Slide 31</vt:lpstr>
      <vt:lpstr>ABSENCE/INCOMPLETE DEVELOPMENT OF ONE MULLERIAN DUCT(CLASS 2)</vt:lpstr>
      <vt:lpstr>Unicornuate Uterus.</vt:lpstr>
      <vt:lpstr>Slide 34</vt:lpstr>
      <vt:lpstr>Signs.</vt:lpstr>
      <vt:lpstr>Treatment.</vt:lpstr>
      <vt:lpstr>Slide 37</vt:lpstr>
      <vt:lpstr>Slide 38</vt:lpstr>
      <vt:lpstr>Imperfect fusion of the mullerian ducts</vt:lpstr>
      <vt:lpstr>Uterus Didelphys.(Class-3)</vt:lpstr>
      <vt:lpstr>Uterus Didelphys</vt:lpstr>
      <vt:lpstr>HSG in Uterus didelphys</vt:lpstr>
      <vt:lpstr>USG in Uterus Didelphys.</vt:lpstr>
      <vt:lpstr>MRI in Uterus Didelphys.</vt:lpstr>
      <vt:lpstr>Slide 45</vt:lpstr>
      <vt:lpstr>BICORNUATE UTERUS (Class -4)</vt:lpstr>
      <vt:lpstr>Laparoscopic appearence of Bicornuate Uterus.</vt:lpstr>
      <vt:lpstr>HSG in Bicornuate Uterus.</vt:lpstr>
      <vt:lpstr>USG in Bicornuate Uterus.</vt:lpstr>
      <vt:lpstr>MRI in Bicornuate Uterus.</vt:lpstr>
      <vt:lpstr>Septate and subseptate uterus(Class-5)</vt:lpstr>
      <vt:lpstr>Slide 52</vt:lpstr>
      <vt:lpstr>Slide 53</vt:lpstr>
      <vt:lpstr>Septae uterus.</vt:lpstr>
      <vt:lpstr>Slide 55</vt:lpstr>
      <vt:lpstr>Arcuate uterus(Class -6)</vt:lpstr>
      <vt:lpstr>Slide 57</vt:lpstr>
      <vt:lpstr>Deformities in combination.</vt:lpstr>
      <vt:lpstr>DES-related Anomalies(Class-6)</vt:lpstr>
      <vt:lpstr>                 T-Shaped Uterus.</vt:lpstr>
      <vt:lpstr>Causes:</vt:lpstr>
      <vt:lpstr>Symptoms:</vt:lpstr>
      <vt:lpstr>Coital</vt:lpstr>
      <vt:lpstr>Obstetrical causes</vt:lpstr>
      <vt:lpstr>Slide 65</vt:lpstr>
      <vt:lpstr>Slide 66</vt:lpstr>
      <vt:lpstr>Slide 67</vt:lpstr>
      <vt:lpstr>Slide 68</vt:lpstr>
      <vt:lpstr>Management </vt:lpstr>
      <vt:lpstr>SURGICAL MANGEMENT.</vt:lpstr>
      <vt:lpstr>Slide 71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UTERINE MALFORMATIONS.</dc:title>
  <dc:creator>mohan srinivasan</dc:creator>
  <cp:lastModifiedBy>Admin</cp:lastModifiedBy>
  <cp:revision>80</cp:revision>
  <dcterms:created xsi:type="dcterms:W3CDTF">2016-08-02T12:54:37Z</dcterms:created>
  <dcterms:modified xsi:type="dcterms:W3CDTF">2019-10-03T12:02:10Z</dcterms:modified>
</cp:coreProperties>
</file>