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0" r:id="rId13"/>
    <p:sldId id="267" r:id="rId14"/>
    <p:sldId id="268" r:id="rId15"/>
    <p:sldId id="269" r:id="rId16"/>
    <p:sldId id="270" r:id="rId17"/>
    <p:sldId id="291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92" r:id="rId29"/>
    <p:sldId id="281" r:id="rId30"/>
    <p:sldId id="293" r:id="rId31"/>
    <p:sldId id="294" r:id="rId32"/>
    <p:sldId id="295" r:id="rId33"/>
    <p:sldId id="296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403FB-8C8F-4C54-ADBF-045540D8801B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48F25-6C27-4FF8-AEBC-1D7C395D4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48F25-6C27-4FF8-AEBC-1D7C395D478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C57C1-DB91-4B6D-A96D-15B918FF80B7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0C66C-E06B-4A23-A1FB-13E701AE2E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ANTEPARTUM  FETAL </a:t>
            </a:r>
            <a:r>
              <a:rPr lang="en-US" dirty="0" smtClean="0"/>
              <a:t>SURVEILLANCE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</a:t>
            </a:r>
            <a:r>
              <a:rPr lang="en-US" dirty="0" err="1" smtClean="0"/>
              <a:t>Antepartrum</a:t>
            </a:r>
            <a:r>
              <a:rPr lang="en-US" dirty="0" smtClean="0"/>
              <a:t> fetal </a:t>
            </a:r>
            <a:r>
              <a:rPr lang="en-US" dirty="0" err="1" smtClean="0"/>
              <a:t>surviellance</a:t>
            </a:r>
            <a:r>
              <a:rPr lang="en-US" dirty="0" smtClean="0"/>
              <a:t>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30% </a:t>
            </a:r>
            <a:r>
              <a:rPr lang="en-US" dirty="0" err="1" smtClean="0"/>
              <a:t>antepartrum</a:t>
            </a:r>
            <a:r>
              <a:rPr lang="en-US" dirty="0" smtClean="0"/>
              <a:t> fetal deaths due to asphyxia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IUGR,post</a:t>
            </a:r>
            <a:r>
              <a:rPr lang="en-US" dirty="0" smtClean="0"/>
              <a:t> dates),</a:t>
            </a:r>
          </a:p>
          <a:p>
            <a:r>
              <a:rPr lang="en-US" dirty="0" smtClean="0"/>
              <a:t>30% maternal complications:</a:t>
            </a:r>
          </a:p>
          <a:p>
            <a:r>
              <a:rPr lang="en-US" dirty="0" err="1" smtClean="0"/>
              <a:t>Preclampsia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Placental abruption,</a:t>
            </a:r>
          </a:p>
          <a:p>
            <a:r>
              <a:rPr lang="en-US" dirty="0" smtClean="0"/>
              <a:t>DM.</a:t>
            </a:r>
          </a:p>
          <a:p>
            <a:r>
              <a:rPr lang="en-US" dirty="0" smtClean="0"/>
              <a:t>15% </a:t>
            </a:r>
            <a:r>
              <a:rPr lang="en-US" dirty="0" err="1" smtClean="0"/>
              <a:t>congential</a:t>
            </a:r>
            <a:r>
              <a:rPr lang="en-US" dirty="0" smtClean="0"/>
              <a:t> malformations &amp; abnormalities,</a:t>
            </a:r>
          </a:p>
          <a:p>
            <a:r>
              <a:rPr lang="en-US" dirty="0" smtClean="0"/>
              <a:t>5% infection.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50% first trimester spontaneous abortion,</a:t>
            </a:r>
          </a:p>
          <a:p>
            <a:r>
              <a:rPr lang="en-US" dirty="0" smtClean="0"/>
              <a:t>5% stillborn infants have chromosomal anomalies.</a:t>
            </a:r>
          </a:p>
          <a:p>
            <a:r>
              <a:rPr lang="en-US" dirty="0" err="1" smtClean="0"/>
              <a:t>Congential</a:t>
            </a:r>
            <a:r>
              <a:rPr lang="en-US" dirty="0" smtClean="0"/>
              <a:t> anomalies:</a:t>
            </a:r>
          </a:p>
          <a:p>
            <a:r>
              <a:rPr lang="en-US" dirty="0" err="1" smtClean="0"/>
              <a:t>Chromosomal:numerical</a:t>
            </a:r>
            <a:r>
              <a:rPr lang="en-US" dirty="0" smtClean="0"/>
              <a:t> (47XXX)</a:t>
            </a:r>
          </a:p>
          <a:p>
            <a:r>
              <a:rPr lang="en-US" dirty="0" smtClean="0"/>
              <a:t>Structural (translocations)</a:t>
            </a:r>
          </a:p>
          <a:p>
            <a:r>
              <a:rPr lang="en-US" dirty="0" smtClean="0"/>
              <a:t>Single gene(cystic fibrosis)</a:t>
            </a:r>
          </a:p>
          <a:p>
            <a:r>
              <a:rPr lang="en-US" dirty="0" smtClean="0"/>
              <a:t>Polygenic &amp; </a:t>
            </a:r>
            <a:r>
              <a:rPr lang="en-US" dirty="0" err="1" smtClean="0"/>
              <a:t>multifactorial</a:t>
            </a:r>
            <a:r>
              <a:rPr lang="en-US" dirty="0" smtClean="0"/>
              <a:t>(NTDs)</a:t>
            </a:r>
          </a:p>
          <a:p>
            <a:r>
              <a:rPr lang="en-US" dirty="0" err="1" smtClean="0"/>
              <a:t>Teratogenic</a:t>
            </a:r>
            <a:r>
              <a:rPr lang="en-US" dirty="0" smtClean="0"/>
              <a:t> disorders(Drugs).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Biophysical tests,</a:t>
            </a:r>
          </a:p>
          <a:p>
            <a:r>
              <a:rPr lang="en-US" dirty="0" smtClean="0"/>
              <a:t>Biochemical tests.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Early Pregnancy.</a:t>
            </a:r>
            <a:br>
              <a:rPr lang="en-US" dirty="0" smtClean="0"/>
            </a:br>
            <a:r>
              <a:rPr lang="en-US" dirty="0" smtClean="0"/>
              <a:t>Biochemical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Maternal serum alpha fetoprotein (MSAFP)</a:t>
            </a:r>
          </a:p>
          <a:p>
            <a:r>
              <a:rPr lang="en-US" dirty="0" smtClean="0"/>
              <a:t>Triple Test,</a:t>
            </a:r>
          </a:p>
          <a:p>
            <a:r>
              <a:rPr lang="en-US" dirty="0" smtClean="0"/>
              <a:t>Acetyl cholinesterase,</a:t>
            </a:r>
          </a:p>
          <a:p>
            <a:r>
              <a:rPr lang="en-US" dirty="0" err="1" smtClean="0"/>
              <a:t>Inhibin</a:t>
            </a:r>
            <a:r>
              <a:rPr lang="en-US" dirty="0" smtClean="0"/>
              <a:t> A,</a:t>
            </a:r>
          </a:p>
          <a:p>
            <a:r>
              <a:rPr lang="en-US" dirty="0" smtClean="0"/>
              <a:t>Prenatal genetic testing:</a:t>
            </a:r>
          </a:p>
          <a:p>
            <a:r>
              <a:rPr lang="en-US" dirty="0" smtClean="0"/>
              <a:t>Amniocentesis,</a:t>
            </a:r>
          </a:p>
          <a:p>
            <a:r>
              <a:rPr lang="en-US" dirty="0" smtClean="0"/>
              <a:t>Chorionic villous sampling.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MSAFP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AFP is an </a:t>
            </a:r>
            <a:r>
              <a:rPr lang="en-US" dirty="0" err="1" smtClean="0"/>
              <a:t>oncofetalprotein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Highest level in fetal serum &amp; amniotic fluid is reached around 13 weeks,</a:t>
            </a:r>
          </a:p>
          <a:p>
            <a:r>
              <a:rPr lang="en-US" dirty="0" smtClean="0"/>
              <a:t>Elevated in:</a:t>
            </a:r>
          </a:p>
          <a:p>
            <a:r>
              <a:rPr lang="en-US" dirty="0" smtClean="0"/>
              <a:t>Wrong gestational age,</a:t>
            </a:r>
          </a:p>
          <a:p>
            <a:r>
              <a:rPr lang="en-US" dirty="0" smtClean="0"/>
              <a:t>Open Neural tube defects,</a:t>
            </a:r>
          </a:p>
          <a:p>
            <a:r>
              <a:rPr lang="en-US" dirty="0" smtClean="0"/>
              <a:t>Multiple pregnancy,</a:t>
            </a:r>
          </a:p>
          <a:p>
            <a:r>
              <a:rPr lang="en-US" dirty="0" err="1" smtClean="0"/>
              <a:t>Rh</a:t>
            </a:r>
            <a:r>
              <a:rPr lang="en-US" dirty="0" smtClean="0"/>
              <a:t> </a:t>
            </a:r>
            <a:r>
              <a:rPr lang="en-US" dirty="0" err="1" smtClean="0"/>
              <a:t>Isoimmunisation</a:t>
            </a:r>
            <a:r>
              <a:rPr lang="en-US" dirty="0" smtClean="0"/>
              <a:t>,</a:t>
            </a:r>
          </a:p>
          <a:p>
            <a:r>
              <a:rPr lang="en-US" dirty="0" smtClean="0"/>
              <a:t>IUFD,</a:t>
            </a:r>
          </a:p>
          <a:p>
            <a:r>
              <a:rPr lang="en-US" dirty="0" smtClean="0"/>
              <a:t>Anterior abdominal wall defects,</a:t>
            </a:r>
          </a:p>
          <a:p>
            <a:r>
              <a:rPr lang="en-US" dirty="0" smtClean="0"/>
              <a:t>Renal anomalies.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 levels:</a:t>
            </a:r>
          </a:p>
          <a:p>
            <a:r>
              <a:rPr lang="en-US" dirty="0" err="1" smtClean="0"/>
              <a:t>Trisomies</a:t>
            </a:r>
            <a:r>
              <a:rPr lang="en-US" dirty="0" smtClean="0"/>
              <a:t>(</a:t>
            </a:r>
            <a:r>
              <a:rPr lang="en-US" dirty="0" err="1" smtClean="0"/>
              <a:t>Down;s</a:t>
            </a:r>
            <a:r>
              <a:rPr lang="en-US" dirty="0" smtClean="0"/>
              <a:t> syndrome),</a:t>
            </a:r>
          </a:p>
          <a:p>
            <a:r>
              <a:rPr lang="en-US" dirty="0" smtClean="0"/>
              <a:t>GTN.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Triple tests.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Combined biochemical test includes</a:t>
            </a:r>
          </a:p>
          <a:p>
            <a:r>
              <a:rPr lang="en-US" dirty="0" smtClean="0"/>
              <a:t> MSAFP,</a:t>
            </a:r>
          </a:p>
          <a:p>
            <a:r>
              <a:rPr lang="en-US" dirty="0" err="1" smtClean="0"/>
              <a:t>hCG</a:t>
            </a:r>
            <a:r>
              <a:rPr lang="en-US" dirty="0" smtClean="0"/>
              <a:t> and</a:t>
            </a:r>
          </a:p>
          <a:p>
            <a:r>
              <a:rPr lang="en-US" dirty="0" smtClean="0"/>
              <a:t>UE3.</a:t>
            </a:r>
          </a:p>
          <a:p>
            <a:r>
              <a:rPr lang="en-US" dirty="0" smtClean="0"/>
              <a:t>Detection of </a:t>
            </a:r>
            <a:r>
              <a:rPr lang="en-US" dirty="0" err="1" smtClean="0"/>
              <a:t>Trisomy</a:t>
            </a:r>
            <a:r>
              <a:rPr lang="en-US" dirty="0" smtClean="0"/>
              <a:t> 21,</a:t>
            </a:r>
          </a:p>
          <a:p>
            <a:r>
              <a:rPr lang="en-US" dirty="0" smtClean="0"/>
              <a:t>Done between 15-20 weeks of gestation,</a:t>
            </a:r>
          </a:p>
          <a:p>
            <a:r>
              <a:rPr lang="en-US" dirty="0" smtClean="0"/>
              <a:t>Risk ratio of 1:250 or greater amniocentesis is suggested.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AFP:</a:t>
            </a:r>
          </a:p>
          <a:p>
            <a:r>
              <a:rPr lang="en-US" dirty="0" smtClean="0"/>
              <a:t>High in Neural tube defects,</a:t>
            </a:r>
          </a:p>
          <a:p>
            <a:r>
              <a:rPr lang="en-US" dirty="0" smtClean="0"/>
              <a:t>Failure of the fetus abdomen to close.</a:t>
            </a:r>
          </a:p>
          <a:p>
            <a:r>
              <a:rPr lang="en-US" dirty="0" smtClean="0"/>
              <a:t>HCG:</a:t>
            </a:r>
          </a:p>
          <a:p>
            <a:r>
              <a:rPr lang="en-US" dirty="0" smtClean="0"/>
              <a:t>Low levels:</a:t>
            </a:r>
          </a:p>
          <a:p>
            <a:r>
              <a:rPr lang="en-US" dirty="0" smtClean="0"/>
              <a:t>Miscarriage,</a:t>
            </a:r>
          </a:p>
          <a:p>
            <a:r>
              <a:rPr lang="en-US" dirty="0" smtClean="0"/>
              <a:t>Ectopic Pregnancy.</a:t>
            </a:r>
          </a:p>
          <a:p>
            <a:r>
              <a:rPr lang="en-US" dirty="0" smtClean="0"/>
              <a:t>High levels:</a:t>
            </a:r>
          </a:p>
          <a:p>
            <a:r>
              <a:rPr lang="en-US" dirty="0" smtClean="0"/>
              <a:t>Molar pregnancy,</a:t>
            </a:r>
          </a:p>
          <a:p>
            <a:r>
              <a:rPr lang="en-US" dirty="0" smtClean="0"/>
              <a:t>Multiple Pregnancy.</a:t>
            </a:r>
          </a:p>
          <a:p>
            <a:r>
              <a:rPr lang="en-US" dirty="0" err="1" smtClean="0"/>
              <a:t>Estriol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Low:Down’s</a:t>
            </a:r>
            <a:r>
              <a:rPr lang="en-US" dirty="0" smtClean="0"/>
              <a:t> syndrome.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Acetyl </a:t>
            </a:r>
            <a:r>
              <a:rPr lang="en-US" dirty="0" err="1" smtClean="0"/>
              <a:t>choline</a:t>
            </a:r>
            <a:r>
              <a:rPr lang="en-US" dirty="0" smtClean="0"/>
              <a:t> esterase.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Elevated in Neural tube defects.</a:t>
            </a:r>
          </a:p>
          <a:p>
            <a:r>
              <a:rPr lang="en-US" dirty="0" smtClean="0"/>
              <a:t>Better diagnostic value than AFP.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Inhibin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Dimeric</a:t>
            </a:r>
            <a:r>
              <a:rPr lang="en-US" dirty="0" smtClean="0"/>
              <a:t> glycoprotein.</a:t>
            </a:r>
          </a:p>
          <a:p>
            <a:r>
              <a:rPr lang="en-US" dirty="0" smtClean="0"/>
              <a:t>Produced by corpus </a:t>
            </a:r>
            <a:r>
              <a:rPr lang="en-US" dirty="0" err="1" smtClean="0"/>
              <a:t>luteum</a:t>
            </a:r>
            <a:r>
              <a:rPr lang="en-US" dirty="0" smtClean="0"/>
              <a:t> and the placenta.</a:t>
            </a:r>
          </a:p>
          <a:p>
            <a:r>
              <a:rPr lang="en-US" dirty="0" smtClean="0"/>
              <a:t>Increased in Down’s syndrome.</a:t>
            </a:r>
          </a:p>
          <a:p>
            <a:r>
              <a:rPr lang="en-US" dirty="0" smtClean="0"/>
              <a:t>Triple test +</a:t>
            </a:r>
            <a:r>
              <a:rPr lang="en-US" dirty="0" err="1" smtClean="0"/>
              <a:t>Inhibin</a:t>
            </a:r>
            <a:r>
              <a:rPr lang="en-US" dirty="0" smtClean="0"/>
              <a:t> A=Quadruple Test.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EVALUATION.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91600" cy="5257800"/>
          </a:xfrm>
        </p:spPr>
        <p:txBody>
          <a:bodyPr/>
          <a:lstStyle/>
          <a:p>
            <a:r>
              <a:rPr lang="en-US" dirty="0" smtClean="0"/>
              <a:t>AT  FRIST VISIT:</a:t>
            </a:r>
          </a:p>
          <a:p>
            <a:r>
              <a:rPr lang="en-US" dirty="0" smtClean="0"/>
              <a:t>Initial antenatal examination should be carried out in first </a:t>
            </a:r>
            <a:r>
              <a:rPr lang="en-US" dirty="0" err="1" smtClean="0"/>
              <a:t>timester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record of size of uterus following Bimanual examination/ USG.</a:t>
            </a:r>
          </a:p>
          <a:p>
            <a:r>
              <a:rPr lang="en-US" dirty="0" smtClean="0"/>
              <a:t>Estimates correct duration of gestation.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Prenatal genetic diagnosis: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Amniocentesis:</a:t>
            </a:r>
          </a:p>
          <a:p>
            <a:r>
              <a:rPr lang="en-US" dirty="0" smtClean="0"/>
              <a:t>Invasive procedure</a:t>
            </a:r>
          </a:p>
          <a:p>
            <a:r>
              <a:rPr lang="en-US" dirty="0" smtClean="0"/>
              <a:t>Performed between 14 and 16 weeks.</a:t>
            </a:r>
          </a:p>
          <a:p>
            <a:r>
              <a:rPr lang="en-US" dirty="0" smtClean="0"/>
              <a:t>Under USG guidance.</a:t>
            </a:r>
          </a:p>
          <a:p>
            <a:r>
              <a:rPr lang="en-US" dirty="0" smtClean="0"/>
              <a:t>Fetal blood obtained in this procedure are subjected to cytogenetic analysis.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; Down’s syndrome,</a:t>
            </a:r>
          </a:p>
          <a:p>
            <a:r>
              <a:rPr lang="en-US" dirty="0" smtClean="0"/>
              <a:t>Turners syndrome.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Chorionic villous sampling.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Carried </a:t>
            </a:r>
            <a:r>
              <a:rPr lang="en-US" dirty="0" err="1" smtClean="0"/>
              <a:t>transcervically</a:t>
            </a:r>
            <a:r>
              <a:rPr lang="en-US" dirty="0" smtClean="0"/>
              <a:t> between 10-12 weeks</a:t>
            </a:r>
          </a:p>
          <a:p>
            <a:r>
              <a:rPr lang="en-US" dirty="0" smtClean="0"/>
              <a:t>Trans abdominally  from 10 weeks to term.</a:t>
            </a:r>
          </a:p>
          <a:p>
            <a:r>
              <a:rPr lang="en-US" dirty="0" smtClean="0"/>
              <a:t>Complications:</a:t>
            </a:r>
          </a:p>
          <a:p>
            <a:r>
              <a:rPr lang="en-US" dirty="0" smtClean="0"/>
              <a:t>Fetal loss,</a:t>
            </a:r>
          </a:p>
          <a:p>
            <a:r>
              <a:rPr lang="en-US" dirty="0" err="1" smtClean="0"/>
              <a:t>Oromandibular</a:t>
            </a:r>
            <a:r>
              <a:rPr lang="en-US" dirty="0" smtClean="0"/>
              <a:t> defects,</a:t>
            </a:r>
          </a:p>
          <a:p>
            <a:r>
              <a:rPr lang="en-US" dirty="0" smtClean="0"/>
              <a:t>Maternal cell contamination</a:t>
            </a:r>
          </a:p>
          <a:p>
            <a:r>
              <a:rPr lang="en-US" dirty="0" smtClean="0"/>
              <a:t>Anti D </a:t>
            </a:r>
            <a:r>
              <a:rPr lang="en-US" dirty="0" err="1" smtClean="0"/>
              <a:t>Ig</a:t>
            </a:r>
            <a:r>
              <a:rPr lang="en-US" dirty="0" smtClean="0"/>
              <a:t> 50 </a:t>
            </a:r>
            <a:r>
              <a:rPr lang="en-US" dirty="0" err="1" smtClean="0"/>
              <a:t>ug</a:t>
            </a:r>
            <a:r>
              <a:rPr lang="en-US" dirty="0" smtClean="0"/>
              <a:t> IM administered following the procedure to </a:t>
            </a:r>
            <a:r>
              <a:rPr lang="en-US" dirty="0" err="1" smtClean="0"/>
              <a:t>Rh</a:t>
            </a:r>
            <a:r>
              <a:rPr lang="en-US" dirty="0" smtClean="0"/>
              <a:t> –</a:t>
            </a:r>
            <a:r>
              <a:rPr lang="en-US" dirty="0" err="1" smtClean="0"/>
              <a:t>ve</a:t>
            </a:r>
            <a:r>
              <a:rPr lang="en-US" dirty="0" smtClean="0"/>
              <a:t> woman.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Biophysical.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USG :</a:t>
            </a:r>
          </a:p>
          <a:p>
            <a:r>
              <a:rPr lang="en-US" dirty="0" smtClean="0"/>
              <a:t>10-14 weeks can detect fetal anomalies</a:t>
            </a:r>
          </a:p>
          <a:p>
            <a:r>
              <a:rPr lang="en-US" dirty="0" smtClean="0"/>
              <a:t>CRL smaller than GA is associated with chromosomal anomalies.</a:t>
            </a:r>
          </a:p>
          <a:p>
            <a:r>
              <a:rPr lang="en-US" dirty="0" smtClean="0"/>
              <a:t>Absence of nasal bone on USG at 10-12 weeks is associated with fetal Down syndrome.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Preventionof</a:t>
            </a:r>
            <a:r>
              <a:rPr lang="en-US" dirty="0" smtClean="0"/>
              <a:t> fetal death,</a:t>
            </a:r>
          </a:p>
          <a:p>
            <a:r>
              <a:rPr lang="en-US" dirty="0" smtClean="0"/>
              <a:t>Avoidance of unnecessary interventions.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Biophysical 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Biophysical profile is a screening test for </a:t>
            </a:r>
            <a:r>
              <a:rPr lang="en-US" dirty="0" err="1" smtClean="0"/>
              <a:t>uteroplacental</a:t>
            </a:r>
            <a:r>
              <a:rPr lang="en-US" dirty="0" smtClean="0"/>
              <a:t> </a:t>
            </a:r>
            <a:r>
              <a:rPr lang="en-US" dirty="0" err="1" smtClean="0"/>
              <a:t>insufficency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Biophysical tests:</a:t>
            </a:r>
          </a:p>
          <a:p>
            <a:r>
              <a:rPr lang="en-US" dirty="0" smtClean="0"/>
              <a:t>Fetal movement count,</a:t>
            </a:r>
          </a:p>
          <a:p>
            <a:r>
              <a:rPr lang="en-US" dirty="0" smtClean="0"/>
              <a:t>Fetal biophysical profile,</a:t>
            </a:r>
          </a:p>
          <a:p>
            <a:r>
              <a:rPr lang="en-US" dirty="0" smtClean="0"/>
              <a:t>CTG,</a:t>
            </a:r>
          </a:p>
          <a:p>
            <a:r>
              <a:rPr lang="en-US" dirty="0" smtClean="0"/>
              <a:t>Doppler </a:t>
            </a:r>
            <a:r>
              <a:rPr lang="en-US" dirty="0" err="1" smtClean="0"/>
              <a:t>usg</a:t>
            </a:r>
            <a:r>
              <a:rPr lang="en-US" dirty="0" smtClean="0"/>
              <a:t>,</a:t>
            </a:r>
          </a:p>
          <a:p>
            <a:r>
              <a:rPr lang="en-US" dirty="0" smtClean="0"/>
              <a:t>NST,</a:t>
            </a:r>
          </a:p>
          <a:p>
            <a:r>
              <a:rPr lang="en-US" dirty="0" err="1" smtClean="0"/>
              <a:t>Vibroacoustic</a:t>
            </a:r>
            <a:r>
              <a:rPr lang="en-US" dirty="0" smtClean="0"/>
              <a:t> stimulation </a:t>
            </a:r>
            <a:r>
              <a:rPr lang="en-US" dirty="0" err="1" smtClean="0"/>
              <a:t>test.s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Fetal movement count.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than 10 movements occur during 12 hrs,</a:t>
            </a:r>
          </a:p>
          <a:p>
            <a:pPr>
              <a:buNone/>
            </a:pPr>
            <a:r>
              <a:rPr lang="en-US" dirty="0" smtClean="0"/>
              <a:t>On 2 successive days.</a:t>
            </a:r>
          </a:p>
          <a:p>
            <a:pPr>
              <a:buNone/>
            </a:pPr>
            <a:r>
              <a:rPr lang="en-US" dirty="0" smtClean="0"/>
              <a:t>No movement is perceived even after 12 hrs in a single day.</a:t>
            </a:r>
          </a:p>
          <a:p>
            <a:pPr>
              <a:buNone/>
            </a:pPr>
            <a:r>
              <a:rPr lang="en-US" dirty="0" smtClean="0"/>
              <a:t>DFMC:3 counts each of 1 hour duration are recommended.countsX4 gives daily DFMC.</a:t>
            </a:r>
          </a:p>
          <a:p>
            <a:pPr>
              <a:buNone/>
            </a:pPr>
            <a:r>
              <a:rPr lang="en-US" dirty="0" smtClean="0"/>
              <a:t>Less than 10 in 12 hrs indicates fetal compromise.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Loss of fetal movements.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Increased fetal movements-maternal hypoglycemia,</a:t>
            </a:r>
          </a:p>
          <a:p>
            <a:r>
              <a:rPr lang="en-US" dirty="0" smtClean="0"/>
              <a:t>Reduced:</a:t>
            </a:r>
          </a:p>
          <a:p>
            <a:r>
              <a:rPr lang="en-US" dirty="0" smtClean="0"/>
              <a:t>Fetal sleep,</a:t>
            </a:r>
          </a:p>
          <a:p>
            <a:r>
              <a:rPr lang="en-US" dirty="0" smtClean="0"/>
              <a:t>Fetal anomalies,</a:t>
            </a:r>
          </a:p>
          <a:p>
            <a:r>
              <a:rPr lang="en-US" dirty="0" smtClean="0"/>
              <a:t>Anterior placenta,</a:t>
            </a:r>
          </a:p>
          <a:p>
            <a:r>
              <a:rPr lang="en-US" dirty="0" err="1" smtClean="0"/>
              <a:t>Hydraminos</a:t>
            </a:r>
            <a:r>
              <a:rPr lang="en-US" dirty="0" smtClean="0"/>
              <a:t>,</a:t>
            </a:r>
          </a:p>
          <a:p>
            <a:r>
              <a:rPr lang="en-US" dirty="0" smtClean="0"/>
              <a:t>Obesity,</a:t>
            </a:r>
          </a:p>
          <a:p>
            <a:r>
              <a:rPr lang="en-US" dirty="0" smtClean="0"/>
              <a:t>Drugs,</a:t>
            </a:r>
          </a:p>
          <a:p>
            <a:r>
              <a:rPr lang="en-US" dirty="0" smtClean="0"/>
              <a:t>Chronic smoking,</a:t>
            </a:r>
          </a:p>
          <a:p>
            <a:r>
              <a:rPr lang="en-US" dirty="0" smtClean="0"/>
              <a:t>Hypoxia.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CONTINUOUS ELECTRONIC MONITORING OF FETAL HEART RATE ALONG WITH RECORDING OF FETAL MOVEMENTS.</a:t>
            </a:r>
          </a:p>
          <a:p>
            <a:r>
              <a:rPr lang="en-US" dirty="0" smtClean="0"/>
              <a:t>Reactive: when 2 or more   accelerations of more than 15 beats per minute above the baseline and longer than 15 sec in duration are present in a 20 min observation.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Reactive NST</a:t>
            </a:r>
            <a:endParaRPr lang="en-US" dirty="0"/>
          </a:p>
        </p:txBody>
      </p:sp>
      <p:pic>
        <p:nvPicPr>
          <p:cNvPr id="3" name="Picture 2" descr="images (1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4074"/>
            <a:ext cx="9144000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reactive.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Absence of any fetal reactivity.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images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81300"/>
            <a:ext cx="9031458" cy="4076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Maternal weight gain</a:t>
            </a:r>
          </a:p>
          <a:p>
            <a:r>
              <a:rPr lang="en-US" dirty="0" smtClean="0"/>
              <a:t>Blood pressure,</a:t>
            </a:r>
          </a:p>
          <a:p>
            <a:r>
              <a:rPr lang="en-US" dirty="0" smtClean="0"/>
              <a:t>Assessment of the size of the uterus and height of the </a:t>
            </a:r>
            <a:r>
              <a:rPr lang="en-US" dirty="0" err="1" smtClean="0"/>
              <a:t>fundus</a:t>
            </a:r>
            <a:r>
              <a:rPr lang="en-US" dirty="0" smtClean="0"/>
              <a:t>,</a:t>
            </a:r>
          </a:p>
          <a:p>
            <a:r>
              <a:rPr lang="en-US" dirty="0" smtClean="0"/>
              <a:t>Clinical assessment of excess liquor,</a:t>
            </a:r>
          </a:p>
          <a:p>
            <a:r>
              <a:rPr lang="en-US" dirty="0" smtClean="0"/>
              <a:t>Abdominal girth.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Decelerations.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</a:t>
            </a:r>
            <a:r>
              <a:rPr lang="en-US" dirty="0" err="1" smtClean="0"/>
              <a:t>deceleration:Head</a:t>
            </a:r>
            <a:r>
              <a:rPr lang="en-US" dirty="0" smtClean="0"/>
              <a:t> compression,</a:t>
            </a:r>
          </a:p>
          <a:p>
            <a:r>
              <a:rPr lang="en-US" dirty="0" smtClean="0"/>
              <a:t>Late </a:t>
            </a:r>
            <a:r>
              <a:rPr lang="en-US" dirty="0" err="1" smtClean="0"/>
              <a:t>deceleration:Fetal</a:t>
            </a:r>
            <a:r>
              <a:rPr lang="en-US" dirty="0" smtClean="0"/>
              <a:t> Hypoxia,</a:t>
            </a:r>
          </a:p>
          <a:p>
            <a:r>
              <a:rPr lang="en-US" dirty="0" smtClean="0"/>
              <a:t>Variable </a:t>
            </a:r>
            <a:r>
              <a:rPr lang="en-US" dirty="0" err="1" smtClean="0"/>
              <a:t>deceleration:Cord</a:t>
            </a:r>
            <a:r>
              <a:rPr lang="en-US" dirty="0" smtClean="0"/>
              <a:t> compression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Deceleration.</a:t>
            </a:r>
            <a:endParaRPr lang="en-US" dirty="0"/>
          </a:p>
        </p:txBody>
      </p:sp>
      <p:pic>
        <p:nvPicPr>
          <p:cNvPr id="4" name="Content Placeholder 3" descr="images (1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72506"/>
            <a:ext cx="9143999" cy="4585494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 deceleration.</a:t>
            </a:r>
            <a:endParaRPr lang="en-US" dirty="0"/>
          </a:p>
        </p:txBody>
      </p:sp>
      <p:pic>
        <p:nvPicPr>
          <p:cNvPr id="4" name="Content Placeholder 3" descr="images (15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76400"/>
            <a:ext cx="9144000" cy="4909344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deceleration.</a:t>
            </a:r>
            <a:endParaRPr lang="en-US" dirty="0"/>
          </a:p>
        </p:txBody>
      </p:sp>
      <p:pic>
        <p:nvPicPr>
          <p:cNvPr id="4" name="Content Placeholder 3" descr="images (1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0"/>
            <a:ext cx="9144000" cy="5334000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Fetal  BPP.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high risk pregnancy,</a:t>
            </a:r>
          </a:p>
          <a:p>
            <a:r>
              <a:rPr lang="en-US" dirty="0" smtClean="0"/>
              <a:t>Frequency weekly after a normal NST and twice weekly after an abnormal test.</a:t>
            </a:r>
          </a:p>
          <a:p>
            <a:r>
              <a:rPr lang="en-US" dirty="0" smtClean="0"/>
              <a:t>Modified BPP:</a:t>
            </a:r>
          </a:p>
          <a:p>
            <a:r>
              <a:rPr lang="en-US" dirty="0" smtClean="0"/>
              <a:t>NST,</a:t>
            </a:r>
          </a:p>
          <a:p>
            <a:r>
              <a:rPr lang="en-US" dirty="0" smtClean="0"/>
              <a:t>AFI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&gt;32 WEEKS</a:t>
            </a:r>
          </a:p>
          <a:p>
            <a:r>
              <a:rPr lang="en-US" dirty="0" smtClean="0"/>
              <a:t>Base line heart rate :110-150 </a:t>
            </a:r>
            <a:r>
              <a:rPr lang="en-US" dirty="0" err="1" smtClean="0"/>
              <a:t>bpm</a:t>
            </a:r>
            <a:r>
              <a:rPr lang="en-US" dirty="0" smtClean="0"/>
              <a:t>,</a:t>
            </a:r>
          </a:p>
          <a:p>
            <a:r>
              <a:rPr lang="en-US" dirty="0" smtClean="0"/>
              <a:t>Baseline variability :5-25 </a:t>
            </a:r>
            <a:r>
              <a:rPr lang="en-US" dirty="0" err="1" smtClean="0"/>
              <a:t>bpm</a:t>
            </a:r>
            <a:r>
              <a:rPr lang="en-US" dirty="0" smtClean="0"/>
              <a:t>,</a:t>
            </a:r>
          </a:p>
          <a:p>
            <a:r>
              <a:rPr lang="en-US" dirty="0" smtClean="0"/>
              <a:t>2 or more accelerations during a 20 min period.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IUGR with serial measurement BPD,AC,HC,FL and AFI.</a:t>
            </a:r>
          </a:p>
          <a:p>
            <a:r>
              <a:rPr lang="en-US" dirty="0" smtClean="0"/>
              <a:t>Ac is single measurement –Fetal nutrition.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AFV is dependant  upon fetal </a:t>
            </a:r>
            <a:r>
              <a:rPr lang="en-US" dirty="0" err="1" smtClean="0"/>
              <a:t>urine,output,pulmonary</a:t>
            </a:r>
            <a:r>
              <a:rPr lang="en-US" dirty="0" smtClean="0"/>
              <a:t> fluid production and fetal swallowing.</a:t>
            </a:r>
          </a:p>
          <a:p>
            <a:r>
              <a:rPr lang="en-US" dirty="0" smtClean="0"/>
              <a:t>Decreased(AFI&lt;/5) in fetal hypoxia and placental </a:t>
            </a:r>
            <a:r>
              <a:rPr lang="en-US" dirty="0" err="1" smtClean="0"/>
              <a:t>insufficency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vertical pocket of AF &gt;2cm is normal.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for pulmonary maturity,</a:t>
            </a:r>
          </a:p>
          <a:p>
            <a:r>
              <a:rPr lang="en-US" dirty="0" smtClean="0"/>
              <a:t>Assessment of severity of </a:t>
            </a:r>
            <a:r>
              <a:rPr lang="en-US" dirty="0" err="1" smtClean="0"/>
              <a:t>Rh</a:t>
            </a:r>
            <a:r>
              <a:rPr lang="en-US" dirty="0" smtClean="0"/>
              <a:t> </a:t>
            </a:r>
            <a:r>
              <a:rPr lang="en-US" dirty="0" err="1" smtClean="0"/>
              <a:t>iso</a:t>
            </a:r>
            <a:r>
              <a:rPr lang="en-US" dirty="0" smtClean="0"/>
              <a:t> </a:t>
            </a:r>
            <a:r>
              <a:rPr lang="en-US" dirty="0" err="1" smtClean="0"/>
              <a:t>immunisation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Pulmonary maturity.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Estimation of pulmonary surfactant:</a:t>
            </a:r>
          </a:p>
          <a:p>
            <a:r>
              <a:rPr lang="en-US" dirty="0" err="1" smtClean="0"/>
              <a:t>Lecithin:Spinghomyelin</a:t>
            </a:r>
            <a:r>
              <a:rPr lang="en-US" dirty="0" smtClean="0"/>
              <a:t> ratio</a:t>
            </a:r>
          </a:p>
          <a:p>
            <a:r>
              <a:rPr lang="en-US" dirty="0" smtClean="0"/>
              <a:t>Shake test or Bubble test.</a:t>
            </a:r>
          </a:p>
          <a:p>
            <a:r>
              <a:rPr lang="en-US" dirty="0" smtClean="0"/>
              <a:t>Serial dilutions of amniotic fluid mixed with 95% ethanol for 15 sec presence of bubbles as meniscus in 15 min presence of surfactant.</a:t>
            </a:r>
          </a:p>
          <a:p>
            <a:r>
              <a:rPr lang="en-US" dirty="0" smtClean="0"/>
              <a:t>Presence of </a:t>
            </a:r>
            <a:r>
              <a:rPr lang="en-US" dirty="0" err="1" smtClean="0"/>
              <a:t>phosphatidyl</a:t>
            </a:r>
            <a:r>
              <a:rPr lang="en-US" dirty="0" smtClean="0"/>
              <a:t> glycerol,</a:t>
            </a:r>
          </a:p>
          <a:p>
            <a:r>
              <a:rPr lang="en-US" dirty="0" smtClean="0"/>
              <a:t>Saturated </a:t>
            </a:r>
            <a:r>
              <a:rPr lang="en-US" dirty="0" err="1" smtClean="0"/>
              <a:t>phosphatidyl</a:t>
            </a:r>
            <a:r>
              <a:rPr lang="en-US" dirty="0" smtClean="0"/>
              <a:t> </a:t>
            </a:r>
            <a:r>
              <a:rPr lang="en-US" dirty="0" err="1" smtClean="0"/>
              <a:t>choline</a:t>
            </a:r>
            <a:r>
              <a:rPr lang="en-US" dirty="0" smtClean="0"/>
              <a:t>,</a:t>
            </a:r>
          </a:p>
          <a:p>
            <a:r>
              <a:rPr lang="en-US" dirty="0" smtClean="0"/>
              <a:t>lamellar body,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Maternal weight gain.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wt gain:1 kg a fortnight,</a:t>
            </a:r>
          </a:p>
          <a:p>
            <a:r>
              <a:rPr lang="en-US" dirty="0" smtClean="0"/>
              <a:t>Excess weight gain:</a:t>
            </a:r>
          </a:p>
          <a:p>
            <a:r>
              <a:rPr lang="en-US" dirty="0" smtClean="0"/>
              <a:t>Excess fluid retention-sign of </a:t>
            </a:r>
            <a:r>
              <a:rPr lang="en-US" dirty="0" err="1" smtClean="0"/>
              <a:t>preclampsia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Weight gain falling/less than normal:</a:t>
            </a:r>
          </a:p>
          <a:p>
            <a:r>
              <a:rPr lang="en-US" dirty="0" smtClean="0"/>
              <a:t>IUGR.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Assessmentof</a:t>
            </a:r>
            <a:r>
              <a:rPr lang="en-US" dirty="0" smtClean="0"/>
              <a:t> severity of </a:t>
            </a:r>
            <a:r>
              <a:rPr lang="en-US" dirty="0" err="1" smtClean="0"/>
              <a:t>Rh</a:t>
            </a:r>
            <a:r>
              <a:rPr lang="en-US" dirty="0" smtClean="0"/>
              <a:t> </a:t>
            </a:r>
            <a:r>
              <a:rPr lang="en-US" dirty="0" err="1" smtClean="0"/>
              <a:t>isoimmunization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Amniocentesis fro estimation of </a:t>
            </a:r>
            <a:r>
              <a:rPr lang="en-US" dirty="0" err="1" smtClean="0"/>
              <a:t>bilirubin</a:t>
            </a:r>
            <a:r>
              <a:rPr lang="en-US" dirty="0" smtClean="0"/>
              <a:t> in amniotic fluid by </a:t>
            </a:r>
            <a:r>
              <a:rPr lang="en-US" dirty="0" err="1" smtClean="0"/>
              <a:t>spectrophotometry</a:t>
            </a:r>
            <a:r>
              <a:rPr lang="en-US" dirty="0" smtClean="0"/>
              <a:t> analysis 450nm</a:t>
            </a:r>
          </a:p>
          <a:p>
            <a:r>
              <a:rPr lang="en-US" dirty="0" smtClean="0"/>
              <a:t>Prediction of fetal </a:t>
            </a:r>
            <a:r>
              <a:rPr lang="en-US" dirty="0" err="1" smtClean="0"/>
              <a:t>haemolysis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1"/>
            <a:ext cx="7772400" cy="2514600"/>
          </a:xfrm>
        </p:spPr>
        <p:txBody>
          <a:bodyPr/>
          <a:lstStyle/>
          <a:p>
            <a:r>
              <a:rPr lang="en-US" smtClean="0"/>
              <a:t>		THANK </a:t>
            </a:r>
            <a:r>
              <a:rPr lang="en-US" dirty="0" smtClean="0"/>
              <a:t>YOU.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Blood pressure.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Bp &lt;12 weeks to differentiate preexisting chronic HT from Pregnancy induced HT.</a:t>
            </a:r>
          </a:p>
          <a:p>
            <a:r>
              <a:rPr lang="en-US" dirty="0" smtClean="0"/>
              <a:t>Hypertension impair fetal growth.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Assessment of uterine size &amp; Ht of </a:t>
            </a:r>
            <a:r>
              <a:rPr lang="en-US" dirty="0" err="1" smtClean="0"/>
              <a:t>fundus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Height of </a:t>
            </a:r>
            <a:r>
              <a:rPr lang="en-US" dirty="0" err="1" smtClean="0"/>
              <a:t>fundus</a:t>
            </a:r>
            <a:r>
              <a:rPr lang="en-US" dirty="0" smtClean="0"/>
              <a:t> is documented at each visit.</a:t>
            </a:r>
          </a:p>
          <a:p>
            <a:r>
              <a:rPr lang="en-US" dirty="0" smtClean="0"/>
              <a:t>The top of </a:t>
            </a:r>
            <a:r>
              <a:rPr lang="en-US" dirty="0" err="1" smtClean="0"/>
              <a:t>fundus</a:t>
            </a:r>
            <a:r>
              <a:rPr lang="en-US" dirty="0" smtClean="0"/>
              <a:t> is measured from the superior border of the </a:t>
            </a:r>
            <a:r>
              <a:rPr lang="en-US" dirty="0" err="1" smtClean="0"/>
              <a:t>symphysis</a:t>
            </a:r>
            <a:r>
              <a:rPr lang="en-US" dirty="0" smtClean="0"/>
              <a:t> pubis(bladder should be empty) using a tape.</a:t>
            </a:r>
          </a:p>
          <a:p>
            <a:r>
              <a:rPr lang="en-US" dirty="0" smtClean="0"/>
              <a:t>After 24 weeks of pregnancy the distance measured in cm normally corresponds to the period of gestation in weeks.</a:t>
            </a:r>
          </a:p>
          <a:p>
            <a:r>
              <a:rPr lang="en-US" dirty="0" smtClean="0"/>
              <a:t>A variation of 1-2cm is acceptable.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/>
          <a:lstStyle/>
          <a:p>
            <a:r>
              <a:rPr lang="en-US" dirty="0" smtClean="0"/>
              <a:t>Date of LMP a measurement of </a:t>
            </a:r>
            <a:r>
              <a:rPr lang="en-US" dirty="0" err="1" smtClean="0"/>
              <a:t>symphysis-fundal</a:t>
            </a:r>
            <a:r>
              <a:rPr lang="en-US" dirty="0" smtClean="0"/>
              <a:t> height in later month of pregnancy is an useful screening test for further investigation.</a:t>
            </a:r>
          </a:p>
          <a:p>
            <a:r>
              <a:rPr lang="en-US" dirty="0" smtClean="0"/>
              <a:t>If the measurement falls below the 4 </a:t>
            </a:r>
            <a:r>
              <a:rPr lang="en-US" dirty="0" err="1" smtClean="0"/>
              <a:t>Cms,FGR</a:t>
            </a:r>
            <a:r>
              <a:rPr lang="en-US" dirty="0" smtClean="0"/>
              <a:t> is suspected &amp; more specific investigations done.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Clinical assessment of excess liquor.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Scanty liquor in the last trimester.</a:t>
            </a:r>
          </a:p>
          <a:p>
            <a:r>
              <a:rPr lang="en-US" dirty="0" smtClean="0"/>
              <a:t>Indicates placental </a:t>
            </a:r>
            <a:r>
              <a:rPr lang="en-US" dirty="0" err="1" smtClean="0"/>
              <a:t>insufficency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Abdominal girth.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is measured as lower border of </a:t>
            </a:r>
            <a:r>
              <a:rPr lang="en-US" dirty="0" err="1" smtClean="0"/>
              <a:t>umblicus</a:t>
            </a:r>
            <a:r>
              <a:rPr lang="en-US" dirty="0" smtClean="0"/>
              <a:t>.</a:t>
            </a:r>
          </a:p>
          <a:p>
            <a:r>
              <a:rPr lang="en-US" dirty="0" smtClean="0"/>
              <a:t>Girth increases steadily </a:t>
            </a:r>
            <a:r>
              <a:rPr lang="en-US" dirty="0" err="1" smtClean="0"/>
              <a:t>upto</a:t>
            </a:r>
            <a:r>
              <a:rPr lang="en-US" dirty="0" smtClean="0"/>
              <a:t> term.</a:t>
            </a:r>
          </a:p>
          <a:p>
            <a:r>
              <a:rPr lang="en-US" dirty="0" smtClean="0"/>
              <a:t>If the girth gradually diminishes </a:t>
            </a:r>
            <a:r>
              <a:rPr lang="en-US" dirty="0" err="1" smtClean="0"/>
              <a:t>beyound</a:t>
            </a:r>
            <a:r>
              <a:rPr lang="en-US" dirty="0" smtClean="0"/>
              <a:t> term or earlier </a:t>
            </a:r>
            <a:r>
              <a:rPr lang="en-US" dirty="0" err="1" smtClean="0"/>
              <a:t>suscipion</a:t>
            </a:r>
            <a:r>
              <a:rPr lang="en-US" dirty="0" smtClean="0"/>
              <a:t> of placental </a:t>
            </a:r>
            <a:r>
              <a:rPr lang="en-US" dirty="0" err="1" smtClean="0"/>
              <a:t>insufficency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Done in high risk cases:</a:t>
            </a:r>
          </a:p>
          <a:p>
            <a:r>
              <a:rPr lang="en-US" dirty="0" err="1" smtClean="0"/>
              <a:t>Preclampsia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Chronic HT,</a:t>
            </a:r>
          </a:p>
          <a:p>
            <a:r>
              <a:rPr lang="en-US" dirty="0" smtClean="0"/>
              <a:t>IUGR.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1105</Words>
  <Application>Microsoft Office PowerPoint</Application>
  <PresentationFormat>On-screen Show (4:3)</PresentationFormat>
  <Paragraphs>206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ANTEPARTUM  FETAL SURVEILLANCE</vt:lpstr>
      <vt:lpstr>CLINICAL EVALUATION.</vt:lpstr>
      <vt:lpstr>Parameters. </vt:lpstr>
      <vt:lpstr>Maternal weight gain.</vt:lpstr>
      <vt:lpstr>Blood pressure.</vt:lpstr>
      <vt:lpstr>Assessment of uterine size &amp; Ht of fundus.</vt:lpstr>
      <vt:lpstr>Slide 7</vt:lpstr>
      <vt:lpstr>Clinical assessment of excess liquor.</vt:lpstr>
      <vt:lpstr>Abdominal girth.</vt:lpstr>
      <vt:lpstr>Why Antepartrum fetal surviellance Important?</vt:lpstr>
      <vt:lpstr>Slide 11</vt:lpstr>
      <vt:lpstr>Special Investigations</vt:lpstr>
      <vt:lpstr>Early Pregnancy. Biochemical tests</vt:lpstr>
      <vt:lpstr>MSAFP</vt:lpstr>
      <vt:lpstr>Slide 15</vt:lpstr>
      <vt:lpstr>Triple tests.</vt:lpstr>
      <vt:lpstr>Slide 17</vt:lpstr>
      <vt:lpstr>Acetyl choline esterase.</vt:lpstr>
      <vt:lpstr>Inhibin A</vt:lpstr>
      <vt:lpstr>Prenatal genetic diagnosis:</vt:lpstr>
      <vt:lpstr>Chorionic villous sampling.</vt:lpstr>
      <vt:lpstr>Biophysical.</vt:lpstr>
      <vt:lpstr>Objectives:</vt:lpstr>
      <vt:lpstr>Biophysical  tests</vt:lpstr>
      <vt:lpstr>Fetal movement count.</vt:lpstr>
      <vt:lpstr>Loss of fetal movements.</vt:lpstr>
      <vt:lpstr>NST</vt:lpstr>
      <vt:lpstr>Reactive NST</vt:lpstr>
      <vt:lpstr>Non reactive.</vt:lpstr>
      <vt:lpstr>Types of Decelerations.</vt:lpstr>
      <vt:lpstr>Early Deceleration.</vt:lpstr>
      <vt:lpstr>Late deceleration.</vt:lpstr>
      <vt:lpstr>Variable deceleration.</vt:lpstr>
      <vt:lpstr>Fetal  BPP.</vt:lpstr>
      <vt:lpstr>CTG</vt:lpstr>
      <vt:lpstr>USG</vt:lpstr>
      <vt:lpstr>AFV</vt:lpstr>
      <vt:lpstr>Other investigations</vt:lpstr>
      <vt:lpstr>Pulmonary maturity.</vt:lpstr>
      <vt:lpstr>Assessmentof severity of Rh isoimmunization.</vt:lpstr>
      <vt:lpstr>  THANK YOU.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OG</dc:creator>
  <cp:lastModifiedBy>Admin</cp:lastModifiedBy>
  <cp:revision>86</cp:revision>
  <dcterms:created xsi:type="dcterms:W3CDTF">2005-12-31T18:31:21Z</dcterms:created>
  <dcterms:modified xsi:type="dcterms:W3CDTF">2019-10-03T07:48:29Z</dcterms:modified>
</cp:coreProperties>
</file>