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58" r:id="rId5"/>
    <p:sldId id="270" r:id="rId6"/>
    <p:sldId id="259" r:id="rId7"/>
    <p:sldId id="287" r:id="rId8"/>
    <p:sldId id="351" r:id="rId9"/>
    <p:sldId id="274" r:id="rId10"/>
    <p:sldId id="275" r:id="rId11"/>
    <p:sldId id="282" r:id="rId12"/>
    <p:sldId id="276" r:id="rId13"/>
    <p:sldId id="283" r:id="rId14"/>
    <p:sldId id="312" r:id="rId15"/>
    <p:sldId id="260" r:id="rId16"/>
    <p:sldId id="271" r:id="rId17"/>
    <p:sldId id="261" r:id="rId18"/>
    <p:sldId id="288" r:id="rId19"/>
    <p:sldId id="262" r:id="rId20"/>
    <p:sldId id="286" r:id="rId21"/>
    <p:sldId id="289" r:id="rId22"/>
    <p:sldId id="290" r:id="rId23"/>
    <p:sldId id="352" r:id="rId24"/>
    <p:sldId id="291" r:id="rId25"/>
    <p:sldId id="353" r:id="rId26"/>
    <p:sldId id="292" r:id="rId27"/>
    <p:sldId id="263" r:id="rId28"/>
    <p:sldId id="313" r:id="rId29"/>
    <p:sldId id="264" r:id="rId30"/>
    <p:sldId id="284" r:id="rId31"/>
    <p:sldId id="285" r:id="rId32"/>
    <p:sldId id="280" r:id="rId33"/>
    <p:sldId id="277" r:id="rId34"/>
    <p:sldId id="354" r:id="rId35"/>
    <p:sldId id="293" r:id="rId36"/>
    <p:sldId id="355" r:id="rId37"/>
    <p:sldId id="294" r:id="rId38"/>
    <p:sldId id="295" r:id="rId39"/>
    <p:sldId id="356" r:id="rId40"/>
    <p:sldId id="296" r:id="rId41"/>
    <p:sldId id="265" r:id="rId42"/>
    <p:sldId id="297" r:id="rId43"/>
    <p:sldId id="298" r:id="rId44"/>
    <p:sldId id="299" r:id="rId45"/>
    <p:sldId id="300" r:id="rId46"/>
    <p:sldId id="357" r:id="rId47"/>
    <p:sldId id="301" r:id="rId48"/>
    <p:sldId id="302" r:id="rId49"/>
    <p:sldId id="303" r:id="rId50"/>
    <p:sldId id="346" r:id="rId51"/>
    <p:sldId id="316" r:id="rId52"/>
    <p:sldId id="304" r:id="rId53"/>
    <p:sldId id="358" r:id="rId54"/>
    <p:sldId id="305" r:id="rId55"/>
    <p:sldId id="306" r:id="rId56"/>
    <p:sldId id="307" r:id="rId57"/>
    <p:sldId id="347" r:id="rId58"/>
    <p:sldId id="348" r:id="rId59"/>
    <p:sldId id="349" r:id="rId60"/>
    <p:sldId id="350" r:id="rId61"/>
    <p:sldId id="308" r:id="rId62"/>
    <p:sldId id="310" r:id="rId63"/>
    <p:sldId id="311" r:id="rId64"/>
    <p:sldId id="317" r:id="rId65"/>
    <p:sldId id="318" r:id="rId66"/>
    <p:sldId id="319" r:id="rId67"/>
    <p:sldId id="320" r:id="rId68"/>
    <p:sldId id="323" r:id="rId69"/>
    <p:sldId id="359" r:id="rId70"/>
    <p:sldId id="360" r:id="rId71"/>
    <p:sldId id="324" r:id="rId72"/>
    <p:sldId id="325" r:id="rId73"/>
    <p:sldId id="326" r:id="rId74"/>
    <p:sldId id="327" r:id="rId75"/>
    <p:sldId id="328" r:id="rId76"/>
    <p:sldId id="329" r:id="rId77"/>
    <p:sldId id="330" r:id="rId78"/>
    <p:sldId id="331" r:id="rId79"/>
    <p:sldId id="332" r:id="rId80"/>
    <p:sldId id="345"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498"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12/01/2017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12/01/2017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12/01/2017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12/01/2017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8090" y="454711"/>
            <a:ext cx="7766936" cy="1646302"/>
          </a:xfrm>
        </p:spPr>
        <p:txBody>
          <a:bodyPr/>
          <a:lstStyle/>
          <a:p>
            <a:r>
              <a:rPr lang="en-IN" dirty="0" smtClean="0">
                <a:solidFill>
                  <a:schemeClr val="tx1"/>
                </a:solidFill>
              </a:rPr>
              <a:t>Ambiguous genitalia</a:t>
            </a:r>
            <a:endParaRPr lang="en-US" dirty="0">
              <a:solidFill>
                <a:schemeClr val="tx1"/>
              </a:solidFill>
            </a:endParaRPr>
          </a:p>
        </p:txBody>
      </p:sp>
      <p:sp>
        <p:nvSpPr>
          <p:cNvPr id="3" name="Subtitle 2"/>
          <p:cNvSpPr>
            <a:spLocks noGrp="1"/>
          </p:cNvSpPr>
          <p:nvPr>
            <p:ph type="subTitle" idx="1"/>
          </p:nvPr>
        </p:nvSpPr>
        <p:spPr>
          <a:xfrm>
            <a:off x="740584" y="3580186"/>
            <a:ext cx="8510992" cy="2807167"/>
          </a:xfrm>
        </p:spPr>
        <p:txBody>
          <a:bodyPr>
            <a:normAutofit/>
          </a:bodyPr>
          <a:lstStyle/>
          <a:p>
            <a:r>
              <a:rPr lang="en-IN" sz="2800" dirty="0" smtClean="0">
                <a:solidFill>
                  <a:schemeClr val="tx1"/>
                </a:solidFill>
                <a:latin typeface="Times New Roman" panose="02020603050405020304" pitchFamily="18" charset="0"/>
                <a:cs typeface="Times New Roman" panose="02020603050405020304" pitchFamily="18" charset="0"/>
              </a:rPr>
              <a:t>Chair-person :- Dr </a:t>
            </a:r>
            <a:r>
              <a:rPr lang="en-IN" sz="2800" dirty="0" err="1" smtClean="0">
                <a:solidFill>
                  <a:schemeClr val="tx1"/>
                </a:solidFill>
                <a:latin typeface="Times New Roman" panose="02020603050405020304" pitchFamily="18" charset="0"/>
                <a:cs typeface="Times New Roman" panose="02020603050405020304" pitchFamily="18" charset="0"/>
              </a:rPr>
              <a:t>Virupaksha</a:t>
            </a:r>
            <a:r>
              <a:rPr lang="en-IN" sz="2800" dirty="0" smtClean="0">
                <a:solidFill>
                  <a:schemeClr val="tx1"/>
                </a:solidFill>
                <a:latin typeface="Times New Roman" panose="02020603050405020304" pitchFamily="18" charset="0"/>
                <a:cs typeface="Times New Roman" panose="02020603050405020304" pitchFamily="18" charset="0"/>
              </a:rPr>
              <a:t> (</a:t>
            </a:r>
            <a:r>
              <a:rPr lang="en-IN" sz="2800" dirty="0">
                <a:solidFill>
                  <a:schemeClr val="tx1"/>
                </a:solidFill>
                <a:latin typeface="Times New Roman" panose="02020603050405020304" pitchFamily="18" charset="0"/>
                <a:cs typeface="Times New Roman" panose="02020603050405020304" pitchFamily="18" charset="0"/>
              </a:rPr>
              <a:t>A</a:t>
            </a:r>
            <a:r>
              <a:rPr lang="en-IN" sz="2800" dirty="0" smtClean="0">
                <a:solidFill>
                  <a:schemeClr val="tx1"/>
                </a:solidFill>
                <a:latin typeface="Times New Roman" panose="02020603050405020304" pitchFamily="18" charset="0"/>
                <a:cs typeface="Times New Roman" panose="02020603050405020304" pitchFamily="18" charset="0"/>
              </a:rPr>
              <a:t>ssociate professor)</a:t>
            </a:r>
            <a:endParaRPr lang="en-IN" sz="2800" dirty="0">
              <a:solidFill>
                <a:schemeClr val="tx1"/>
              </a:solidFill>
              <a:latin typeface="Times New Roman" panose="02020603050405020304" pitchFamily="18" charset="0"/>
              <a:cs typeface="Times New Roman" panose="02020603050405020304" pitchFamily="18" charset="0"/>
            </a:endParaRPr>
          </a:p>
          <a:p>
            <a:r>
              <a:rPr lang="en-IN" sz="2800" dirty="0" smtClean="0">
                <a:solidFill>
                  <a:schemeClr val="tx1"/>
                </a:solidFill>
                <a:latin typeface="Times New Roman" panose="02020603050405020304" pitchFamily="18" charset="0"/>
                <a:cs typeface="Times New Roman" panose="02020603050405020304" pitchFamily="18" charset="0"/>
              </a:rPr>
              <a:t>Presenter- Dr </a:t>
            </a:r>
            <a:r>
              <a:rPr lang="en-IN" sz="2800" dirty="0" err="1" smtClean="0">
                <a:solidFill>
                  <a:schemeClr val="tx1"/>
                </a:solidFill>
                <a:latin typeface="Times New Roman" panose="02020603050405020304" pitchFamily="18" charset="0"/>
                <a:cs typeface="Times New Roman" panose="02020603050405020304" pitchFamily="18" charset="0"/>
              </a:rPr>
              <a:t>Anupama.N.K</a:t>
            </a:r>
            <a:endParaRPr lang="en-IN" sz="2800" dirty="0">
              <a:solidFill>
                <a:schemeClr val="tx1"/>
              </a:solidFill>
              <a:latin typeface="Times New Roman" panose="02020603050405020304" pitchFamily="18" charset="0"/>
              <a:cs typeface="Times New Roman" panose="02020603050405020304" pitchFamily="18" charset="0"/>
            </a:endParaRPr>
          </a:p>
          <a:p>
            <a:r>
              <a:rPr lang="en-IN" sz="2800" dirty="0" smtClean="0">
                <a:solidFill>
                  <a:schemeClr val="tx1"/>
                </a:solidFill>
                <a:latin typeface="Times New Roman" panose="02020603050405020304" pitchFamily="18" charset="0"/>
                <a:cs typeface="Times New Roman" panose="02020603050405020304" pitchFamily="18" charset="0"/>
              </a:rPr>
              <a:t>Dr </a:t>
            </a:r>
            <a:r>
              <a:rPr lang="en-IN" sz="2800" dirty="0" err="1">
                <a:solidFill>
                  <a:schemeClr val="tx1"/>
                </a:solidFill>
                <a:latin typeface="Times New Roman" panose="02020603050405020304" pitchFamily="18" charset="0"/>
                <a:cs typeface="Times New Roman" panose="02020603050405020304" pitchFamily="18" charset="0"/>
              </a:rPr>
              <a:t>V</a:t>
            </a:r>
            <a:r>
              <a:rPr lang="en-IN" sz="2800" dirty="0" err="1" smtClean="0">
                <a:solidFill>
                  <a:schemeClr val="tx1"/>
                </a:solidFill>
                <a:latin typeface="Times New Roman" panose="02020603050405020304" pitchFamily="18" charset="0"/>
                <a:cs typeface="Times New Roman" panose="02020603050405020304" pitchFamily="18" charset="0"/>
              </a:rPr>
              <a:t>inodini</a:t>
            </a:r>
            <a:r>
              <a:rPr lang="en-IN" sz="2800" dirty="0" smtClean="0">
                <a:solidFill>
                  <a:schemeClr val="tx1"/>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893698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IN" sz="2400" dirty="0" smtClean="0"/>
              <a:t>Testosterone converted to DHT by enzyme 5 alpha </a:t>
            </a:r>
            <a:r>
              <a:rPr lang="en-IN" sz="2400" dirty="0" err="1" smtClean="0"/>
              <a:t>reductase</a:t>
            </a:r>
            <a:endParaRPr lang="en-IN" sz="2400" dirty="0" smtClean="0"/>
          </a:p>
          <a:p>
            <a:endParaRPr lang="en-IN" sz="2400" dirty="0" smtClean="0"/>
          </a:p>
          <a:p>
            <a:r>
              <a:rPr lang="en-IN" sz="2400" dirty="0" smtClean="0"/>
              <a:t>DHT causes enlargement, </a:t>
            </a:r>
            <a:r>
              <a:rPr lang="en-IN" sz="2400" dirty="0" err="1" smtClean="0"/>
              <a:t>rugation</a:t>
            </a:r>
            <a:r>
              <a:rPr lang="en-IN" sz="2400" dirty="0"/>
              <a:t> </a:t>
            </a:r>
            <a:r>
              <a:rPr lang="en-IN" sz="2400" dirty="0" smtClean="0"/>
              <a:t>and fusion of </a:t>
            </a:r>
            <a:r>
              <a:rPr lang="en-IN" sz="2400" dirty="0" err="1" smtClean="0"/>
              <a:t>labio</a:t>
            </a:r>
            <a:r>
              <a:rPr lang="en-IN" sz="2400" dirty="0" smtClean="0"/>
              <a:t>-scrotal fold into scrotum, fusion of ventral surface of the penis to enclose penile urethra, finally enlargement of phallus, ultimately develop to male external genitalia.</a:t>
            </a:r>
          </a:p>
          <a:p>
            <a:endParaRPr lang="en-IN" sz="2400" dirty="0" smtClean="0"/>
          </a:p>
        </p:txBody>
      </p:sp>
    </p:spTree>
    <p:extLst>
      <p:ext uri="{BB962C8B-B14F-4D97-AF65-F5344CB8AC3E}">
        <p14:creationId xmlns:p14="http://schemas.microsoft.com/office/powerpoint/2010/main" val="3566653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1519519"/>
            <a:ext cx="8596668" cy="4521844"/>
          </a:xfrm>
        </p:spPr>
        <p:txBody>
          <a:bodyPr/>
          <a:lstStyle/>
          <a:p>
            <a:endParaRPr lang="en-US" dirty="0"/>
          </a:p>
        </p:txBody>
      </p:sp>
      <p:sp>
        <p:nvSpPr>
          <p:cNvPr id="4" name="Rectangle 3"/>
          <p:cNvSpPr/>
          <p:nvPr/>
        </p:nvSpPr>
        <p:spPr>
          <a:xfrm>
            <a:off x="1017494" y="3025152"/>
            <a:ext cx="8256507" cy="1384995"/>
          </a:xfrm>
          <a:prstGeom prst="rect">
            <a:avLst/>
          </a:prstGeom>
        </p:spPr>
        <p:txBody>
          <a:bodyPr wrap="square">
            <a:spAutoFit/>
          </a:bodyPr>
          <a:lstStyle/>
          <a:p>
            <a:r>
              <a:rPr lang="en-IN" sz="2800" dirty="0"/>
              <a:t>In presence of testosterone </a:t>
            </a:r>
            <a:r>
              <a:rPr lang="en-IN" sz="2800" dirty="0" err="1"/>
              <a:t>wolffian</a:t>
            </a:r>
            <a:r>
              <a:rPr lang="en-IN" sz="2800" dirty="0"/>
              <a:t> duct develop into vasa-deferens, seminiferous tubule, and prostate</a:t>
            </a:r>
            <a:endParaRPr lang="en-US" sz="2800" dirty="0"/>
          </a:p>
        </p:txBody>
      </p:sp>
    </p:spTree>
    <p:extLst>
      <p:ext uri="{BB962C8B-B14F-4D97-AF65-F5344CB8AC3E}">
        <p14:creationId xmlns:p14="http://schemas.microsoft.com/office/powerpoint/2010/main" val="638243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2106801"/>
            <a:ext cx="8596668" cy="3880773"/>
          </a:xfrm>
        </p:spPr>
        <p:txBody>
          <a:bodyPr>
            <a:normAutofit/>
          </a:bodyPr>
          <a:lstStyle/>
          <a:p>
            <a:r>
              <a:rPr lang="en-IN" sz="2800" dirty="0" smtClean="0"/>
              <a:t>            In absence of SRY gene</a:t>
            </a:r>
          </a:p>
          <a:p>
            <a:endParaRPr lang="en-IN" sz="2800" dirty="0"/>
          </a:p>
          <a:p>
            <a:endParaRPr lang="en-IN" sz="2800" dirty="0" smtClean="0"/>
          </a:p>
          <a:p>
            <a:pPr marL="0" indent="0">
              <a:buNone/>
            </a:pPr>
            <a:r>
              <a:rPr lang="en-IN" sz="2800" dirty="0"/>
              <a:t> </a:t>
            </a:r>
            <a:r>
              <a:rPr lang="en-IN" sz="2800" dirty="0" smtClean="0"/>
              <a:t>  ovary spontaneously develop from the </a:t>
            </a:r>
            <a:r>
              <a:rPr lang="en-IN" sz="2800" dirty="0" err="1" smtClean="0"/>
              <a:t>bipotential</a:t>
            </a:r>
            <a:r>
              <a:rPr lang="en-IN" sz="2800" dirty="0" smtClean="0"/>
              <a:t> primitive gonads</a:t>
            </a:r>
          </a:p>
          <a:p>
            <a:pPr marL="0" indent="0">
              <a:buNone/>
            </a:pPr>
            <a:endParaRPr lang="en-IN" sz="2800" dirty="0"/>
          </a:p>
          <a:p>
            <a:pPr marL="0" indent="0">
              <a:buNone/>
            </a:pPr>
            <a:r>
              <a:rPr lang="en-IN" dirty="0" smtClean="0"/>
              <a:t> </a:t>
            </a:r>
            <a:endParaRPr lang="en-US" dirty="0"/>
          </a:p>
        </p:txBody>
      </p:sp>
      <p:sp>
        <p:nvSpPr>
          <p:cNvPr id="4" name="Down Arrow 3"/>
          <p:cNvSpPr/>
          <p:nvPr/>
        </p:nvSpPr>
        <p:spPr>
          <a:xfrm>
            <a:off x="4208930" y="3052482"/>
            <a:ext cx="17481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605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IN" sz="2800" dirty="0"/>
              <a:t>I</a:t>
            </a:r>
            <a:r>
              <a:rPr lang="en-IN" sz="2800" dirty="0" smtClean="0"/>
              <a:t>n </a:t>
            </a:r>
            <a:r>
              <a:rPr lang="en-IN" sz="2800" dirty="0"/>
              <a:t>the absence of fetal testicular secretion of </a:t>
            </a:r>
            <a:r>
              <a:rPr lang="en-IN" sz="2800" dirty="0" err="1"/>
              <a:t>mullerian</a:t>
            </a:r>
            <a:r>
              <a:rPr lang="en-IN" sz="2800" dirty="0"/>
              <a:t>-inhibitory </a:t>
            </a:r>
            <a:r>
              <a:rPr lang="en-IN" sz="2800" dirty="0" smtClean="0"/>
              <a:t>substances leads to development of </a:t>
            </a:r>
            <a:r>
              <a:rPr lang="en-IN" sz="2800" dirty="0"/>
              <a:t>normal uterus, fallopian tube, posterior 3</a:t>
            </a:r>
            <a:r>
              <a:rPr lang="en-IN" sz="2800" baseline="30000" dirty="0"/>
              <a:t>rd</a:t>
            </a:r>
            <a:r>
              <a:rPr lang="en-IN" sz="2800" dirty="0"/>
              <a:t> </a:t>
            </a:r>
            <a:r>
              <a:rPr lang="en-IN" sz="2800" dirty="0" smtClean="0"/>
              <a:t>vagina and </a:t>
            </a:r>
            <a:r>
              <a:rPr lang="en-IN" sz="2800" dirty="0" err="1"/>
              <a:t>wolffian</a:t>
            </a:r>
            <a:r>
              <a:rPr lang="en-IN" sz="2800" dirty="0"/>
              <a:t> duct </a:t>
            </a:r>
            <a:r>
              <a:rPr lang="en-IN" sz="2800" dirty="0" smtClean="0"/>
              <a:t>degenerate.</a:t>
            </a:r>
            <a:endParaRPr lang="en-IN" sz="2800" dirty="0"/>
          </a:p>
          <a:p>
            <a:endParaRPr lang="en-IN" sz="2800" dirty="0"/>
          </a:p>
          <a:p>
            <a:r>
              <a:rPr lang="en-IN" sz="2800" dirty="0"/>
              <a:t>Total absence of androgen </a:t>
            </a:r>
            <a:r>
              <a:rPr lang="en-IN" sz="2800" dirty="0" smtClean="0"/>
              <a:t>--external </a:t>
            </a:r>
            <a:r>
              <a:rPr lang="en-IN" sz="2800" dirty="0" err="1"/>
              <a:t>genetalia</a:t>
            </a:r>
            <a:r>
              <a:rPr lang="en-IN" sz="2800" dirty="0"/>
              <a:t> appears female</a:t>
            </a:r>
          </a:p>
          <a:p>
            <a:endParaRPr lang="en-US" sz="2800" dirty="0"/>
          </a:p>
        </p:txBody>
      </p:sp>
    </p:spTree>
    <p:extLst>
      <p:ext uri="{BB962C8B-B14F-4D97-AF65-F5344CB8AC3E}">
        <p14:creationId xmlns:p14="http://schemas.microsoft.com/office/powerpoint/2010/main" val="2575529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624" y="121025"/>
            <a:ext cx="9681881" cy="6615952"/>
          </a:xfrm>
        </p:spPr>
      </p:pic>
    </p:spTree>
    <p:extLst>
      <p:ext uri="{BB962C8B-B14F-4D97-AF65-F5344CB8AC3E}">
        <p14:creationId xmlns:p14="http://schemas.microsoft.com/office/powerpoint/2010/main" val="226498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dirty="0" smtClean="0"/>
              <a:t>Ambiguous genitalia</a:t>
            </a:r>
            <a:endParaRPr lang="en-US" sz="5400" dirty="0"/>
          </a:p>
        </p:txBody>
      </p:sp>
      <p:sp>
        <p:nvSpPr>
          <p:cNvPr id="3" name="Content Placeholder 2"/>
          <p:cNvSpPr>
            <a:spLocks noGrp="1"/>
          </p:cNvSpPr>
          <p:nvPr>
            <p:ph idx="1"/>
          </p:nvPr>
        </p:nvSpPr>
        <p:spPr>
          <a:xfrm>
            <a:off x="542864" y="1474789"/>
            <a:ext cx="8596668" cy="4993246"/>
          </a:xfrm>
        </p:spPr>
        <p:txBody>
          <a:bodyPr/>
          <a:lstStyle/>
          <a:p>
            <a:endParaRPr lang="en-IN" sz="3600" dirty="0" smtClean="0"/>
          </a:p>
          <a:p>
            <a:endParaRPr lang="en-IN" sz="3600" dirty="0"/>
          </a:p>
          <a:p>
            <a:r>
              <a:rPr lang="en-IN" sz="3600" dirty="0" smtClean="0"/>
              <a:t>Defined as presence of both male and female external and or internal genital organs in the same individual causing confusion in diagnosing true sex</a:t>
            </a:r>
          </a:p>
          <a:p>
            <a:pPr marL="0" indent="0">
              <a:buNone/>
            </a:pPr>
            <a:endParaRPr lang="en-IN" dirty="0"/>
          </a:p>
        </p:txBody>
      </p:sp>
    </p:spTree>
    <p:extLst>
      <p:ext uri="{BB962C8B-B14F-4D97-AF65-F5344CB8AC3E}">
        <p14:creationId xmlns:p14="http://schemas.microsoft.com/office/powerpoint/2010/main" val="286325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Classification </a:t>
            </a:r>
            <a:endParaRPr lang="en-US" dirty="0"/>
          </a:p>
        </p:txBody>
      </p:sp>
      <p:sp>
        <p:nvSpPr>
          <p:cNvPr id="3" name="Content Placeholder 2"/>
          <p:cNvSpPr>
            <a:spLocks noGrp="1"/>
          </p:cNvSpPr>
          <p:nvPr>
            <p:ph idx="1"/>
          </p:nvPr>
        </p:nvSpPr>
        <p:spPr>
          <a:xfrm>
            <a:off x="677334" y="1270000"/>
            <a:ext cx="8596668" cy="5063565"/>
          </a:xfrm>
        </p:spPr>
        <p:txBody>
          <a:bodyPr>
            <a:normAutofit/>
          </a:bodyPr>
          <a:lstStyle/>
          <a:p>
            <a:pPr marL="0" indent="0">
              <a:buNone/>
            </a:pPr>
            <a:endParaRPr lang="en-IN" sz="2400" dirty="0"/>
          </a:p>
          <a:p>
            <a:pPr marL="0" indent="0">
              <a:buNone/>
            </a:pPr>
            <a:r>
              <a:rPr lang="en-IN" sz="2400" dirty="0"/>
              <a:t>   </a:t>
            </a:r>
          </a:p>
          <a:p>
            <a:pPr marL="0" indent="0">
              <a:buNone/>
            </a:pPr>
            <a:r>
              <a:rPr lang="en-IN" sz="2400" dirty="0"/>
              <a:t>     category 1 : female </a:t>
            </a:r>
            <a:r>
              <a:rPr lang="en-IN" sz="2400" dirty="0" smtClean="0"/>
              <a:t>pseudo hermaphroditism</a:t>
            </a:r>
            <a:endParaRPr lang="en-IN" sz="2400" dirty="0"/>
          </a:p>
          <a:p>
            <a:pPr marL="0" indent="0">
              <a:buNone/>
            </a:pPr>
            <a:r>
              <a:rPr lang="en-IN" sz="2400" dirty="0"/>
              <a:t>     category 2 : male </a:t>
            </a:r>
            <a:r>
              <a:rPr lang="en-IN" sz="2400" dirty="0" smtClean="0"/>
              <a:t>pseudo hermaphroditism</a:t>
            </a:r>
            <a:endParaRPr lang="en-IN" sz="2400" dirty="0"/>
          </a:p>
          <a:p>
            <a:pPr marL="0" indent="0">
              <a:buNone/>
            </a:pPr>
            <a:r>
              <a:rPr lang="en-IN" sz="2400" dirty="0"/>
              <a:t>     category 3 : disorder of genetic or gonadal development</a:t>
            </a:r>
          </a:p>
          <a:p>
            <a:pPr marL="0" indent="0">
              <a:buNone/>
            </a:pPr>
            <a:r>
              <a:rPr lang="en-IN" sz="2400" dirty="0"/>
              <a:t>                        A) </a:t>
            </a:r>
            <a:r>
              <a:rPr lang="en-IN" sz="2400" dirty="0" err="1" smtClean="0"/>
              <a:t>gondal</a:t>
            </a:r>
            <a:r>
              <a:rPr lang="en-IN" sz="2400" dirty="0" smtClean="0"/>
              <a:t> </a:t>
            </a:r>
            <a:r>
              <a:rPr lang="en-IN" sz="2400" dirty="0"/>
              <a:t>digenesis</a:t>
            </a:r>
          </a:p>
          <a:p>
            <a:pPr marL="0" indent="0">
              <a:buNone/>
            </a:pPr>
            <a:r>
              <a:rPr lang="en-IN" sz="2400" dirty="0"/>
              <a:t>                        B) true hermaphroditism</a:t>
            </a:r>
          </a:p>
          <a:p>
            <a:pPr marL="0" indent="0">
              <a:buNone/>
            </a:pPr>
            <a:r>
              <a:rPr lang="en-IN" sz="2400" dirty="0"/>
              <a:t>                        C) </a:t>
            </a:r>
            <a:r>
              <a:rPr lang="en-IN" sz="2400" dirty="0" err="1"/>
              <a:t>emgryogenic</a:t>
            </a:r>
            <a:r>
              <a:rPr lang="en-IN" sz="2400" dirty="0"/>
              <a:t> testicular regression</a:t>
            </a:r>
          </a:p>
          <a:p>
            <a:endParaRPr lang="en-US" dirty="0"/>
          </a:p>
        </p:txBody>
      </p:sp>
    </p:spTree>
    <p:extLst>
      <p:ext uri="{BB962C8B-B14F-4D97-AF65-F5344CB8AC3E}">
        <p14:creationId xmlns:p14="http://schemas.microsoft.com/office/powerpoint/2010/main" val="2107152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5167"/>
            <a:ext cx="8596668" cy="1320800"/>
          </a:xfrm>
        </p:spPr>
        <p:txBody>
          <a:bodyPr/>
          <a:lstStyle/>
          <a:p>
            <a:r>
              <a:rPr lang="en-IN" dirty="0" smtClean="0"/>
              <a:t>Female </a:t>
            </a:r>
            <a:r>
              <a:rPr lang="en-IN" dirty="0" err="1" smtClean="0"/>
              <a:t>pseudohermaphroditism</a:t>
            </a:r>
            <a:r>
              <a:rPr lang="en-IN" dirty="0" smtClean="0"/>
              <a:t>/ female intersex</a:t>
            </a:r>
            <a:endParaRPr lang="en-US" dirty="0"/>
          </a:p>
        </p:txBody>
      </p:sp>
      <p:sp>
        <p:nvSpPr>
          <p:cNvPr id="3" name="Content Placeholder 2"/>
          <p:cNvSpPr>
            <a:spLocks noGrp="1"/>
          </p:cNvSpPr>
          <p:nvPr>
            <p:ph idx="1"/>
          </p:nvPr>
        </p:nvSpPr>
        <p:spPr>
          <a:xfrm>
            <a:off x="677334" y="1421001"/>
            <a:ext cx="8596668" cy="5020140"/>
          </a:xfrm>
        </p:spPr>
        <p:txBody>
          <a:bodyPr/>
          <a:lstStyle/>
          <a:p>
            <a:r>
              <a:rPr lang="en-IN" sz="2800" dirty="0" smtClean="0"/>
              <a:t>Autosomal recessive disorder </a:t>
            </a:r>
          </a:p>
          <a:p>
            <a:r>
              <a:rPr lang="en-IN" sz="2800" dirty="0" smtClean="0"/>
              <a:t>Karyotype(46XX)</a:t>
            </a:r>
          </a:p>
          <a:p>
            <a:r>
              <a:rPr lang="en-IN" sz="2800" dirty="0" err="1" smtClean="0"/>
              <a:t>Virilization</a:t>
            </a:r>
            <a:r>
              <a:rPr lang="en-IN" sz="2800" dirty="0" smtClean="0"/>
              <a:t> of external genitalia   </a:t>
            </a:r>
          </a:p>
          <a:p>
            <a:r>
              <a:rPr lang="en-IN" sz="2800" dirty="0" smtClean="0"/>
              <a:t>Phenotypic  appearance of external genitalia (masculinized) due to excessive androgen exposure.</a:t>
            </a:r>
          </a:p>
          <a:p>
            <a:r>
              <a:rPr lang="en-IN" sz="2800" dirty="0" smtClean="0"/>
              <a:t>Ovaries, uterus, cervix, and upper vagina present.</a:t>
            </a:r>
          </a:p>
          <a:p>
            <a:r>
              <a:rPr lang="en-IN" sz="2800" dirty="0" smtClean="0"/>
              <a:t>Potentially fertile</a:t>
            </a:r>
          </a:p>
          <a:p>
            <a:pPr marL="0" indent="0">
              <a:buNone/>
            </a:pPr>
            <a:endParaRPr lang="en-US" dirty="0"/>
          </a:p>
        </p:txBody>
      </p:sp>
    </p:spTree>
    <p:extLst>
      <p:ext uri="{BB962C8B-B14F-4D97-AF65-F5344CB8AC3E}">
        <p14:creationId xmlns:p14="http://schemas.microsoft.com/office/powerpoint/2010/main" val="1166947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Aetiology </a:t>
            </a:r>
            <a:endParaRPr lang="en-US" dirty="0"/>
          </a:p>
        </p:txBody>
      </p:sp>
      <p:sp>
        <p:nvSpPr>
          <p:cNvPr id="3" name="Content Placeholder 2"/>
          <p:cNvSpPr>
            <a:spLocks noGrp="1"/>
          </p:cNvSpPr>
          <p:nvPr>
            <p:ph idx="1"/>
          </p:nvPr>
        </p:nvSpPr>
        <p:spPr>
          <a:xfrm>
            <a:off x="677334" y="1586753"/>
            <a:ext cx="8596668" cy="4454609"/>
          </a:xfrm>
        </p:spPr>
        <p:txBody>
          <a:bodyPr>
            <a:normAutofit/>
          </a:bodyPr>
          <a:lstStyle/>
          <a:p>
            <a:r>
              <a:rPr lang="en-IN" sz="2400" dirty="0" smtClean="0"/>
              <a:t>1</a:t>
            </a:r>
            <a:r>
              <a:rPr lang="en-IN" sz="2800" b="1" dirty="0" smtClean="0"/>
              <a:t>. Androgen induced</a:t>
            </a:r>
          </a:p>
          <a:p>
            <a:pPr lvl="1"/>
            <a:r>
              <a:rPr lang="en-IN" sz="2400" dirty="0" smtClean="0"/>
              <a:t>Congenital Adrenal Hyperplasia</a:t>
            </a:r>
          </a:p>
          <a:p>
            <a:pPr lvl="1"/>
            <a:r>
              <a:rPr lang="en-IN" sz="2400" dirty="0" smtClean="0"/>
              <a:t>Aromatase </a:t>
            </a:r>
            <a:r>
              <a:rPr lang="en-IN" sz="2400" dirty="0" err="1" smtClean="0"/>
              <a:t>difieciency</a:t>
            </a:r>
            <a:endParaRPr lang="en-IN" sz="2400" dirty="0" smtClean="0"/>
          </a:p>
          <a:p>
            <a:pPr lvl="1"/>
            <a:r>
              <a:rPr lang="en-IN" sz="2400" dirty="0" smtClean="0"/>
              <a:t>Androgens from the mother</a:t>
            </a:r>
          </a:p>
          <a:p>
            <a:pPr lvl="1"/>
            <a:endParaRPr lang="en-IN" sz="2000" dirty="0"/>
          </a:p>
          <a:p>
            <a:pPr marL="457200" lvl="1" indent="0">
              <a:buNone/>
            </a:pPr>
            <a:endParaRPr lang="en-IN" sz="2000" dirty="0"/>
          </a:p>
          <a:p>
            <a:r>
              <a:rPr lang="en-IN" sz="2400" dirty="0" smtClean="0"/>
              <a:t>2. </a:t>
            </a:r>
            <a:r>
              <a:rPr lang="en-IN" sz="2800" dirty="0" smtClean="0"/>
              <a:t>Non androgen induced(associated with other malformations)</a:t>
            </a:r>
            <a:endParaRPr lang="en-US" sz="2800" dirty="0" smtClean="0"/>
          </a:p>
        </p:txBody>
      </p:sp>
    </p:spTree>
    <p:extLst>
      <p:ext uri="{BB962C8B-B14F-4D97-AF65-F5344CB8AC3E}">
        <p14:creationId xmlns:p14="http://schemas.microsoft.com/office/powerpoint/2010/main" val="150435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01708"/>
            <a:ext cx="8596668" cy="6400798"/>
          </a:xfrm>
        </p:spPr>
        <p:txBody>
          <a:bodyPr>
            <a:normAutofit fontScale="92500" lnSpcReduction="10000"/>
          </a:bodyPr>
          <a:lstStyle/>
          <a:p>
            <a:pPr marL="0" indent="0">
              <a:buNone/>
            </a:pPr>
            <a:r>
              <a:rPr lang="en-IN" sz="3000" b="1" dirty="0" smtClean="0">
                <a:solidFill>
                  <a:srgbClr val="FF0000"/>
                </a:solidFill>
              </a:rPr>
              <a:t>Fetal congenital adrenal hyperplasia </a:t>
            </a:r>
            <a:r>
              <a:rPr lang="en-IN" sz="3000" b="1" dirty="0" smtClean="0"/>
              <a:t>(</a:t>
            </a:r>
            <a:r>
              <a:rPr lang="en-IN" sz="3000" b="1" dirty="0" err="1" smtClean="0"/>
              <a:t>androgenital</a:t>
            </a:r>
            <a:r>
              <a:rPr lang="en-IN" sz="3000" b="1" dirty="0" smtClean="0"/>
              <a:t> syndrome) </a:t>
            </a:r>
          </a:p>
          <a:p>
            <a:endParaRPr lang="en-IN" sz="2600" dirty="0" smtClean="0"/>
          </a:p>
          <a:p>
            <a:r>
              <a:rPr lang="en-IN" sz="2600" dirty="0" smtClean="0"/>
              <a:t>It is the commonest type of female intersex and accounts for about half of all the cases of ambiguous genitalia</a:t>
            </a:r>
          </a:p>
          <a:p>
            <a:endParaRPr lang="en-IN" sz="2600" dirty="0" smtClean="0"/>
          </a:p>
          <a:p>
            <a:r>
              <a:rPr lang="en-IN" sz="2600" dirty="0" smtClean="0"/>
              <a:t>Autosomal recessive disorder resulting in enzyme deficiency(21 hydroxylase) in cortisol synthesis in the adrenals.</a:t>
            </a:r>
          </a:p>
          <a:p>
            <a:endParaRPr lang="en-IN" sz="2600" dirty="0" smtClean="0"/>
          </a:p>
          <a:p>
            <a:r>
              <a:rPr lang="en-IN" sz="2600" dirty="0" smtClean="0"/>
              <a:t>This in turn causes decreased cortisol production which leads to elevated ACTH levels and increased androgen production which leads to the virilisation of a female </a:t>
            </a:r>
            <a:r>
              <a:rPr lang="en-IN" sz="2600" dirty="0" err="1" smtClean="0"/>
              <a:t>fetus</a:t>
            </a:r>
            <a:endParaRPr lang="en-IN" sz="2600" dirty="0" smtClean="0"/>
          </a:p>
          <a:p>
            <a:pPr marL="0" indent="0">
              <a:buNone/>
            </a:pPr>
            <a:r>
              <a:rPr lang="en-IN" sz="2600" dirty="0" smtClean="0"/>
              <a:t> </a:t>
            </a:r>
          </a:p>
        </p:txBody>
      </p:sp>
    </p:spTree>
    <p:extLst>
      <p:ext uri="{BB962C8B-B14F-4D97-AF65-F5344CB8AC3E}">
        <p14:creationId xmlns:p14="http://schemas.microsoft.com/office/powerpoint/2010/main" val="6142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tx1"/>
                </a:solidFill>
              </a:rPr>
              <a:t>NORMAL EMBRYOLOGY</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IN" sz="2400" dirty="0" smtClean="0"/>
              <a:t>Urogenital tract is functionally divided into</a:t>
            </a:r>
          </a:p>
          <a:p>
            <a:pPr marL="0" indent="0">
              <a:buNone/>
            </a:pPr>
            <a:r>
              <a:rPr lang="en-IN" sz="2400" dirty="0"/>
              <a:t> </a:t>
            </a:r>
            <a:r>
              <a:rPr lang="en-IN" sz="2400" dirty="0" smtClean="0"/>
              <a:t>1. urinary system</a:t>
            </a:r>
          </a:p>
          <a:p>
            <a:pPr marL="0" indent="0">
              <a:buNone/>
            </a:pPr>
            <a:r>
              <a:rPr lang="en-IN" sz="2400" dirty="0"/>
              <a:t> </a:t>
            </a:r>
            <a:r>
              <a:rPr lang="en-IN" sz="2400" dirty="0" smtClean="0"/>
              <a:t>2. genital system</a:t>
            </a:r>
          </a:p>
          <a:p>
            <a:pPr marL="0" indent="0">
              <a:buNone/>
            </a:pPr>
            <a:endParaRPr lang="en-IN" sz="2400" dirty="0" smtClean="0"/>
          </a:p>
          <a:p>
            <a:pPr marL="0" indent="0">
              <a:buNone/>
            </a:pPr>
            <a:r>
              <a:rPr lang="en-IN" sz="2400" dirty="0" smtClean="0"/>
              <a:t>Both developed from intermediate mesoderm and extends along entire embryo length. Initially longitudinal ridge of this intermediate mesoderm develops along each side of the primitive abdominal aorta called urogenital ridge</a:t>
            </a:r>
          </a:p>
          <a:p>
            <a:pPr marL="0" indent="0">
              <a:buNone/>
            </a:pPr>
            <a:endParaRPr lang="en-IN" dirty="0"/>
          </a:p>
        </p:txBody>
      </p:sp>
    </p:spTree>
    <p:extLst>
      <p:ext uri="{BB962C8B-B14F-4D97-AF65-F5344CB8AC3E}">
        <p14:creationId xmlns:p14="http://schemas.microsoft.com/office/powerpoint/2010/main" val="1125369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052" y="1152060"/>
            <a:ext cx="8596668" cy="4993246"/>
          </a:xfrm>
        </p:spPr>
        <p:txBody>
          <a:bodyPr>
            <a:normAutofit/>
          </a:bodyPr>
          <a:lstStyle/>
          <a:p>
            <a:r>
              <a:rPr lang="en-IN" sz="3200" dirty="0" smtClean="0"/>
              <a:t> degree </a:t>
            </a:r>
            <a:r>
              <a:rPr lang="en-IN" sz="3200" dirty="0"/>
              <a:t>of virilisation ranges from mild </a:t>
            </a:r>
            <a:r>
              <a:rPr lang="en-IN" sz="3200" dirty="0" err="1"/>
              <a:t>clitorial</a:t>
            </a:r>
            <a:r>
              <a:rPr lang="en-IN" sz="3200" dirty="0"/>
              <a:t> enlargement to appearance of male phallus with a penile </a:t>
            </a:r>
            <a:r>
              <a:rPr lang="en-IN" sz="3200" dirty="0" smtClean="0"/>
              <a:t>urethra </a:t>
            </a:r>
            <a:r>
              <a:rPr lang="en-IN" sz="3200" dirty="0"/>
              <a:t>and fused scrotum with </a:t>
            </a:r>
            <a:r>
              <a:rPr lang="en-IN" sz="3200" dirty="0" smtClean="0"/>
              <a:t>raphe</a:t>
            </a:r>
          </a:p>
          <a:p>
            <a:endParaRPr lang="en-IN" sz="3200" dirty="0" smtClean="0"/>
          </a:p>
          <a:p>
            <a:r>
              <a:rPr lang="en-IN" sz="3200" dirty="0" smtClean="0"/>
              <a:t>incidence- </a:t>
            </a:r>
            <a:r>
              <a:rPr lang="en-IN" sz="3200" dirty="0"/>
              <a:t>1 in 12,000 live birth</a:t>
            </a:r>
            <a:endParaRPr lang="en-IN" sz="3200" dirty="0" smtClean="0"/>
          </a:p>
          <a:p>
            <a:pPr marL="0" indent="0">
              <a:buNone/>
            </a:pPr>
            <a:endParaRPr lang="en-IN" sz="2400" dirty="0"/>
          </a:p>
          <a:p>
            <a:pPr marL="0" indent="0">
              <a:buNone/>
            </a:pPr>
            <a:endParaRPr lang="en-IN" dirty="0"/>
          </a:p>
          <a:p>
            <a:pPr marL="0" indent="0">
              <a:buNone/>
            </a:pPr>
            <a:r>
              <a:rPr lang="en-IN" dirty="0"/>
              <a:t>      </a:t>
            </a:r>
          </a:p>
          <a:p>
            <a:endParaRPr lang="en-US" dirty="0"/>
          </a:p>
        </p:txBody>
      </p:sp>
    </p:spTree>
    <p:extLst>
      <p:ext uri="{BB962C8B-B14F-4D97-AF65-F5344CB8AC3E}">
        <p14:creationId xmlns:p14="http://schemas.microsoft.com/office/powerpoint/2010/main" val="2916218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There are three enzyme deficiencies reported </a:t>
            </a:r>
            <a:endParaRPr lang="en-US" dirty="0"/>
          </a:p>
        </p:txBody>
      </p:sp>
      <p:sp>
        <p:nvSpPr>
          <p:cNvPr id="3" name="Content Placeholder 2"/>
          <p:cNvSpPr>
            <a:spLocks noGrp="1"/>
          </p:cNvSpPr>
          <p:nvPr>
            <p:ph idx="1"/>
          </p:nvPr>
        </p:nvSpPr>
        <p:spPr/>
        <p:txBody>
          <a:bodyPr>
            <a:normAutofit/>
          </a:bodyPr>
          <a:lstStyle/>
          <a:p>
            <a:endParaRPr lang="en-IN" sz="2800" dirty="0" smtClean="0"/>
          </a:p>
          <a:p>
            <a:r>
              <a:rPr lang="en-IN" sz="2800" dirty="0" smtClean="0"/>
              <a:t>21 hydroxylase deficiency</a:t>
            </a:r>
          </a:p>
          <a:p>
            <a:r>
              <a:rPr lang="en-IN" sz="2800" dirty="0" smtClean="0"/>
              <a:t>11 hydroxylase deficiency</a:t>
            </a:r>
          </a:p>
          <a:p>
            <a:r>
              <a:rPr lang="en-IN" sz="2800" dirty="0" smtClean="0"/>
              <a:t>3 beta </a:t>
            </a:r>
            <a:r>
              <a:rPr lang="en-IN" sz="2800" dirty="0" err="1" smtClean="0"/>
              <a:t>hydrogenase</a:t>
            </a:r>
            <a:r>
              <a:rPr lang="en-IN" sz="2800" dirty="0" smtClean="0"/>
              <a:t> deficiency</a:t>
            </a:r>
            <a:endParaRPr lang="en-US" sz="2800" dirty="0"/>
          </a:p>
        </p:txBody>
      </p:sp>
    </p:spTree>
    <p:extLst>
      <p:ext uri="{BB962C8B-B14F-4D97-AF65-F5344CB8AC3E}">
        <p14:creationId xmlns:p14="http://schemas.microsoft.com/office/powerpoint/2010/main" val="1683319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21 hydroxylase deficiency</a:t>
            </a:r>
            <a:endParaRPr lang="en-US" dirty="0"/>
          </a:p>
        </p:txBody>
      </p:sp>
      <p:sp>
        <p:nvSpPr>
          <p:cNvPr id="3" name="Content Placeholder 2"/>
          <p:cNvSpPr>
            <a:spLocks noGrp="1"/>
          </p:cNvSpPr>
          <p:nvPr>
            <p:ph idx="1"/>
          </p:nvPr>
        </p:nvSpPr>
        <p:spPr>
          <a:xfrm>
            <a:off x="677334" y="1331259"/>
            <a:ext cx="8596668" cy="4710103"/>
          </a:xfrm>
        </p:spPr>
        <p:txBody>
          <a:bodyPr>
            <a:normAutofit/>
          </a:bodyPr>
          <a:lstStyle/>
          <a:p>
            <a:endParaRPr lang="en-IN" sz="2000" dirty="0" smtClean="0"/>
          </a:p>
          <a:p>
            <a:endParaRPr lang="en-IN" sz="2000" dirty="0"/>
          </a:p>
          <a:p>
            <a:r>
              <a:rPr lang="en-IN" sz="2800" dirty="0" smtClean="0"/>
              <a:t>This enzyme deficiency accounts for 90% of all CAH cases</a:t>
            </a:r>
          </a:p>
          <a:p>
            <a:endParaRPr lang="en-IN" sz="2800" dirty="0" smtClean="0"/>
          </a:p>
          <a:p>
            <a:r>
              <a:rPr lang="en-IN" sz="2800" dirty="0" smtClean="0"/>
              <a:t>There is an increase in progesterone and 17 alpha hydroxyl progesterone resulting in increased production of </a:t>
            </a:r>
            <a:r>
              <a:rPr lang="en-IN" sz="2800" dirty="0" err="1" smtClean="0"/>
              <a:t>androstenedione</a:t>
            </a:r>
            <a:r>
              <a:rPr lang="en-IN" sz="2800" dirty="0" smtClean="0"/>
              <a:t> and subsequently testosterone</a:t>
            </a:r>
          </a:p>
          <a:p>
            <a:endParaRPr lang="en-IN" sz="2800" dirty="0" smtClean="0"/>
          </a:p>
        </p:txBody>
      </p:sp>
    </p:spTree>
    <p:extLst>
      <p:ext uri="{BB962C8B-B14F-4D97-AF65-F5344CB8AC3E}">
        <p14:creationId xmlns:p14="http://schemas.microsoft.com/office/powerpoint/2010/main" val="2386573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sz="2400" dirty="0"/>
              <a:t>At the same time there is failure of conversion of progesterone to 11 </a:t>
            </a:r>
            <a:r>
              <a:rPr lang="en-IN" sz="2400" dirty="0" err="1" smtClean="0"/>
              <a:t>deoxycorticosterone</a:t>
            </a:r>
            <a:r>
              <a:rPr lang="en-IN" sz="2400" dirty="0" smtClean="0"/>
              <a:t> </a:t>
            </a:r>
            <a:r>
              <a:rPr lang="en-IN" sz="2400" dirty="0"/>
              <a:t>and this can result in aldosterone deficiency. This occurs in about to thirds and is inherited as an autosomal recessive disorder.</a:t>
            </a:r>
          </a:p>
          <a:p>
            <a:endParaRPr lang="en-IN" sz="2400" dirty="0"/>
          </a:p>
          <a:p>
            <a:r>
              <a:rPr lang="en-IN" sz="2400" dirty="0"/>
              <a:t>The gene is identified on the short arm of chromosome 6. </a:t>
            </a:r>
            <a:endParaRPr lang="en-US" sz="2400" dirty="0"/>
          </a:p>
          <a:p>
            <a:endParaRPr lang="en-US" dirty="0"/>
          </a:p>
        </p:txBody>
      </p:sp>
    </p:spTree>
    <p:extLst>
      <p:ext uri="{BB962C8B-B14F-4D97-AF65-F5344CB8AC3E}">
        <p14:creationId xmlns:p14="http://schemas.microsoft.com/office/powerpoint/2010/main" val="55286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Three forms of CHA</a:t>
            </a:r>
            <a:endParaRPr lang="en-US" dirty="0"/>
          </a:p>
        </p:txBody>
      </p:sp>
      <p:sp>
        <p:nvSpPr>
          <p:cNvPr id="3" name="Content Placeholder 2"/>
          <p:cNvSpPr>
            <a:spLocks noGrp="1"/>
          </p:cNvSpPr>
          <p:nvPr>
            <p:ph idx="1"/>
          </p:nvPr>
        </p:nvSpPr>
        <p:spPr>
          <a:xfrm>
            <a:off x="677334" y="2160589"/>
            <a:ext cx="8596668" cy="4468811"/>
          </a:xfrm>
        </p:spPr>
        <p:txBody>
          <a:bodyPr/>
          <a:lstStyle/>
          <a:p>
            <a:r>
              <a:rPr lang="en-IN" sz="3200" dirty="0" smtClean="0"/>
              <a:t>Simple virilising form</a:t>
            </a:r>
          </a:p>
          <a:p>
            <a:pPr lvl="1"/>
            <a:endParaRPr lang="en-IN" sz="2000" dirty="0" smtClean="0"/>
          </a:p>
          <a:p>
            <a:pPr lvl="1"/>
            <a:r>
              <a:rPr lang="en-IN" sz="2400" dirty="0" smtClean="0"/>
              <a:t>This is the commonest form and presents usually as ambiguous genitalia in the new-born. There is great variation in the degree of masculinisation. The internal genitalia will be normal</a:t>
            </a:r>
          </a:p>
          <a:p>
            <a:endParaRPr lang="en-IN" sz="2400" dirty="0"/>
          </a:p>
          <a:p>
            <a:pPr marL="0" indent="0">
              <a:buNone/>
            </a:pPr>
            <a:endParaRPr lang="en-IN" dirty="0" smtClean="0"/>
          </a:p>
          <a:p>
            <a:endParaRPr lang="en-US" dirty="0"/>
          </a:p>
        </p:txBody>
      </p:sp>
    </p:spTree>
    <p:extLst>
      <p:ext uri="{BB962C8B-B14F-4D97-AF65-F5344CB8AC3E}">
        <p14:creationId xmlns:p14="http://schemas.microsoft.com/office/powerpoint/2010/main" val="2915760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sz="3200" b="1" dirty="0"/>
              <a:t>Salt loosing type</a:t>
            </a:r>
          </a:p>
          <a:p>
            <a:pPr lvl="1"/>
            <a:endParaRPr lang="en-IN" sz="2000" dirty="0" smtClean="0"/>
          </a:p>
          <a:p>
            <a:pPr lvl="1"/>
            <a:r>
              <a:rPr lang="en-IN" sz="2400" dirty="0" smtClean="0"/>
              <a:t>In </a:t>
            </a:r>
            <a:r>
              <a:rPr lang="en-IN" sz="2400" dirty="0"/>
              <a:t>this form the neonates develop dehydration, hypotension and </a:t>
            </a:r>
            <a:r>
              <a:rPr lang="en-IN" sz="2400" dirty="0" err="1"/>
              <a:t>hyponatremia</a:t>
            </a:r>
            <a:r>
              <a:rPr lang="en-IN" sz="2400" dirty="0"/>
              <a:t> in addition to virilisation. The virilisation is more severe in these types and the salt loosing crises are common between 6 and 14 days of age</a:t>
            </a:r>
          </a:p>
          <a:p>
            <a:endParaRPr lang="en-US" sz="2400" dirty="0"/>
          </a:p>
        </p:txBody>
      </p:sp>
    </p:spTree>
    <p:extLst>
      <p:ext uri="{BB962C8B-B14F-4D97-AF65-F5344CB8AC3E}">
        <p14:creationId xmlns:p14="http://schemas.microsoft.com/office/powerpoint/2010/main" val="3133489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IN" sz="3200" b="1" dirty="0" smtClean="0"/>
              <a:t>Non classical or late onset CAH</a:t>
            </a:r>
          </a:p>
          <a:p>
            <a:pPr lvl="1"/>
            <a:endParaRPr lang="en-IN" sz="2000" dirty="0" smtClean="0"/>
          </a:p>
          <a:p>
            <a:pPr lvl="1"/>
            <a:r>
              <a:rPr lang="en-IN" sz="2400" dirty="0" smtClean="0"/>
              <a:t>There is no genital ambiguity at birth and usually presents  as androgen excess at puberty. There may be premature </a:t>
            </a:r>
            <a:r>
              <a:rPr lang="en-IN" sz="2400" dirty="0" err="1" smtClean="0"/>
              <a:t>pubarche</a:t>
            </a:r>
            <a:r>
              <a:rPr lang="en-IN" sz="2400" dirty="0" smtClean="0"/>
              <a:t>, acne, </a:t>
            </a:r>
            <a:r>
              <a:rPr lang="en-IN" sz="2400" dirty="0" err="1" smtClean="0"/>
              <a:t>hirsutism</a:t>
            </a:r>
            <a:r>
              <a:rPr lang="en-IN" sz="2400" dirty="0" smtClean="0"/>
              <a:t>, and menstrual abnormalities. This condition may resemble polycystic ovary syndrome</a:t>
            </a:r>
            <a:endParaRPr lang="en-US" sz="2400" dirty="0"/>
          </a:p>
        </p:txBody>
      </p:sp>
    </p:spTree>
    <p:extLst>
      <p:ext uri="{BB962C8B-B14F-4D97-AF65-F5344CB8AC3E}">
        <p14:creationId xmlns:p14="http://schemas.microsoft.com/office/powerpoint/2010/main" val="3127074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Diagnosis at birth </a:t>
            </a:r>
            <a:endParaRPr lang="en-US" dirty="0"/>
          </a:p>
        </p:txBody>
      </p:sp>
      <p:sp>
        <p:nvSpPr>
          <p:cNvPr id="3" name="Content Placeholder 2"/>
          <p:cNvSpPr>
            <a:spLocks noGrp="1"/>
          </p:cNvSpPr>
          <p:nvPr>
            <p:ph idx="1"/>
          </p:nvPr>
        </p:nvSpPr>
        <p:spPr>
          <a:xfrm>
            <a:off x="677334" y="1824413"/>
            <a:ext cx="8596668" cy="3880773"/>
          </a:xfrm>
        </p:spPr>
        <p:txBody>
          <a:bodyPr/>
          <a:lstStyle/>
          <a:p>
            <a:r>
              <a:rPr lang="en-IN" sz="2400" dirty="0" smtClean="0"/>
              <a:t>Enlarged clitoris</a:t>
            </a:r>
          </a:p>
          <a:p>
            <a:r>
              <a:rPr lang="en-IN" sz="2400" dirty="0" smtClean="0"/>
              <a:t>Presence of penile urethra or hypospadias</a:t>
            </a:r>
          </a:p>
          <a:p>
            <a:r>
              <a:rPr lang="en-IN" sz="2400" dirty="0" smtClean="0"/>
              <a:t>Metabolic abnormality ---- </a:t>
            </a:r>
            <a:r>
              <a:rPr lang="en-IN" sz="2400" dirty="0" err="1" smtClean="0"/>
              <a:t>hyponatremia</a:t>
            </a:r>
            <a:r>
              <a:rPr lang="en-IN" sz="2400" dirty="0" smtClean="0"/>
              <a:t>, </a:t>
            </a:r>
            <a:r>
              <a:rPr lang="en-IN" sz="2400" dirty="0" err="1" smtClean="0"/>
              <a:t>hyperkalemia</a:t>
            </a:r>
            <a:endParaRPr lang="en-IN" sz="2400" dirty="0" smtClean="0"/>
          </a:p>
          <a:p>
            <a:r>
              <a:rPr lang="en-IN" sz="2400" dirty="0" smtClean="0"/>
              <a:t>Hypotension</a:t>
            </a:r>
          </a:p>
          <a:p>
            <a:r>
              <a:rPr lang="en-IN" sz="2400" dirty="0" smtClean="0"/>
              <a:t>Fusion of the labia </a:t>
            </a:r>
            <a:r>
              <a:rPr lang="en-IN" sz="2400" dirty="0" err="1" smtClean="0"/>
              <a:t>minora</a:t>
            </a:r>
            <a:endParaRPr lang="en-IN" sz="2400" dirty="0" smtClean="0"/>
          </a:p>
          <a:p>
            <a:pPr marL="0" indent="0">
              <a:buNone/>
            </a:pPr>
            <a:endParaRPr lang="en-US" dirty="0"/>
          </a:p>
        </p:txBody>
      </p:sp>
    </p:spTree>
    <p:extLst>
      <p:ext uri="{BB962C8B-B14F-4D97-AF65-F5344CB8AC3E}">
        <p14:creationId xmlns:p14="http://schemas.microsoft.com/office/powerpoint/2010/main" val="386448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853082" cy="58898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082" y="1907235"/>
            <a:ext cx="3514725" cy="3027830"/>
          </a:xfrm>
          <a:prstGeom prst="rect">
            <a:avLst/>
          </a:prstGeom>
        </p:spPr>
      </p:pic>
    </p:spTree>
    <p:extLst>
      <p:ext uri="{BB962C8B-B14F-4D97-AF65-F5344CB8AC3E}">
        <p14:creationId xmlns:p14="http://schemas.microsoft.com/office/powerpoint/2010/main" val="3972725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Investigation </a:t>
            </a:r>
            <a:endParaRPr lang="en-US" dirty="0"/>
          </a:p>
        </p:txBody>
      </p:sp>
      <p:sp>
        <p:nvSpPr>
          <p:cNvPr id="3" name="Content Placeholder 2"/>
          <p:cNvSpPr>
            <a:spLocks noGrp="1"/>
          </p:cNvSpPr>
          <p:nvPr>
            <p:ph idx="1"/>
          </p:nvPr>
        </p:nvSpPr>
        <p:spPr>
          <a:xfrm>
            <a:off x="677334" y="1485153"/>
            <a:ext cx="8596668" cy="5009776"/>
          </a:xfrm>
        </p:spPr>
        <p:txBody>
          <a:bodyPr>
            <a:normAutofit lnSpcReduction="10000"/>
          </a:bodyPr>
          <a:lstStyle/>
          <a:p>
            <a:r>
              <a:rPr lang="en-IN" sz="2400" dirty="0" smtClean="0"/>
              <a:t>Ultrasound </a:t>
            </a:r>
          </a:p>
          <a:p>
            <a:r>
              <a:rPr lang="en-IN" sz="2400" dirty="0" smtClean="0"/>
              <a:t>Sex chromatin study reveals positive </a:t>
            </a:r>
            <a:r>
              <a:rPr lang="en-IN" sz="2400" dirty="0" err="1" smtClean="0"/>
              <a:t>barr</a:t>
            </a:r>
            <a:r>
              <a:rPr lang="en-IN" sz="2400" dirty="0" smtClean="0"/>
              <a:t> body</a:t>
            </a:r>
          </a:p>
          <a:p>
            <a:r>
              <a:rPr lang="en-IN" sz="2400" dirty="0" smtClean="0"/>
              <a:t>Karyotype (46XX)</a:t>
            </a:r>
          </a:p>
          <a:p>
            <a:r>
              <a:rPr lang="en-IN" sz="2400" dirty="0" smtClean="0"/>
              <a:t>17 </a:t>
            </a:r>
            <a:r>
              <a:rPr lang="en-IN" sz="2400" dirty="0" err="1" smtClean="0"/>
              <a:t>hydroxy</a:t>
            </a:r>
            <a:r>
              <a:rPr lang="en-IN" sz="2400" dirty="0" smtClean="0"/>
              <a:t> –progesterone elevated (&gt;800ng/dl)</a:t>
            </a:r>
          </a:p>
          <a:p>
            <a:r>
              <a:rPr lang="en-IN" sz="2400" dirty="0" smtClean="0"/>
              <a:t>Salt loosing syndrome – low sodium and chloride </a:t>
            </a:r>
          </a:p>
          <a:p>
            <a:pPr marL="0" indent="0">
              <a:buNone/>
            </a:pPr>
            <a:r>
              <a:rPr lang="en-IN" sz="2400" dirty="0"/>
              <a:t> </a:t>
            </a:r>
            <a:r>
              <a:rPr lang="en-IN" sz="2400" dirty="0" smtClean="0"/>
              <a:t>                                        raised potassium </a:t>
            </a:r>
          </a:p>
          <a:p>
            <a:r>
              <a:rPr lang="en-IN" sz="2400" dirty="0" smtClean="0"/>
              <a:t>Urinary excretion of </a:t>
            </a:r>
            <a:r>
              <a:rPr lang="en-IN" sz="2400" dirty="0" err="1" smtClean="0"/>
              <a:t>pregnanetriol</a:t>
            </a:r>
            <a:r>
              <a:rPr lang="en-IN" sz="2400" dirty="0" smtClean="0"/>
              <a:t> and 17 </a:t>
            </a:r>
            <a:r>
              <a:rPr lang="en-IN" sz="2400" dirty="0" err="1" smtClean="0"/>
              <a:t>ketosteriods</a:t>
            </a:r>
            <a:r>
              <a:rPr lang="en-IN" sz="2400" dirty="0" smtClean="0"/>
              <a:t> elevated   </a:t>
            </a:r>
          </a:p>
          <a:p>
            <a:r>
              <a:rPr lang="en-IN" sz="2400" dirty="0" smtClean="0"/>
              <a:t>ACTH </a:t>
            </a:r>
            <a:r>
              <a:rPr lang="en-IN" sz="2400" dirty="0"/>
              <a:t>stimulation test  ----- shows abnormal high response of 17-OHP </a:t>
            </a:r>
          </a:p>
          <a:p>
            <a:pPr marL="0" indent="0">
              <a:buNone/>
            </a:pPr>
            <a:r>
              <a:rPr lang="en-IN" sz="2400" dirty="0" smtClean="0"/>
              <a:t> </a:t>
            </a:r>
            <a:endParaRPr lang="en-US" sz="2400" dirty="0"/>
          </a:p>
        </p:txBody>
      </p:sp>
    </p:spTree>
    <p:extLst>
      <p:ext uri="{BB962C8B-B14F-4D97-AF65-F5344CB8AC3E}">
        <p14:creationId xmlns:p14="http://schemas.microsoft.com/office/powerpoint/2010/main" val="270401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46949"/>
            <a:ext cx="8596668" cy="4697404"/>
          </a:xfrm>
        </p:spPr>
        <p:txBody>
          <a:bodyPr>
            <a:normAutofit/>
          </a:bodyPr>
          <a:lstStyle/>
          <a:p>
            <a:pPr marL="0" indent="0">
              <a:buNone/>
            </a:pPr>
            <a:r>
              <a:rPr lang="en-IN" sz="2400" dirty="0" smtClean="0"/>
              <a:t>Primordial germ </a:t>
            </a:r>
            <a:r>
              <a:rPr lang="en-IN" sz="2400" dirty="0"/>
              <a:t>cells first appears in outer ectodermal layer of the embryo</a:t>
            </a:r>
            <a:r>
              <a:rPr lang="en-IN" sz="2400" dirty="0" smtClean="0"/>
              <a:t>.</a:t>
            </a:r>
          </a:p>
          <a:p>
            <a:pPr marL="0" indent="0">
              <a:buNone/>
            </a:pPr>
            <a:endParaRPr lang="en-IN" sz="2400" dirty="0"/>
          </a:p>
          <a:p>
            <a:pPr marL="0" indent="0">
              <a:buNone/>
            </a:pPr>
            <a:r>
              <a:rPr lang="en-IN" sz="2400" dirty="0"/>
              <a:t>At 40 days gestation ; germ cell migrate </a:t>
            </a:r>
            <a:r>
              <a:rPr lang="en-IN" sz="2400" dirty="0" smtClean="0"/>
              <a:t>along the </a:t>
            </a:r>
            <a:r>
              <a:rPr lang="en-IN" sz="2400" dirty="0"/>
              <a:t>hindgut to the urogenital ridge then divided into </a:t>
            </a:r>
            <a:r>
              <a:rPr lang="en-IN" sz="2400" dirty="0" err="1"/>
              <a:t>nephrogenic</a:t>
            </a:r>
            <a:r>
              <a:rPr lang="en-IN" sz="2400" dirty="0"/>
              <a:t> and genital ridge </a:t>
            </a:r>
            <a:endParaRPr lang="en-IN" sz="2400" dirty="0" smtClean="0"/>
          </a:p>
          <a:p>
            <a:pPr marL="0" indent="0">
              <a:buNone/>
            </a:pPr>
            <a:endParaRPr lang="en-IN" sz="2400" dirty="0"/>
          </a:p>
          <a:p>
            <a:pPr marL="0" indent="0">
              <a:buNone/>
            </a:pPr>
            <a:r>
              <a:rPr lang="en-IN" sz="2400" dirty="0"/>
              <a:t>At 60 days gestation ; </a:t>
            </a:r>
            <a:r>
              <a:rPr lang="en-IN" sz="2400" dirty="0" err="1"/>
              <a:t>nephrogenic</a:t>
            </a:r>
            <a:r>
              <a:rPr lang="en-IN" sz="2400" dirty="0"/>
              <a:t> ridge develop into </a:t>
            </a:r>
            <a:r>
              <a:rPr lang="en-IN" sz="2400" dirty="0" err="1"/>
              <a:t>mesonephric</a:t>
            </a:r>
            <a:r>
              <a:rPr lang="en-IN" sz="2400" dirty="0"/>
              <a:t> kidney(</a:t>
            </a:r>
            <a:r>
              <a:rPr lang="en-IN" sz="2400" dirty="0" err="1"/>
              <a:t>mesonephros</a:t>
            </a:r>
            <a:r>
              <a:rPr lang="en-IN" sz="2400" dirty="0"/>
              <a:t>) and paired </a:t>
            </a:r>
            <a:r>
              <a:rPr lang="en-IN" sz="2400" dirty="0" err="1"/>
              <a:t>mesonephric</a:t>
            </a:r>
            <a:r>
              <a:rPr lang="en-IN" sz="2400" dirty="0"/>
              <a:t> ducts (</a:t>
            </a:r>
            <a:r>
              <a:rPr lang="en-IN" sz="2400" dirty="0" err="1"/>
              <a:t>wolffian</a:t>
            </a:r>
            <a:r>
              <a:rPr lang="en-IN" sz="2400" dirty="0"/>
              <a:t> duct)   </a:t>
            </a:r>
          </a:p>
          <a:p>
            <a:endParaRPr lang="en-US" sz="2000" dirty="0"/>
          </a:p>
        </p:txBody>
      </p:sp>
    </p:spTree>
    <p:extLst>
      <p:ext uri="{BB962C8B-B14F-4D97-AF65-F5344CB8AC3E}">
        <p14:creationId xmlns:p14="http://schemas.microsoft.com/office/powerpoint/2010/main" val="2210768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88260"/>
            <a:ext cx="8596668" cy="6387352"/>
          </a:xfrm>
        </p:spPr>
        <p:txBody>
          <a:bodyPr>
            <a:normAutofit/>
          </a:bodyPr>
          <a:lstStyle/>
          <a:p>
            <a:r>
              <a:rPr lang="en-IN" sz="3200" dirty="0" smtClean="0"/>
              <a:t>Goal of treatment</a:t>
            </a:r>
            <a:r>
              <a:rPr lang="en-IN" sz="2400" dirty="0" smtClean="0"/>
              <a:t> </a:t>
            </a:r>
          </a:p>
          <a:p>
            <a:pPr marL="0" indent="0">
              <a:buNone/>
            </a:pPr>
            <a:r>
              <a:rPr lang="en-IN" sz="2400" dirty="0"/>
              <a:t> </a:t>
            </a:r>
            <a:r>
              <a:rPr lang="en-IN" sz="2400" dirty="0" smtClean="0"/>
              <a:t>    Normal linear growth and bone age development </a:t>
            </a:r>
          </a:p>
          <a:p>
            <a:pPr marL="0" indent="0">
              <a:buNone/>
            </a:pPr>
            <a:endParaRPr lang="en-IN" sz="2400" dirty="0" smtClean="0"/>
          </a:p>
          <a:p>
            <a:r>
              <a:rPr lang="en-IN" sz="2400" dirty="0" smtClean="0"/>
              <a:t>Long term therapy is required </a:t>
            </a:r>
          </a:p>
          <a:p>
            <a:pPr lvl="1"/>
            <a:r>
              <a:rPr lang="en-IN" sz="2200" dirty="0" smtClean="0"/>
              <a:t>Glucocorticoids 10-15mg/m2/24hrs </a:t>
            </a:r>
          </a:p>
          <a:p>
            <a:pPr lvl="1"/>
            <a:r>
              <a:rPr lang="en-IN" sz="2200" dirty="0" smtClean="0"/>
              <a:t>glucocorticoid replacement therapy adequacy monitored by determining serum concentration of adrenal precursors including </a:t>
            </a:r>
            <a:r>
              <a:rPr lang="en-IN" sz="2200" dirty="0" err="1" smtClean="0"/>
              <a:t>androstenidione</a:t>
            </a:r>
            <a:r>
              <a:rPr lang="en-IN" sz="2200" dirty="0" smtClean="0"/>
              <a:t> and 17-OHP for 21-hydroxylase.</a:t>
            </a:r>
          </a:p>
          <a:p>
            <a:pPr lvl="1"/>
            <a:r>
              <a:rPr lang="en-IN" sz="2200" dirty="0" smtClean="0"/>
              <a:t>Assessment of skeletal age, bone age determination required as a reflection of appropriate therapy </a:t>
            </a:r>
          </a:p>
          <a:p>
            <a:pPr lvl="1"/>
            <a:r>
              <a:rPr lang="en-IN" sz="2200" dirty="0" smtClean="0"/>
              <a:t>In stressful condition to avoid adrenal insufficiency higher dose of glucocorticoid is required</a:t>
            </a:r>
          </a:p>
          <a:p>
            <a:pPr lvl="1"/>
            <a:r>
              <a:rPr lang="en-IN" sz="2200" dirty="0" smtClean="0"/>
              <a:t>In severe emergency condition subcutaneous glucocorticoid is used </a:t>
            </a:r>
          </a:p>
          <a:p>
            <a:pPr marL="0" indent="0">
              <a:buNone/>
            </a:pPr>
            <a:endParaRPr lang="en-IN" dirty="0"/>
          </a:p>
          <a:p>
            <a:pPr marL="0" indent="0">
              <a:buNone/>
            </a:pPr>
            <a:endParaRPr lang="en-IN" dirty="0" smtClean="0"/>
          </a:p>
        </p:txBody>
      </p:sp>
    </p:spTree>
    <p:extLst>
      <p:ext uri="{BB962C8B-B14F-4D97-AF65-F5344CB8AC3E}">
        <p14:creationId xmlns:p14="http://schemas.microsoft.com/office/powerpoint/2010/main" val="1138779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51329"/>
            <a:ext cx="8596668" cy="5490033"/>
          </a:xfrm>
        </p:spPr>
        <p:txBody>
          <a:bodyPr/>
          <a:lstStyle/>
          <a:p>
            <a:r>
              <a:rPr lang="en-IN" sz="2400" dirty="0"/>
              <a:t>Mineralocorticoid therapy for salt losers </a:t>
            </a:r>
          </a:p>
          <a:p>
            <a:pPr marL="0" indent="0">
              <a:buNone/>
            </a:pPr>
            <a:endParaRPr lang="en-IN" sz="2400" dirty="0" smtClean="0"/>
          </a:p>
          <a:p>
            <a:pPr marL="0" indent="0">
              <a:buNone/>
            </a:pPr>
            <a:r>
              <a:rPr lang="en-IN" sz="2400" dirty="0" err="1" smtClean="0"/>
              <a:t>Flurocortisone</a:t>
            </a:r>
            <a:r>
              <a:rPr lang="en-IN" sz="2400" dirty="0" smtClean="0"/>
              <a:t> </a:t>
            </a:r>
            <a:r>
              <a:rPr lang="en-IN" sz="2400" dirty="0"/>
              <a:t>0.1-0.2mg/24hours often with sodium chloride supplementation in infancy and early </a:t>
            </a:r>
            <a:r>
              <a:rPr lang="en-IN" sz="2400" dirty="0" smtClean="0"/>
              <a:t>childhood</a:t>
            </a:r>
          </a:p>
          <a:p>
            <a:pPr marL="0" indent="0">
              <a:buNone/>
            </a:pPr>
            <a:endParaRPr lang="en-IN" sz="2400" dirty="0" smtClean="0"/>
          </a:p>
          <a:p>
            <a:pPr marL="0" indent="0">
              <a:buNone/>
            </a:pPr>
            <a:r>
              <a:rPr lang="en-IN" sz="2400" dirty="0" smtClean="0"/>
              <a:t>Monitored with serum sodium and potassium and plasma renin activity levels. </a:t>
            </a:r>
          </a:p>
          <a:p>
            <a:pPr marL="0" indent="0">
              <a:buNone/>
            </a:pPr>
            <a:endParaRPr lang="en-IN" sz="2400" dirty="0"/>
          </a:p>
          <a:p>
            <a:pPr marL="0" indent="0">
              <a:buNone/>
            </a:pPr>
            <a:r>
              <a:rPr lang="en-IN" sz="2400" dirty="0" smtClean="0"/>
              <a:t>Prenatal treatment with dexamethasone to supress fetal ACTH-induced androgen production ----- reduce/eliminate the ambiguity of external genitalia in affected female </a:t>
            </a:r>
            <a:r>
              <a:rPr lang="en-IN" sz="2400" dirty="0" err="1" smtClean="0"/>
              <a:t>fetus</a:t>
            </a:r>
            <a:r>
              <a:rPr lang="en-IN" sz="2400" dirty="0" smtClean="0"/>
              <a:t> begins at approximately 7 week gestation</a:t>
            </a:r>
            <a:endParaRPr lang="en-IN" sz="2400" dirty="0"/>
          </a:p>
          <a:p>
            <a:endParaRPr lang="en-US" dirty="0"/>
          </a:p>
        </p:txBody>
      </p:sp>
    </p:spTree>
    <p:extLst>
      <p:ext uri="{BB962C8B-B14F-4D97-AF65-F5344CB8AC3E}">
        <p14:creationId xmlns:p14="http://schemas.microsoft.com/office/powerpoint/2010/main" val="671627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30307"/>
            <a:ext cx="8596668" cy="5611056"/>
          </a:xfrm>
        </p:spPr>
        <p:txBody>
          <a:bodyPr/>
          <a:lstStyle/>
          <a:p>
            <a:r>
              <a:rPr lang="en-IN" sz="2800" dirty="0" err="1" smtClean="0"/>
              <a:t>Recontructive</a:t>
            </a:r>
            <a:r>
              <a:rPr lang="en-IN" sz="2800" dirty="0" smtClean="0"/>
              <a:t> surgery </a:t>
            </a:r>
          </a:p>
          <a:p>
            <a:pPr marL="0" indent="0">
              <a:buNone/>
            </a:pPr>
            <a:r>
              <a:rPr lang="en-IN" sz="2800" dirty="0"/>
              <a:t> A</a:t>
            </a:r>
            <a:r>
              <a:rPr lang="en-IN" sz="2800" dirty="0" smtClean="0"/>
              <a:t>im</a:t>
            </a:r>
            <a:r>
              <a:rPr lang="en-IN" dirty="0" smtClean="0"/>
              <a:t> :-</a:t>
            </a:r>
            <a:r>
              <a:rPr lang="en-US" dirty="0"/>
              <a:t> </a:t>
            </a:r>
            <a:r>
              <a:rPr lang="en-US" sz="2400" dirty="0" smtClean="0"/>
              <a:t>1. to correct structural abnormality</a:t>
            </a:r>
          </a:p>
          <a:p>
            <a:pPr marL="0" indent="0">
              <a:buNone/>
            </a:pPr>
            <a:r>
              <a:rPr lang="en-IN" sz="2400" dirty="0" smtClean="0"/>
              <a:t>          2. to ensure good cosmetic result</a:t>
            </a:r>
          </a:p>
          <a:p>
            <a:pPr marL="0" indent="0">
              <a:buNone/>
            </a:pPr>
            <a:r>
              <a:rPr lang="en-IN" sz="2400" dirty="0"/>
              <a:t> </a:t>
            </a:r>
            <a:r>
              <a:rPr lang="en-IN" sz="2400" dirty="0" smtClean="0"/>
              <a:t>          3. adequate sexual function </a:t>
            </a:r>
          </a:p>
          <a:p>
            <a:r>
              <a:rPr lang="en-IN" sz="2400" dirty="0" smtClean="0"/>
              <a:t>Feminizing </a:t>
            </a:r>
            <a:r>
              <a:rPr lang="en-IN" sz="2400" dirty="0" err="1" smtClean="0"/>
              <a:t>genitoplasty</a:t>
            </a:r>
            <a:r>
              <a:rPr lang="en-IN" sz="2400" dirty="0" smtClean="0"/>
              <a:t> </a:t>
            </a:r>
          </a:p>
          <a:p>
            <a:pPr marL="0" indent="0">
              <a:buNone/>
            </a:pPr>
            <a:r>
              <a:rPr lang="en-IN" sz="2400" dirty="0"/>
              <a:t> </a:t>
            </a:r>
            <a:r>
              <a:rPr lang="en-IN" sz="2400" dirty="0" smtClean="0"/>
              <a:t>     1. to decrease enlarged clitoral size </a:t>
            </a:r>
          </a:p>
          <a:p>
            <a:pPr marL="0" indent="0">
              <a:buNone/>
            </a:pPr>
            <a:r>
              <a:rPr lang="en-IN" sz="2400" dirty="0"/>
              <a:t> </a:t>
            </a:r>
            <a:r>
              <a:rPr lang="en-IN" sz="2400" dirty="0" smtClean="0"/>
              <a:t>     2. maintain vascularity and sensory innervation </a:t>
            </a:r>
          </a:p>
          <a:p>
            <a:pPr marL="0" indent="0">
              <a:buNone/>
            </a:pPr>
            <a:r>
              <a:rPr lang="en-IN" sz="2400" dirty="0"/>
              <a:t> </a:t>
            </a:r>
            <a:r>
              <a:rPr lang="en-IN" sz="2400" dirty="0" smtClean="0"/>
              <a:t>    3.  to reduce and feminize </a:t>
            </a:r>
            <a:r>
              <a:rPr lang="en-IN" sz="2400" dirty="0" err="1" smtClean="0"/>
              <a:t>labioscrotal</a:t>
            </a:r>
            <a:r>
              <a:rPr lang="en-IN" sz="2400" dirty="0" smtClean="0"/>
              <a:t> fold </a:t>
            </a:r>
          </a:p>
          <a:p>
            <a:pPr marL="0" indent="0">
              <a:buNone/>
            </a:pPr>
            <a:r>
              <a:rPr lang="en-IN" sz="2400" dirty="0"/>
              <a:t> </a:t>
            </a:r>
            <a:r>
              <a:rPr lang="en-IN" sz="2400" dirty="0" smtClean="0"/>
              <a:t>     4. to address urogenital sinus (create a separate vaginal </a:t>
            </a:r>
            <a:r>
              <a:rPr lang="en-IN" sz="2400" dirty="0" err="1" smtClean="0"/>
              <a:t>introitus</a:t>
            </a:r>
            <a:r>
              <a:rPr lang="en-IN" sz="2400" dirty="0" smtClean="0"/>
              <a:t> in the perineum)</a:t>
            </a:r>
          </a:p>
          <a:p>
            <a:endParaRPr lang="en-IN" dirty="0" smtClean="0"/>
          </a:p>
        </p:txBody>
      </p:sp>
    </p:spTree>
    <p:extLst>
      <p:ext uri="{BB962C8B-B14F-4D97-AF65-F5344CB8AC3E}">
        <p14:creationId xmlns:p14="http://schemas.microsoft.com/office/powerpoint/2010/main" val="2222789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11 hydroxylase deficiency</a:t>
            </a:r>
            <a:endParaRPr lang="en-US" dirty="0"/>
          </a:p>
        </p:txBody>
      </p:sp>
      <p:sp>
        <p:nvSpPr>
          <p:cNvPr id="3" name="Content Placeholder 2"/>
          <p:cNvSpPr>
            <a:spLocks noGrp="1"/>
          </p:cNvSpPr>
          <p:nvPr>
            <p:ph idx="1"/>
          </p:nvPr>
        </p:nvSpPr>
        <p:spPr>
          <a:xfrm>
            <a:off x="677334" y="847165"/>
            <a:ext cx="8596668" cy="5194197"/>
          </a:xfrm>
        </p:spPr>
        <p:txBody>
          <a:bodyPr>
            <a:normAutofit/>
          </a:bodyPr>
          <a:lstStyle/>
          <a:p>
            <a:endParaRPr lang="en-IN" dirty="0" smtClean="0"/>
          </a:p>
          <a:p>
            <a:endParaRPr lang="en-IN" sz="2400" dirty="0" smtClean="0"/>
          </a:p>
          <a:p>
            <a:r>
              <a:rPr lang="en-IN" sz="2400" dirty="0" smtClean="0"/>
              <a:t>This causes elevated levels of 11 </a:t>
            </a:r>
            <a:r>
              <a:rPr lang="en-IN" sz="2400" dirty="0" err="1" smtClean="0"/>
              <a:t>deoxycorticosterone</a:t>
            </a:r>
            <a:r>
              <a:rPr lang="en-IN" sz="2400" dirty="0" smtClean="0"/>
              <a:t>, which in turn has salt retaining properties leading to hypertension</a:t>
            </a:r>
          </a:p>
          <a:p>
            <a:endParaRPr lang="en-IN" sz="2400" dirty="0" smtClean="0"/>
          </a:p>
          <a:p>
            <a:r>
              <a:rPr lang="en-IN" sz="2400" dirty="0" smtClean="0"/>
              <a:t>At the same time </a:t>
            </a:r>
            <a:r>
              <a:rPr lang="en-IN" sz="2400" dirty="0" err="1" smtClean="0"/>
              <a:t>androstenedione</a:t>
            </a:r>
            <a:r>
              <a:rPr lang="en-IN" sz="2400" dirty="0" smtClean="0"/>
              <a:t> and testosterone levels are increased resulting in ambiguous genitalia</a:t>
            </a:r>
          </a:p>
        </p:txBody>
      </p:sp>
    </p:spTree>
    <p:extLst>
      <p:ext uri="{BB962C8B-B14F-4D97-AF65-F5344CB8AC3E}">
        <p14:creationId xmlns:p14="http://schemas.microsoft.com/office/powerpoint/2010/main" val="1842344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IN" sz="2400" dirty="0"/>
              <a:t>The diagnosis is clinched by finding high levels of 11 </a:t>
            </a:r>
            <a:r>
              <a:rPr lang="en-IN" sz="2400" dirty="0" err="1"/>
              <a:t>deoxy</a:t>
            </a:r>
            <a:r>
              <a:rPr lang="en-IN" sz="2400" dirty="0"/>
              <a:t> cortisol.</a:t>
            </a:r>
          </a:p>
          <a:p>
            <a:endParaRPr lang="en-IN" sz="2400" dirty="0" smtClean="0"/>
          </a:p>
          <a:p>
            <a:r>
              <a:rPr lang="en-IN" sz="2400" dirty="0" smtClean="0"/>
              <a:t>Treatment </a:t>
            </a:r>
            <a:r>
              <a:rPr lang="en-IN" sz="2400" dirty="0"/>
              <a:t>is by replacing glucocorticoids. Prenatal diagnosis is possible by chorionic villus sampling and DNA testing. The gene has been located on the long arm of chromosome 8 but not associated with HLA</a:t>
            </a:r>
          </a:p>
          <a:p>
            <a:endParaRPr lang="en-US" sz="2400" dirty="0"/>
          </a:p>
        </p:txBody>
      </p:sp>
    </p:spTree>
    <p:extLst>
      <p:ext uri="{BB962C8B-B14F-4D97-AF65-F5344CB8AC3E}">
        <p14:creationId xmlns:p14="http://schemas.microsoft.com/office/powerpoint/2010/main" val="206778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3 beta </a:t>
            </a:r>
            <a:r>
              <a:rPr lang="en-IN" dirty="0" err="1" smtClean="0"/>
              <a:t>hydrogenase</a:t>
            </a:r>
            <a:r>
              <a:rPr lang="en-IN" dirty="0" smtClean="0"/>
              <a:t> deficiency</a:t>
            </a:r>
            <a:endParaRPr lang="en-US" dirty="0"/>
          </a:p>
        </p:txBody>
      </p:sp>
      <p:sp>
        <p:nvSpPr>
          <p:cNvPr id="3" name="Content Placeholder 2"/>
          <p:cNvSpPr>
            <a:spLocks noGrp="1"/>
          </p:cNvSpPr>
          <p:nvPr>
            <p:ph idx="1"/>
          </p:nvPr>
        </p:nvSpPr>
        <p:spPr>
          <a:xfrm>
            <a:off x="677334" y="1425389"/>
            <a:ext cx="8596668" cy="4615974"/>
          </a:xfrm>
        </p:spPr>
        <p:txBody>
          <a:bodyPr>
            <a:normAutofit/>
          </a:bodyPr>
          <a:lstStyle/>
          <a:p>
            <a:endParaRPr lang="en-IN" sz="2400" dirty="0" smtClean="0"/>
          </a:p>
          <a:p>
            <a:r>
              <a:rPr lang="en-IN" sz="2400" dirty="0" smtClean="0"/>
              <a:t>This is the rarest form and causes the severe salt loosing type of syndrome.</a:t>
            </a:r>
          </a:p>
          <a:p>
            <a:endParaRPr lang="en-IN" sz="2400" dirty="0" smtClean="0"/>
          </a:p>
          <a:p>
            <a:r>
              <a:rPr lang="en-IN" sz="2400" dirty="0" smtClean="0"/>
              <a:t>The risk of death is highest in this type</a:t>
            </a:r>
          </a:p>
          <a:p>
            <a:endParaRPr lang="en-IN" sz="2400" dirty="0" smtClean="0"/>
          </a:p>
          <a:p>
            <a:r>
              <a:rPr lang="en-IN" sz="2400" dirty="0" smtClean="0"/>
              <a:t>There is an increase in the </a:t>
            </a:r>
            <a:r>
              <a:rPr lang="en-IN" sz="2400" dirty="0" err="1" smtClean="0"/>
              <a:t>pregnenelone</a:t>
            </a:r>
            <a:r>
              <a:rPr lang="en-IN" sz="2400" dirty="0" smtClean="0"/>
              <a:t> and 17 hydroxyl </a:t>
            </a:r>
            <a:r>
              <a:rPr lang="en-IN" sz="2400" dirty="0" err="1" smtClean="0"/>
              <a:t>pregnenolone</a:t>
            </a:r>
            <a:endParaRPr lang="en-IN" sz="2400" dirty="0" smtClean="0"/>
          </a:p>
        </p:txBody>
      </p:sp>
    </p:spTree>
    <p:extLst>
      <p:ext uri="{BB962C8B-B14F-4D97-AF65-F5344CB8AC3E}">
        <p14:creationId xmlns:p14="http://schemas.microsoft.com/office/powerpoint/2010/main" val="893560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sz="2400" dirty="0"/>
              <a:t>There is also increased production of </a:t>
            </a:r>
            <a:r>
              <a:rPr lang="en-IN" sz="2400" dirty="0" err="1"/>
              <a:t>dehydroepiandrosterone</a:t>
            </a:r>
            <a:r>
              <a:rPr lang="en-IN" sz="2400" dirty="0"/>
              <a:t> (DHEA) which causes mild virilisation.</a:t>
            </a:r>
          </a:p>
          <a:p>
            <a:endParaRPr lang="en-IN" sz="2400" dirty="0" smtClean="0"/>
          </a:p>
          <a:p>
            <a:r>
              <a:rPr lang="en-IN" sz="2400" dirty="0" smtClean="0"/>
              <a:t>Diagnosis </a:t>
            </a:r>
            <a:r>
              <a:rPr lang="en-IN" sz="2400" dirty="0"/>
              <a:t>is by finding increased levels of DHEA</a:t>
            </a:r>
          </a:p>
          <a:p>
            <a:endParaRPr lang="en-IN" sz="2400" dirty="0" smtClean="0"/>
          </a:p>
          <a:p>
            <a:r>
              <a:rPr lang="en-IN" sz="2400" dirty="0" smtClean="0"/>
              <a:t>Treatment </a:t>
            </a:r>
            <a:r>
              <a:rPr lang="en-IN" sz="2400" dirty="0"/>
              <a:t>is similar to other forms with glucocorticoids. The gene has not yet been isolated</a:t>
            </a:r>
            <a:endParaRPr lang="en-US" sz="2400" dirty="0"/>
          </a:p>
          <a:p>
            <a:endParaRPr lang="en-US" dirty="0"/>
          </a:p>
        </p:txBody>
      </p:sp>
    </p:spTree>
    <p:extLst>
      <p:ext uri="{BB962C8B-B14F-4D97-AF65-F5344CB8AC3E}">
        <p14:creationId xmlns:p14="http://schemas.microsoft.com/office/powerpoint/2010/main" val="3495919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Aromatase deficiency</a:t>
            </a:r>
            <a:endParaRPr lang="en-US" dirty="0"/>
          </a:p>
        </p:txBody>
      </p:sp>
      <p:sp>
        <p:nvSpPr>
          <p:cNvPr id="3" name="Content Placeholder 2"/>
          <p:cNvSpPr>
            <a:spLocks noGrp="1"/>
          </p:cNvSpPr>
          <p:nvPr>
            <p:ph idx="1"/>
          </p:nvPr>
        </p:nvSpPr>
        <p:spPr>
          <a:xfrm>
            <a:off x="677334" y="1542024"/>
            <a:ext cx="8596668" cy="5006694"/>
          </a:xfrm>
        </p:spPr>
        <p:txBody>
          <a:bodyPr>
            <a:normAutofit/>
          </a:bodyPr>
          <a:lstStyle/>
          <a:p>
            <a:r>
              <a:rPr lang="en-IN" sz="2400" dirty="0" smtClean="0"/>
              <a:t>Aromatase enzyme catalyses the conversion of testosterone to </a:t>
            </a:r>
            <a:r>
              <a:rPr lang="en-IN" sz="2400" dirty="0" err="1" smtClean="0"/>
              <a:t>estradiol</a:t>
            </a:r>
            <a:r>
              <a:rPr lang="en-IN" sz="2400" dirty="0" smtClean="0"/>
              <a:t> and </a:t>
            </a:r>
            <a:r>
              <a:rPr lang="en-IN" sz="2400" dirty="0" err="1" smtClean="0"/>
              <a:t>androstenedione</a:t>
            </a:r>
            <a:r>
              <a:rPr lang="en-IN" sz="2400" dirty="0" smtClean="0"/>
              <a:t> to </a:t>
            </a:r>
            <a:r>
              <a:rPr lang="en-IN" sz="2400" dirty="0" err="1" smtClean="0"/>
              <a:t>estrone</a:t>
            </a:r>
            <a:r>
              <a:rPr lang="en-IN" sz="2400" dirty="0" smtClean="0"/>
              <a:t> in many tissues like the gonads, placenta, brain, liver, and adipose tissue.</a:t>
            </a:r>
          </a:p>
          <a:p>
            <a:endParaRPr lang="en-IN" sz="2400" dirty="0" smtClean="0"/>
          </a:p>
          <a:p>
            <a:r>
              <a:rPr lang="en-IN" sz="2400" dirty="0" smtClean="0"/>
              <a:t>This is an autosomal recessive condition</a:t>
            </a:r>
          </a:p>
          <a:p>
            <a:endParaRPr lang="en-IN" sz="2400" dirty="0" smtClean="0"/>
          </a:p>
          <a:p>
            <a:r>
              <a:rPr lang="en-IN" sz="2400" dirty="0" smtClean="0"/>
              <a:t>The mother may show virilisation during pregnancy and the baby is usually born with ambiguous genitalia</a:t>
            </a:r>
          </a:p>
          <a:p>
            <a:endParaRPr lang="en-IN" sz="2400" dirty="0" smtClean="0"/>
          </a:p>
          <a:p>
            <a:r>
              <a:rPr lang="en-IN" sz="2400" dirty="0" smtClean="0"/>
              <a:t>There will be high </a:t>
            </a:r>
            <a:r>
              <a:rPr lang="en-IN" sz="2400" dirty="0" err="1" smtClean="0"/>
              <a:t>sereum</a:t>
            </a:r>
            <a:r>
              <a:rPr lang="en-IN" sz="2400" dirty="0" smtClean="0"/>
              <a:t> levels of androgens</a:t>
            </a:r>
            <a:endParaRPr lang="en-US" sz="2400" dirty="0"/>
          </a:p>
        </p:txBody>
      </p:sp>
    </p:spTree>
    <p:extLst>
      <p:ext uri="{BB962C8B-B14F-4D97-AF65-F5344CB8AC3E}">
        <p14:creationId xmlns:p14="http://schemas.microsoft.com/office/powerpoint/2010/main" val="390830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Androgens from the mother or non adrenal causes</a:t>
            </a:r>
            <a:endParaRPr lang="en-US" dirty="0"/>
          </a:p>
        </p:txBody>
      </p:sp>
      <p:sp>
        <p:nvSpPr>
          <p:cNvPr id="3" name="Content Placeholder 2"/>
          <p:cNvSpPr>
            <a:spLocks noGrp="1"/>
          </p:cNvSpPr>
          <p:nvPr>
            <p:ph idx="1"/>
          </p:nvPr>
        </p:nvSpPr>
        <p:spPr>
          <a:xfrm>
            <a:off x="677334" y="2160589"/>
            <a:ext cx="8596668" cy="4468811"/>
          </a:xfrm>
        </p:spPr>
        <p:txBody>
          <a:bodyPr>
            <a:normAutofit/>
          </a:bodyPr>
          <a:lstStyle/>
          <a:p>
            <a:r>
              <a:rPr lang="en-IN" sz="2400" dirty="0" smtClean="0"/>
              <a:t>Androgen secreting tumours are rare in pregnancy but can occur in the ovary and adrenal</a:t>
            </a:r>
          </a:p>
          <a:p>
            <a:endParaRPr lang="en-IN" sz="2400" dirty="0" smtClean="0"/>
          </a:p>
          <a:p>
            <a:r>
              <a:rPr lang="en-IN" sz="2400" dirty="0" smtClean="0"/>
              <a:t>In the ovary, androgens may be secreted by an </a:t>
            </a:r>
            <a:r>
              <a:rPr lang="en-IN" sz="2400" dirty="0" err="1" smtClean="0"/>
              <a:t>arrhenoblastoma</a:t>
            </a:r>
            <a:r>
              <a:rPr lang="en-IN" sz="2400" dirty="0" smtClean="0"/>
              <a:t> or </a:t>
            </a:r>
            <a:r>
              <a:rPr lang="en-IN" sz="2400" dirty="0" err="1" smtClean="0"/>
              <a:t>Krukenberg</a:t>
            </a:r>
            <a:r>
              <a:rPr lang="en-IN" sz="2400" dirty="0" smtClean="0"/>
              <a:t> tumour or </a:t>
            </a:r>
            <a:r>
              <a:rPr lang="en-IN" sz="2400" dirty="0" err="1" smtClean="0"/>
              <a:t>Luteoma</a:t>
            </a:r>
            <a:r>
              <a:rPr lang="en-IN" sz="2400" dirty="0" smtClean="0"/>
              <a:t> of pregnancy </a:t>
            </a:r>
          </a:p>
          <a:p>
            <a:endParaRPr lang="en-IN" sz="2400" dirty="0" smtClean="0"/>
          </a:p>
          <a:p>
            <a:r>
              <a:rPr lang="en-IN" sz="2400" dirty="0" err="1" smtClean="0"/>
              <a:t>Luteoma</a:t>
            </a:r>
            <a:r>
              <a:rPr lang="en-IN" sz="2400" dirty="0" smtClean="0"/>
              <a:t> of pregnancy is an ovarian pseudo tumour made up of hyperplastic </a:t>
            </a:r>
            <a:r>
              <a:rPr lang="en-IN" sz="2400" dirty="0" err="1" smtClean="0"/>
              <a:t>leutinised</a:t>
            </a:r>
            <a:r>
              <a:rPr lang="en-IN" sz="2400" dirty="0" smtClean="0"/>
              <a:t> theca cells that regresses after delivery</a:t>
            </a:r>
          </a:p>
        </p:txBody>
      </p:sp>
    </p:spTree>
    <p:extLst>
      <p:ext uri="{BB962C8B-B14F-4D97-AF65-F5344CB8AC3E}">
        <p14:creationId xmlns:p14="http://schemas.microsoft.com/office/powerpoint/2010/main" val="3560900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sz="2400" dirty="0"/>
              <a:t>Another condition less frequently associated with virilisation is </a:t>
            </a:r>
            <a:r>
              <a:rPr lang="en-IN" sz="2400" dirty="0" err="1"/>
              <a:t>hyperreactio</a:t>
            </a:r>
            <a:r>
              <a:rPr lang="en-IN" sz="2400" dirty="0"/>
              <a:t> </a:t>
            </a:r>
            <a:r>
              <a:rPr lang="en-IN" sz="2400" dirty="0" err="1"/>
              <a:t>luteinalis</a:t>
            </a:r>
            <a:endParaRPr lang="en-IN" sz="2400" dirty="0"/>
          </a:p>
          <a:p>
            <a:endParaRPr lang="en-IN" sz="2400" dirty="0" smtClean="0"/>
          </a:p>
          <a:p>
            <a:r>
              <a:rPr lang="en-IN" sz="2400" dirty="0"/>
              <a:t>M</a:t>
            </a:r>
            <a:r>
              <a:rPr lang="en-IN" sz="2400" dirty="0" smtClean="0"/>
              <a:t>aternal </a:t>
            </a:r>
            <a:r>
              <a:rPr lang="en-IN" sz="2400" dirty="0"/>
              <a:t>exposure to drug such as testosterone, </a:t>
            </a:r>
            <a:r>
              <a:rPr lang="en-IN" sz="2400" dirty="0" err="1"/>
              <a:t>danazol</a:t>
            </a:r>
            <a:r>
              <a:rPr lang="en-IN" sz="2400" dirty="0"/>
              <a:t>, </a:t>
            </a:r>
            <a:r>
              <a:rPr lang="en-IN" sz="2400" dirty="0" err="1"/>
              <a:t>norethindrone</a:t>
            </a:r>
            <a:r>
              <a:rPr lang="en-IN" sz="2400" dirty="0"/>
              <a:t> can also cause virilisation of female </a:t>
            </a:r>
            <a:r>
              <a:rPr lang="en-IN" sz="2400" dirty="0" err="1" smtClean="0"/>
              <a:t>fetus</a:t>
            </a:r>
            <a:r>
              <a:rPr lang="en-IN" sz="2400" dirty="0" smtClean="0"/>
              <a:t>.</a:t>
            </a:r>
            <a:endParaRPr lang="en-IN" sz="2400" dirty="0"/>
          </a:p>
          <a:p>
            <a:endParaRPr lang="en-IN" sz="2400" dirty="0" smtClean="0"/>
          </a:p>
          <a:p>
            <a:r>
              <a:rPr lang="en-IN" sz="2400" dirty="0" smtClean="0"/>
              <a:t>These </a:t>
            </a:r>
            <a:r>
              <a:rPr lang="en-IN" sz="2400" dirty="0"/>
              <a:t>cases are self limiting and need no treatment, rarely surgical correction may be needed in infancy</a:t>
            </a:r>
          </a:p>
          <a:p>
            <a:endParaRPr lang="en-US" dirty="0"/>
          </a:p>
          <a:p>
            <a:endParaRPr lang="en-US" dirty="0"/>
          </a:p>
        </p:txBody>
      </p:sp>
    </p:spTree>
    <p:extLst>
      <p:ext uri="{BB962C8B-B14F-4D97-AF65-F5344CB8AC3E}">
        <p14:creationId xmlns:p14="http://schemas.microsoft.com/office/powerpoint/2010/main" val="400991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22730"/>
            <a:ext cx="8596668" cy="6037730"/>
          </a:xfrm>
        </p:spPr>
        <p:txBody>
          <a:bodyPr>
            <a:normAutofit/>
          </a:bodyPr>
          <a:lstStyle/>
          <a:p>
            <a:r>
              <a:rPr lang="en-IN" sz="2400" dirty="0" err="1" smtClean="0"/>
              <a:t>Mesonephric</a:t>
            </a:r>
            <a:r>
              <a:rPr lang="en-IN" sz="2400" dirty="0" smtClean="0"/>
              <a:t> ducts connects </a:t>
            </a:r>
            <a:r>
              <a:rPr lang="en-IN" sz="2400" dirty="0" err="1" smtClean="0"/>
              <a:t>mesonephric</a:t>
            </a:r>
            <a:r>
              <a:rPr lang="en-IN" sz="2400" dirty="0" smtClean="0"/>
              <a:t> kidneys to cloaca</a:t>
            </a:r>
            <a:r>
              <a:rPr lang="en-US" sz="2400" dirty="0" smtClean="0"/>
              <a:t>.</a:t>
            </a:r>
          </a:p>
          <a:p>
            <a:endParaRPr lang="en-US" sz="2400" dirty="0" smtClean="0"/>
          </a:p>
          <a:p>
            <a:r>
              <a:rPr lang="en-IN" sz="2400" dirty="0" err="1" smtClean="0"/>
              <a:t>Cloca</a:t>
            </a:r>
            <a:r>
              <a:rPr lang="en-IN" sz="2400" dirty="0" smtClean="0"/>
              <a:t> – common opening into which </a:t>
            </a:r>
            <a:r>
              <a:rPr lang="en-IN" sz="2400" dirty="0" err="1" smtClean="0"/>
              <a:t>embryogenic</a:t>
            </a:r>
            <a:r>
              <a:rPr lang="en-IN" sz="2400" dirty="0" smtClean="0"/>
              <a:t> urinary, genital, and alimentary tract join.</a:t>
            </a:r>
          </a:p>
          <a:p>
            <a:endParaRPr lang="en-IN" sz="2400" dirty="0" smtClean="0"/>
          </a:p>
          <a:p>
            <a:r>
              <a:rPr lang="en-IN" sz="2400" dirty="0" smtClean="0"/>
              <a:t>Ureteric bud arises from </a:t>
            </a:r>
            <a:r>
              <a:rPr lang="en-IN" sz="2400" dirty="0" err="1" smtClean="0"/>
              <a:t>mesonephric</a:t>
            </a:r>
            <a:r>
              <a:rPr lang="en-IN" sz="2400" dirty="0" smtClean="0"/>
              <a:t> duct at approximately 5</a:t>
            </a:r>
            <a:r>
              <a:rPr lang="en-IN" sz="2400" baseline="30000" dirty="0" smtClean="0"/>
              <a:t>th</a:t>
            </a:r>
            <a:r>
              <a:rPr lang="en-IN" sz="2400" dirty="0" smtClean="0"/>
              <a:t> week of fetal life.</a:t>
            </a:r>
          </a:p>
          <a:p>
            <a:endParaRPr lang="en-IN" sz="2400" dirty="0" smtClean="0"/>
          </a:p>
          <a:p>
            <a:r>
              <a:rPr lang="en-IN" sz="2400" dirty="0" smtClean="0"/>
              <a:t>Ureteric bud lengthens to become </a:t>
            </a:r>
            <a:r>
              <a:rPr lang="en-IN" sz="2400" dirty="0" err="1" smtClean="0"/>
              <a:t>metanephric</a:t>
            </a:r>
            <a:r>
              <a:rPr lang="en-IN" sz="2400" dirty="0" smtClean="0"/>
              <a:t> duct (ureter) and differentiate to </a:t>
            </a:r>
            <a:r>
              <a:rPr lang="en-IN" sz="2400" dirty="0" err="1" smtClean="0"/>
              <a:t>metanephros</a:t>
            </a:r>
            <a:r>
              <a:rPr lang="en-IN" sz="2400" dirty="0" smtClean="0"/>
              <a:t> eventually become functional kidney.</a:t>
            </a:r>
          </a:p>
        </p:txBody>
      </p:sp>
    </p:spTree>
    <p:extLst>
      <p:ext uri="{BB962C8B-B14F-4D97-AF65-F5344CB8AC3E}">
        <p14:creationId xmlns:p14="http://schemas.microsoft.com/office/powerpoint/2010/main" val="3713679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Ambiguous genitalia associated with anomalies</a:t>
            </a:r>
            <a:endParaRPr lang="en-US" dirty="0"/>
          </a:p>
        </p:txBody>
      </p:sp>
      <p:sp>
        <p:nvSpPr>
          <p:cNvPr id="3" name="Content Placeholder 2"/>
          <p:cNvSpPr>
            <a:spLocks noGrp="1"/>
          </p:cNvSpPr>
          <p:nvPr>
            <p:ph idx="1"/>
          </p:nvPr>
        </p:nvSpPr>
        <p:spPr/>
        <p:txBody>
          <a:bodyPr>
            <a:normAutofit/>
          </a:bodyPr>
          <a:lstStyle/>
          <a:p>
            <a:r>
              <a:rPr lang="en-IN" sz="2400" dirty="0" smtClean="0"/>
              <a:t>Ambiguous genitalia have been described in association with multiple abnormalities usually urinary and gastrointestinal tract.</a:t>
            </a:r>
          </a:p>
          <a:p>
            <a:endParaRPr lang="en-IN" sz="2400" dirty="0"/>
          </a:p>
          <a:p>
            <a:r>
              <a:rPr lang="en-IN" sz="2400" dirty="0" smtClean="0"/>
              <a:t>They have also been described in association with VACTERIAL syndrome (vertebral, anal, cardiac, </a:t>
            </a:r>
            <a:r>
              <a:rPr lang="en-IN" sz="2400" dirty="0" err="1" smtClean="0"/>
              <a:t>tracheo</a:t>
            </a:r>
            <a:r>
              <a:rPr lang="en-IN" sz="2400" dirty="0" smtClean="0"/>
              <a:t>-oesophageal, renal and limb)</a:t>
            </a:r>
            <a:endParaRPr lang="en-US" sz="2400" dirty="0"/>
          </a:p>
        </p:txBody>
      </p:sp>
    </p:spTree>
    <p:extLst>
      <p:ext uri="{BB962C8B-B14F-4D97-AF65-F5344CB8AC3E}">
        <p14:creationId xmlns:p14="http://schemas.microsoft.com/office/powerpoint/2010/main" val="179616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Male </a:t>
            </a:r>
            <a:r>
              <a:rPr lang="en-IN" dirty="0" err="1" smtClean="0"/>
              <a:t>pseudohemaphroditism</a:t>
            </a:r>
            <a:endParaRPr lang="en-US" dirty="0"/>
          </a:p>
        </p:txBody>
      </p:sp>
      <p:sp>
        <p:nvSpPr>
          <p:cNvPr id="3" name="Content Placeholder 2"/>
          <p:cNvSpPr>
            <a:spLocks noGrp="1"/>
          </p:cNvSpPr>
          <p:nvPr>
            <p:ph idx="1"/>
          </p:nvPr>
        </p:nvSpPr>
        <p:spPr>
          <a:xfrm>
            <a:off x="677334" y="1824413"/>
            <a:ext cx="8596668" cy="5033587"/>
          </a:xfrm>
        </p:spPr>
        <p:txBody>
          <a:bodyPr>
            <a:normAutofit fontScale="92500" lnSpcReduction="20000"/>
          </a:bodyPr>
          <a:lstStyle/>
          <a:p>
            <a:endParaRPr lang="en-IN" dirty="0" smtClean="0"/>
          </a:p>
          <a:p>
            <a:r>
              <a:rPr lang="en-IN" sz="2400" dirty="0" smtClean="0"/>
              <a:t>Inherited as X-linked recessive gene</a:t>
            </a:r>
          </a:p>
          <a:p>
            <a:endParaRPr lang="en-IN" sz="2400" dirty="0"/>
          </a:p>
          <a:p>
            <a:r>
              <a:rPr lang="en-IN" sz="2400" dirty="0" smtClean="0"/>
              <a:t>Karyotype (46XY)</a:t>
            </a:r>
          </a:p>
          <a:p>
            <a:endParaRPr lang="en-IN" sz="2400" dirty="0"/>
          </a:p>
          <a:p>
            <a:r>
              <a:rPr lang="en-IN" sz="2400" dirty="0" smtClean="0"/>
              <a:t>Inability of end organs to respond to androgens </a:t>
            </a:r>
          </a:p>
          <a:p>
            <a:endParaRPr lang="en-IN" sz="2400" dirty="0"/>
          </a:p>
          <a:p>
            <a:r>
              <a:rPr lang="en-IN" sz="2400" dirty="0" smtClean="0"/>
              <a:t>Phenotypically and psychologically female </a:t>
            </a:r>
          </a:p>
          <a:p>
            <a:endParaRPr lang="en-IN" sz="2400" dirty="0"/>
          </a:p>
          <a:p>
            <a:r>
              <a:rPr lang="en-IN" sz="2400" dirty="0" smtClean="0"/>
              <a:t>Underdevelopment of male external genitalia due to relative deficiency of testosterone production </a:t>
            </a:r>
          </a:p>
          <a:p>
            <a:endParaRPr lang="en-IN" dirty="0"/>
          </a:p>
          <a:p>
            <a:pPr marL="0" indent="0">
              <a:buNone/>
            </a:pPr>
            <a:r>
              <a:rPr lang="en-IN" dirty="0" smtClean="0"/>
              <a:t> </a:t>
            </a:r>
            <a:endParaRPr lang="en-US" dirty="0"/>
          </a:p>
        </p:txBody>
      </p:sp>
    </p:spTree>
    <p:extLst>
      <p:ext uri="{BB962C8B-B14F-4D97-AF65-F5344CB8AC3E}">
        <p14:creationId xmlns:p14="http://schemas.microsoft.com/office/powerpoint/2010/main" val="9516392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IN" sz="2400" dirty="0" smtClean="0"/>
              <a:t>For </a:t>
            </a:r>
            <a:r>
              <a:rPr lang="en-IN" sz="2400" dirty="0"/>
              <a:t>male development to occur testosterone should be secreted by the testes, the enzyme </a:t>
            </a:r>
            <a:r>
              <a:rPr lang="en-IN" sz="2400" dirty="0" smtClean="0"/>
              <a:t>5 alpha-</a:t>
            </a:r>
            <a:r>
              <a:rPr lang="en-IN" sz="2400" dirty="0" err="1" smtClean="0"/>
              <a:t>reductase</a:t>
            </a:r>
            <a:r>
              <a:rPr lang="en-IN" sz="2400" dirty="0" smtClean="0"/>
              <a:t> </a:t>
            </a:r>
            <a:r>
              <a:rPr lang="en-IN" sz="2400" dirty="0"/>
              <a:t>should be present and the androgen receptor should also be present. Thus, male intersex can occur due to </a:t>
            </a:r>
            <a:r>
              <a:rPr lang="en-IN" sz="2400" dirty="0" smtClean="0"/>
              <a:t>faults </a:t>
            </a:r>
            <a:r>
              <a:rPr lang="en-IN" sz="2400" dirty="0"/>
              <a:t>at three levels. The karyotype will be 46XY but the degree of masculinisation may not be complete.</a:t>
            </a:r>
            <a:endParaRPr lang="en-US" sz="2400" dirty="0"/>
          </a:p>
        </p:txBody>
      </p:sp>
    </p:spTree>
    <p:extLst>
      <p:ext uri="{BB962C8B-B14F-4D97-AF65-F5344CB8AC3E}">
        <p14:creationId xmlns:p14="http://schemas.microsoft.com/office/powerpoint/2010/main" val="1530208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AETIOLOGY</a:t>
            </a:r>
            <a:r>
              <a:rPr lang="en-US" dirty="0"/>
              <a:t/>
            </a:r>
            <a:br>
              <a:rPr lang="en-US" dirty="0"/>
            </a:br>
            <a:endParaRPr lang="en-US" dirty="0"/>
          </a:p>
        </p:txBody>
      </p:sp>
      <p:sp>
        <p:nvSpPr>
          <p:cNvPr id="3" name="Content Placeholder 2"/>
          <p:cNvSpPr>
            <a:spLocks noGrp="1"/>
          </p:cNvSpPr>
          <p:nvPr>
            <p:ph idx="1"/>
          </p:nvPr>
        </p:nvSpPr>
        <p:spPr/>
        <p:txBody>
          <a:bodyPr/>
          <a:lstStyle/>
          <a:p>
            <a:r>
              <a:rPr lang="en-IN" sz="2400" dirty="0"/>
              <a:t>Failure of testicular </a:t>
            </a:r>
            <a:r>
              <a:rPr lang="en-IN" sz="2400" dirty="0" smtClean="0"/>
              <a:t>development</a:t>
            </a:r>
            <a:endParaRPr lang="en-US" sz="2400" dirty="0"/>
          </a:p>
          <a:p>
            <a:pPr lvl="1"/>
            <a:r>
              <a:rPr lang="en-IN" sz="2000" dirty="0" smtClean="0"/>
              <a:t>XY </a:t>
            </a:r>
            <a:r>
              <a:rPr lang="en-IN" sz="2000" dirty="0"/>
              <a:t>gonadal </a:t>
            </a:r>
            <a:r>
              <a:rPr lang="en-IN" sz="2000" dirty="0" err="1" smtClean="0"/>
              <a:t>dysgenesis</a:t>
            </a:r>
            <a:endParaRPr lang="en-US" sz="2000" dirty="0"/>
          </a:p>
          <a:p>
            <a:pPr lvl="1"/>
            <a:r>
              <a:rPr lang="en-IN" sz="2000" dirty="0" smtClean="0"/>
              <a:t>Mixed </a:t>
            </a:r>
            <a:r>
              <a:rPr lang="en-IN" sz="2000" dirty="0"/>
              <a:t>gonadal </a:t>
            </a:r>
            <a:r>
              <a:rPr lang="en-IN" sz="2000" dirty="0" err="1" smtClean="0"/>
              <a:t>dysgenesis</a:t>
            </a:r>
            <a:endParaRPr lang="en-US" sz="2000" dirty="0"/>
          </a:p>
          <a:p>
            <a:pPr lvl="1"/>
            <a:r>
              <a:rPr lang="en-IN" sz="2000" dirty="0" smtClean="0"/>
              <a:t>True hermaphrodite </a:t>
            </a:r>
            <a:r>
              <a:rPr lang="en-IN" sz="2000" dirty="0" err="1" smtClean="0"/>
              <a:t>Drash</a:t>
            </a:r>
            <a:r>
              <a:rPr lang="en-IN" sz="2000" dirty="0" smtClean="0"/>
              <a:t> syndrome</a:t>
            </a:r>
            <a:endParaRPr lang="en-US" sz="2000" dirty="0"/>
          </a:p>
          <a:p>
            <a:pPr lvl="1"/>
            <a:r>
              <a:rPr lang="en-IN" sz="2000" dirty="0" smtClean="0"/>
              <a:t>Frasier syndrome</a:t>
            </a:r>
          </a:p>
          <a:p>
            <a:pPr lvl="1"/>
            <a:r>
              <a:rPr lang="en-IN" sz="2000" dirty="0" err="1" smtClean="0"/>
              <a:t>Campomelic</a:t>
            </a:r>
            <a:r>
              <a:rPr lang="en-IN" sz="2000" dirty="0" smtClean="0"/>
              <a:t> dwarfism</a:t>
            </a:r>
          </a:p>
          <a:p>
            <a:pPr marL="457200" lvl="1" indent="0">
              <a:buNone/>
            </a:pPr>
            <a:endParaRPr lang="en-US" sz="2000" dirty="0"/>
          </a:p>
          <a:p>
            <a:r>
              <a:rPr lang="en-IN" sz="2400" dirty="0" err="1" smtClean="0"/>
              <a:t>Leydig</a:t>
            </a:r>
            <a:r>
              <a:rPr lang="en-IN" sz="2400" dirty="0" smtClean="0"/>
              <a:t> </a:t>
            </a:r>
            <a:r>
              <a:rPr lang="en-IN" sz="2400" dirty="0"/>
              <a:t>cell hypoplasia</a:t>
            </a:r>
            <a:endParaRPr lang="en-US" sz="2400" dirty="0"/>
          </a:p>
          <a:p>
            <a:endParaRPr lang="en-US" dirty="0"/>
          </a:p>
        </p:txBody>
      </p:sp>
    </p:spTree>
    <p:extLst>
      <p:ext uri="{BB962C8B-B14F-4D97-AF65-F5344CB8AC3E}">
        <p14:creationId xmlns:p14="http://schemas.microsoft.com/office/powerpoint/2010/main" val="770846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32013"/>
            <a:ext cx="8596668" cy="5409350"/>
          </a:xfrm>
        </p:spPr>
        <p:txBody>
          <a:bodyPr/>
          <a:lstStyle/>
          <a:p>
            <a:r>
              <a:rPr lang="en-IN" sz="2800" dirty="0"/>
              <a:t>Androgen insensitivity at the target </a:t>
            </a:r>
            <a:r>
              <a:rPr lang="en-IN" sz="2800" dirty="0" smtClean="0"/>
              <a:t>site</a:t>
            </a:r>
            <a:endParaRPr lang="en-US" sz="2800" dirty="0"/>
          </a:p>
          <a:p>
            <a:pPr lvl="1"/>
            <a:r>
              <a:rPr lang="en-IN" sz="2400" dirty="0" smtClean="0"/>
              <a:t>Complete AIS</a:t>
            </a:r>
            <a:endParaRPr lang="en-US" sz="2400" dirty="0"/>
          </a:p>
          <a:p>
            <a:pPr lvl="1"/>
            <a:r>
              <a:rPr lang="en-IN" sz="2400" dirty="0" smtClean="0"/>
              <a:t>Partial AIS</a:t>
            </a:r>
            <a:endParaRPr lang="en-US" sz="2400" dirty="0"/>
          </a:p>
          <a:p>
            <a:r>
              <a:rPr lang="en-IN" sz="2800" dirty="0" smtClean="0"/>
              <a:t>Enzyme </a:t>
            </a:r>
            <a:r>
              <a:rPr lang="en-IN" sz="2800" dirty="0"/>
              <a:t>errors in testosterone </a:t>
            </a:r>
            <a:r>
              <a:rPr lang="en-IN" sz="2800" dirty="0" smtClean="0"/>
              <a:t>production</a:t>
            </a:r>
            <a:endParaRPr lang="en-US" sz="2800" dirty="0"/>
          </a:p>
          <a:p>
            <a:pPr lvl="1"/>
            <a:r>
              <a:rPr lang="en-IN" sz="2400" dirty="0" smtClean="0"/>
              <a:t>5 alpha-</a:t>
            </a:r>
            <a:r>
              <a:rPr lang="en-IN" sz="2400" dirty="0" err="1" smtClean="0"/>
              <a:t>reductase</a:t>
            </a:r>
            <a:r>
              <a:rPr lang="en-IN" sz="2400" dirty="0" smtClean="0"/>
              <a:t> deficiency</a:t>
            </a:r>
            <a:endParaRPr lang="en-US" sz="2400" dirty="0"/>
          </a:p>
          <a:p>
            <a:pPr lvl="1"/>
            <a:r>
              <a:rPr lang="en-IN" sz="2400" dirty="0" smtClean="0"/>
              <a:t>17 alpha-hydroxylase deficiency</a:t>
            </a:r>
            <a:endParaRPr lang="en-US" sz="2400" dirty="0"/>
          </a:p>
          <a:p>
            <a:pPr lvl="1"/>
            <a:r>
              <a:rPr lang="en-IN" sz="2400" dirty="0" smtClean="0"/>
              <a:t>17 alpha-hydroxyl </a:t>
            </a:r>
            <a:r>
              <a:rPr lang="en-IN" sz="2400" dirty="0"/>
              <a:t>steroid dehydrogenase </a:t>
            </a:r>
            <a:r>
              <a:rPr lang="en-IN" sz="2400" dirty="0" smtClean="0"/>
              <a:t>deficiency</a:t>
            </a:r>
            <a:endParaRPr lang="en-US" sz="2400" dirty="0"/>
          </a:p>
          <a:p>
            <a:pPr lvl="1"/>
            <a:r>
              <a:rPr lang="en-IN" sz="2400" dirty="0" smtClean="0"/>
              <a:t>3 alpha-hydroxyl </a:t>
            </a:r>
            <a:r>
              <a:rPr lang="en-IN" sz="2400" dirty="0"/>
              <a:t>steroid dehydrogenase </a:t>
            </a:r>
            <a:r>
              <a:rPr lang="en-IN" sz="2400" dirty="0" smtClean="0"/>
              <a:t>deficiency</a:t>
            </a:r>
            <a:endParaRPr lang="en-US" sz="2400" dirty="0"/>
          </a:p>
          <a:p>
            <a:pPr lvl="1"/>
            <a:r>
              <a:rPr lang="en-IN" sz="2400" dirty="0" smtClean="0"/>
              <a:t>Congenital </a:t>
            </a:r>
            <a:r>
              <a:rPr lang="en-IN" sz="2400" dirty="0"/>
              <a:t>lipoid adrenal hyperplasia</a:t>
            </a:r>
            <a:endParaRPr lang="en-US" sz="2400" dirty="0"/>
          </a:p>
          <a:p>
            <a:endParaRPr lang="en-US" dirty="0"/>
          </a:p>
        </p:txBody>
      </p:sp>
    </p:spTree>
    <p:extLst>
      <p:ext uri="{BB962C8B-B14F-4D97-AF65-F5344CB8AC3E}">
        <p14:creationId xmlns:p14="http://schemas.microsoft.com/office/powerpoint/2010/main" val="2738285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XY GONADAL DYSGENESIS (SWYER’S SYNDROME)</a:t>
            </a:r>
            <a:r>
              <a:rPr lang="en-US" dirty="0"/>
              <a:t/>
            </a:r>
            <a:br>
              <a:rPr lang="en-US" dirty="0"/>
            </a:br>
            <a:endParaRPr lang="en-US" dirty="0"/>
          </a:p>
        </p:txBody>
      </p:sp>
      <p:sp>
        <p:nvSpPr>
          <p:cNvPr id="3" name="Content Placeholder 2"/>
          <p:cNvSpPr>
            <a:spLocks noGrp="1"/>
          </p:cNvSpPr>
          <p:nvPr>
            <p:ph idx="1"/>
          </p:nvPr>
        </p:nvSpPr>
        <p:spPr>
          <a:xfrm>
            <a:off x="677334" y="1918543"/>
            <a:ext cx="8596668" cy="4562940"/>
          </a:xfrm>
        </p:spPr>
        <p:txBody>
          <a:bodyPr>
            <a:normAutofit/>
          </a:bodyPr>
          <a:lstStyle/>
          <a:p>
            <a:endParaRPr lang="en-IN" sz="2400" dirty="0" smtClean="0"/>
          </a:p>
          <a:p>
            <a:r>
              <a:rPr lang="en-IN" sz="2400" dirty="0" smtClean="0"/>
              <a:t>This </a:t>
            </a:r>
            <a:r>
              <a:rPr lang="en-IN" sz="2400" dirty="0"/>
              <a:t>condition is characterised by streak gonads, no breast development, normal </a:t>
            </a:r>
            <a:r>
              <a:rPr lang="en-IN" sz="2400" dirty="0" err="1"/>
              <a:t>mullerian</a:t>
            </a:r>
            <a:r>
              <a:rPr lang="en-IN" sz="2400" dirty="0"/>
              <a:t> structures and normal female external genitalia. </a:t>
            </a:r>
            <a:endParaRPr lang="en-IN" sz="2400" dirty="0" smtClean="0"/>
          </a:p>
          <a:p>
            <a:endParaRPr lang="en-IN" sz="2400" dirty="0"/>
          </a:p>
          <a:p>
            <a:r>
              <a:rPr lang="en-IN" sz="2400" dirty="0" smtClean="0"/>
              <a:t>The </a:t>
            </a:r>
            <a:r>
              <a:rPr lang="en-IN" sz="2400" dirty="0"/>
              <a:t>usual presentation is as primary amenorrhoea with no secondary sex characters and they are likely to have been brought up as female</a:t>
            </a:r>
            <a:r>
              <a:rPr lang="en-IN" sz="2400" dirty="0" smtClean="0"/>
              <a:t>.</a:t>
            </a:r>
          </a:p>
          <a:p>
            <a:endParaRPr lang="en-US" sz="2400" dirty="0"/>
          </a:p>
        </p:txBody>
      </p:sp>
    </p:spTree>
    <p:extLst>
      <p:ext uri="{BB962C8B-B14F-4D97-AF65-F5344CB8AC3E}">
        <p14:creationId xmlns:p14="http://schemas.microsoft.com/office/powerpoint/2010/main" val="3732833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IN" sz="2400" dirty="0"/>
              <a:t>Embryonic failure of gonads is suggested as the cause. This is thought to be due to mutations of the SRY gene. There is no testosterone and so </a:t>
            </a:r>
            <a:r>
              <a:rPr lang="en-IN" sz="2400" dirty="0" err="1" smtClean="0"/>
              <a:t>wolffian</a:t>
            </a:r>
            <a:r>
              <a:rPr lang="en-IN" sz="2400" dirty="0" smtClean="0"/>
              <a:t> </a:t>
            </a:r>
            <a:r>
              <a:rPr lang="en-IN" sz="2400" dirty="0"/>
              <a:t>structures do not develop. </a:t>
            </a:r>
          </a:p>
          <a:p>
            <a:endParaRPr lang="en-IN" sz="2400" dirty="0" smtClean="0"/>
          </a:p>
          <a:p>
            <a:r>
              <a:rPr lang="en-IN" sz="2400" dirty="0" smtClean="0"/>
              <a:t>As </a:t>
            </a:r>
            <a:r>
              <a:rPr lang="en-IN" sz="2400" dirty="0"/>
              <a:t>there is no </a:t>
            </a:r>
            <a:r>
              <a:rPr lang="en-IN" sz="2400" dirty="0" err="1"/>
              <a:t>antimullerian</a:t>
            </a:r>
            <a:r>
              <a:rPr lang="en-IN" sz="2400" dirty="0"/>
              <a:t> factor, the </a:t>
            </a:r>
            <a:r>
              <a:rPr lang="en-IN" sz="2400" dirty="0" err="1"/>
              <a:t>mullerian</a:t>
            </a:r>
            <a:r>
              <a:rPr lang="en-IN" sz="2400" dirty="0"/>
              <a:t> ducts develop and there is a uterus and tubes. They are often taller than average. It is easier to continue the sex of rearing as female.</a:t>
            </a:r>
            <a:endParaRPr lang="en-US" sz="2400" dirty="0"/>
          </a:p>
          <a:p>
            <a:endParaRPr lang="en-US" sz="2400" dirty="0"/>
          </a:p>
        </p:txBody>
      </p:sp>
    </p:spTree>
    <p:extLst>
      <p:ext uri="{BB962C8B-B14F-4D97-AF65-F5344CB8AC3E}">
        <p14:creationId xmlns:p14="http://schemas.microsoft.com/office/powerpoint/2010/main" val="1352387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IN" sz="2400" dirty="0"/>
              <a:t>As there is a uterus, cyclical oestrogen progesterone therapy will provoke menstruation. Regarding future fertility they can conceive with ovum donation and IVF. </a:t>
            </a:r>
            <a:endParaRPr lang="en-IN" sz="2400" dirty="0" smtClean="0"/>
          </a:p>
          <a:p>
            <a:endParaRPr lang="en-IN" sz="2400" dirty="0" smtClean="0"/>
          </a:p>
          <a:p>
            <a:r>
              <a:rPr lang="en-IN" sz="2400" dirty="0" smtClean="0"/>
              <a:t>The </a:t>
            </a:r>
            <a:r>
              <a:rPr lang="en-IN" sz="2400" dirty="0"/>
              <a:t>presence of a Y chromosome indicates that there is a high risk of gonadal tumours like </a:t>
            </a:r>
            <a:r>
              <a:rPr lang="en-IN" sz="2400" dirty="0" err="1"/>
              <a:t>gonadoblastoma</a:t>
            </a:r>
            <a:r>
              <a:rPr lang="en-IN" sz="2400" dirty="0"/>
              <a:t> and </a:t>
            </a:r>
            <a:r>
              <a:rPr lang="en-IN" sz="2400" dirty="0" err="1"/>
              <a:t>dysgerminoma</a:t>
            </a:r>
            <a:r>
              <a:rPr lang="en-IN" sz="2400" dirty="0"/>
              <a:t> and hence </a:t>
            </a:r>
            <a:r>
              <a:rPr lang="en-IN" sz="2400" dirty="0" err="1"/>
              <a:t>gonadectomy</a:t>
            </a:r>
            <a:r>
              <a:rPr lang="en-IN" sz="2400" dirty="0"/>
              <a:t> must be performed as soon as diagnosed. The risk is about 30%.</a:t>
            </a:r>
            <a:endParaRPr lang="en-US" sz="2400" dirty="0"/>
          </a:p>
        </p:txBody>
      </p:sp>
    </p:spTree>
    <p:extLst>
      <p:ext uri="{BB962C8B-B14F-4D97-AF65-F5344CB8AC3E}">
        <p14:creationId xmlns:p14="http://schemas.microsoft.com/office/powerpoint/2010/main" val="710200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LEYDIG CELL HYPOPLASIA</a:t>
            </a:r>
            <a:endParaRPr lang="en-US" dirty="0"/>
          </a:p>
        </p:txBody>
      </p:sp>
      <p:sp>
        <p:nvSpPr>
          <p:cNvPr id="3" name="Content Placeholder 2"/>
          <p:cNvSpPr>
            <a:spLocks noGrp="1"/>
          </p:cNvSpPr>
          <p:nvPr>
            <p:ph idx="1"/>
          </p:nvPr>
        </p:nvSpPr>
        <p:spPr/>
        <p:txBody>
          <a:bodyPr/>
          <a:lstStyle/>
          <a:p>
            <a:endParaRPr lang="en-US" dirty="0"/>
          </a:p>
          <a:p>
            <a:r>
              <a:rPr lang="en-IN" sz="2400" dirty="0"/>
              <a:t>Here the karyotype is XY and testes are present. But there is a defect in the </a:t>
            </a:r>
            <a:r>
              <a:rPr lang="en-IN" sz="2400" dirty="0" err="1"/>
              <a:t>Leydig</a:t>
            </a:r>
            <a:r>
              <a:rPr lang="en-IN" sz="2400" dirty="0"/>
              <a:t> cell receptor for LH and </a:t>
            </a:r>
            <a:r>
              <a:rPr lang="en-IN" sz="2400" dirty="0" err="1"/>
              <a:t>hCG</a:t>
            </a:r>
            <a:r>
              <a:rPr lang="en-IN" sz="2400" dirty="0"/>
              <a:t>. </a:t>
            </a:r>
            <a:endParaRPr lang="en-IN" sz="2400" dirty="0" smtClean="0"/>
          </a:p>
          <a:p>
            <a:endParaRPr lang="en-IN" sz="2400" dirty="0" smtClean="0"/>
          </a:p>
          <a:p>
            <a:r>
              <a:rPr lang="en-IN" sz="2400" dirty="0" smtClean="0"/>
              <a:t>This </a:t>
            </a:r>
            <a:r>
              <a:rPr lang="en-IN" sz="2400" dirty="0"/>
              <a:t>causes a failure of testosterone secretion and thereby the phenotype is female. So the presentation is as a female with primary amenorrhoea and absent secondary sex characters. Sometimes it may present as ambiguous genitalia.</a:t>
            </a:r>
            <a:endParaRPr lang="en-US" sz="2400" dirty="0"/>
          </a:p>
          <a:p>
            <a:endParaRPr lang="en-US" dirty="0"/>
          </a:p>
        </p:txBody>
      </p:sp>
    </p:spTree>
    <p:extLst>
      <p:ext uri="{BB962C8B-B14F-4D97-AF65-F5344CB8AC3E}">
        <p14:creationId xmlns:p14="http://schemas.microsoft.com/office/powerpoint/2010/main" val="1997303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ANDROGEN INSENSITIVITY SYNDROME</a:t>
            </a:r>
            <a:r>
              <a:rPr lang="en-US" dirty="0"/>
              <a:t/>
            </a:r>
            <a:br>
              <a:rPr lang="en-US" dirty="0"/>
            </a:br>
            <a:r>
              <a:rPr lang="en-IN" dirty="0"/>
              <a:t>(AIS)</a:t>
            </a:r>
            <a:r>
              <a:rPr lang="en-US" dirty="0"/>
              <a:t/>
            </a:r>
            <a:br>
              <a:rPr lang="en-US" dirty="0"/>
            </a:b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930400"/>
            <a:ext cx="8596668" cy="4362824"/>
          </a:xfrm>
        </p:spPr>
      </p:pic>
    </p:spTree>
    <p:extLst>
      <p:ext uri="{BB962C8B-B14F-4D97-AF65-F5344CB8AC3E}">
        <p14:creationId xmlns:p14="http://schemas.microsoft.com/office/powerpoint/2010/main" val="30094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43753"/>
            <a:ext cx="8596668" cy="5597609"/>
          </a:xfrm>
        </p:spPr>
        <p:txBody>
          <a:bodyPr/>
          <a:lstStyle/>
          <a:p>
            <a:r>
              <a:rPr lang="en-IN" sz="2400" dirty="0"/>
              <a:t>Paired </a:t>
            </a:r>
            <a:r>
              <a:rPr lang="en-IN" sz="2400" dirty="0" err="1"/>
              <a:t>paramesonephric</a:t>
            </a:r>
            <a:r>
              <a:rPr lang="en-IN" sz="2400" dirty="0"/>
              <a:t> ducts (</a:t>
            </a:r>
            <a:r>
              <a:rPr lang="en-IN" sz="2400" dirty="0" err="1"/>
              <a:t>mullerian</a:t>
            </a:r>
            <a:r>
              <a:rPr lang="en-IN" sz="2400" dirty="0"/>
              <a:t> duct) develop from invagination of </a:t>
            </a:r>
            <a:r>
              <a:rPr lang="en-IN" sz="2400" dirty="0" err="1"/>
              <a:t>coelomic</a:t>
            </a:r>
            <a:r>
              <a:rPr lang="en-IN" sz="2400" dirty="0"/>
              <a:t> epithelium around 6 week and grow </a:t>
            </a:r>
            <a:r>
              <a:rPr lang="en-IN" sz="2400" dirty="0" smtClean="0"/>
              <a:t>along the side of </a:t>
            </a:r>
            <a:r>
              <a:rPr lang="en-IN" sz="2400" dirty="0" err="1"/>
              <a:t>mesonephric</a:t>
            </a:r>
            <a:r>
              <a:rPr lang="en-IN" sz="2400" dirty="0"/>
              <a:t> </a:t>
            </a:r>
            <a:r>
              <a:rPr lang="en-IN" sz="2400" dirty="0" smtClean="0"/>
              <a:t>ducts</a:t>
            </a:r>
          </a:p>
          <a:p>
            <a:endParaRPr lang="en-IN" sz="2400" dirty="0" smtClean="0"/>
          </a:p>
          <a:p>
            <a:r>
              <a:rPr lang="en-IN" sz="2400" dirty="0" smtClean="0"/>
              <a:t>Caudal </a:t>
            </a:r>
            <a:r>
              <a:rPr lang="en-IN" sz="2400" dirty="0"/>
              <a:t>portion of </a:t>
            </a:r>
            <a:r>
              <a:rPr lang="en-IN" sz="2400" dirty="0" err="1"/>
              <a:t>mesonephric</a:t>
            </a:r>
            <a:r>
              <a:rPr lang="en-IN" sz="2400" dirty="0"/>
              <a:t> ducts approximate one another in midline and end behind cloaca</a:t>
            </a:r>
            <a:r>
              <a:rPr lang="en-IN" sz="2400" dirty="0" smtClean="0"/>
              <a:t>.</a:t>
            </a:r>
          </a:p>
          <a:p>
            <a:endParaRPr lang="en-IN" sz="2400" dirty="0"/>
          </a:p>
          <a:p>
            <a:r>
              <a:rPr lang="en-IN" sz="2400" dirty="0"/>
              <a:t>Cloaca divided by formation of </a:t>
            </a:r>
            <a:r>
              <a:rPr lang="en-IN" sz="2400" dirty="0" err="1"/>
              <a:t>urorectal</a:t>
            </a:r>
            <a:r>
              <a:rPr lang="en-IN" sz="2400" dirty="0"/>
              <a:t> septum (7</a:t>
            </a:r>
            <a:r>
              <a:rPr lang="en-IN" sz="2400" baseline="30000" dirty="0"/>
              <a:t>th</a:t>
            </a:r>
            <a:r>
              <a:rPr lang="en-IN" sz="2400" dirty="0"/>
              <a:t> week) and separated to create rectum and urogenital sinus </a:t>
            </a:r>
          </a:p>
          <a:p>
            <a:endParaRPr lang="en-US" dirty="0"/>
          </a:p>
        </p:txBody>
      </p:sp>
    </p:spTree>
    <p:extLst>
      <p:ext uri="{BB962C8B-B14F-4D97-AF65-F5344CB8AC3E}">
        <p14:creationId xmlns:p14="http://schemas.microsoft.com/office/powerpoint/2010/main" val="5460514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a:t>Sinnecker’s</a:t>
            </a:r>
            <a:r>
              <a:rPr lang="en-IN" b="1" dirty="0"/>
              <a:t> classification of AIS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7452887"/>
              </p:ext>
            </p:extLst>
          </p:nvPr>
        </p:nvGraphicFramePr>
        <p:xfrm>
          <a:off x="677334" y="1930399"/>
          <a:ext cx="8596668" cy="4322482"/>
        </p:xfrm>
        <a:graphic>
          <a:graphicData uri="http://schemas.openxmlformats.org/drawingml/2006/table">
            <a:tbl>
              <a:tblPr firstRow="1" firstCol="1" bandRow="1">
                <a:tableStyleId>{5C22544A-7EE6-4342-B048-85BDC9FD1C3A}</a:tableStyleId>
              </a:tblPr>
              <a:tblGrid>
                <a:gridCol w="1625700"/>
                <a:gridCol w="6970968"/>
              </a:tblGrid>
              <a:tr h="463192">
                <a:tc>
                  <a:txBody>
                    <a:bodyPr/>
                    <a:lstStyle/>
                    <a:p>
                      <a:pPr marL="0" marR="0" algn="ctr">
                        <a:lnSpc>
                          <a:spcPct val="150000"/>
                        </a:lnSpc>
                        <a:spcBef>
                          <a:spcPts val="0"/>
                        </a:spcBef>
                        <a:spcAft>
                          <a:spcPts val="0"/>
                        </a:spcAft>
                      </a:pPr>
                      <a:r>
                        <a:rPr lang="en-IN" sz="1800" dirty="0">
                          <a:effectLst/>
                        </a:rPr>
                        <a:t>Grade of AIS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IN" sz="1800">
                          <a:effectLst/>
                        </a:rPr>
                        <a:t>Phenotype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3192">
                <a:tc>
                  <a:txBody>
                    <a:bodyPr/>
                    <a:lstStyle/>
                    <a:p>
                      <a:pPr marL="0" marR="0" algn="ctr">
                        <a:lnSpc>
                          <a:spcPct val="150000"/>
                        </a:lnSpc>
                        <a:spcBef>
                          <a:spcPts val="0"/>
                        </a:spcBef>
                        <a:spcAft>
                          <a:spcPts val="0"/>
                        </a:spcAft>
                      </a:pPr>
                      <a:r>
                        <a:rPr lang="en-IN" sz="1800" dirty="0">
                          <a:effectLst/>
                        </a:rPr>
                        <a:t>Type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IN" sz="1800">
                          <a:effectLst/>
                        </a:rPr>
                        <a:t>Normal male phenotype with impaired spermatogenesis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82120">
                <a:tc>
                  <a:txBody>
                    <a:bodyPr/>
                    <a:lstStyle/>
                    <a:p>
                      <a:pPr marL="0" marR="0" algn="ctr">
                        <a:lnSpc>
                          <a:spcPct val="150000"/>
                        </a:lnSpc>
                        <a:spcBef>
                          <a:spcPts val="0"/>
                        </a:spcBef>
                        <a:spcAft>
                          <a:spcPts val="0"/>
                        </a:spcAft>
                      </a:pPr>
                      <a:r>
                        <a:rPr lang="en-IN" sz="1800" dirty="0">
                          <a:effectLst/>
                        </a:rPr>
                        <a:t>Type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IN" sz="1800" dirty="0">
                          <a:effectLst/>
                        </a:rPr>
                        <a:t>Male genitalia with hypospadias, </a:t>
                      </a:r>
                      <a:r>
                        <a:rPr lang="en-IN" sz="1800" dirty="0" err="1">
                          <a:effectLst/>
                        </a:rPr>
                        <a:t>micropenis</a:t>
                      </a:r>
                      <a:r>
                        <a:rPr lang="en-IN" sz="1800" dirty="0">
                          <a:effectLst/>
                        </a:rPr>
                        <a:t> and a bifid scrotum (</a:t>
                      </a:r>
                      <a:r>
                        <a:rPr lang="en-IN" sz="1800" dirty="0" err="1">
                          <a:effectLst/>
                        </a:rPr>
                        <a:t>Reifenstein</a:t>
                      </a:r>
                      <a:r>
                        <a:rPr lang="en-IN" sz="1800" dirty="0">
                          <a:effectLst/>
                        </a:rPr>
                        <a:t> syndrome)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3192">
                <a:tc>
                  <a:txBody>
                    <a:bodyPr/>
                    <a:lstStyle/>
                    <a:p>
                      <a:pPr marL="0" marR="0" algn="ctr">
                        <a:lnSpc>
                          <a:spcPct val="150000"/>
                        </a:lnSpc>
                        <a:spcBef>
                          <a:spcPts val="0"/>
                        </a:spcBef>
                        <a:spcAft>
                          <a:spcPts val="0"/>
                        </a:spcAft>
                      </a:pPr>
                      <a:r>
                        <a:rPr lang="en-IN" sz="1800" dirty="0">
                          <a:effectLst/>
                        </a:rPr>
                        <a:t>Type 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IN" sz="1800">
                          <a:effectLst/>
                        </a:rPr>
                        <a:t>Ambiguous genitalia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75393">
                <a:tc>
                  <a:txBody>
                    <a:bodyPr/>
                    <a:lstStyle/>
                    <a:p>
                      <a:pPr marL="0" marR="0" algn="ctr">
                        <a:lnSpc>
                          <a:spcPct val="150000"/>
                        </a:lnSpc>
                        <a:spcBef>
                          <a:spcPts val="0"/>
                        </a:spcBef>
                        <a:spcAft>
                          <a:spcPts val="0"/>
                        </a:spcAft>
                      </a:pPr>
                      <a:r>
                        <a:rPr lang="en-IN" sz="1800" dirty="0">
                          <a:effectLst/>
                        </a:rPr>
                        <a:t>Type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tabLst>
                          <a:tab pos="1263015" algn="l"/>
                        </a:tabLst>
                      </a:pPr>
                      <a:r>
                        <a:rPr lang="en-US" sz="1800">
                          <a:effectLst/>
                        </a:rPr>
                        <a:t>Female genitalia with virilisation like clitoromegaly and partial labial fusion</a:t>
                      </a:r>
                      <a:endParaRPr lang="en-US" sz="1800">
                        <a:effectLst/>
                        <a:latin typeface="Times New Roman" panose="02020603050405020304" pitchFamily="18" charset="0"/>
                        <a:ea typeface="Times New Roman" panose="02020603050405020304" pitchFamily="18" charset="0"/>
                      </a:endParaRPr>
                    </a:p>
                  </a:txBody>
                  <a:tcPr marL="68580" marR="68580" marT="0" marB="0"/>
                </a:tc>
              </a:tr>
              <a:tr h="975393">
                <a:tc>
                  <a:txBody>
                    <a:bodyPr/>
                    <a:lstStyle/>
                    <a:p>
                      <a:pPr marL="0" marR="0" algn="ctr">
                        <a:lnSpc>
                          <a:spcPct val="150000"/>
                        </a:lnSpc>
                        <a:spcBef>
                          <a:spcPts val="0"/>
                        </a:spcBef>
                        <a:spcAft>
                          <a:spcPts val="0"/>
                        </a:spcAft>
                      </a:pPr>
                      <a:r>
                        <a:rPr lang="en-IN" sz="1800" dirty="0">
                          <a:effectLst/>
                        </a:rPr>
                        <a:t>Type 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tabLst>
                          <a:tab pos="1263015" algn="l"/>
                        </a:tabLst>
                      </a:pPr>
                      <a:r>
                        <a:rPr lang="en-US" sz="1800" dirty="0">
                          <a:effectLst/>
                        </a:rPr>
                        <a:t>Complete AIS or a normal female phenotype and female external genitalia with no </a:t>
                      </a:r>
                      <a:r>
                        <a:rPr lang="en-US" sz="1800" dirty="0" err="1">
                          <a:effectLst/>
                        </a:rPr>
                        <a:t>virilisation</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662159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34" y="381000"/>
            <a:ext cx="8596668" cy="1320800"/>
          </a:xfrm>
        </p:spPr>
        <p:txBody>
          <a:bodyPr>
            <a:normAutofit/>
          </a:bodyPr>
          <a:lstStyle/>
          <a:p>
            <a:r>
              <a:rPr lang="en-IN" sz="4000" dirty="0"/>
              <a:t>Complete AIS</a:t>
            </a:r>
            <a:endParaRPr lang="en-US" sz="4000" dirty="0"/>
          </a:p>
        </p:txBody>
      </p:sp>
      <p:sp>
        <p:nvSpPr>
          <p:cNvPr id="3" name="Content Placeholder 2"/>
          <p:cNvSpPr>
            <a:spLocks noGrp="1"/>
          </p:cNvSpPr>
          <p:nvPr>
            <p:ph idx="1"/>
          </p:nvPr>
        </p:nvSpPr>
        <p:spPr/>
        <p:txBody>
          <a:bodyPr>
            <a:normAutofit/>
          </a:bodyPr>
          <a:lstStyle/>
          <a:p>
            <a:r>
              <a:rPr lang="en-IN" sz="2400" dirty="0"/>
              <a:t>This was previously called Testicular Feminisation syndrome and is inherited as an X-linked trait. The term is stigmatising and hence the accepted terminology today is AIS. </a:t>
            </a:r>
          </a:p>
          <a:p>
            <a:r>
              <a:rPr lang="en-IN" sz="2400" dirty="0"/>
              <a:t>Siblings may also be affected. The main pathology is the absence of the cytosol receptor which is necessary for the actions of testosterone. Here the chromosome is 46XY. The testes may be situated either intra-abdominally or in the labia or in an inguinal hernia. </a:t>
            </a:r>
          </a:p>
        </p:txBody>
      </p:sp>
    </p:spTree>
    <p:extLst>
      <p:ext uri="{BB962C8B-B14F-4D97-AF65-F5344CB8AC3E}">
        <p14:creationId xmlns:p14="http://schemas.microsoft.com/office/powerpoint/2010/main" val="296200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03413"/>
            <a:ext cx="8596668" cy="4320987"/>
          </a:xfrm>
        </p:spPr>
        <p:txBody>
          <a:bodyPr>
            <a:normAutofit/>
          </a:bodyPr>
          <a:lstStyle/>
          <a:p>
            <a:r>
              <a:rPr lang="en-IN" sz="2800" dirty="0"/>
              <a:t>As the androgen receptor is absent, there is insensitivity to testosterone and the </a:t>
            </a:r>
            <a:r>
              <a:rPr lang="en-IN" sz="2800" dirty="0" err="1"/>
              <a:t>woiffian</a:t>
            </a:r>
            <a:r>
              <a:rPr lang="en-IN" sz="2800" dirty="0"/>
              <a:t> structures do not develop and so there are no male internal genital organs. </a:t>
            </a:r>
            <a:endParaRPr lang="en-IN" sz="2800" dirty="0" smtClean="0"/>
          </a:p>
          <a:p>
            <a:endParaRPr lang="en-IN" sz="2800" dirty="0" smtClean="0"/>
          </a:p>
          <a:p>
            <a:r>
              <a:rPr lang="en-IN" sz="2800" dirty="0"/>
              <a:t>The testes produce both testosterone and </a:t>
            </a:r>
            <a:r>
              <a:rPr lang="en-IN" sz="2800" dirty="0" err="1"/>
              <a:t>mullerian</a:t>
            </a:r>
            <a:r>
              <a:rPr lang="en-IN" sz="2800" dirty="0"/>
              <a:t> inhibiting factor. The presence of the latter prevents development of the </a:t>
            </a:r>
            <a:r>
              <a:rPr lang="en-IN" sz="2800" dirty="0" err="1"/>
              <a:t>mullerian</a:t>
            </a:r>
            <a:r>
              <a:rPr lang="en-IN" sz="2800" dirty="0"/>
              <a:t> structures and so there is no uterus.</a:t>
            </a:r>
            <a:endParaRPr lang="en-US" sz="2800" dirty="0"/>
          </a:p>
          <a:p>
            <a:endParaRPr lang="en-US" sz="2800" dirty="0"/>
          </a:p>
          <a:p>
            <a:endParaRPr lang="en-US" sz="2400" dirty="0"/>
          </a:p>
        </p:txBody>
      </p:sp>
    </p:spTree>
    <p:extLst>
      <p:ext uri="{BB962C8B-B14F-4D97-AF65-F5344CB8AC3E}">
        <p14:creationId xmlns:p14="http://schemas.microsoft.com/office/powerpoint/2010/main" val="3107009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IN" sz="2000" dirty="0"/>
              <a:t>Again, due to the absence of the receptor, external genitalia are of the female type and the phenotype is female. Other areas like the brain also show female development. The result is a female (physically and psychologically) with normal stature and adequate breast development, but no uterus.</a:t>
            </a:r>
          </a:p>
          <a:p>
            <a:endParaRPr lang="en-IN" sz="2000" dirty="0"/>
          </a:p>
          <a:p>
            <a:r>
              <a:rPr lang="en-IN" sz="2000" dirty="0"/>
              <a:t>It is indeed a cruel irony of fate that these individuals are usually very feminine looking indeed! Breast development occurs by the oestrogen produced from the peripheral conversion of testosterone. The incomplete or partial form of AIS occurs when there is partial sensitivity of the receptor. </a:t>
            </a:r>
            <a:endParaRPr lang="en-US" sz="2000" dirty="0"/>
          </a:p>
          <a:p>
            <a:pPr marL="0" indent="0">
              <a:buNone/>
            </a:pPr>
            <a:r>
              <a:rPr lang="en-IN" sz="2000" dirty="0"/>
              <a:t> </a:t>
            </a:r>
          </a:p>
          <a:p>
            <a:endParaRPr lang="en-US" dirty="0"/>
          </a:p>
        </p:txBody>
      </p:sp>
    </p:spTree>
    <p:extLst>
      <p:ext uri="{BB962C8B-B14F-4D97-AF65-F5344CB8AC3E}">
        <p14:creationId xmlns:p14="http://schemas.microsoft.com/office/powerpoint/2010/main" val="2292039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Management </a:t>
            </a:r>
            <a:endParaRPr lang="en-US" dirty="0"/>
          </a:p>
        </p:txBody>
      </p:sp>
      <p:sp>
        <p:nvSpPr>
          <p:cNvPr id="3" name="Content Placeholder 2"/>
          <p:cNvSpPr>
            <a:spLocks noGrp="1"/>
          </p:cNvSpPr>
          <p:nvPr>
            <p:ph idx="1"/>
          </p:nvPr>
        </p:nvSpPr>
        <p:spPr/>
        <p:txBody>
          <a:bodyPr>
            <a:normAutofit/>
          </a:bodyPr>
          <a:lstStyle/>
          <a:p>
            <a:r>
              <a:rPr lang="en-IN" sz="2400" dirty="0" smtClean="0"/>
              <a:t>Most cases of complete AIS present only at puberty as primary amenorrhea. The sex of rearing would usually have been female and it is best not to change it.</a:t>
            </a:r>
          </a:p>
          <a:p>
            <a:r>
              <a:rPr lang="en-IN" sz="2400" dirty="0" smtClean="0"/>
              <a:t>In such cases the gonads are removed after completion of puberty as there is the risk of malignant change (</a:t>
            </a:r>
            <a:r>
              <a:rPr lang="en-IN" sz="2400" dirty="0" err="1" smtClean="0"/>
              <a:t>dysgerminoma</a:t>
            </a:r>
            <a:r>
              <a:rPr lang="en-IN" sz="2400" dirty="0" smtClean="0"/>
              <a:t>) in the presence of Y chromosome.</a:t>
            </a:r>
          </a:p>
          <a:p>
            <a:r>
              <a:rPr lang="en-IN" sz="2400" dirty="0"/>
              <a:t>If removed earlier, breast development may not occur. After removal of the gonads, exogenous oestrogens must be prescribed to prevent osteoporosis. </a:t>
            </a:r>
            <a:endParaRPr lang="en-US" sz="2400" dirty="0"/>
          </a:p>
          <a:p>
            <a:pPr marL="0" indent="0">
              <a:buNone/>
            </a:pPr>
            <a:endParaRPr lang="en-US" dirty="0"/>
          </a:p>
        </p:txBody>
      </p:sp>
    </p:spTree>
    <p:extLst>
      <p:ext uri="{BB962C8B-B14F-4D97-AF65-F5344CB8AC3E}">
        <p14:creationId xmlns:p14="http://schemas.microsoft.com/office/powerpoint/2010/main" val="41818473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400" dirty="0"/>
              <a:t>But some clinicians prefer </a:t>
            </a:r>
            <a:r>
              <a:rPr lang="en-IN" sz="2400" dirty="0" err="1"/>
              <a:t>gonadectomy</a:t>
            </a:r>
            <a:r>
              <a:rPr lang="en-IN" sz="2400" dirty="0"/>
              <a:t> if diagnosed in childhood and then oestrogens are given to induce pubertal changes. Unlike in cases of </a:t>
            </a:r>
            <a:r>
              <a:rPr lang="en-IN" sz="2400" dirty="0" err="1"/>
              <a:t>hypogonadism</a:t>
            </a:r>
            <a:r>
              <a:rPr lang="en-IN" sz="2400" dirty="0"/>
              <a:t> progesterone is not needed as there is no uterus. The majority will have a very short vagina and so </a:t>
            </a:r>
            <a:r>
              <a:rPr lang="en-IN" sz="2400" dirty="0" err="1"/>
              <a:t>vaginoplasty</a:t>
            </a:r>
            <a:r>
              <a:rPr lang="en-IN" sz="2400" dirty="0"/>
              <a:t> may be performed if necessary. Vaginal dilatation can be tried as a first line. Individuals with this disorder are completely sterile. Careful psychological assessment and counselling are mandatory both at diagnosis and later on in adulthood.</a:t>
            </a:r>
            <a:endParaRPr lang="en-US" sz="2400" dirty="0"/>
          </a:p>
        </p:txBody>
      </p:sp>
    </p:spTree>
    <p:extLst>
      <p:ext uri="{BB962C8B-B14F-4D97-AF65-F5344CB8AC3E}">
        <p14:creationId xmlns:p14="http://schemas.microsoft.com/office/powerpoint/2010/main" val="884809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8273"/>
            <a:ext cx="8596668" cy="1320800"/>
          </a:xfrm>
        </p:spPr>
        <p:txBody>
          <a:bodyPr/>
          <a:lstStyle/>
          <a:p>
            <a:r>
              <a:rPr lang="en-IN" dirty="0"/>
              <a:t>Partial AIS</a:t>
            </a:r>
            <a:endParaRPr lang="en-US" dirty="0"/>
          </a:p>
        </p:txBody>
      </p:sp>
      <p:sp>
        <p:nvSpPr>
          <p:cNvPr id="3" name="Content Placeholder 2"/>
          <p:cNvSpPr>
            <a:spLocks noGrp="1"/>
          </p:cNvSpPr>
          <p:nvPr>
            <p:ph idx="1"/>
          </p:nvPr>
        </p:nvSpPr>
        <p:spPr>
          <a:xfrm>
            <a:off x="677334" y="981635"/>
            <a:ext cx="8596668" cy="5059727"/>
          </a:xfrm>
        </p:spPr>
        <p:txBody>
          <a:bodyPr>
            <a:normAutofit/>
          </a:bodyPr>
          <a:lstStyle/>
          <a:p>
            <a:endParaRPr lang="en-US" dirty="0"/>
          </a:p>
          <a:p>
            <a:r>
              <a:rPr lang="en-IN" sz="2400" dirty="0"/>
              <a:t>For compete masculinisation to occur, the androgen receptor should be present for testosterone to act</a:t>
            </a:r>
            <a:r>
              <a:rPr lang="en-IN" sz="2400" dirty="0" smtClean="0"/>
              <a:t>.</a:t>
            </a:r>
          </a:p>
          <a:p>
            <a:pPr marL="0" indent="0">
              <a:buNone/>
            </a:pPr>
            <a:r>
              <a:rPr lang="en-IN" sz="2400" dirty="0" smtClean="0"/>
              <a:t> </a:t>
            </a:r>
          </a:p>
          <a:p>
            <a:r>
              <a:rPr lang="en-IN" sz="2400" dirty="0" smtClean="0"/>
              <a:t>In </a:t>
            </a:r>
            <a:r>
              <a:rPr lang="en-IN" sz="2400" dirty="0"/>
              <a:t>this condition there is partial sensitivity of the androgen receptor. Hence the clinical picture will vary from complete AIS </a:t>
            </a:r>
            <a:r>
              <a:rPr lang="en-IN" sz="2400" dirty="0" smtClean="0"/>
              <a:t>as </a:t>
            </a:r>
            <a:r>
              <a:rPr lang="en-IN" sz="2400" smtClean="0"/>
              <a:t>described  </a:t>
            </a:r>
            <a:r>
              <a:rPr lang="en-IN" sz="2400" dirty="0"/>
              <a:t>where the phenotype is completely female, to mild androgen resistance where the clinical picture is of a normal male with impaired </a:t>
            </a:r>
            <a:r>
              <a:rPr lang="en-IN" sz="2400" dirty="0" smtClean="0"/>
              <a:t>spermatogenesis</a:t>
            </a:r>
            <a:endParaRPr lang="en-US" sz="2400" dirty="0"/>
          </a:p>
          <a:p>
            <a:endParaRPr lang="en-US" dirty="0"/>
          </a:p>
        </p:txBody>
      </p:sp>
    </p:spTree>
    <p:extLst>
      <p:ext uri="{BB962C8B-B14F-4D97-AF65-F5344CB8AC3E}">
        <p14:creationId xmlns:p14="http://schemas.microsoft.com/office/powerpoint/2010/main" val="9611745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Clinical features</a:t>
            </a:r>
            <a:endParaRPr lang="en-US" dirty="0"/>
          </a:p>
        </p:txBody>
      </p:sp>
      <p:sp>
        <p:nvSpPr>
          <p:cNvPr id="3" name="Content Placeholder 2"/>
          <p:cNvSpPr>
            <a:spLocks noGrp="1"/>
          </p:cNvSpPr>
          <p:nvPr>
            <p:ph idx="1"/>
          </p:nvPr>
        </p:nvSpPr>
        <p:spPr>
          <a:xfrm>
            <a:off x="677334" y="1358153"/>
            <a:ext cx="8596668" cy="4683209"/>
          </a:xfrm>
        </p:spPr>
        <p:txBody>
          <a:bodyPr/>
          <a:lstStyle/>
          <a:p>
            <a:endParaRPr lang="en-IN" dirty="0" smtClean="0"/>
          </a:p>
          <a:p>
            <a:endParaRPr lang="en-IN" dirty="0"/>
          </a:p>
          <a:p>
            <a:r>
              <a:rPr lang="en-IN" sz="2800" dirty="0" smtClean="0"/>
              <a:t>Rarely diagnosed prior to puberty</a:t>
            </a:r>
          </a:p>
          <a:p>
            <a:r>
              <a:rPr lang="en-IN" sz="2800" dirty="0" smtClean="0"/>
              <a:t>Primary </a:t>
            </a:r>
            <a:r>
              <a:rPr lang="en-IN" sz="2800" dirty="0" err="1" smtClean="0"/>
              <a:t>amennorhea</a:t>
            </a:r>
            <a:r>
              <a:rPr lang="en-IN" sz="2800" dirty="0" smtClean="0"/>
              <a:t> and infertility</a:t>
            </a:r>
          </a:p>
          <a:p>
            <a:r>
              <a:rPr lang="en-IN" sz="2800" dirty="0" smtClean="0"/>
              <a:t>Breast development adequate</a:t>
            </a:r>
          </a:p>
          <a:p>
            <a:r>
              <a:rPr lang="en-IN" sz="2800" dirty="0" smtClean="0"/>
              <a:t>Nipple– small with pale areola</a:t>
            </a:r>
          </a:p>
          <a:p>
            <a:r>
              <a:rPr lang="en-IN" sz="2800" dirty="0" err="1" smtClean="0"/>
              <a:t>Eunuchoidal</a:t>
            </a:r>
            <a:r>
              <a:rPr lang="en-IN" sz="2800" dirty="0" smtClean="0"/>
              <a:t> tendency (long arm, big hands, feet)</a:t>
            </a:r>
          </a:p>
          <a:p>
            <a:endParaRPr lang="en-US" dirty="0"/>
          </a:p>
        </p:txBody>
      </p:sp>
    </p:spTree>
    <p:extLst>
      <p:ext uri="{BB962C8B-B14F-4D97-AF65-F5344CB8AC3E}">
        <p14:creationId xmlns:p14="http://schemas.microsoft.com/office/powerpoint/2010/main" val="40714182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IN" sz="2800" dirty="0"/>
              <a:t>Axillary and pubic hair---absent /sparse</a:t>
            </a:r>
          </a:p>
          <a:p>
            <a:r>
              <a:rPr lang="en-IN" sz="2800" dirty="0"/>
              <a:t>External genitalia look female</a:t>
            </a:r>
          </a:p>
          <a:p>
            <a:r>
              <a:rPr lang="en-IN" sz="2800" dirty="0"/>
              <a:t>Vagina short and blind</a:t>
            </a:r>
          </a:p>
          <a:p>
            <a:r>
              <a:rPr lang="en-IN" sz="2800" dirty="0"/>
              <a:t>Upper 2/3</a:t>
            </a:r>
            <a:r>
              <a:rPr lang="en-IN" sz="2800" baseline="30000" dirty="0"/>
              <a:t>rd</a:t>
            </a:r>
            <a:r>
              <a:rPr lang="en-IN" sz="2800" dirty="0"/>
              <a:t> vagina, uterus and tubes absent due </a:t>
            </a:r>
            <a:r>
              <a:rPr lang="en-IN" sz="2800" dirty="0" smtClean="0"/>
              <a:t>to effect </a:t>
            </a:r>
            <a:r>
              <a:rPr lang="en-IN" sz="2800" dirty="0"/>
              <a:t>of AMH </a:t>
            </a:r>
          </a:p>
          <a:p>
            <a:r>
              <a:rPr lang="en-IN" sz="2800" dirty="0"/>
              <a:t>Gonads(testes)--- placed either in labia/ inguinal canal/ </a:t>
            </a:r>
            <a:r>
              <a:rPr lang="en-IN" sz="2800" dirty="0" smtClean="0"/>
              <a:t>intra-abdominal</a:t>
            </a:r>
            <a:endParaRPr lang="en-US" sz="2800" dirty="0"/>
          </a:p>
        </p:txBody>
      </p:sp>
    </p:spTree>
    <p:extLst>
      <p:ext uri="{BB962C8B-B14F-4D97-AF65-F5344CB8AC3E}">
        <p14:creationId xmlns:p14="http://schemas.microsoft.com/office/powerpoint/2010/main" val="27219432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Investigation </a:t>
            </a:r>
            <a:endParaRPr lang="en-US" dirty="0"/>
          </a:p>
        </p:txBody>
      </p:sp>
      <p:sp>
        <p:nvSpPr>
          <p:cNvPr id="3" name="Content Placeholder 2"/>
          <p:cNvSpPr>
            <a:spLocks noGrp="1"/>
          </p:cNvSpPr>
          <p:nvPr>
            <p:ph idx="1"/>
          </p:nvPr>
        </p:nvSpPr>
        <p:spPr/>
        <p:txBody>
          <a:bodyPr>
            <a:noAutofit/>
          </a:bodyPr>
          <a:lstStyle/>
          <a:p>
            <a:r>
              <a:rPr lang="en-IN" sz="2400" dirty="0" smtClean="0"/>
              <a:t>Sex chromatin negative</a:t>
            </a:r>
          </a:p>
          <a:p>
            <a:r>
              <a:rPr lang="en-IN" sz="2400" dirty="0" err="1" smtClean="0"/>
              <a:t>Karytype</a:t>
            </a:r>
            <a:r>
              <a:rPr lang="en-IN" sz="2400" dirty="0" smtClean="0"/>
              <a:t> (46XY)</a:t>
            </a:r>
          </a:p>
          <a:p>
            <a:r>
              <a:rPr lang="en-IN" sz="2400" dirty="0" smtClean="0"/>
              <a:t>Serum testosterone----- normal </a:t>
            </a:r>
          </a:p>
          <a:p>
            <a:r>
              <a:rPr lang="en-IN" sz="2400" dirty="0" smtClean="0"/>
              <a:t>Serum E2 level ---- high</a:t>
            </a:r>
          </a:p>
          <a:p>
            <a:r>
              <a:rPr lang="en-IN" sz="2400" dirty="0" smtClean="0"/>
              <a:t>Serum LH level ----- normal/ slightly elevated</a:t>
            </a:r>
          </a:p>
          <a:p>
            <a:r>
              <a:rPr lang="en-IN" sz="2400" dirty="0" smtClean="0"/>
              <a:t>Gonadal biopsy ------- seminiferous tubule small , hyalinised </a:t>
            </a:r>
          </a:p>
          <a:p>
            <a:pPr marL="0" indent="0">
              <a:buNone/>
            </a:pPr>
            <a:r>
              <a:rPr lang="en-IN" sz="2400" dirty="0"/>
              <a:t> </a:t>
            </a:r>
            <a:r>
              <a:rPr lang="en-IN" sz="2400" dirty="0" smtClean="0"/>
              <a:t>  spermatogenesis absent</a:t>
            </a:r>
          </a:p>
          <a:p>
            <a:pPr marL="0" indent="0">
              <a:buNone/>
            </a:pPr>
            <a:r>
              <a:rPr lang="en-IN" sz="2400" dirty="0"/>
              <a:t> </a:t>
            </a:r>
            <a:r>
              <a:rPr lang="en-IN" sz="2400" dirty="0" smtClean="0"/>
              <a:t>  </a:t>
            </a:r>
            <a:r>
              <a:rPr lang="en-IN" sz="2400" dirty="0" err="1" smtClean="0"/>
              <a:t>leydig</a:t>
            </a:r>
            <a:r>
              <a:rPr lang="en-IN" sz="2400" dirty="0" smtClean="0"/>
              <a:t> cell and </a:t>
            </a:r>
            <a:r>
              <a:rPr lang="en-IN" sz="2400" dirty="0" err="1" smtClean="0"/>
              <a:t>sertoli</a:t>
            </a:r>
            <a:r>
              <a:rPr lang="en-IN" sz="2400" dirty="0" smtClean="0"/>
              <a:t> cell normal</a:t>
            </a:r>
            <a:endParaRPr lang="en-US" sz="2400" dirty="0"/>
          </a:p>
        </p:txBody>
      </p:sp>
    </p:spTree>
    <p:extLst>
      <p:ext uri="{BB962C8B-B14F-4D97-AF65-F5344CB8AC3E}">
        <p14:creationId xmlns:p14="http://schemas.microsoft.com/office/powerpoint/2010/main" val="758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13869"/>
            <a:ext cx="8596668" cy="5431762"/>
          </a:xfrm>
        </p:spPr>
        <p:txBody>
          <a:bodyPr>
            <a:normAutofit/>
          </a:bodyPr>
          <a:lstStyle/>
          <a:p>
            <a:endParaRPr lang="en-IN" sz="2800" dirty="0" smtClean="0"/>
          </a:p>
          <a:p>
            <a:endParaRPr lang="en-IN" sz="2800" dirty="0"/>
          </a:p>
          <a:p>
            <a:r>
              <a:rPr lang="en-IN" sz="2800" dirty="0" smtClean="0"/>
              <a:t>Urogenital sinus is divided into 3 parts</a:t>
            </a:r>
          </a:p>
          <a:p>
            <a:r>
              <a:rPr lang="en-IN" sz="2800" dirty="0" smtClean="0"/>
              <a:t>1. </a:t>
            </a:r>
            <a:r>
              <a:rPr lang="en-IN" sz="2800" dirty="0" err="1" smtClean="0"/>
              <a:t>cephalad</a:t>
            </a:r>
            <a:r>
              <a:rPr lang="en-IN" sz="2800" dirty="0" smtClean="0"/>
              <a:t> portion ------- urinary bladder</a:t>
            </a:r>
          </a:p>
          <a:p>
            <a:r>
              <a:rPr lang="en-IN" sz="2800" dirty="0" smtClean="0"/>
              <a:t>2. middle/pelvic portion---------female urethra</a:t>
            </a:r>
          </a:p>
          <a:p>
            <a:r>
              <a:rPr lang="en-IN" sz="2800" dirty="0" smtClean="0"/>
              <a:t>3.caudal/phallic part--------------distal vagina , greater </a:t>
            </a:r>
            <a:r>
              <a:rPr lang="en-IN" sz="2800" dirty="0" err="1" smtClean="0"/>
              <a:t>vestibulae</a:t>
            </a:r>
            <a:r>
              <a:rPr lang="en-IN" sz="2800" dirty="0" smtClean="0"/>
              <a:t> (</a:t>
            </a:r>
            <a:r>
              <a:rPr lang="en-IN" sz="2800" dirty="0" err="1" smtClean="0"/>
              <a:t>bartholin</a:t>
            </a:r>
            <a:r>
              <a:rPr lang="en-IN" sz="2800" dirty="0" smtClean="0"/>
              <a:t>) ,urethral, and </a:t>
            </a:r>
            <a:r>
              <a:rPr lang="en-IN" sz="2800" dirty="0" err="1" smtClean="0"/>
              <a:t>paraurethral</a:t>
            </a:r>
            <a:r>
              <a:rPr lang="en-IN" sz="2800" dirty="0" smtClean="0"/>
              <a:t> (</a:t>
            </a:r>
            <a:r>
              <a:rPr lang="en-IN" sz="2800" dirty="0" err="1" smtClean="0"/>
              <a:t>skene</a:t>
            </a:r>
            <a:r>
              <a:rPr lang="en-IN" sz="2800" dirty="0" smtClean="0"/>
              <a:t>) glands </a:t>
            </a:r>
            <a:endParaRPr lang="en-US" sz="2800" dirty="0"/>
          </a:p>
        </p:txBody>
      </p:sp>
    </p:spTree>
    <p:extLst>
      <p:ext uri="{BB962C8B-B14F-4D97-AF65-F5344CB8AC3E}">
        <p14:creationId xmlns:p14="http://schemas.microsoft.com/office/powerpoint/2010/main" val="3062532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7165" y="609600"/>
            <a:ext cx="6118411" cy="5871882"/>
          </a:xfrm>
        </p:spPr>
      </p:pic>
    </p:spTree>
    <p:extLst>
      <p:ext uri="{BB962C8B-B14F-4D97-AF65-F5344CB8AC3E}">
        <p14:creationId xmlns:p14="http://schemas.microsoft.com/office/powerpoint/2010/main" val="3602837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36177"/>
            <a:ext cx="8596668" cy="5705186"/>
          </a:xfrm>
        </p:spPr>
        <p:txBody>
          <a:bodyPr>
            <a:normAutofit fontScale="92500"/>
          </a:bodyPr>
          <a:lstStyle/>
          <a:p>
            <a:r>
              <a:rPr lang="en-IN" sz="2400" dirty="0"/>
              <a:t>Management may resemble that of complete </a:t>
            </a:r>
            <a:r>
              <a:rPr lang="en-IN" sz="2400" dirty="0" smtClean="0"/>
              <a:t>AIS </a:t>
            </a:r>
            <a:r>
              <a:rPr lang="en-IN" sz="2400" dirty="0"/>
              <a:t>with </a:t>
            </a:r>
            <a:r>
              <a:rPr lang="en-IN" sz="2400" dirty="0" err="1"/>
              <a:t>prepubertal</a:t>
            </a:r>
            <a:r>
              <a:rPr lang="en-IN" sz="2400" dirty="0"/>
              <a:t> </a:t>
            </a:r>
            <a:r>
              <a:rPr lang="en-IN" sz="2400" dirty="0" err="1"/>
              <a:t>gonadectomy</a:t>
            </a:r>
            <a:r>
              <a:rPr lang="en-IN" sz="2400" dirty="0"/>
              <a:t> and hormone replacement especially in those raised as girls, to avoid virilisation at </a:t>
            </a:r>
            <a:r>
              <a:rPr lang="en-IN" sz="2400" dirty="0" smtClean="0"/>
              <a:t>puberty</a:t>
            </a:r>
          </a:p>
          <a:p>
            <a:endParaRPr lang="en-US" sz="2400" dirty="0"/>
          </a:p>
          <a:p>
            <a:r>
              <a:rPr lang="en-IN" sz="2400" dirty="0"/>
              <a:t>The difficulty is in the middle grades especially in assigning sex in the neonatal period. Standard treatment, if detected early, has been that gender must be assigned early and hence </a:t>
            </a:r>
            <a:r>
              <a:rPr lang="en-IN" sz="2400" dirty="0" err="1"/>
              <a:t>gonadectomy</a:t>
            </a:r>
            <a:r>
              <a:rPr lang="en-IN" sz="2400" dirty="0"/>
              <a:t> and reconstruction of genitalia performed before 18 months so that the sex of rearing can be female. </a:t>
            </a:r>
            <a:endParaRPr lang="en-IN" sz="2400" dirty="0" smtClean="0"/>
          </a:p>
          <a:p>
            <a:endParaRPr lang="en-IN" sz="2400" dirty="0" smtClean="0"/>
          </a:p>
          <a:p>
            <a:r>
              <a:rPr lang="en-IN" sz="2400" dirty="0" smtClean="0"/>
              <a:t>Many </a:t>
            </a:r>
            <a:r>
              <a:rPr lang="en-IN" sz="2400" dirty="0"/>
              <a:t>affected individuals have opted to change from female to male gender at puberty. Hence nowadays there has been a change in thinking and some clinicians prefer not to perform any irreversible surgery in childhood with a long-term approach in mind</a:t>
            </a:r>
            <a:endParaRPr lang="en-US" sz="2400" dirty="0"/>
          </a:p>
          <a:p>
            <a:endParaRPr lang="en-US" dirty="0"/>
          </a:p>
        </p:txBody>
      </p:sp>
    </p:spTree>
    <p:extLst>
      <p:ext uri="{BB962C8B-B14F-4D97-AF65-F5344CB8AC3E}">
        <p14:creationId xmlns:p14="http://schemas.microsoft.com/office/powerpoint/2010/main" val="11858165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ENZYME ERRORS IN TESTOSTERONE PRODUCTION</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IN" sz="2600" b="1" dirty="0" smtClean="0"/>
              <a:t>5 alpha-</a:t>
            </a:r>
            <a:r>
              <a:rPr lang="en-IN" sz="2600" b="1" dirty="0" err="1"/>
              <a:t>r</a:t>
            </a:r>
            <a:r>
              <a:rPr lang="en-IN" sz="2600" b="1" dirty="0" err="1" smtClean="0"/>
              <a:t>eductase</a:t>
            </a:r>
            <a:r>
              <a:rPr lang="en-IN" sz="2600" b="1" dirty="0" smtClean="0"/>
              <a:t> </a:t>
            </a:r>
            <a:r>
              <a:rPr lang="en-IN" sz="2600" b="1" dirty="0"/>
              <a:t>deficiency</a:t>
            </a:r>
            <a:endParaRPr lang="en-US" dirty="0"/>
          </a:p>
          <a:p>
            <a:pPr lvl="1"/>
            <a:r>
              <a:rPr lang="en-IN" sz="2000" dirty="0"/>
              <a:t>Here there is normal testosterone and </a:t>
            </a:r>
            <a:r>
              <a:rPr lang="en-IN" sz="2000" dirty="0" err="1"/>
              <a:t>antimullerian</a:t>
            </a:r>
            <a:r>
              <a:rPr lang="en-IN" sz="2000" dirty="0"/>
              <a:t> factor production by the testes. Hence the male internal genitalia are normal and the </a:t>
            </a:r>
            <a:r>
              <a:rPr lang="en-IN" sz="2000" dirty="0" err="1"/>
              <a:t>mullerian</a:t>
            </a:r>
            <a:r>
              <a:rPr lang="en-IN" sz="2000" dirty="0"/>
              <a:t> ducts regress. But testosterone cannot be converted to </a:t>
            </a:r>
            <a:r>
              <a:rPr lang="en-IN" sz="2000" dirty="0" err="1"/>
              <a:t>dihydrotestosterone</a:t>
            </a:r>
            <a:r>
              <a:rPr lang="en-IN" sz="2000" dirty="0"/>
              <a:t> and so virilisation of the external genitalia does not occur. </a:t>
            </a:r>
            <a:endParaRPr lang="en-IN" sz="2000" dirty="0" smtClean="0"/>
          </a:p>
          <a:p>
            <a:pPr lvl="1"/>
            <a:endParaRPr lang="en-IN" sz="2000" dirty="0"/>
          </a:p>
          <a:p>
            <a:pPr lvl="1"/>
            <a:r>
              <a:rPr lang="en-IN" sz="2000" dirty="0" smtClean="0"/>
              <a:t>At </a:t>
            </a:r>
            <a:r>
              <a:rPr lang="en-IN" sz="2000" dirty="0"/>
              <a:t>birth the external genitalia are either female or ambiguous in type. Usually they will be reared as female. Without any treatment, virilisation will occur at puberty with growth of the penis and descent of inguinal testes into the scrotum. </a:t>
            </a:r>
            <a:endParaRPr lang="en-US" sz="2000" dirty="0"/>
          </a:p>
          <a:p>
            <a:endParaRPr lang="en-US" dirty="0"/>
          </a:p>
        </p:txBody>
      </p:sp>
    </p:spTree>
    <p:extLst>
      <p:ext uri="{BB962C8B-B14F-4D97-AF65-F5344CB8AC3E}">
        <p14:creationId xmlns:p14="http://schemas.microsoft.com/office/powerpoint/2010/main" val="3242410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IN" sz="2400" dirty="0"/>
              <a:t>Many cases are described in literature where there has been a change to a male gender at puberty. Several have also fathered children. The standard treatment for these babies, if diagnosed early, has been </a:t>
            </a:r>
            <a:r>
              <a:rPr lang="en-IN" sz="2400" dirty="0" err="1"/>
              <a:t>gonadectomy</a:t>
            </a:r>
            <a:r>
              <a:rPr lang="en-IN" sz="2400" dirty="0"/>
              <a:t> and reconstructive surgery to bring up the child as a female. This is now being reviewed as in the case of some cases of partial AIS with a long term approach in mind. This is especially important in those cases of ambiguous genitalia seen at birth with a palpable testis. The other name for this condition is ‘penis at 12’ syndrome.</a:t>
            </a:r>
            <a:endParaRPr lang="en-US" sz="2400" dirty="0"/>
          </a:p>
        </p:txBody>
      </p:sp>
    </p:spTree>
    <p:extLst>
      <p:ext uri="{BB962C8B-B14F-4D97-AF65-F5344CB8AC3E}">
        <p14:creationId xmlns:p14="http://schemas.microsoft.com/office/powerpoint/2010/main" val="1926661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DISORDERS OF GONADAL DEVELOPMENT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solidFill>
                  <a:srgbClr val="FF0000"/>
                </a:solidFill>
              </a:rPr>
              <a:t>GONADAL DYSGENESIS</a:t>
            </a:r>
          </a:p>
          <a:p>
            <a:pPr marL="0" indent="0">
              <a:buNone/>
            </a:pPr>
            <a:endParaRPr lang="en-US" sz="2400" dirty="0"/>
          </a:p>
          <a:p>
            <a:r>
              <a:rPr lang="en-US" sz="2400" dirty="0" smtClean="0"/>
              <a:t>Patients with female habitus in whom gonads are imperfectly developed.</a:t>
            </a:r>
          </a:p>
          <a:p>
            <a:r>
              <a:rPr lang="en-US" sz="2400" dirty="0" smtClean="0"/>
              <a:t>It is due to cytogenetic abnormality often due to nondisjunction of parental chromosomes leads to abnormal gonadal development and streak gonads(gonads with white </a:t>
            </a:r>
            <a:r>
              <a:rPr lang="en-US" sz="2400" dirty="0" err="1" smtClean="0"/>
              <a:t>dtreaks</a:t>
            </a:r>
            <a:r>
              <a:rPr lang="en-US" sz="2400" dirty="0" smtClean="0"/>
              <a:t> without any germ cell). </a:t>
            </a:r>
            <a:endParaRPr lang="en-US" sz="2400" dirty="0"/>
          </a:p>
        </p:txBody>
      </p:sp>
    </p:spTree>
    <p:extLst>
      <p:ext uri="{BB962C8B-B14F-4D97-AF65-F5344CB8AC3E}">
        <p14:creationId xmlns:p14="http://schemas.microsoft.com/office/powerpoint/2010/main" val="240198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May be either due to the germ cell fail to develop or fail to reach the gonads.</a:t>
            </a:r>
          </a:p>
          <a:p>
            <a:r>
              <a:rPr lang="en-US" sz="2800" dirty="0" smtClean="0"/>
              <a:t>Patients usually present with primary </a:t>
            </a:r>
            <a:r>
              <a:rPr lang="en-US" sz="2800" dirty="0" err="1" smtClean="0"/>
              <a:t>amenorrhoea</a:t>
            </a:r>
            <a:r>
              <a:rPr lang="en-US" sz="2800" dirty="0" smtClean="0"/>
              <a:t> with delayed secondary sex characters.</a:t>
            </a:r>
          </a:p>
          <a:p>
            <a:r>
              <a:rPr lang="en-US" sz="2800" dirty="0" smtClean="0"/>
              <a:t>In 50 to 60 percent with gonadal </a:t>
            </a:r>
            <a:r>
              <a:rPr lang="en-US" sz="2800" dirty="0" err="1" smtClean="0"/>
              <a:t>dysgenesis</a:t>
            </a:r>
            <a:r>
              <a:rPr lang="en-US" sz="2800" dirty="0" smtClean="0"/>
              <a:t> the karyotype is 45,XO(Turner’s syndrome).</a:t>
            </a:r>
            <a:endParaRPr lang="en-US" sz="2800" dirty="0"/>
          </a:p>
        </p:txBody>
      </p:sp>
    </p:spTree>
    <p:extLst>
      <p:ext uri="{BB962C8B-B14F-4D97-AF65-F5344CB8AC3E}">
        <p14:creationId xmlns:p14="http://schemas.microsoft.com/office/powerpoint/2010/main" val="29415246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TURNER’S SYNDROME</a:t>
            </a:r>
            <a:endParaRPr lang="en-US" dirty="0"/>
          </a:p>
        </p:txBody>
      </p:sp>
      <p:sp>
        <p:nvSpPr>
          <p:cNvPr id="3" name="Content Placeholder 2"/>
          <p:cNvSpPr>
            <a:spLocks noGrp="1"/>
          </p:cNvSpPr>
          <p:nvPr>
            <p:ph idx="1"/>
          </p:nvPr>
        </p:nvSpPr>
        <p:spPr/>
        <p:txBody>
          <a:bodyPr>
            <a:normAutofit/>
          </a:bodyPr>
          <a:lstStyle/>
          <a:p>
            <a:pPr marL="0" indent="0">
              <a:buNone/>
            </a:pPr>
            <a:r>
              <a:rPr lang="en-US" sz="2800" u="sng" dirty="0" smtClean="0">
                <a:solidFill>
                  <a:srgbClr val="FF0000"/>
                </a:solidFill>
              </a:rPr>
              <a:t>CLINICAL FEATURES:-</a:t>
            </a:r>
          </a:p>
          <a:p>
            <a:pPr marL="0" indent="0">
              <a:buNone/>
            </a:pPr>
            <a:endParaRPr lang="en-US" sz="2800" dirty="0"/>
          </a:p>
          <a:p>
            <a:r>
              <a:rPr lang="en-US" sz="2800" dirty="0" smtClean="0"/>
              <a:t>Patient usually present with primary </a:t>
            </a:r>
            <a:r>
              <a:rPr lang="en-US" sz="2800" dirty="0" err="1" smtClean="0"/>
              <a:t>amenorrhoea</a:t>
            </a:r>
            <a:r>
              <a:rPr lang="en-US" sz="2800" dirty="0" smtClean="0"/>
              <a:t> with delayed secondary sex characters.</a:t>
            </a:r>
            <a:endParaRPr lang="en-US" sz="2800" u="sng" dirty="0" smtClean="0">
              <a:solidFill>
                <a:srgbClr val="FF0000"/>
              </a:solidFill>
            </a:endParaRPr>
          </a:p>
          <a:p>
            <a:r>
              <a:rPr lang="en-US" sz="2800" dirty="0" smtClean="0">
                <a:solidFill>
                  <a:schemeClr val="tx1">
                    <a:lumMod val="95000"/>
                    <a:lumOff val="5000"/>
                  </a:schemeClr>
                </a:solidFill>
              </a:rPr>
              <a:t>Short stature(height &lt;150cm).</a:t>
            </a:r>
          </a:p>
          <a:p>
            <a:r>
              <a:rPr lang="en-US" sz="2800" dirty="0" smtClean="0">
                <a:solidFill>
                  <a:schemeClr val="tx1">
                    <a:lumMod val="95000"/>
                    <a:lumOff val="5000"/>
                  </a:schemeClr>
                </a:solidFill>
              </a:rPr>
              <a:t>Webbing of the neck.</a:t>
            </a:r>
          </a:p>
          <a:p>
            <a:r>
              <a:rPr lang="en-US" sz="2800" dirty="0" err="1" smtClean="0">
                <a:solidFill>
                  <a:schemeClr val="tx1">
                    <a:lumMod val="95000"/>
                    <a:lumOff val="5000"/>
                  </a:schemeClr>
                </a:solidFill>
              </a:rPr>
              <a:t>Cubitus</a:t>
            </a:r>
            <a:r>
              <a:rPr lang="en-US" sz="2800" dirty="0" smtClean="0">
                <a:solidFill>
                  <a:schemeClr val="tx1">
                    <a:lumMod val="95000"/>
                    <a:lumOff val="5000"/>
                  </a:schemeClr>
                </a:solidFill>
              </a:rPr>
              <a:t> valgus.</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26880026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08001"/>
            <a:ext cx="8596668" cy="5533362"/>
          </a:xfrm>
        </p:spPr>
        <p:txBody>
          <a:bodyPr>
            <a:normAutofit/>
          </a:bodyPr>
          <a:lstStyle/>
          <a:p>
            <a:r>
              <a:rPr lang="en-US" sz="2400" dirty="0" smtClean="0"/>
              <a:t>Broad shield chest.</a:t>
            </a:r>
          </a:p>
          <a:p>
            <a:r>
              <a:rPr lang="en-US" sz="2400" dirty="0" smtClean="0"/>
              <a:t>Low hair line on the neck.</a:t>
            </a:r>
          </a:p>
          <a:p>
            <a:r>
              <a:rPr lang="en-US" sz="2400" dirty="0" smtClean="0"/>
              <a:t>Lymphedema.</a:t>
            </a:r>
          </a:p>
          <a:p>
            <a:r>
              <a:rPr lang="en-US" sz="2400" dirty="0" smtClean="0"/>
              <a:t>Short fourth metatarsals.</a:t>
            </a:r>
          </a:p>
          <a:p>
            <a:r>
              <a:rPr lang="en-US" sz="2400" dirty="0" smtClean="0"/>
              <a:t>Widely spaced nipples.</a:t>
            </a:r>
          </a:p>
          <a:p>
            <a:r>
              <a:rPr lang="en-US" sz="2400" dirty="0" smtClean="0"/>
              <a:t>Hypothyroidism</a:t>
            </a:r>
            <a:r>
              <a:rPr lang="en-US" dirty="0" smtClean="0"/>
              <a:t>.</a:t>
            </a:r>
          </a:p>
          <a:p>
            <a:endParaRPr lang="en-US" dirty="0" smtClean="0"/>
          </a:p>
          <a:p>
            <a:endParaRPr lang="en-US" dirty="0"/>
          </a:p>
        </p:txBody>
      </p:sp>
    </p:spTree>
    <p:extLst>
      <p:ext uri="{BB962C8B-B14F-4D97-AF65-F5344CB8AC3E}">
        <p14:creationId xmlns:p14="http://schemas.microsoft.com/office/powerpoint/2010/main" val="3616704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Renal </a:t>
            </a:r>
            <a:r>
              <a:rPr lang="en-US" sz="2800" dirty="0" err="1" smtClean="0"/>
              <a:t>anomolies</a:t>
            </a:r>
            <a:r>
              <a:rPr lang="en-US" sz="2800" dirty="0" smtClean="0"/>
              <a:t> -horse shoe </a:t>
            </a:r>
            <a:r>
              <a:rPr lang="en-US" sz="2800" dirty="0" err="1" smtClean="0"/>
              <a:t>kidneys,reduplication</a:t>
            </a:r>
            <a:r>
              <a:rPr lang="en-US" sz="2800" dirty="0" smtClean="0"/>
              <a:t> of renal pelvis and agenesis.</a:t>
            </a:r>
          </a:p>
          <a:p>
            <a:r>
              <a:rPr lang="en-US" sz="2800" dirty="0"/>
              <a:t>Mental retardation.</a:t>
            </a:r>
          </a:p>
          <a:p>
            <a:r>
              <a:rPr lang="en-US" sz="2800" dirty="0"/>
              <a:t>Cardiac </a:t>
            </a:r>
            <a:r>
              <a:rPr lang="en-US" sz="2800" dirty="0" err="1"/>
              <a:t>anomolies</a:t>
            </a:r>
            <a:r>
              <a:rPr lang="en-US" sz="2800" dirty="0"/>
              <a:t> - </a:t>
            </a:r>
            <a:r>
              <a:rPr lang="en-US" sz="2800" dirty="0" err="1"/>
              <a:t>coarctation</a:t>
            </a:r>
            <a:r>
              <a:rPr lang="en-US" sz="2800" dirty="0"/>
              <a:t> of </a:t>
            </a:r>
            <a:r>
              <a:rPr lang="en-US" sz="2800" dirty="0" err="1"/>
              <a:t>aorta,mitral</a:t>
            </a:r>
            <a:r>
              <a:rPr lang="en-US" sz="2800" dirty="0"/>
              <a:t> valve </a:t>
            </a:r>
            <a:r>
              <a:rPr lang="en-US" sz="2800" dirty="0" err="1"/>
              <a:t>prolapse,aortic</a:t>
            </a:r>
            <a:r>
              <a:rPr lang="en-US" sz="2800" dirty="0"/>
              <a:t> stenosis are common</a:t>
            </a:r>
            <a:r>
              <a:rPr lang="en-US" sz="2800" dirty="0" smtClean="0"/>
              <a:t>.</a:t>
            </a:r>
          </a:p>
          <a:p>
            <a:r>
              <a:rPr lang="en-US" sz="2800" dirty="0" smtClean="0"/>
              <a:t>Hearing impairment.</a:t>
            </a:r>
          </a:p>
        </p:txBody>
      </p:sp>
    </p:spTree>
    <p:extLst>
      <p:ext uri="{BB962C8B-B14F-4D97-AF65-F5344CB8AC3E}">
        <p14:creationId xmlns:p14="http://schemas.microsoft.com/office/powerpoint/2010/main" val="3005880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2292" b="12292"/>
          <a:stretch>
            <a:fillRect/>
          </a:stretch>
        </p:blipFill>
        <p:spPr>
          <a:xfrm rot="271339">
            <a:off x="1320800" y="609600"/>
            <a:ext cx="9306683" cy="5262652"/>
          </a:xfrm>
          <a:prstGeom prst="rect">
            <a:avLst/>
          </a:prstGeom>
          <a:ln>
            <a:noFill/>
          </a:ln>
          <a:effectLst>
            <a:softEdge rad="112500"/>
          </a:effectLst>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73065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Normal sexual development</a:t>
            </a:r>
            <a:endParaRPr lang="en-US" dirty="0"/>
          </a:p>
        </p:txBody>
      </p:sp>
      <p:sp>
        <p:nvSpPr>
          <p:cNvPr id="3" name="Content Placeholder 2"/>
          <p:cNvSpPr>
            <a:spLocks noGrp="1"/>
          </p:cNvSpPr>
          <p:nvPr>
            <p:ph idx="1"/>
          </p:nvPr>
        </p:nvSpPr>
        <p:spPr/>
        <p:txBody>
          <a:bodyPr>
            <a:normAutofit/>
          </a:bodyPr>
          <a:lstStyle/>
          <a:p>
            <a:r>
              <a:rPr lang="en-IN" sz="2400" dirty="0" smtClean="0"/>
              <a:t>It is the presence or the absence of the Y chromosome which determines whether the undifferentiated gonad becomes a testis or the ovary. This is the fundamental principle of sexual development. </a:t>
            </a:r>
          </a:p>
          <a:p>
            <a:endParaRPr lang="en-IN" sz="2400" dirty="0" smtClean="0"/>
          </a:p>
          <a:p>
            <a:r>
              <a:rPr lang="en-IN" sz="2400" dirty="0" smtClean="0"/>
              <a:t>The chromosomal sex is defined at fertilization. The first stage of gonad is the indifferent stage which begins at the 5</a:t>
            </a:r>
            <a:r>
              <a:rPr lang="en-IN" sz="2400" baseline="30000" dirty="0" smtClean="0"/>
              <a:t>th</a:t>
            </a:r>
            <a:r>
              <a:rPr lang="en-IN" sz="2400" dirty="0" smtClean="0"/>
              <a:t> week of intrauterine life. The gonad at this time possesses a cortex and a medulla.</a:t>
            </a:r>
          </a:p>
        </p:txBody>
      </p:sp>
    </p:spTree>
    <p:extLst>
      <p:ext uri="{BB962C8B-B14F-4D97-AF65-F5344CB8AC3E}">
        <p14:creationId xmlns:p14="http://schemas.microsoft.com/office/powerpoint/2010/main" val="41410854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942" r="3942"/>
          <a:stretch>
            <a:fillRect/>
          </a:stretch>
        </p:blipFill>
        <p:spPr>
          <a:xfrm>
            <a:off x="476519" y="489396"/>
            <a:ext cx="10019764" cy="56538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8177732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err="1"/>
              <a:t>Mastoiditis</a:t>
            </a:r>
            <a:r>
              <a:rPr lang="en-US" sz="2800" dirty="0"/>
              <a:t> .</a:t>
            </a:r>
          </a:p>
          <a:p>
            <a:r>
              <a:rPr lang="en-US" sz="2800" dirty="0"/>
              <a:t>Increased risk of Hypertension , diabetes mellitus , autoimmune disorder like Hashimoto thyroiditis , </a:t>
            </a:r>
            <a:r>
              <a:rPr lang="en-US" sz="2800" dirty="0" err="1"/>
              <a:t>Addisons</a:t>
            </a:r>
            <a:r>
              <a:rPr lang="en-US" sz="2800" dirty="0"/>
              <a:t> disease.</a:t>
            </a:r>
          </a:p>
          <a:p>
            <a:r>
              <a:rPr lang="en-US" sz="2800" dirty="0"/>
              <a:t>Presents with </a:t>
            </a:r>
            <a:r>
              <a:rPr lang="en-US" sz="2800" dirty="0" err="1"/>
              <a:t>Hypergonadotrophic</a:t>
            </a:r>
            <a:r>
              <a:rPr lang="en-US" sz="2800" dirty="0"/>
              <a:t> </a:t>
            </a:r>
            <a:r>
              <a:rPr lang="en-US" sz="2800" dirty="0" err="1"/>
              <a:t>hypogonadism</a:t>
            </a:r>
            <a:r>
              <a:rPr lang="en-US" sz="2800" dirty="0"/>
              <a:t> state.</a:t>
            </a:r>
          </a:p>
          <a:p>
            <a:endParaRPr lang="en-US" sz="2800" dirty="0"/>
          </a:p>
          <a:p>
            <a:endParaRPr lang="en-US" sz="2800" dirty="0"/>
          </a:p>
        </p:txBody>
      </p:sp>
    </p:spTree>
    <p:extLst>
      <p:ext uri="{BB962C8B-B14F-4D97-AF65-F5344CB8AC3E}">
        <p14:creationId xmlns:p14="http://schemas.microsoft.com/office/powerpoint/2010/main" val="17619296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This syndrome is usually recognized in childhood but some are not diagnosed until adolescence.</a:t>
            </a:r>
          </a:p>
          <a:p>
            <a:r>
              <a:rPr lang="en-US" sz="2800" dirty="0" smtClean="0"/>
              <a:t>Uterus , vagina and fallopian tubes are present , uterus small but responsive to exogenous </a:t>
            </a:r>
            <a:r>
              <a:rPr lang="en-US" sz="2800" dirty="0" err="1" smtClean="0"/>
              <a:t>oestrogen</a:t>
            </a:r>
            <a:r>
              <a:rPr lang="en-US" sz="2800" dirty="0" smtClean="0"/>
              <a:t> . </a:t>
            </a:r>
          </a:p>
          <a:p>
            <a:r>
              <a:rPr lang="en-US" sz="2800" dirty="0" smtClean="0"/>
              <a:t>Gonads are streaks(fibrous tissue) </a:t>
            </a:r>
            <a:r>
              <a:rPr lang="en-US" sz="2800" dirty="0" smtClean="0">
                <a:solidFill>
                  <a:srgbClr val="FF0000"/>
                </a:solidFill>
              </a:rPr>
              <a:t>without any follicle</a:t>
            </a:r>
          </a:p>
          <a:p>
            <a:endParaRPr lang="en-US" sz="2800" dirty="0" smtClean="0"/>
          </a:p>
          <a:p>
            <a:endParaRPr lang="en-US" sz="2800" dirty="0"/>
          </a:p>
        </p:txBody>
      </p:sp>
    </p:spTree>
    <p:extLst>
      <p:ext uri="{BB962C8B-B14F-4D97-AF65-F5344CB8AC3E}">
        <p14:creationId xmlns:p14="http://schemas.microsoft.com/office/powerpoint/2010/main" val="7707229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Structural abnormality of X chromosome causing short stature is due to Deletion of genetic material from short arm of X chromosome.</a:t>
            </a:r>
          </a:p>
          <a:p>
            <a:r>
              <a:rPr lang="en-US" sz="2800" dirty="0" smtClean="0"/>
              <a:t>Primary </a:t>
            </a:r>
            <a:r>
              <a:rPr lang="en-US" sz="2800" dirty="0" err="1" smtClean="0"/>
              <a:t>amenorrhoea</a:t>
            </a:r>
            <a:r>
              <a:rPr lang="en-US" sz="2800" dirty="0" smtClean="0"/>
              <a:t> due to loss of long arm near the centromere.</a:t>
            </a:r>
            <a:endParaRPr lang="en-US" sz="2800" dirty="0"/>
          </a:p>
        </p:txBody>
      </p:sp>
    </p:spTree>
    <p:extLst>
      <p:ext uri="{BB962C8B-B14F-4D97-AF65-F5344CB8AC3E}">
        <p14:creationId xmlns:p14="http://schemas.microsoft.com/office/powerpoint/2010/main" val="8427090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3" name="Content Placeholder 2"/>
          <p:cNvSpPr>
            <a:spLocks noGrp="1"/>
          </p:cNvSpPr>
          <p:nvPr>
            <p:ph idx="1"/>
          </p:nvPr>
        </p:nvSpPr>
        <p:spPr/>
        <p:txBody>
          <a:bodyPr>
            <a:normAutofit/>
          </a:bodyPr>
          <a:lstStyle/>
          <a:p>
            <a:r>
              <a:rPr lang="en-US" sz="2400" dirty="0" smtClean="0"/>
              <a:t>Sex chromatin study-Negative.</a:t>
            </a:r>
          </a:p>
          <a:p>
            <a:r>
              <a:rPr lang="en-US" sz="2400" dirty="0" smtClean="0"/>
              <a:t>Karyotype-45,XO.</a:t>
            </a:r>
          </a:p>
          <a:p>
            <a:r>
              <a:rPr lang="en-US" sz="2400" dirty="0" smtClean="0"/>
              <a:t>Autoantibodies may be present.</a:t>
            </a:r>
          </a:p>
          <a:p>
            <a:r>
              <a:rPr lang="en-US" sz="2400" dirty="0" err="1" smtClean="0"/>
              <a:t>Hypoplastic</a:t>
            </a:r>
            <a:r>
              <a:rPr lang="en-US" sz="2400" dirty="0" smtClean="0"/>
              <a:t> uterus.</a:t>
            </a:r>
          </a:p>
          <a:p>
            <a:r>
              <a:rPr lang="en-US" sz="2400" dirty="0" smtClean="0"/>
              <a:t>Poorly developed ovaries.</a:t>
            </a:r>
          </a:p>
          <a:p>
            <a:r>
              <a:rPr lang="en-US" sz="2400" dirty="0" smtClean="0"/>
              <a:t>Serum FSH-Elevated.</a:t>
            </a:r>
          </a:p>
          <a:p>
            <a:endParaRPr lang="en-US" sz="2400" dirty="0" smtClean="0"/>
          </a:p>
        </p:txBody>
      </p:sp>
    </p:spTree>
    <p:extLst>
      <p:ext uri="{BB962C8B-B14F-4D97-AF65-F5344CB8AC3E}">
        <p14:creationId xmlns:p14="http://schemas.microsoft.com/office/powerpoint/2010/main" val="34615885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Serum E2-Low</a:t>
            </a:r>
            <a:r>
              <a:rPr lang="en-US" sz="2400" dirty="0" smtClean="0"/>
              <a:t>.</a:t>
            </a:r>
            <a:endParaRPr lang="en-US" sz="2400" dirty="0"/>
          </a:p>
          <a:p>
            <a:r>
              <a:rPr lang="en-US" sz="2400" dirty="0"/>
              <a:t>Serum LH-Elevated</a:t>
            </a:r>
            <a:r>
              <a:rPr lang="en-US" sz="2400" dirty="0" smtClean="0"/>
              <a:t>.</a:t>
            </a:r>
          </a:p>
          <a:p>
            <a:r>
              <a:rPr lang="en-US" sz="2400" dirty="0" smtClean="0"/>
              <a:t>Growth parameters in case of growth retardation.</a:t>
            </a:r>
          </a:p>
          <a:p>
            <a:r>
              <a:rPr lang="en-US" sz="2400" dirty="0" smtClean="0"/>
              <a:t>Audiogram for hearing impairment patients.</a:t>
            </a:r>
          </a:p>
          <a:p>
            <a:r>
              <a:rPr lang="en-US" sz="2400" dirty="0" smtClean="0"/>
              <a:t>To follow the puberty delay status follow up of annual FSH levels .</a:t>
            </a:r>
            <a:endParaRPr lang="en-US" sz="2400" dirty="0"/>
          </a:p>
          <a:p>
            <a:endParaRPr lang="en-US" sz="2400" dirty="0"/>
          </a:p>
          <a:p>
            <a:endParaRPr lang="en-US" sz="2400" dirty="0"/>
          </a:p>
        </p:txBody>
      </p:sp>
    </p:spTree>
    <p:extLst>
      <p:ext uri="{BB962C8B-B14F-4D97-AF65-F5344CB8AC3E}">
        <p14:creationId xmlns:p14="http://schemas.microsoft.com/office/powerpoint/2010/main" val="37461490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MOSAIC KARYOTYPE</a:t>
            </a:r>
            <a:endParaRPr lang="en-US" dirty="0"/>
          </a:p>
        </p:txBody>
      </p:sp>
      <p:sp>
        <p:nvSpPr>
          <p:cNvPr id="3" name="Content Placeholder 2"/>
          <p:cNvSpPr>
            <a:spLocks noGrp="1"/>
          </p:cNvSpPr>
          <p:nvPr>
            <p:ph idx="1"/>
          </p:nvPr>
        </p:nvSpPr>
        <p:spPr/>
        <p:txBody>
          <a:bodyPr>
            <a:normAutofit/>
          </a:bodyPr>
          <a:lstStyle/>
          <a:p>
            <a:r>
              <a:rPr lang="en-US" sz="2400" dirty="0" smtClean="0"/>
              <a:t>Some patients with gonadal </a:t>
            </a:r>
            <a:r>
              <a:rPr lang="en-US" sz="2400" dirty="0" err="1" smtClean="0"/>
              <a:t>dysgenesis</a:t>
            </a:r>
            <a:r>
              <a:rPr lang="en-US" sz="2400" dirty="0" smtClean="0"/>
              <a:t> have mosaic karyotype 45,XO or 46,XX.</a:t>
            </a:r>
          </a:p>
          <a:p>
            <a:r>
              <a:rPr lang="en-US" sz="2400" dirty="0" smtClean="0"/>
              <a:t>Classic features of Turner’s Syndrome.</a:t>
            </a:r>
          </a:p>
          <a:p>
            <a:r>
              <a:rPr lang="en-US" sz="2400" dirty="0" smtClean="0"/>
              <a:t> Gonads are streaks with few follicles.</a:t>
            </a:r>
          </a:p>
          <a:p>
            <a:pPr marL="0" indent="0">
              <a:buNone/>
            </a:pPr>
            <a:r>
              <a:rPr lang="en-US" sz="2400" dirty="0" smtClean="0"/>
              <a:t>            </a:t>
            </a:r>
          </a:p>
          <a:p>
            <a:pPr marL="0" indent="0">
              <a:buNone/>
            </a:pPr>
            <a:r>
              <a:rPr lang="en-US" sz="2400" dirty="0"/>
              <a:t> </a:t>
            </a:r>
            <a:r>
              <a:rPr lang="en-US" sz="2400" dirty="0" smtClean="0"/>
              <a:t>          Sex chromatin may be doubtful.</a:t>
            </a:r>
          </a:p>
          <a:p>
            <a:pPr marL="0" indent="0">
              <a:buNone/>
            </a:pPr>
            <a:r>
              <a:rPr lang="en-US" sz="2400" dirty="0"/>
              <a:t> </a:t>
            </a:r>
            <a:r>
              <a:rPr lang="en-US" sz="2400" dirty="0" smtClean="0"/>
              <a:t>           Karyotype is 46,XX or 45,XO</a:t>
            </a:r>
            <a:endParaRPr lang="en-US" sz="2400" dirty="0"/>
          </a:p>
        </p:txBody>
      </p:sp>
    </p:spTree>
    <p:extLst>
      <p:ext uri="{BB962C8B-B14F-4D97-AF65-F5344CB8AC3E}">
        <p14:creationId xmlns:p14="http://schemas.microsoft.com/office/powerpoint/2010/main" val="25302867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Diagnosis of Ambiguous genitalia is by combined approach of Gynaecologist,endocrinologist,geneticist,neonatologist,psychiatrist and urologist if needed.</a:t>
            </a:r>
          </a:p>
          <a:p>
            <a:pPr marL="0" indent="0">
              <a:buNone/>
            </a:pPr>
            <a:r>
              <a:rPr lang="en-US" sz="2400" dirty="0"/>
              <a:t> </a:t>
            </a:r>
            <a:r>
              <a:rPr lang="en-US" sz="2400" u="sng" dirty="0" smtClean="0">
                <a:solidFill>
                  <a:srgbClr val="FF0000"/>
                </a:solidFill>
              </a:rPr>
              <a:t>PHYSICAL EXAMINATION</a:t>
            </a:r>
            <a:endParaRPr lang="en-US" sz="2400" dirty="0"/>
          </a:p>
          <a:p>
            <a:r>
              <a:rPr lang="en-US" sz="2400" dirty="0" smtClean="0"/>
              <a:t>Presence of vagina or urogenital sinus.</a:t>
            </a:r>
          </a:p>
          <a:p>
            <a:r>
              <a:rPr lang="en-US" sz="2400" dirty="0" smtClean="0"/>
              <a:t>Length of Phallus:-normally newborn Clitoris measures &lt;1cm and penis is &lt;2.5cm in length.</a:t>
            </a:r>
          </a:p>
        </p:txBody>
      </p:sp>
    </p:spTree>
    <p:extLst>
      <p:ext uri="{BB962C8B-B14F-4D97-AF65-F5344CB8AC3E}">
        <p14:creationId xmlns:p14="http://schemas.microsoft.com/office/powerpoint/2010/main" val="36781767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Height and secondary sexual characters.</a:t>
            </a:r>
          </a:p>
          <a:p>
            <a:r>
              <a:rPr lang="en-US" sz="2400" dirty="0" smtClean="0"/>
              <a:t>Urethral meatus:- Opening into the </a:t>
            </a:r>
            <a:r>
              <a:rPr lang="en-US" sz="2400" dirty="0" err="1" smtClean="0"/>
              <a:t>perineal</a:t>
            </a:r>
            <a:r>
              <a:rPr lang="en-US" sz="2400" dirty="0" smtClean="0"/>
              <a:t> area or into urogenital sinus or hypospadias is noted.</a:t>
            </a:r>
          </a:p>
          <a:p>
            <a:r>
              <a:rPr lang="en-US" sz="2400" dirty="0" err="1" smtClean="0"/>
              <a:t>Labioscrotal</a:t>
            </a:r>
            <a:r>
              <a:rPr lang="en-US" sz="2400" dirty="0" smtClean="0"/>
              <a:t> folds:-degree of fusion.</a:t>
            </a:r>
          </a:p>
          <a:p>
            <a:r>
              <a:rPr lang="en-US" sz="2400" dirty="0" smtClean="0"/>
              <a:t>Location of gonads:-may be felt in the inguinal or in labial region.</a:t>
            </a:r>
            <a:endParaRPr lang="en-US" sz="2400" dirty="0"/>
          </a:p>
        </p:txBody>
      </p:sp>
    </p:spTree>
    <p:extLst>
      <p:ext uri="{BB962C8B-B14F-4D97-AF65-F5344CB8AC3E}">
        <p14:creationId xmlns:p14="http://schemas.microsoft.com/office/powerpoint/2010/main" val="3665501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a:bodyPr>
          <a:lstStyle/>
          <a:p>
            <a:r>
              <a:rPr lang="en-US" sz="2400" dirty="0" smtClean="0"/>
              <a:t>Exogenous growth </a:t>
            </a:r>
            <a:r>
              <a:rPr lang="en-US" sz="2400" dirty="0" err="1" smtClean="0"/>
              <a:t>harmone</a:t>
            </a:r>
            <a:r>
              <a:rPr lang="en-US" sz="2400" dirty="0" smtClean="0"/>
              <a:t> –increase height.</a:t>
            </a:r>
          </a:p>
          <a:p>
            <a:r>
              <a:rPr lang="en-US" sz="2400" dirty="0" smtClean="0"/>
              <a:t>Low dose </a:t>
            </a:r>
            <a:r>
              <a:rPr lang="en-US" sz="2400" dirty="0" err="1" smtClean="0"/>
              <a:t>oestrogen</a:t>
            </a:r>
            <a:r>
              <a:rPr lang="en-US" sz="2400" dirty="0" smtClean="0"/>
              <a:t>-conjugated </a:t>
            </a:r>
            <a:r>
              <a:rPr lang="en-US" sz="2400" dirty="0" err="1" smtClean="0"/>
              <a:t>oestrogen</a:t>
            </a:r>
            <a:r>
              <a:rPr lang="en-US" sz="2400" dirty="0" smtClean="0"/>
              <a:t> 0.625mg orally daily for 25days with </a:t>
            </a:r>
            <a:r>
              <a:rPr lang="en-US" sz="2400" dirty="0" err="1" smtClean="0"/>
              <a:t>Medroxy</a:t>
            </a:r>
            <a:r>
              <a:rPr lang="en-US" sz="2400" dirty="0" smtClean="0"/>
              <a:t> progesterone acetate 5mg daily for last 10days should be started.</a:t>
            </a:r>
          </a:p>
          <a:p>
            <a:r>
              <a:rPr lang="en-US" sz="2400" dirty="0" smtClean="0"/>
              <a:t>GH therapy-0.1 to0.15 unit/kg/day in improving height prospects.</a:t>
            </a:r>
          </a:p>
          <a:p>
            <a:r>
              <a:rPr lang="en-US" sz="2400" dirty="0" smtClean="0"/>
              <a:t>In some gonadal </a:t>
            </a:r>
            <a:r>
              <a:rPr lang="en-US" sz="2400" dirty="0" err="1" smtClean="0"/>
              <a:t>dysgenesis</a:t>
            </a:r>
            <a:r>
              <a:rPr lang="en-US" sz="2400" dirty="0" smtClean="0"/>
              <a:t> removal of gonads(</a:t>
            </a:r>
            <a:r>
              <a:rPr lang="en-US" sz="2400" dirty="0" err="1" smtClean="0"/>
              <a:t>gonadectomy</a:t>
            </a:r>
            <a:r>
              <a:rPr lang="en-US" sz="2400" dirty="0" smtClean="0"/>
              <a:t>).</a:t>
            </a:r>
            <a:endParaRPr lang="en-US" sz="2400" dirty="0"/>
          </a:p>
        </p:txBody>
      </p:sp>
    </p:spTree>
    <p:extLst>
      <p:ext uri="{BB962C8B-B14F-4D97-AF65-F5344CB8AC3E}">
        <p14:creationId xmlns:p14="http://schemas.microsoft.com/office/powerpoint/2010/main" val="2783411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sz="2800" dirty="0"/>
              <a:t>Sexual differentiation can be considered at five levels for ease of understanding- chromosomal or genetic sex, gonadal sex, internal genital sex, external genital sex and sex of rearing.</a:t>
            </a:r>
            <a:endParaRPr lang="en-US" sz="2800" dirty="0"/>
          </a:p>
          <a:p>
            <a:endParaRPr lang="en-US" dirty="0"/>
          </a:p>
        </p:txBody>
      </p:sp>
    </p:spTree>
    <p:extLst>
      <p:ext uri="{BB962C8B-B14F-4D97-AF65-F5344CB8AC3E}">
        <p14:creationId xmlns:p14="http://schemas.microsoft.com/office/powerpoint/2010/main" val="40759388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5508"/>
            <a:ext cx="8596668" cy="1320800"/>
          </a:xfrm>
        </p:spPr>
        <p:txBody>
          <a:bodyPr/>
          <a:lstStyle/>
          <a:p>
            <a:r>
              <a:rPr lang="en-IN" dirty="0" err="1" smtClean="0"/>
              <a:t>Klinefelters</a:t>
            </a:r>
            <a:r>
              <a:rPr lang="en-IN" dirty="0" smtClean="0"/>
              <a:t> syndrome </a:t>
            </a:r>
            <a:endParaRPr lang="en-US" dirty="0"/>
          </a:p>
        </p:txBody>
      </p:sp>
      <p:sp>
        <p:nvSpPr>
          <p:cNvPr id="3" name="Content Placeholder 2"/>
          <p:cNvSpPr>
            <a:spLocks noGrp="1"/>
          </p:cNvSpPr>
          <p:nvPr>
            <p:ph idx="1"/>
          </p:nvPr>
        </p:nvSpPr>
        <p:spPr>
          <a:xfrm>
            <a:off x="677334" y="1062318"/>
            <a:ext cx="8596668" cy="5082988"/>
          </a:xfrm>
        </p:spPr>
        <p:txBody>
          <a:bodyPr>
            <a:normAutofit fontScale="92500" lnSpcReduction="20000"/>
          </a:bodyPr>
          <a:lstStyle/>
          <a:p>
            <a:r>
              <a:rPr lang="en-IN" sz="2400" dirty="0" err="1" smtClean="0"/>
              <a:t>Enuchoid</a:t>
            </a:r>
            <a:r>
              <a:rPr lang="en-IN" sz="2400" dirty="0" smtClean="0"/>
              <a:t> in built</a:t>
            </a:r>
          </a:p>
          <a:p>
            <a:r>
              <a:rPr lang="en-IN" sz="2400" dirty="0" smtClean="0"/>
              <a:t>1 in 500 male birth</a:t>
            </a:r>
          </a:p>
          <a:p>
            <a:r>
              <a:rPr lang="en-IN" sz="2400" dirty="0" smtClean="0"/>
              <a:t>Common cause of </a:t>
            </a:r>
            <a:r>
              <a:rPr lang="en-IN" sz="2400" dirty="0" err="1" smtClean="0"/>
              <a:t>hypogonadism</a:t>
            </a:r>
            <a:r>
              <a:rPr lang="en-IN" sz="2400" dirty="0" smtClean="0"/>
              <a:t> and infertility in male</a:t>
            </a:r>
          </a:p>
          <a:p>
            <a:r>
              <a:rPr lang="en-IN" sz="2400" dirty="0" smtClean="0"/>
              <a:t>Infertile with small penis, testes, and varying degree of </a:t>
            </a:r>
            <a:r>
              <a:rPr lang="en-IN" sz="2400" dirty="0" err="1" smtClean="0"/>
              <a:t>gynecomastia</a:t>
            </a:r>
            <a:endParaRPr lang="en-IN" sz="2400" dirty="0" smtClean="0"/>
          </a:p>
          <a:p>
            <a:r>
              <a:rPr lang="en-IN" sz="2400" dirty="0" smtClean="0"/>
              <a:t>Sex chromatin --- positive</a:t>
            </a:r>
          </a:p>
          <a:p>
            <a:r>
              <a:rPr lang="en-IN" sz="2400" dirty="0" smtClean="0"/>
              <a:t>Karyotype (XXY or XXXY)</a:t>
            </a:r>
          </a:p>
          <a:p>
            <a:r>
              <a:rPr lang="en-IN" sz="2400" dirty="0" smtClean="0"/>
              <a:t>Addition X chromosome arises from non-disjunction in either sperm or egg</a:t>
            </a:r>
          </a:p>
          <a:p>
            <a:r>
              <a:rPr lang="en-IN" sz="2400" dirty="0" smtClean="0"/>
              <a:t>15% cases found to be mosaic </a:t>
            </a:r>
          </a:p>
          <a:p>
            <a:r>
              <a:rPr lang="en-IN" sz="2400" dirty="0" smtClean="0"/>
              <a:t>Genitalia – small and infantile </a:t>
            </a:r>
          </a:p>
          <a:p>
            <a:r>
              <a:rPr lang="en-IN" sz="2400" dirty="0" smtClean="0"/>
              <a:t>Genital duct – </a:t>
            </a:r>
            <a:r>
              <a:rPr lang="en-IN" sz="2400" dirty="0" err="1" smtClean="0"/>
              <a:t>wolffian</a:t>
            </a:r>
            <a:endParaRPr lang="en-IN" sz="2400" dirty="0" smtClean="0"/>
          </a:p>
          <a:p>
            <a:r>
              <a:rPr lang="en-IN" sz="2400" dirty="0" smtClean="0"/>
              <a:t>Serum gonadotropins elevated</a:t>
            </a:r>
          </a:p>
          <a:p>
            <a:endParaRPr lang="en-US" dirty="0"/>
          </a:p>
        </p:txBody>
      </p:sp>
    </p:spTree>
    <p:extLst>
      <p:ext uri="{BB962C8B-B14F-4D97-AF65-F5344CB8AC3E}">
        <p14:creationId xmlns:p14="http://schemas.microsoft.com/office/powerpoint/2010/main" val="6593325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HERMAPHRODITISM</a:t>
            </a:r>
            <a:endParaRPr lang="en-US" dirty="0"/>
          </a:p>
        </p:txBody>
      </p:sp>
      <p:sp>
        <p:nvSpPr>
          <p:cNvPr id="3" name="Content Placeholder 2"/>
          <p:cNvSpPr>
            <a:spLocks noGrp="1"/>
          </p:cNvSpPr>
          <p:nvPr>
            <p:ph idx="1"/>
          </p:nvPr>
        </p:nvSpPr>
        <p:spPr/>
        <p:txBody>
          <a:bodyPr>
            <a:normAutofit/>
          </a:bodyPr>
          <a:lstStyle/>
          <a:p>
            <a:r>
              <a:rPr lang="en-US" sz="2400" dirty="0" smtClean="0"/>
              <a:t>Most common among Bantu tribes in southern part of Africa.</a:t>
            </a:r>
          </a:p>
          <a:p>
            <a:r>
              <a:rPr lang="en-US" sz="2400" dirty="0" smtClean="0"/>
              <a:t>Due to chromosomal defect and genetic cause.</a:t>
            </a:r>
          </a:p>
          <a:p>
            <a:r>
              <a:rPr lang="en-US" sz="2400" dirty="0" smtClean="0"/>
              <a:t>True </a:t>
            </a:r>
            <a:r>
              <a:rPr lang="en-US" sz="2400" dirty="0" err="1" smtClean="0"/>
              <a:t>hermophrodite</a:t>
            </a:r>
            <a:r>
              <a:rPr lang="en-US" sz="2400" dirty="0" smtClean="0"/>
              <a:t> has both ovarian and testicular gonadal tissue.</a:t>
            </a:r>
          </a:p>
          <a:p>
            <a:r>
              <a:rPr lang="en-US" sz="2400" dirty="0" smtClean="0"/>
              <a:t>The most commonest karyotype is 46,XX,followed by 46,XX/46,XY.</a:t>
            </a:r>
          </a:p>
          <a:p>
            <a:endParaRPr lang="en-US" sz="2400" dirty="0"/>
          </a:p>
        </p:txBody>
      </p:sp>
    </p:spTree>
    <p:extLst>
      <p:ext uri="{BB962C8B-B14F-4D97-AF65-F5344CB8AC3E}">
        <p14:creationId xmlns:p14="http://schemas.microsoft.com/office/powerpoint/2010/main" val="33377017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Both the testicular and ovarian tissue are in an individual in different combination.</a:t>
            </a:r>
          </a:p>
          <a:p>
            <a:r>
              <a:rPr lang="en-US" sz="2400" dirty="0" smtClean="0"/>
              <a:t>Unilateral </a:t>
            </a:r>
            <a:r>
              <a:rPr lang="en-US" sz="2400" dirty="0" err="1" smtClean="0"/>
              <a:t>ovatestis</a:t>
            </a:r>
            <a:r>
              <a:rPr lang="en-US" sz="2400" dirty="0" smtClean="0"/>
              <a:t> with a contralateral ovary or testis ,or bilateral </a:t>
            </a:r>
            <a:r>
              <a:rPr lang="en-US" sz="2400" dirty="0" err="1" smtClean="0"/>
              <a:t>ovatestis</a:t>
            </a:r>
            <a:r>
              <a:rPr lang="en-US" sz="2400" dirty="0"/>
              <a:t> </a:t>
            </a:r>
            <a:r>
              <a:rPr lang="en-US" sz="2400" dirty="0" smtClean="0"/>
              <a:t>i.e., </a:t>
            </a:r>
          </a:p>
          <a:p>
            <a:pPr marL="0" indent="0">
              <a:buNone/>
            </a:pPr>
            <a:r>
              <a:rPr lang="en-US" sz="2400" dirty="0"/>
              <a:t> </a:t>
            </a:r>
            <a:r>
              <a:rPr lang="en-US" sz="2400" dirty="0" smtClean="0"/>
              <a:t>    </a:t>
            </a:r>
            <a:r>
              <a:rPr lang="en-US" sz="2400" dirty="0" smtClean="0">
                <a:sym typeface="Wingdings" pitchFamily="2" charset="2"/>
              </a:rPr>
              <a:t></a:t>
            </a:r>
            <a:r>
              <a:rPr lang="en-US" sz="2400" dirty="0" err="1" smtClean="0"/>
              <a:t>ovatestis</a:t>
            </a:r>
            <a:r>
              <a:rPr lang="en-US" sz="2400" dirty="0" smtClean="0"/>
              <a:t> on each side(commonest),</a:t>
            </a:r>
          </a:p>
          <a:p>
            <a:pPr marL="0" indent="0">
              <a:buNone/>
            </a:pPr>
            <a:r>
              <a:rPr lang="en-US" sz="2400" dirty="0"/>
              <a:t> </a:t>
            </a:r>
            <a:r>
              <a:rPr lang="en-US" sz="2400" dirty="0" smtClean="0"/>
              <a:t>    </a:t>
            </a:r>
            <a:r>
              <a:rPr lang="en-US" sz="2400" dirty="0" smtClean="0">
                <a:sym typeface="Wingdings" pitchFamily="2" charset="2"/>
              </a:rPr>
              <a:t></a:t>
            </a:r>
            <a:r>
              <a:rPr lang="en-US" sz="2400" dirty="0" smtClean="0"/>
              <a:t>testes on one side and ovary on the                      other,</a:t>
            </a:r>
          </a:p>
          <a:p>
            <a:pPr marL="0" indent="0">
              <a:buNone/>
            </a:pPr>
            <a:r>
              <a:rPr lang="en-US" sz="2400" dirty="0"/>
              <a:t> </a:t>
            </a:r>
            <a:r>
              <a:rPr lang="en-US" sz="2400" dirty="0" smtClean="0"/>
              <a:t>    </a:t>
            </a:r>
            <a:r>
              <a:rPr lang="en-US" sz="2400" dirty="0" smtClean="0">
                <a:sym typeface="Wingdings" pitchFamily="2" charset="2"/>
              </a:rPr>
              <a:t></a:t>
            </a:r>
            <a:r>
              <a:rPr lang="en-US" sz="2400" dirty="0" smtClean="0"/>
              <a:t>testis or ovary on one side and </a:t>
            </a:r>
            <a:r>
              <a:rPr lang="en-US" sz="2400" dirty="0" err="1" smtClean="0"/>
              <a:t>ovatestis</a:t>
            </a:r>
            <a:r>
              <a:rPr lang="en-US" sz="2400" dirty="0" smtClean="0"/>
              <a:t> on the other </a:t>
            </a:r>
            <a:endParaRPr lang="en-US" sz="2400" dirty="0"/>
          </a:p>
        </p:txBody>
      </p:sp>
    </p:spTree>
    <p:extLst>
      <p:ext uri="{BB962C8B-B14F-4D97-AF65-F5344CB8AC3E}">
        <p14:creationId xmlns:p14="http://schemas.microsoft.com/office/powerpoint/2010/main" val="42758100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Gonadal location varies from abdominal to inguinal to scrotal.</a:t>
            </a:r>
          </a:p>
          <a:p>
            <a:r>
              <a:rPr lang="en-US" sz="2400" dirty="0" smtClean="0"/>
              <a:t>The nature of internal ductal system depends on the </a:t>
            </a:r>
            <a:r>
              <a:rPr lang="en-US" sz="2400" dirty="0" err="1" smtClean="0"/>
              <a:t>ipsilateral</a:t>
            </a:r>
            <a:r>
              <a:rPr lang="en-US" sz="2400" dirty="0" smtClean="0"/>
              <a:t> gonad and its degree of differentiation.</a:t>
            </a:r>
          </a:p>
          <a:p>
            <a:r>
              <a:rPr lang="en-US" sz="2400" dirty="0" smtClean="0"/>
              <a:t>External genitalia are usually ambiguous and usually are </a:t>
            </a:r>
            <a:r>
              <a:rPr lang="en-US" sz="2400" dirty="0" err="1" smtClean="0"/>
              <a:t>undermascunilized</a:t>
            </a:r>
            <a:r>
              <a:rPr lang="en-US" sz="2400" dirty="0" smtClean="0"/>
              <a:t> due to adequate amount of testosterone.</a:t>
            </a:r>
            <a:endParaRPr lang="en-US" sz="2400" dirty="0"/>
          </a:p>
        </p:txBody>
      </p:sp>
    </p:spTree>
    <p:extLst>
      <p:ext uri="{BB962C8B-B14F-4D97-AF65-F5344CB8AC3E}">
        <p14:creationId xmlns:p14="http://schemas.microsoft.com/office/powerpoint/2010/main" val="7018353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smtClean="0"/>
              <a:t>Male sexual differentiation occurs in presence of a 46,XX  karyotype.</a:t>
            </a:r>
          </a:p>
          <a:p>
            <a:r>
              <a:rPr lang="en-US" sz="2400" dirty="0" smtClean="0"/>
              <a:t>In this condition varying length of DNA </a:t>
            </a:r>
            <a:r>
              <a:rPr lang="en-US" sz="2400" dirty="0" err="1" smtClean="0"/>
              <a:t>fron</a:t>
            </a:r>
            <a:r>
              <a:rPr lang="en-US" sz="2400" dirty="0" smtClean="0"/>
              <a:t> Y chromosome are </a:t>
            </a:r>
            <a:r>
              <a:rPr lang="en-US" sz="2400" dirty="0" err="1" smtClean="0"/>
              <a:t>translocated</a:t>
            </a:r>
            <a:r>
              <a:rPr lang="en-US" sz="2400" dirty="0" smtClean="0"/>
              <a:t> to the X chromosome during meiosis.</a:t>
            </a:r>
          </a:p>
          <a:p>
            <a:r>
              <a:rPr lang="en-US" sz="2400" dirty="0" smtClean="0"/>
              <a:t>In 60% of 46,XX sex-reversed </a:t>
            </a:r>
            <a:r>
              <a:rPr lang="en-US" sz="2400" dirty="0" err="1" smtClean="0"/>
              <a:t>male,the</a:t>
            </a:r>
            <a:r>
              <a:rPr lang="en-US" sz="2400" dirty="0" smtClean="0"/>
              <a:t> SRY(sex determining region of Y chromosome) gene is abnormally </a:t>
            </a:r>
            <a:r>
              <a:rPr lang="en-US" sz="2400" dirty="0" err="1" smtClean="0"/>
              <a:t>translocated</a:t>
            </a:r>
            <a:r>
              <a:rPr lang="en-US" sz="2400" dirty="0" smtClean="0"/>
              <a:t> to the X chromosome.</a:t>
            </a:r>
            <a:endParaRPr lang="en-US" sz="2400" dirty="0"/>
          </a:p>
        </p:txBody>
      </p:sp>
    </p:spTree>
    <p:extLst>
      <p:ext uri="{BB962C8B-B14F-4D97-AF65-F5344CB8AC3E}">
        <p14:creationId xmlns:p14="http://schemas.microsoft.com/office/powerpoint/2010/main" val="24824579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SRY gene depletion results in normal female phenotype with 46.XY karyotype.</a:t>
            </a:r>
          </a:p>
          <a:p>
            <a:r>
              <a:rPr lang="en-US" sz="2400" dirty="0" smtClean="0"/>
              <a:t>The presence of SRY guides the gonads to develop along testicular line and testicular </a:t>
            </a:r>
            <a:r>
              <a:rPr lang="en-US" sz="2400" dirty="0" err="1" smtClean="0"/>
              <a:t>harmone</a:t>
            </a:r>
            <a:r>
              <a:rPr lang="en-US" sz="2400" dirty="0" smtClean="0"/>
              <a:t> function is near normal.</a:t>
            </a:r>
          </a:p>
          <a:p>
            <a:r>
              <a:rPr lang="en-US" sz="2400" dirty="0" smtClean="0"/>
              <a:t>Spermatogenesis is absent due to absence of certain genes to the long arm of Y chromosome.</a:t>
            </a:r>
          </a:p>
          <a:p>
            <a:pPr marL="0" indent="0">
              <a:buNone/>
            </a:pPr>
            <a:endParaRPr lang="en-US" sz="2400" dirty="0"/>
          </a:p>
        </p:txBody>
      </p:sp>
    </p:spTree>
    <p:extLst>
      <p:ext uri="{BB962C8B-B14F-4D97-AF65-F5344CB8AC3E}">
        <p14:creationId xmlns:p14="http://schemas.microsoft.com/office/powerpoint/2010/main" val="16415789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u="sng" dirty="0" smtClean="0">
                <a:solidFill>
                  <a:srgbClr val="FF0000"/>
                </a:solidFill>
              </a:rPr>
              <a:t>CLINICAL FEATURES</a:t>
            </a:r>
          </a:p>
          <a:p>
            <a:r>
              <a:rPr lang="en-US" sz="2400" dirty="0" smtClean="0"/>
              <a:t>Are not usually diagnosed until puberty.</a:t>
            </a:r>
          </a:p>
          <a:p>
            <a:r>
              <a:rPr lang="en-US" sz="2400" dirty="0" smtClean="0"/>
              <a:t>Testes may be small.</a:t>
            </a:r>
          </a:p>
          <a:p>
            <a:r>
              <a:rPr lang="en-US" sz="2400" dirty="0" smtClean="0"/>
              <a:t>Penis may be small or hypospadias in 10%.</a:t>
            </a:r>
          </a:p>
          <a:p>
            <a:r>
              <a:rPr lang="en-US" sz="2400" dirty="0" smtClean="0"/>
              <a:t>Semen analysis reveals </a:t>
            </a:r>
            <a:r>
              <a:rPr lang="en-US" sz="2400" dirty="0" err="1" smtClean="0"/>
              <a:t>azoospermia</a:t>
            </a:r>
            <a:r>
              <a:rPr lang="en-US" sz="2400" dirty="0" smtClean="0"/>
              <a:t> due to absent spermatogenesis.</a:t>
            </a:r>
          </a:p>
          <a:p>
            <a:endParaRPr lang="en-US" sz="2400" dirty="0"/>
          </a:p>
        </p:txBody>
      </p:sp>
    </p:spTree>
    <p:extLst>
      <p:ext uri="{BB962C8B-B14F-4D97-AF65-F5344CB8AC3E}">
        <p14:creationId xmlns:p14="http://schemas.microsoft.com/office/powerpoint/2010/main" val="31003804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400" u="sng" dirty="0" smtClean="0">
                <a:solidFill>
                  <a:srgbClr val="FF0000"/>
                </a:solidFill>
              </a:rPr>
              <a:t>INVESTIGATIONS</a:t>
            </a:r>
            <a:endParaRPr lang="en-US" sz="2400" u="sng" dirty="0" smtClean="0"/>
          </a:p>
          <a:p>
            <a:pPr marL="0" indent="0">
              <a:buNone/>
            </a:pPr>
            <a:endParaRPr lang="en-US" sz="2400" u="sng" dirty="0" smtClean="0">
              <a:solidFill>
                <a:srgbClr val="FF0000"/>
              </a:solidFill>
            </a:endParaRPr>
          </a:p>
          <a:p>
            <a:r>
              <a:rPr lang="en-US" sz="2400" dirty="0" smtClean="0"/>
              <a:t>Sex chromatin –Positive.</a:t>
            </a:r>
          </a:p>
          <a:p>
            <a:r>
              <a:rPr lang="en-US" sz="2400" dirty="0" smtClean="0"/>
              <a:t>Karyotype -46,XX(70%),rest 46,XY rarely mosaic XX/XY.</a:t>
            </a:r>
          </a:p>
          <a:p>
            <a:r>
              <a:rPr lang="en-US" sz="2400" dirty="0" smtClean="0"/>
              <a:t>Confirmation </a:t>
            </a:r>
            <a:r>
              <a:rPr lang="en-US" sz="2400" dirty="0" smtClean="0"/>
              <a:t>of </a:t>
            </a:r>
            <a:r>
              <a:rPr lang="en-US" sz="2400" dirty="0" smtClean="0"/>
              <a:t>diagnosis by gonadal biopsy.</a:t>
            </a:r>
          </a:p>
          <a:p>
            <a:endParaRPr lang="en-US" sz="2400" u="sng" dirty="0"/>
          </a:p>
        </p:txBody>
      </p:sp>
    </p:spTree>
    <p:extLst>
      <p:ext uri="{BB962C8B-B14F-4D97-AF65-F5344CB8AC3E}">
        <p14:creationId xmlns:p14="http://schemas.microsoft.com/office/powerpoint/2010/main" val="22415315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a:bodyPr>
          <a:lstStyle/>
          <a:p>
            <a:r>
              <a:rPr lang="en-US" sz="2400" dirty="0" smtClean="0"/>
              <a:t>The change of sex depends on the rearing , </a:t>
            </a:r>
            <a:r>
              <a:rPr lang="en-US" sz="2400" dirty="0" err="1" smtClean="0"/>
              <a:t>psychologic</a:t>
            </a:r>
            <a:r>
              <a:rPr lang="en-US" sz="2400" dirty="0" smtClean="0"/>
              <a:t> and anatomic sex.</a:t>
            </a:r>
          </a:p>
          <a:p>
            <a:r>
              <a:rPr lang="en-US" sz="2400" dirty="0" smtClean="0"/>
              <a:t>The </a:t>
            </a:r>
            <a:r>
              <a:rPr lang="en-US" sz="2400" dirty="0" err="1" smtClean="0"/>
              <a:t>genetalia</a:t>
            </a:r>
            <a:r>
              <a:rPr lang="en-US" sz="2400" dirty="0" smtClean="0"/>
              <a:t> </a:t>
            </a:r>
            <a:r>
              <a:rPr lang="en-US" sz="2400" dirty="0" smtClean="0"/>
              <a:t>inconsistent with sex should me surgically removed or modified.</a:t>
            </a:r>
          </a:p>
          <a:p>
            <a:r>
              <a:rPr lang="en-US" sz="2400" dirty="0" smtClean="0"/>
              <a:t>Depends upon the phenotype and after </a:t>
            </a:r>
            <a:r>
              <a:rPr lang="en-US" sz="2400" dirty="0" err="1" smtClean="0"/>
              <a:t>gonadectomy</a:t>
            </a:r>
            <a:r>
              <a:rPr lang="en-US" sz="2400" dirty="0" smtClean="0"/>
              <a:t> to be followed by substitution therapy of </a:t>
            </a:r>
            <a:r>
              <a:rPr lang="en-US" sz="2400" dirty="0" err="1" smtClean="0"/>
              <a:t>harmones</a:t>
            </a:r>
            <a:r>
              <a:rPr lang="en-US" sz="2400" dirty="0" smtClean="0"/>
              <a:t>(</a:t>
            </a:r>
            <a:r>
              <a:rPr lang="en-US" sz="2400" dirty="0" err="1" smtClean="0"/>
              <a:t>oestrogen</a:t>
            </a:r>
            <a:r>
              <a:rPr lang="en-US" sz="2400" dirty="0" smtClean="0"/>
              <a:t> and progesterone).</a:t>
            </a:r>
          </a:p>
          <a:p>
            <a:endParaRPr lang="en-US" sz="2400" dirty="0" smtClean="0"/>
          </a:p>
          <a:p>
            <a:endParaRPr lang="en-US" sz="2400" dirty="0"/>
          </a:p>
        </p:txBody>
      </p:sp>
    </p:spTree>
    <p:extLst>
      <p:ext uri="{BB962C8B-B14F-4D97-AF65-F5344CB8AC3E}">
        <p14:creationId xmlns:p14="http://schemas.microsoft.com/office/powerpoint/2010/main" val="37794150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3927" b="13927"/>
          <a:stretch>
            <a:fillRect/>
          </a:stretch>
        </p:blipFill>
        <p:spPr>
          <a:xfrm>
            <a:off x="1315049" y="540913"/>
            <a:ext cx="8438551" cy="5253462"/>
          </a:xfrm>
          <a:prstGeom prst="rect">
            <a:avLst/>
          </a:prstGeom>
          <a:ln>
            <a:noFill/>
          </a:ln>
          <a:effectLst>
            <a:softEdge rad="112500"/>
          </a:effectLst>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501397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573306"/>
            <a:ext cx="8596668" cy="3513692"/>
          </a:xfrm>
        </p:spPr>
        <p:txBody>
          <a:bodyPr>
            <a:normAutofit fontScale="25000" lnSpcReduction="20000"/>
          </a:bodyPr>
          <a:lstStyle/>
          <a:p>
            <a:r>
              <a:rPr lang="en-IN" sz="8600" dirty="0" smtClean="0"/>
              <a:t>In presence of SRY gene(sex determining region on Y chromosome)</a:t>
            </a:r>
          </a:p>
          <a:p>
            <a:endParaRPr lang="en-IN" sz="8600" dirty="0"/>
          </a:p>
          <a:p>
            <a:endParaRPr lang="en-IN" sz="8600" dirty="0" smtClean="0"/>
          </a:p>
          <a:p>
            <a:pPr marL="0" indent="0">
              <a:buNone/>
            </a:pPr>
            <a:r>
              <a:rPr lang="en-IN" sz="8600" dirty="0"/>
              <a:t> </a:t>
            </a:r>
            <a:r>
              <a:rPr lang="en-IN" sz="8600" dirty="0" smtClean="0"/>
              <a:t>     primitive fetal gonad differentiate into testis</a:t>
            </a:r>
          </a:p>
          <a:p>
            <a:pPr marL="0" indent="0">
              <a:buNone/>
            </a:pPr>
            <a:endParaRPr lang="en-IN" sz="8600" dirty="0"/>
          </a:p>
          <a:p>
            <a:pPr marL="0" indent="0">
              <a:buNone/>
            </a:pPr>
            <a:endParaRPr lang="en-IN" sz="8600" dirty="0" smtClean="0"/>
          </a:p>
          <a:p>
            <a:pPr marL="0" indent="0">
              <a:buNone/>
            </a:pPr>
            <a:r>
              <a:rPr lang="en-IN" sz="8600" dirty="0"/>
              <a:t> </a:t>
            </a:r>
            <a:r>
              <a:rPr lang="en-IN" sz="8600" dirty="0" smtClean="0"/>
              <a:t>               </a:t>
            </a:r>
          </a:p>
          <a:p>
            <a:pPr marL="0" indent="0">
              <a:buNone/>
            </a:pPr>
            <a:endParaRPr lang="en-IN" sz="8600" dirty="0"/>
          </a:p>
          <a:p>
            <a:pPr marL="0" indent="0">
              <a:buNone/>
            </a:pPr>
            <a:r>
              <a:rPr lang="en-IN" sz="8600" dirty="0" smtClean="0"/>
              <a:t>           testis secrete testosterone</a:t>
            </a:r>
          </a:p>
          <a:p>
            <a:pPr marL="0" indent="0">
              <a:buNone/>
            </a:pPr>
            <a:r>
              <a:rPr lang="en-IN" sz="8600" dirty="0" smtClean="0"/>
              <a:t> </a:t>
            </a:r>
          </a:p>
          <a:p>
            <a:endParaRPr lang="en-US" dirty="0"/>
          </a:p>
        </p:txBody>
      </p:sp>
      <p:sp>
        <p:nvSpPr>
          <p:cNvPr id="4" name="Down Arrow 3"/>
          <p:cNvSpPr/>
          <p:nvPr/>
        </p:nvSpPr>
        <p:spPr>
          <a:xfrm>
            <a:off x="3987053" y="2061134"/>
            <a:ext cx="255494" cy="537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114800" y="3805518"/>
            <a:ext cx="255494"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1653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Complications of ambiguous </a:t>
            </a:r>
            <a:r>
              <a:rPr lang="en-US" sz="2400" dirty="0" err="1" smtClean="0"/>
              <a:t>gentilia</a:t>
            </a:r>
            <a:r>
              <a:rPr lang="en-US" sz="2400" dirty="0" smtClean="0"/>
              <a:t> includes:</a:t>
            </a:r>
          </a:p>
          <a:p>
            <a:r>
              <a:rPr lang="en-US" sz="2400" dirty="0" smtClean="0"/>
              <a:t>INFERTILITY:-Whether they can have children depends on the specific diagnosis . For example , genetic females with congenital adrenal hyperplasia usually can get pregnant if they so choose.</a:t>
            </a:r>
          </a:p>
          <a:p>
            <a:r>
              <a:rPr lang="en-US" sz="2400" dirty="0" smtClean="0"/>
              <a:t>Increased risk of certain cancers .</a:t>
            </a:r>
          </a:p>
          <a:p>
            <a:r>
              <a:rPr lang="en-US" sz="2400" dirty="0" smtClean="0"/>
              <a:t>May cause sexual dysfunction or disappointing cosmetic result.</a:t>
            </a:r>
          </a:p>
        </p:txBody>
      </p:sp>
    </p:spTree>
    <p:extLst>
      <p:ext uri="{BB962C8B-B14F-4D97-AF65-F5344CB8AC3E}">
        <p14:creationId xmlns:p14="http://schemas.microsoft.com/office/powerpoint/2010/main" val="3249675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FOR GIRLS, the sex organs often work normally despite of ambiguous outward appearance . If a girls vagina is hidden under her skin , surgery in childhood can help with sexual function later.</a:t>
            </a:r>
          </a:p>
          <a:p>
            <a:r>
              <a:rPr lang="en-US" sz="2400" dirty="0" smtClean="0"/>
              <a:t>FOR BOYS, surgery to reconstruct an incomplete penis may improve appearance and make erections possible . Results of surgery are often satisfying , but repeat surgeries may be needed.</a:t>
            </a:r>
            <a:endParaRPr lang="en-US" sz="2400" dirty="0"/>
          </a:p>
        </p:txBody>
      </p:sp>
    </p:spTree>
    <p:extLst>
      <p:ext uri="{BB962C8B-B14F-4D97-AF65-F5344CB8AC3E}">
        <p14:creationId xmlns:p14="http://schemas.microsoft.com/office/powerpoint/2010/main" val="5511156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smtClean="0"/>
              <a:t>                       </a:t>
            </a:r>
            <a:r>
              <a:rPr lang="en-US" sz="4800" smtClean="0"/>
              <a:t>THANK YOU</a:t>
            </a:r>
            <a:endParaRPr lang="en-US" dirty="0"/>
          </a:p>
        </p:txBody>
      </p:sp>
    </p:spTree>
    <p:extLst>
      <p:ext uri="{BB962C8B-B14F-4D97-AF65-F5344CB8AC3E}">
        <p14:creationId xmlns:p14="http://schemas.microsoft.com/office/powerpoint/2010/main" val="6794480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2160</TotalTime>
  <Words>4044</Words>
  <Application>Microsoft Office PowerPoint</Application>
  <PresentationFormat>Custom</PresentationFormat>
  <Paragraphs>449</Paragraphs>
  <Slides>92</Slides>
  <Notes>0</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Facet</vt:lpstr>
      <vt:lpstr>Ambiguous genitalia</vt:lpstr>
      <vt:lpstr>NORMAL EMBRYOLOGY</vt:lpstr>
      <vt:lpstr>PowerPoint Presentation</vt:lpstr>
      <vt:lpstr>PowerPoint Presentation</vt:lpstr>
      <vt:lpstr>PowerPoint Presentation</vt:lpstr>
      <vt:lpstr>PowerPoint Presentation</vt:lpstr>
      <vt:lpstr>Normal sexual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Ambiguous genitalia</vt:lpstr>
      <vt:lpstr>Classification </vt:lpstr>
      <vt:lpstr>Female pseudohermaphroditism/ female intersex</vt:lpstr>
      <vt:lpstr>Aetiology </vt:lpstr>
      <vt:lpstr>PowerPoint Presentation</vt:lpstr>
      <vt:lpstr>PowerPoint Presentation</vt:lpstr>
      <vt:lpstr>There are three enzyme deficiencies reported </vt:lpstr>
      <vt:lpstr>21 hydroxylase deficiency</vt:lpstr>
      <vt:lpstr>PowerPoint Presentation</vt:lpstr>
      <vt:lpstr>Three forms of CHA</vt:lpstr>
      <vt:lpstr>PowerPoint Presentation</vt:lpstr>
      <vt:lpstr>PowerPoint Presentation</vt:lpstr>
      <vt:lpstr>Diagnosis at birth </vt:lpstr>
      <vt:lpstr>PowerPoint Presentation</vt:lpstr>
      <vt:lpstr>Investigation </vt:lpstr>
      <vt:lpstr>PowerPoint Presentation</vt:lpstr>
      <vt:lpstr>PowerPoint Presentation</vt:lpstr>
      <vt:lpstr>PowerPoint Presentation</vt:lpstr>
      <vt:lpstr>11 hydroxylase deficiency</vt:lpstr>
      <vt:lpstr>PowerPoint Presentation</vt:lpstr>
      <vt:lpstr>3 beta hydrogenase deficiency</vt:lpstr>
      <vt:lpstr>PowerPoint Presentation</vt:lpstr>
      <vt:lpstr>Aromatase deficiency</vt:lpstr>
      <vt:lpstr>Androgens from the mother or non adrenal causes</vt:lpstr>
      <vt:lpstr>PowerPoint Presentation</vt:lpstr>
      <vt:lpstr>Ambiguous genitalia associated with anomalies</vt:lpstr>
      <vt:lpstr>Male pseudohemaphroditism</vt:lpstr>
      <vt:lpstr>PowerPoint Presentation</vt:lpstr>
      <vt:lpstr>AETIOLOGY </vt:lpstr>
      <vt:lpstr>PowerPoint Presentation</vt:lpstr>
      <vt:lpstr>XY GONADAL DYSGENESIS (SWYER’S SYNDROME) </vt:lpstr>
      <vt:lpstr>PowerPoint Presentation</vt:lpstr>
      <vt:lpstr>PowerPoint Presentation</vt:lpstr>
      <vt:lpstr>LEYDIG CELL HYPOPLASIA</vt:lpstr>
      <vt:lpstr>ANDROGEN INSENSITIVITY SYNDROME (AIS)  </vt:lpstr>
      <vt:lpstr>Sinnecker’s classification of AIS </vt:lpstr>
      <vt:lpstr>Complete AIS</vt:lpstr>
      <vt:lpstr>PowerPoint Presentation</vt:lpstr>
      <vt:lpstr>PowerPoint Presentation</vt:lpstr>
      <vt:lpstr>Management </vt:lpstr>
      <vt:lpstr>PowerPoint Presentation</vt:lpstr>
      <vt:lpstr>Partial AIS</vt:lpstr>
      <vt:lpstr>Clinical features</vt:lpstr>
      <vt:lpstr>PowerPoint Presentation</vt:lpstr>
      <vt:lpstr>Investigation </vt:lpstr>
      <vt:lpstr>PowerPoint Presentation</vt:lpstr>
      <vt:lpstr>PowerPoint Presentation</vt:lpstr>
      <vt:lpstr>ENZYME ERRORS IN TESTOSTERONE PRODUCTION </vt:lpstr>
      <vt:lpstr>PowerPoint Presentation</vt:lpstr>
      <vt:lpstr>DISORDERS OF GONADAL DEVELOPMENT</vt:lpstr>
      <vt:lpstr>PowerPoint Presentation</vt:lpstr>
      <vt:lpstr>TURNER’S SYNDROME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INVESTIGATION</vt:lpstr>
      <vt:lpstr>PowerPoint Presentation</vt:lpstr>
      <vt:lpstr>MOSAIC KARYOTYPE</vt:lpstr>
      <vt:lpstr>PowerPoint Presentation</vt:lpstr>
      <vt:lpstr>PowerPoint Presentation</vt:lpstr>
      <vt:lpstr>TREATMENT</vt:lpstr>
      <vt:lpstr>Klinefelters syndrome </vt:lpstr>
      <vt:lpstr>TRUE HERMAPHRODITISM</vt:lpstr>
      <vt:lpstr>PowerPoint Presentation</vt:lpstr>
      <vt:lpstr>PowerPoint Presentation</vt:lpstr>
      <vt:lpstr>PowerPoint Presentation</vt:lpstr>
      <vt:lpstr>PowerPoint Presentation</vt:lpstr>
      <vt:lpstr>PowerPoint Presentation</vt:lpstr>
      <vt:lpstr>PowerPoint Presentation</vt:lpstr>
      <vt:lpstr>TREATMENT</vt:lpstr>
      <vt:lpstr>PowerPoint Presentation</vt:lpstr>
      <vt:lpstr>COMPLICATIONS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Ambiguous genitalia</dc:title>
  <dc:creator>Windows User</dc:creator>
  <cp:lastModifiedBy>ANGEL</cp:lastModifiedBy>
  <cp:revision>92</cp:revision>
  <dcterms:created xsi:type="dcterms:W3CDTF">2016-12-29T05:37:52Z</dcterms:created>
  <dcterms:modified xsi:type="dcterms:W3CDTF">2017-01-12T14:12:25Z</dcterms:modified>
</cp:coreProperties>
</file>