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329" r:id="rId8"/>
    <p:sldId id="262" r:id="rId9"/>
    <p:sldId id="263" r:id="rId10"/>
    <p:sldId id="330" r:id="rId11"/>
    <p:sldId id="264" r:id="rId12"/>
    <p:sldId id="265" r:id="rId13"/>
    <p:sldId id="331" r:id="rId14"/>
    <p:sldId id="266" r:id="rId15"/>
    <p:sldId id="267" r:id="rId16"/>
    <p:sldId id="268" r:id="rId17"/>
    <p:sldId id="269" r:id="rId18"/>
    <p:sldId id="339" r:id="rId19"/>
    <p:sldId id="340" r:id="rId20"/>
    <p:sldId id="270" r:id="rId21"/>
    <p:sldId id="271" r:id="rId22"/>
    <p:sldId id="272" r:id="rId23"/>
    <p:sldId id="273" r:id="rId24"/>
    <p:sldId id="274" r:id="rId25"/>
    <p:sldId id="275" r:id="rId26"/>
    <p:sldId id="332" r:id="rId27"/>
    <p:sldId id="333" r:id="rId28"/>
    <p:sldId id="334"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38"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presProps" Target="presProps.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tableStyles" Target="tableStyles.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viewProps" Target="viewProp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C33DE8-5726-45A0-BEA0-0127BE65F806}" type="datetimeFigureOut">
              <a:rPr lang="en-US" smtClean="0"/>
              <a:pPr/>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57F44-680F-40BC-8DCC-5574603671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33DE8-5726-45A0-BEA0-0127BE65F806}" type="datetimeFigureOut">
              <a:rPr lang="en-US" smtClean="0"/>
              <a:pPr/>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57F44-680F-40BC-8DCC-5574603671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33DE8-5726-45A0-BEA0-0127BE65F806}" type="datetimeFigureOut">
              <a:rPr lang="en-US" smtClean="0"/>
              <a:pPr/>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57F44-680F-40BC-8DCC-5574603671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33DE8-5726-45A0-BEA0-0127BE65F806}" type="datetimeFigureOut">
              <a:rPr lang="en-US" smtClean="0"/>
              <a:pPr/>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57F44-680F-40BC-8DCC-5574603671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C33DE8-5726-45A0-BEA0-0127BE65F806}" type="datetimeFigureOut">
              <a:rPr lang="en-US" smtClean="0"/>
              <a:pPr/>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57F44-680F-40BC-8DCC-5574603671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C33DE8-5726-45A0-BEA0-0127BE65F806}" type="datetimeFigureOut">
              <a:rPr lang="en-US" smtClean="0"/>
              <a:pPr/>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57F44-680F-40BC-8DCC-5574603671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33DE8-5726-45A0-BEA0-0127BE65F806}" type="datetimeFigureOut">
              <a:rPr lang="en-US" smtClean="0"/>
              <a:pPr/>
              <a:t>3/14/2019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357F44-680F-40BC-8DCC-5574603671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33DE8-5726-45A0-BEA0-0127BE65F806}" type="datetimeFigureOut">
              <a:rPr lang="en-US" smtClean="0"/>
              <a:pPr/>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357F44-680F-40BC-8DCC-5574603671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33DE8-5726-45A0-BEA0-0127BE65F806}" type="datetimeFigureOut">
              <a:rPr lang="en-US" smtClean="0"/>
              <a:pPr/>
              <a:t>3/14/2019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357F44-680F-40BC-8DCC-5574603671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C33DE8-5726-45A0-BEA0-0127BE65F806}" type="datetimeFigureOut">
              <a:rPr lang="en-US" smtClean="0"/>
              <a:pPr/>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57F44-680F-40BC-8DCC-5574603671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C33DE8-5726-45A0-BEA0-0127BE65F806}" type="datetimeFigureOut">
              <a:rPr lang="en-US" smtClean="0"/>
              <a:pPr/>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57F44-680F-40BC-8DCC-5574603671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33DE8-5726-45A0-BEA0-0127BE65F806}" type="datetimeFigureOut">
              <a:rPr lang="en-US" smtClean="0"/>
              <a:pPr/>
              <a:t>3/14/2019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57F44-680F-40BC-8DCC-5574603671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hyperlink" Target="http://catalog.nucleusinc.com/enlargeexhibit.php?ID=8392" TargetMode="External" /><Relationship Id="rId1" Type="http://schemas.openxmlformats.org/officeDocument/2006/relationships/slideLayout" Target="../slideLayouts/slideLayout2.xml" /><Relationship Id="rId4" Type="http://schemas.openxmlformats.org/officeDocument/2006/relationships/image" Target="../media/image2.png" /></Relationships>
</file>

<file path=ppt/slides/_rels/slide1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hyperlink" Target="http://www.brooksidepress.org/Products/Military_OBGYN/Textbook/LaborandDelivery/Labor/Flexion1.jpg" TargetMode="Externa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hyperlink" Target="http://www.brooksidepress.org/Products/Military_OBGYN/Textbook/LaborandDelivery/Labor/InternalRotation1.jpg" TargetMode="Externa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hyperlink" Target="http://www.brooksidepress.org/Products/Military_OBGYN/Textbook/LaborandDelivery/Labor/ExternalRotation1.jpg" TargetMode="Externa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Mechanism and management of second stage of labor</a:t>
            </a:r>
          </a:p>
        </p:txBody>
      </p:sp>
      <p:sp>
        <p:nvSpPr>
          <p:cNvPr id="3" name="Subtitle 2"/>
          <p:cNvSpPr>
            <a:spLocks noGrp="1"/>
          </p:cNvSpPr>
          <p:nvPr>
            <p:ph type="subTitle" idx="1"/>
          </p:nvPr>
        </p:nvSpPr>
        <p:spPr/>
        <p:txBody>
          <a:bodyPr/>
          <a:lstStyle/>
          <a:p>
            <a:r>
              <a:rPr lang="en-US" dirty="0"/>
              <a:t>Presenter- Dr </a:t>
            </a:r>
            <a:r>
              <a:rPr lang="en-US" dirty="0" err="1"/>
              <a:t>Nisha</a:t>
            </a:r>
            <a:r>
              <a:rPr lang="en-US" dirty="0"/>
              <a:t> Buchade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Decrease in muscle tone of the pelvic floor may also inhibit or delay anterior rotation of the descending fetal head, resulting in an increased incidence of </a:t>
            </a:r>
            <a:r>
              <a:rPr lang="en-US" dirty="0" err="1"/>
              <a:t>malrotation</a:t>
            </a:r>
            <a:endParaRPr lang="en-US" dirty="0"/>
          </a:p>
          <a:p>
            <a:r>
              <a:rPr lang="en-US" dirty="0"/>
              <a:t>Increasing the duration of phase 1 of second stage with epidural usage can reduce the number of instrumental deliveries without compromising fetal outcome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Fetal monitoring during the second stage</a:t>
            </a:r>
            <a:br>
              <a:rPr lang="en-US" dirty="0"/>
            </a:br>
            <a:endParaRPr lang="en-US" dirty="0"/>
          </a:p>
        </p:txBody>
      </p:sp>
      <p:sp>
        <p:nvSpPr>
          <p:cNvPr id="3" name="Content Placeholder 2"/>
          <p:cNvSpPr>
            <a:spLocks noGrp="1"/>
          </p:cNvSpPr>
          <p:nvPr>
            <p:ph idx="1"/>
          </p:nvPr>
        </p:nvSpPr>
        <p:spPr/>
        <p:txBody>
          <a:bodyPr/>
          <a:lstStyle/>
          <a:p>
            <a:r>
              <a:rPr lang="en-US" dirty="0"/>
              <a:t> Done by auscultation/ hand held probe every 15 minutes</a:t>
            </a:r>
          </a:p>
          <a:p>
            <a:r>
              <a:rPr lang="en-US" dirty="0"/>
              <a:t>In high risk every 5 minutes/after every contraction</a:t>
            </a:r>
          </a:p>
          <a:p>
            <a:r>
              <a:rPr lang="en-US" dirty="0"/>
              <a:t>In presence of </a:t>
            </a:r>
            <a:r>
              <a:rPr lang="en-US" dirty="0" err="1"/>
              <a:t>meconium</a:t>
            </a:r>
            <a:r>
              <a:rPr lang="en-US" dirty="0"/>
              <a:t>, continuous fetal monitoring preferably with the use of a fetal scalp electrode is often recommended.</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Fetal heart rate pattern</a:t>
            </a:r>
            <a:br>
              <a:rPr lang="en-US" dirty="0"/>
            </a:br>
            <a:endParaRPr lang="en-US" dirty="0"/>
          </a:p>
        </p:txBody>
      </p:sp>
      <p:sp>
        <p:nvSpPr>
          <p:cNvPr id="3" name="Content Placeholder 2"/>
          <p:cNvSpPr>
            <a:spLocks noGrp="1"/>
          </p:cNvSpPr>
          <p:nvPr>
            <p:ph idx="1"/>
          </p:nvPr>
        </p:nvSpPr>
        <p:spPr/>
        <p:txBody>
          <a:bodyPr>
            <a:normAutofit/>
          </a:bodyPr>
          <a:lstStyle/>
          <a:p>
            <a:r>
              <a:rPr lang="en-US" dirty="0"/>
              <a:t>Fetal heart decelerations are common during second stage and it is important to distinguish between patterns that are benign or well tolerated by a healthy fetus and those that are indicative of progressive fetal hypoxia and require urgent delivery.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Pigmond</a:t>
            </a:r>
            <a:r>
              <a:rPr lang="en-US" dirty="0"/>
              <a:t> et al reported that decelerations that occurred with each contraction but with </a:t>
            </a:r>
            <a:r>
              <a:rPr lang="en-US" dirty="0" err="1"/>
              <a:t>maintainance</a:t>
            </a:r>
            <a:r>
              <a:rPr lang="en-US" dirty="0"/>
              <a:t> of normal baseline and baseline variability were well tolerated.</a:t>
            </a:r>
          </a:p>
          <a:p>
            <a:r>
              <a:rPr lang="en-US" dirty="0"/>
              <a:t>However, progressive tachycardia, progressive </a:t>
            </a:r>
            <a:r>
              <a:rPr lang="en-US" dirty="0" err="1"/>
              <a:t>bradycardia</a:t>
            </a:r>
            <a:r>
              <a:rPr lang="en-US" dirty="0"/>
              <a:t>, loss of variability and widening and deepening of decelerations are all suggestive of progressing hypoxia.</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Mechanism of labor</a:t>
            </a:r>
            <a:br>
              <a:rPr lang="en-US" dirty="0"/>
            </a:br>
            <a:endParaRPr lang="en-US" dirty="0"/>
          </a:p>
        </p:txBody>
      </p:sp>
      <p:sp>
        <p:nvSpPr>
          <p:cNvPr id="3" name="Content Placeholder 2"/>
          <p:cNvSpPr>
            <a:spLocks noGrp="1"/>
          </p:cNvSpPr>
          <p:nvPr>
            <p:ph idx="1"/>
          </p:nvPr>
        </p:nvSpPr>
        <p:spPr>
          <a:xfrm>
            <a:off x="609600" y="762000"/>
            <a:ext cx="8229600" cy="4525963"/>
          </a:xfrm>
        </p:spPr>
        <p:txBody>
          <a:bodyPr>
            <a:normAutofit fontScale="92500" lnSpcReduction="10000"/>
          </a:bodyPr>
          <a:lstStyle/>
          <a:p>
            <a:r>
              <a:rPr lang="en-US" dirty="0"/>
              <a:t>Described by William </a:t>
            </a:r>
            <a:r>
              <a:rPr lang="en-US" dirty="0" err="1"/>
              <a:t>smellie</a:t>
            </a:r>
            <a:endParaRPr lang="en-US" dirty="0"/>
          </a:p>
          <a:p>
            <a:r>
              <a:rPr lang="en-US" dirty="0"/>
              <a:t>It is the way the baby adapts itself to and passes through the maternal pelvis.</a:t>
            </a:r>
          </a:p>
          <a:p>
            <a:pPr>
              <a:buNone/>
            </a:pPr>
            <a:r>
              <a:rPr lang="en-US" dirty="0"/>
              <a:t> Engagement</a:t>
            </a:r>
          </a:p>
          <a:p>
            <a:r>
              <a:rPr lang="en-US" dirty="0"/>
              <a:t>The fetal head is said to be engaged when the maximum transverse (</a:t>
            </a:r>
            <a:r>
              <a:rPr lang="en-US" dirty="0" err="1"/>
              <a:t>biparietal</a:t>
            </a:r>
            <a:r>
              <a:rPr lang="en-US" dirty="0"/>
              <a:t> 9.5cm) has crossed plane of pelvic brim.</a:t>
            </a:r>
          </a:p>
          <a:p>
            <a:r>
              <a:rPr lang="en-US" dirty="0"/>
              <a:t>Fetal head normally engages in the transverse diameter of the pelvis.</a:t>
            </a:r>
          </a:p>
          <a:p>
            <a:endParaRPr lang="en-US" dirty="0"/>
          </a:p>
        </p:txBody>
      </p:sp>
      <p:pic>
        <p:nvPicPr>
          <p:cNvPr id="4" name="Picture 6" descr="Labor and Delivery - Fetal Descent +2 Station (Pelvic Stations)">
            <a:hlinkClick r:id="rId2"/>
          </p:cNvPr>
          <p:cNvPicPr>
            <a:picLocks noChangeAspect="1" noChangeArrowheads="1"/>
          </p:cNvPicPr>
          <p:nvPr/>
        </p:nvPicPr>
        <p:blipFill>
          <a:blip r:embed="rId3" cstate="print"/>
          <a:srcRect l="3708" t="12392" r="4625" b="9424"/>
          <a:stretch>
            <a:fillRect/>
          </a:stretch>
        </p:blipFill>
        <p:spPr bwMode="auto">
          <a:xfrm>
            <a:off x="5486400" y="4495800"/>
            <a:ext cx="3657600" cy="2743200"/>
          </a:xfrm>
          <a:prstGeom prst="rect">
            <a:avLst/>
          </a:prstGeom>
          <a:noFill/>
        </p:spPr>
      </p:pic>
      <p:pic>
        <p:nvPicPr>
          <p:cNvPr id="8194" name="Picture 2"/>
          <p:cNvPicPr>
            <a:picLocks noChangeAspect="1" noChangeArrowheads="1"/>
          </p:cNvPicPr>
          <p:nvPr/>
        </p:nvPicPr>
        <p:blipFill>
          <a:blip r:embed="rId4" cstate="print"/>
          <a:srcRect/>
          <a:stretch>
            <a:fillRect/>
          </a:stretch>
        </p:blipFill>
        <p:spPr bwMode="auto">
          <a:xfrm>
            <a:off x="228600" y="4724400"/>
            <a:ext cx="5334000" cy="26384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Descent</a:t>
            </a:r>
            <a:br>
              <a:rPr lang="en-US" dirty="0"/>
            </a:br>
            <a:endParaRPr lang="en-US" dirty="0"/>
          </a:p>
        </p:txBody>
      </p:sp>
      <p:sp>
        <p:nvSpPr>
          <p:cNvPr id="3" name="Content Placeholder 2"/>
          <p:cNvSpPr>
            <a:spLocks noGrp="1"/>
          </p:cNvSpPr>
          <p:nvPr>
            <p:ph idx="1"/>
          </p:nvPr>
        </p:nvSpPr>
        <p:spPr/>
        <p:txBody>
          <a:bodyPr/>
          <a:lstStyle/>
          <a:p>
            <a:r>
              <a:rPr lang="en-US" dirty="0"/>
              <a:t>Gradual descent of the presenting part takes place because of uterine contractions and retractions</a:t>
            </a:r>
          </a:p>
        </p:txBody>
      </p:sp>
      <p:pic>
        <p:nvPicPr>
          <p:cNvPr id="4" name="Picture 4" descr="Loading: 'Labor: Fetus in +2 Station in Anterior Presentation' - Please wait..."/>
          <p:cNvPicPr>
            <a:picLocks noChangeAspect="1" noChangeArrowheads="1"/>
          </p:cNvPicPr>
          <p:nvPr/>
        </p:nvPicPr>
        <p:blipFill>
          <a:blip r:embed="rId2" cstate="print"/>
          <a:srcRect/>
          <a:stretch>
            <a:fillRect/>
          </a:stretch>
        </p:blipFill>
        <p:spPr bwMode="auto">
          <a:xfrm>
            <a:off x="762000" y="3178175"/>
            <a:ext cx="7696200" cy="36798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Flexion</a:t>
            </a:r>
            <a:br>
              <a:rPr lang="en-US" dirty="0"/>
            </a:br>
            <a:endParaRPr lang="en-US" dirty="0"/>
          </a:p>
        </p:txBody>
      </p:sp>
      <p:sp>
        <p:nvSpPr>
          <p:cNvPr id="3" name="Content Placeholder 2"/>
          <p:cNvSpPr>
            <a:spLocks noGrp="1"/>
          </p:cNvSpPr>
          <p:nvPr>
            <p:ph idx="1"/>
          </p:nvPr>
        </p:nvSpPr>
        <p:spPr>
          <a:xfrm>
            <a:off x="533400" y="2514600"/>
            <a:ext cx="8229600" cy="5211763"/>
          </a:xfrm>
        </p:spPr>
        <p:txBody>
          <a:bodyPr/>
          <a:lstStyle/>
          <a:p>
            <a:r>
              <a:rPr lang="en-US" dirty="0"/>
              <a:t>Partial flexion exists before the onset of labor.</a:t>
            </a:r>
          </a:p>
          <a:p>
            <a:r>
              <a:rPr lang="en-US" dirty="0"/>
              <a:t>Resistance to descent leads to increased flexion.</a:t>
            </a:r>
          </a:p>
          <a:p>
            <a:r>
              <a:rPr lang="en-US" dirty="0"/>
              <a:t>In complete flexion chin approaches the chest.</a:t>
            </a:r>
          </a:p>
          <a:p>
            <a:r>
              <a:rPr lang="en-US" dirty="0"/>
              <a:t>The effect of flexion is to change the presenting diameter from </a:t>
            </a:r>
            <a:r>
              <a:rPr lang="en-US" dirty="0" err="1"/>
              <a:t>occipitofrontal</a:t>
            </a:r>
            <a:r>
              <a:rPr lang="en-US" dirty="0"/>
              <a:t>  of 11 cm to the smaller and rounder </a:t>
            </a:r>
            <a:r>
              <a:rPr lang="en-US" dirty="0" err="1"/>
              <a:t>suboccipitobregmatic</a:t>
            </a:r>
            <a:r>
              <a:rPr lang="en-US" dirty="0"/>
              <a:t> of 9.5 cm.</a:t>
            </a:r>
          </a:p>
          <a:p>
            <a:endParaRPr lang="en-US" dirty="0"/>
          </a:p>
        </p:txBody>
      </p:sp>
      <p:pic>
        <p:nvPicPr>
          <p:cNvPr id="4" name="Picture 8" descr="Flexion1">
            <a:hlinkClick r:id="rId2"/>
          </p:cNvPr>
          <p:cNvPicPr>
            <a:picLocks noChangeAspect="1" noChangeArrowheads="1"/>
          </p:cNvPicPr>
          <p:nvPr/>
        </p:nvPicPr>
        <p:blipFill>
          <a:blip r:embed="rId3" cstate="print"/>
          <a:srcRect/>
          <a:stretch>
            <a:fillRect/>
          </a:stretch>
        </p:blipFill>
        <p:spPr bwMode="auto">
          <a:xfrm>
            <a:off x="5867400" y="-914400"/>
            <a:ext cx="3276600" cy="360838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Internal rotation</a:t>
            </a:r>
            <a:br>
              <a:rPr lang="en-US" dirty="0"/>
            </a:br>
            <a:endParaRPr lang="en-US" dirty="0"/>
          </a:p>
        </p:txBody>
      </p:sp>
      <p:sp>
        <p:nvSpPr>
          <p:cNvPr id="3" name="Content Placeholder 2"/>
          <p:cNvSpPr>
            <a:spLocks noGrp="1"/>
          </p:cNvSpPr>
          <p:nvPr>
            <p:ph idx="1"/>
          </p:nvPr>
        </p:nvSpPr>
        <p:spPr>
          <a:xfrm>
            <a:off x="457200" y="914400"/>
            <a:ext cx="8229600" cy="4525963"/>
          </a:xfrm>
        </p:spPr>
        <p:txBody>
          <a:bodyPr/>
          <a:lstStyle/>
          <a:p>
            <a:r>
              <a:rPr lang="en-US" dirty="0"/>
              <a:t>The long axis of the fetal head must fit into long axis of the maternal pelvis. Hence the head which entered pelvis in the transverse diameter/oblique diameter must rotate internally to the </a:t>
            </a:r>
            <a:r>
              <a:rPr lang="en-US" dirty="0" err="1"/>
              <a:t>anteroposterior</a:t>
            </a:r>
            <a:r>
              <a:rPr lang="en-US" dirty="0"/>
              <a:t> diameter in order to be born.</a:t>
            </a:r>
          </a:p>
          <a:p>
            <a:endParaRPr lang="en-US" dirty="0"/>
          </a:p>
        </p:txBody>
      </p:sp>
      <p:pic>
        <p:nvPicPr>
          <p:cNvPr id="4" name="Picture 5" descr="InternalRotation1">
            <a:hlinkClick r:id="rId2"/>
          </p:cNvPr>
          <p:cNvPicPr>
            <a:picLocks noChangeAspect="1" noChangeArrowheads="1"/>
          </p:cNvPicPr>
          <p:nvPr/>
        </p:nvPicPr>
        <p:blipFill>
          <a:blip r:embed="rId3" cstate="print"/>
          <a:srcRect/>
          <a:stretch>
            <a:fillRect/>
          </a:stretch>
        </p:blipFill>
        <p:spPr bwMode="auto">
          <a:xfrm>
            <a:off x="4724400" y="3657600"/>
            <a:ext cx="4679950" cy="3436938"/>
          </a:xfrm>
          <a:prstGeom prst="rect">
            <a:avLst/>
          </a:prstGeom>
          <a:noFill/>
          <a:ln w="57150">
            <a:solidFill>
              <a:srgbClr val="000000"/>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7086600"/>
          </a:xfrm>
        </p:spPr>
        <p:txBody>
          <a:bodyPr>
            <a:normAutofit fontScale="92500" lnSpcReduction="10000"/>
          </a:bodyPr>
          <a:lstStyle/>
          <a:p>
            <a:pPr>
              <a:buNone/>
            </a:pPr>
            <a:r>
              <a:rPr lang="en-US" dirty="0"/>
              <a:t>Theories which explain internal rotation</a:t>
            </a:r>
          </a:p>
          <a:p>
            <a:pPr marL="514350" indent="-514350">
              <a:buAutoNum type="arabicPeriod"/>
            </a:pPr>
            <a:r>
              <a:rPr lang="en-US" dirty="0"/>
              <a:t>slope of pelvic floor-</a:t>
            </a:r>
          </a:p>
          <a:p>
            <a:pPr marL="514350" indent="-514350"/>
            <a:r>
              <a:rPr lang="en-US" dirty="0"/>
              <a:t>Two halves of </a:t>
            </a:r>
            <a:r>
              <a:rPr lang="en-US" dirty="0" err="1"/>
              <a:t>levator</a:t>
            </a:r>
            <a:r>
              <a:rPr lang="en-US" dirty="0"/>
              <a:t> </a:t>
            </a:r>
            <a:r>
              <a:rPr lang="en-US" dirty="0" err="1"/>
              <a:t>ani</a:t>
            </a:r>
            <a:r>
              <a:rPr lang="en-US" dirty="0"/>
              <a:t> form a gutter and viewed from above, the direction of </a:t>
            </a:r>
            <a:r>
              <a:rPr lang="en-US" dirty="0" err="1"/>
              <a:t>fibres</a:t>
            </a:r>
            <a:r>
              <a:rPr lang="en-US" dirty="0"/>
              <a:t> is backwards and towards the midline. </a:t>
            </a:r>
          </a:p>
          <a:p>
            <a:r>
              <a:rPr lang="en-US" dirty="0"/>
              <a:t>Thus during each contraction , the head </a:t>
            </a:r>
            <a:r>
              <a:rPr lang="en-US" dirty="0" err="1"/>
              <a:t>occiput</a:t>
            </a:r>
            <a:r>
              <a:rPr lang="en-US" dirty="0"/>
              <a:t> in particular in well flexed position, stretches </a:t>
            </a:r>
            <a:r>
              <a:rPr lang="en-US" dirty="0" err="1"/>
              <a:t>levator</a:t>
            </a:r>
            <a:r>
              <a:rPr lang="en-US" dirty="0"/>
              <a:t> </a:t>
            </a:r>
            <a:r>
              <a:rPr lang="en-US" dirty="0" err="1"/>
              <a:t>ani</a:t>
            </a:r>
            <a:r>
              <a:rPr lang="en-US" dirty="0"/>
              <a:t> particularly that half which is in relation with </a:t>
            </a:r>
            <a:r>
              <a:rPr lang="en-US" dirty="0" err="1"/>
              <a:t>occiput</a:t>
            </a:r>
            <a:r>
              <a:rPr lang="en-US" dirty="0"/>
              <a:t>. </a:t>
            </a:r>
          </a:p>
          <a:p>
            <a:r>
              <a:rPr lang="en-US" dirty="0"/>
              <a:t>After contraction passes off, elastic recoil of </a:t>
            </a:r>
            <a:r>
              <a:rPr lang="en-US" dirty="0" err="1"/>
              <a:t>levator</a:t>
            </a:r>
            <a:r>
              <a:rPr lang="en-US" dirty="0"/>
              <a:t> </a:t>
            </a:r>
            <a:r>
              <a:rPr lang="en-US" dirty="0" err="1"/>
              <a:t>ani</a:t>
            </a:r>
            <a:r>
              <a:rPr lang="en-US" dirty="0"/>
              <a:t> occurs bringing the </a:t>
            </a:r>
            <a:r>
              <a:rPr lang="en-US" dirty="0" err="1"/>
              <a:t>occiput</a:t>
            </a:r>
            <a:r>
              <a:rPr lang="en-US" dirty="0"/>
              <a:t> forward towards the midline.</a:t>
            </a:r>
          </a:p>
          <a:p>
            <a:r>
              <a:rPr lang="en-US" dirty="0"/>
              <a:t> The process is repeated until the </a:t>
            </a:r>
            <a:r>
              <a:rPr lang="en-US" dirty="0" err="1"/>
              <a:t>occiput</a:t>
            </a:r>
            <a:r>
              <a:rPr lang="en-US" dirty="0"/>
              <a:t> is placed </a:t>
            </a:r>
            <a:r>
              <a:rPr lang="en-US" dirty="0" err="1"/>
              <a:t>anteriorly</a:t>
            </a:r>
            <a:r>
              <a:rPr lang="en-US" dirty="0"/>
              <a:t>. This is called rotation by law of pelvic floor (hart’s rule)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7239000"/>
          </a:xfrm>
        </p:spPr>
        <p:txBody>
          <a:bodyPr>
            <a:normAutofit/>
          </a:bodyPr>
          <a:lstStyle/>
          <a:p>
            <a:pPr>
              <a:buNone/>
            </a:pPr>
            <a:r>
              <a:rPr lang="en-US" dirty="0"/>
              <a:t>2. pelvic shape- forward inclination of side walls of the cavity, narrow </a:t>
            </a:r>
            <a:r>
              <a:rPr lang="en-US" dirty="0" err="1"/>
              <a:t>bispinous</a:t>
            </a:r>
            <a:r>
              <a:rPr lang="en-US" dirty="0"/>
              <a:t> diameter and long AP diameter of the outlet result in putting the long axis of the head to accommodate in the maximum available diameter i.e., AP diameter of the outlet leaving behind smallest </a:t>
            </a:r>
            <a:r>
              <a:rPr lang="en-US" dirty="0" err="1"/>
              <a:t>bispinous</a:t>
            </a:r>
            <a:r>
              <a:rPr lang="en-US" dirty="0"/>
              <a:t> diameter.</a:t>
            </a:r>
          </a:p>
          <a:p>
            <a:pPr>
              <a:buNone/>
            </a:pPr>
            <a:r>
              <a:rPr lang="en-US" dirty="0"/>
              <a:t>3. law of unequal flexibility- the internal rotation is primarily due to inequalities in the flexibility of the component parts of the fetus.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Stage 2 lasts from full dilatation of cervix to the expulsion of baby.</a:t>
            </a:r>
          </a:p>
          <a:p>
            <a:pPr>
              <a:buNone/>
            </a:pPr>
            <a:r>
              <a:rPr lang="en-US" dirty="0"/>
              <a:t> Duration </a:t>
            </a:r>
          </a:p>
          <a:p>
            <a:r>
              <a:rPr lang="en-US" dirty="0"/>
              <a:t> </a:t>
            </a:r>
            <a:r>
              <a:rPr lang="en-US" dirty="0" err="1"/>
              <a:t>Nulliparous</a:t>
            </a:r>
            <a:endParaRPr lang="en-US" dirty="0"/>
          </a:p>
          <a:p>
            <a:r>
              <a:rPr lang="en-US" dirty="0"/>
              <a:t> </a:t>
            </a:r>
            <a:r>
              <a:rPr lang="en-US" dirty="0" err="1"/>
              <a:t>Multiparous</a:t>
            </a:r>
            <a:endParaRPr lang="en-US" dirty="0"/>
          </a:p>
          <a:p>
            <a:pPr>
              <a:buNone/>
            </a:pPr>
            <a:r>
              <a:rPr lang="en-US" dirty="0"/>
              <a:t>Prolonged</a:t>
            </a:r>
          </a:p>
          <a:p>
            <a:pPr>
              <a:buNone/>
            </a:pPr>
            <a:r>
              <a:rPr lang="en-US" dirty="0" err="1"/>
              <a:t>Nulliparous</a:t>
            </a:r>
            <a:r>
              <a:rPr lang="en-US" dirty="0"/>
              <a:t>  &gt;2 hours</a:t>
            </a:r>
          </a:p>
          <a:p>
            <a:pPr>
              <a:buNone/>
            </a:pPr>
            <a:r>
              <a:rPr lang="en-US" dirty="0" err="1"/>
              <a:t>Multiparous</a:t>
            </a:r>
            <a:r>
              <a:rPr lang="en-US" dirty="0"/>
              <a:t> &gt;1 hour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Extension</a:t>
            </a:r>
            <a:br>
              <a:rPr lang="en-US" dirty="0"/>
            </a:br>
            <a:endParaRPr lang="en-US" dirty="0"/>
          </a:p>
        </p:txBody>
      </p:sp>
      <p:sp>
        <p:nvSpPr>
          <p:cNvPr id="3" name="Content Placeholder 2"/>
          <p:cNvSpPr>
            <a:spLocks noGrp="1"/>
          </p:cNvSpPr>
          <p:nvPr>
            <p:ph idx="1"/>
          </p:nvPr>
        </p:nvSpPr>
        <p:spPr/>
        <p:txBody>
          <a:bodyPr/>
          <a:lstStyle/>
          <a:p>
            <a:r>
              <a:rPr lang="en-US" dirty="0"/>
              <a:t>It is the result of 2 forces i.e., uterine contractions exerting downward pressure and pelvic floor offering resistance pressing it upwards and forwards.</a:t>
            </a:r>
          </a:p>
          <a:p>
            <a:r>
              <a:rPr lang="en-US" dirty="0"/>
              <a:t>It cannot go forward as the nape of neck is fixed against the </a:t>
            </a:r>
            <a:r>
              <a:rPr lang="en-US" dirty="0" err="1"/>
              <a:t>symphysis</a:t>
            </a:r>
            <a:r>
              <a:rPr lang="en-US" dirty="0"/>
              <a:t> pubis, the head therefore follows the curve of the birth canal by the process of extension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The </a:t>
            </a:r>
            <a:r>
              <a:rPr lang="en-US" dirty="0" err="1"/>
              <a:t>occiput</a:t>
            </a:r>
            <a:r>
              <a:rPr lang="en-US" dirty="0"/>
              <a:t> hinges </a:t>
            </a:r>
            <a:r>
              <a:rPr lang="en-US" dirty="0" err="1"/>
              <a:t>hinges</a:t>
            </a:r>
            <a:r>
              <a:rPr lang="en-US" dirty="0"/>
              <a:t> the pubic  arch and becomes free thus helping in extension. As a result the chin leaves the chest and vertex stretches the vaginal outlet which is called crowning of head.</a:t>
            </a:r>
          </a:p>
          <a:p>
            <a:r>
              <a:rPr lang="en-US" dirty="0"/>
              <a:t> Now the vertex, forehead, face and chin successfully glide forward from under the perineum and deliver. The head falls forward and the </a:t>
            </a:r>
            <a:r>
              <a:rPr lang="en-US" dirty="0" err="1"/>
              <a:t>occiput</a:t>
            </a:r>
            <a:r>
              <a:rPr lang="en-US" dirty="0"/>
              <a:t> and the nape of neck is delivered.</a:t>
            </a:r>
          </a:p>
          <a:p>
            <a:pPr>
              <a:buNone/>
            </a:pPr>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Restitution</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Since the shoulder remain in the oblique diameter while the head rotates </a:t>
            </a:r>
            <a:r>
              <a:rPr lang="en-US" dirty="0" err="1"/>
              <a:t>anteriorly</a:t>
            </a:r>
            <a:r>
              <a:rPr lang="en-US" dirty="0"/>
              <a:t>  the neck becomes twisted . As soon as head is completely delivered and is free outside , it resumes it’s normal position with regard to the shoulders turning the </a:t>
            </a:r>
            <a:r>
              <a:rPr lang="en-US" dirty="0" err="1"/>
              <a:t>occiput</a:t>
            </a:r>
            <a:r>
              <a:rPr lang="en-US" dirty="0"/>
              <a:t>  towards mother’s left thigh.</a:t>
            </a:r>
          </a:p>
          <a:p>
            <a:r>
              <a:rPr lang="en-US" dirty="0"/>
              <a:t>Neck becomes untwisted and the head restores its natural relation to shoulder.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External rotation</a:t>
            </a:r>
            <a:br>
              <a:rPr lang="en-US" dirty="0"/>
            </a:br>
            <a:endParaRPr lang="en-US" dirty="0"/>
          </a:p>
        </p:txBody>
      </p:sp>
      <p:sp>
        <p:nvSpPr>
          <p:cNvPr id="3" name="Content Placeholder 2"/>
          <p:cNvSpPr>
            <a:spLocks noGrp="1"/>
          </p:cNvSpPr>
          <p:nvPr>
            <p:ph idx="1"/>
          </p:nvPr>
        </p:nvSpPr>
        <p:spPr>
          <a:xfrm>
            <a:off x="1143000" y="1798637"/>
            <a:ext cx="8229600" cy="5059363"/>
          </a:xfrm>
        </p:spPr>
        <p:txBody>
          <a:bodyPr>
            <a:normAutofit fontScale="92500" lnSpcReduction="10000"/>
          </a:bodyPr>
          <a:lstStyle/>
          <a:p>
            <a:r>
              <a:rPr lang="en-US" dirty="0"/>
              <a:t>It is the outward manifestation of internal rotation of the shoulder. As the shoulder reach the pelvic floor the lower anterior shoulder is rotated forward under the </a:t>
            </a:r>
            <a:r>
              <a:rPr lang="en-US" dirty="0" err="1"/>
              <a:t>symphysis</a:t>
            </a:r>
            <a:r>
              <a:rPr lang="en-US" dirty="0"/>
              <a:t> and the </a:t>
            </a:r>
            <a:r>
              <a:rPr lang="en-US" dirty="0" err="1"/>
              <a:t>bisacromial</a:t>
            </a:r>
            <a:r>
              <a:rPr lang="en-US" dirty="0"/>
              <a:t> diameter turns from left oblique to AP diameter of pelvis. In this way long diameter of the shoulder can fit the long diameter of the outlet.</a:t>
            </a:r>
          </a:p>
          <a:p>
            <a:r>
              <a:rPr lang="en-US" dirty="0"/>
              <a:t>The head , which had restituted 45 degree to resume it’s normal relationship with shoulder now rotates another 45 degree to maintain it.</a:t>
            </a:r>
          </a:p>
          <a:p>
            <a:endParaRPr lang="en-US" dirty="0"/>
          </a:p>
        </p:txBody>
      </p:sp>
      <p:pic>
        <p:nvPicPr>
          <p:cNvPr id="4" name="Picture 5" descr="ExternalRotation1">
            <a:hlinkClick r:id="rId2"/>
          </p:cNvPr>
          <p:cNvPicPr>
            <a:picLocks noChangeAspect="1" noChangeArrowheads="1"/>
          </p:cNvPicPr>
          <p:nvPr/>
        </p:nvPicPr>
        <p:blipFill>
          <a:blip r:embed="rId3" cstate="print"/>
          <a:srcRect/>
          <a:stretch>
            <a:fillRect/>
          </a:stretch>
        </p:blipFill>
        <p:spPr bwMode="auto">
          <a:xfrm>
            <a:off x="-304800" y="-457200"/>
            <a:ext cx="2482850" cy="2743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Mechanism  of delivery of shoulders</a:t>
            </a:r>
          </a:p>
        </p:txBody>
      </p:sp>
      <p:sp>
        <p:nvSpPr>
          <p:cNvPr id="3" name="Content Placeholder 2"/>
          <p:cNvSpPr>
            <a:spLocks noGrp="1"/>
          </p:cNvSpPr>
          <p:nvPr>
            <p:ph idx="1"/>
          </p:nvPr>
        </p:nvSpPr>
        <p:spPr/>
        <p:txBody>
          <a:bodyPr/>
          <a:lstStyle/>
          <a:p>
            <a:r>
              <a:rPr lang="en-US" dirty="0"/>
              <a:t>As restitution and external rotation are </a:t>
            </a:r>
            <a:r>
              <a:rPr lang="en-US" dirty="0" err="1"/>
              <a:t>occuring</a:t>
            </a:r>
            <a:r>
              <a:rPr lang="en-US" dirty="0"/>
              <a:t>, the shoulders will rotate to assume </a:t>
            </a:r>
            <a:r>
              <a:rPr lang="en-US" dirty="0" err="1"/>
              <a:t>anteroposterior</a:t>
            </a:r>
            <a:r>
              <a:rPr lang="en-US" dirty="0"/>
              <a:t> alignment with the anterior shoulder under </a:t>
            </a:r>
            <a:r>
              <a:rPr lang="en-US" dirty="0" err="1"/>
              <a:t>symphysis</a:t>
            </a:r>
            <a:r>
              <a:rPr lang="en-US" dirty="0"/>
              <a:t> pubis.</a:t>
            </a:r>
          </a:p>
          <a:p>
            <a:r>
              <a:rPr lang="en-US" dirty="0"/>
              <a:t>The anterior shoulder delivers first and then the posterior shoulder delivers over the </a:t>
            </a:r>
            <a:r>
              <a:rPr lang="en-US" dirty="0" err="1"/>
              <a:t>fourchette</a:t>
            </a:r>
            <a:r>
              <a:rPr lang="en-US"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of the fetal body</a:t>
            </a:r>
          </a:p>
        </p:txBody>
      </p:sp>
      <p:sp>
        <p:nvSpPr>
          <p:cNvPr id="3" name="Content Placeholder 2"/>
          <p:cNvSpPr>
            <a:spLocks noGrp="1"/>
          </p:cNvSpPr>
          <p:nvPr>
            <p:ph idx="1"/>
          </p:nvPr>
        </p:nvSpPr>
        <p:spPr/>
        <p:txBody>
          <a:bodyPr/>
          <a:lstStyle/>
          <a:p>
            <a:r>
              <a:rPr lang="en-US" dirty="0"/>
              <a:t>Under normal circumstances the remainder of the trunk is quickly expelled, perhaps being aided by lateral flexion movements.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hrphysioL02"/>
          <p:cNvPicPr>
            <a:picLocks noGrp="1" noChangeAspect="1" noChangeArrowheads="1"/>
          </p:cNvPicPr>
          <p:nvPr>
            <p:ph idx="1"/>
          </p:nvPr>
        </p:nvPicPr>
        <p:blipFill>
          <a:blip r:embed="rId2" cstate="print"/>
          <a:srcRect l="1665" t="2509" r="50052" b="49782"/>
          <a:stretch>
            <a:fillRect/>
          </a:stretch>
        </p:blipFill>
        <p:spPr bwMode="auto">
          <a:xfrm>
            <a:off x="-304800" y="0"/>
            <a:ext cx="3137122" cy="6858000"/>
          </a:xfrm>
          <a:prstGeom prst="rect">
            <a:avLst/>
          </a:prstGeom>
          <a:noFill/>
        </p:spPr>
      </p:pic>
      <p:pic>
        <p:nvPicPr>
          <p:cNvPr id="5" name="Picture 5" descr="hrphysioL02"/>
          <p:cNvPicPr>
            <a:picLocks noChangeAspect="1" noChangeArrowheads="1"/>
          </p:cNvPicPr>
          <p:nvPr/>
        </p:nvPicPr>
        <p:blipFill>
          <a:blip r:embed="rId2" cstate="print"/>
          <a:srcRect l="565" t="51347" r="50514" b="415"/>
          <a:stretch>
            <a:fillRect/>
          </a:stretch>
        </p:blipFill>
        <p:spPr bwMode="auto">
          <a:xfrm>
            <a:off x="2743200" y="0"/>
            <a:ext cx="3657600" cy="6858000"/>
          </a:xfrm>
          <a:prstGeom prst="rect">
            <a:avLst/>
          </a:prstGeom>
          <a:noFill/>
        </p:spPr>
      </p:pic>
      <p:pic>
        <p:nvPicPr>
          <p:cNvPr id="6" name="Picture 5" descr="hrphysioL02"/>
          <p:cNvPicPr>
            <a:picLocks noChangeAspect="1" noChangeArrowheads="1"/>
          </p:cNvPicPr>
          <p:nvPr/>
        </p:nvPicPr>
        <p:blipFill>
          <a:blip r:embed="rId2" cstate="print"/>
          <a:srcRect l="50697" t="1419" r="2534" b="50667"/>
          <a:stretch>
            <a:fillRect/>
          </a:stretch>
        </p:blipFill>
        <p:spPr bwMode="auto">
          <a:xfrm>
            <a:off x="6248400" y="0"/>
            <a:ext cx="31242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descr="hrphysioL02"/>
          <p:cNvPicPr>
            <a:picLocks noGrp="1" noChangeAspect="1" noChangeArrowheads="1"/>
          </p:cNvPicPr>
          <p:nvPr>
            <p:ph idx="1"/>
          </p:nvPr>
        </p:nvPicPr>
        <p:blipFill>
          <a:blip r:embed="rId2" cstate="print"/>
          <a:srcRect l="50491" t="53497" r="5351" b="749"/>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921les10_img_5.jpg (31044 bytes)"/>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a:t>
            </a:r>
            <a:br>
              <a:rPr lang="en-US" dirty="0"/>
            </a:br>
            <a:endParaRPr lang="en-US" dirty="0"/>
          </a:p>
        </p:txBody>
      </p:sp>
      <p:sp>
        <p:nvSpPr>
          <p:cNvPr id="3" name="Content Placeholder 2"/>
          <p:cNvSpPr>
            <a:spLocks noGrp="1"/>
          </p:cNvSpPr>
          <p:nvPr>
            <p:ph idx="1"/>
          </p:nvPr>
        </p:nvSpPr>
        <p:spPr/>
        <p:txBody>
          <a:bodyPr/>
          <a:lstStyle/>
          <a:p>
            <a:r>
              <a:rPr lang="en-US" dirty="0"/>
              <a:t>The aim is to allow natural progress and expulsion of the fetus as far as possible.</a:t>
            </a:r>
          </a:p>
          <a:p>
            <a:r>
              <a:rPr lang="en-US" dirty="0"/>
              <a:t>Power </a:t>
            </a:r>
          </a:p>
          <a:p>
            <a:r>
              <a:rPr lang="en-US" dirty="0"/>
              <a:t>Pain relief</a:t>
            </a:r>
          </a:p>
          <a:p>
            <a:r>
              <a:rPr lang="en-US" dirty="0" err="1"/>
              <a:t>Partogram</a:t>
            </a:r>
            <a:r>
              <a:rPr lang="en-US" dirty="0"/>
              <a:t>-  maternal pulse, BP, FHS, uterine contractions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629400"/>
          </a:xfrm>
        </p:spPr>
        <p:txBody>
          <a:bodyPr>
            <a:normAutofit/>
          </a:bodyPr>
          <a:lstStyle/>
          <a:p>
            <a:r>
              <a:rPr lang="en-US" dirty="0"/>
              <a:t>There are 2 phases</a:t>
            </a:r>
          </a:p>
          <a:p>
            <a:r>
              <a:rPr lang="en-US" dirty="0"/>
              <a:t>Phase 1/ passive phase/ phase of descent</a:t>
            </a:r>
          </a:p>
          <a:p>
            <a:r>
              <a:rPr lang="en-US" dirty="0"/>
              <a:t>It extends from the time of full dilatation until further descent of the presenting part begins to distend pelvic floor musculature initiating spontaneous urge to push or bear down .</a:t>
            </a:r>
          </a:p>
          <a:p>
            <a:r>
              <a:rPr lang="en-US" dirty="0"/>
              <a:t>Physiologically this phase of labor is more an extension of first stage and it’s duration is subject to considerable individual variation , contributing to overall variability seen in the length of second stage.</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indicators that the second stage has started</a:t>
            </a:r>
            <a:br>
              <a:rPr lang="en-US" dirty="0"/>
            </a:br>
            <a:endParaRPr lang="en-US" dirty="0"/>
          </a:p>
        </p:txBody>
      </p:sp>
      <p:sp>
        <p:nvSpPr>
          <p:cNvPr id="3" name="Content Placeholder 2"/>
          <p:cNvSpPr>
            <a:spLocks noGrp="1"/>
          </p:cNvSpPr>
          <p:nvPr>
            <p:ph idx="1"/>
          </p:nvPr>
        </p:nvSpPr>
        <p:spPr/>
        <p:txBody>
          <a:bodyPr/>
          <a:lstStyle/>
          <a:p>
            <a:pPr>
              <a:buNone/>
            </a:pPr>
            <a:r>
              <a:rPr lang="en-US" dirty="0"/>
              <a:t>1.there is an increase in bloody show</a:t>
            </a:r>
          </a:p>
          <a:p>
            <a:pPr>
              <a:buNone/>
            </a:pPr>
            <a:r>
              <a:rPr lang="en-US" dirty="0"/>
              <a:t>2.patient wants to bear down with every contraction</a:t>
            </a:r>
          </a:p>
          <a:p>
            <a:pPr>
              <a:buNone/>
            </a:pPr>
            <a:r>
              <a:rPr lang="en-US" dirty="0"/>
              <a:t>3.she feels pressure on the rectum accompanied by desire to defecate</a:t>
            </a:r>
          </a:p>
          <a:p>
            <a:pPr>
              <a:buNone/>
            </a:pPr>
            <a:r>
              <a:rPr lang="en-US" dirty="0"/>
              <a:t>4.nausea and retching occur frequently as the cervix reaches full dilatation.</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8229600" cy="1143000"/>
          </a:xfrm>
        </p:spPr>
        <p:txBody>
          <a:bodyPr>
            <a:normAutofit fontScale="90000"/>
          </a:bodyPr>
          <a:lstStyle/>
          <a:p>
            <a:r>
              <a:rPr lang="en-US" dirty="0"/>
              <a:t>Position for delivery</a:t>
            </a:r>
            <a:br>
              <a:rPr lang="en-US" dirty="0"/>
            </a:br>
            <a:endParaRPr lang="en-US" dirty="0"/>
          </a:p>
        </p:txBody>
      </p:sp>
      <p:sp>
        <p:nvSpPr>
          <p:cNvPr id="3" name="Content Placeholder 2"/>
          <p:cNvSpPr>
            <a:spLocks noGrp="1"/>
          </p:cNvSpPr>
          <p:nvPr>
            <p:ph idx="1"/>
          </p:nvPr>
        </p:nvSpPr>
        <p:spPr>
          <a:xfrm>
            <a:off x="4267200" y="1600200"/>
            <a:ext cx="8229600" cy="4754563"/>
          </a:xfrm>
        </p:spPr>
        <p:txBody>
          <a:bodyPr/>
          <a:lstStyle/>
          <a:p>
            <a:pPr lvl="0">
              <a:buNone/>
            </a:pPr>
            <a:r>
              <a:rPr lang="en-US" dirty="0"/>
              <a:t>1. Upright or vertical</a:t>
            </a:r>
          </a:p>
          <a:p>
            <a:pPr lvl="0"/>
            <a:r>
              <a:rPr lang="en-US" dirty="0"/>
              <a:t>Standing</a:t>
            </a:r>
          </a:p>
          <a:p>
            <a:pPr lvl="0"/>
            <a:r>
              <a:rPr lang="en-US" dirty="0"/>
              <a:t>Sitting</a:t>
            </a:r>
          </a:p>
          <a:p>
            <a:pPr lvl="0"/>
            <a:r>
              <a:rPr lang="en-US" dirty="0"/>
              <a:t>Squatting</a:t>
            </a:r>
          </a:p>
          <a:p>
            <a:pPr lvl="0"/>
            <a:r>
              <a:rPr lang="en-US" dirty="0"/>
              <a:t>Upright kneeling position</a:t>
            </a:r>
          </a:p>
          <a:p>
            <a:pPr>
              <a:buNone/>
            </a:pPr>
            <a:endParaRPr lang="en-US" dirty="0"/>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895600" y="-1524000"/>
            <a:ext cx="7086600" cy="77724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Advantages</a:t>
            </a:r>
          </a:p>
          <a:p>
            <a:pPr lvl="0"/>
            <a:r>
              <a:rPr lang="en-US" dirty="0"/>
              <a:t>Woman can create 30% more </a:t>
            </a:r>
            <a:r>
              <a:rPr lang="en-US" dirty="0" err="1"/>
              <a:t>intraabdominal</a:t>
            </a:r>
            <a:r>
              <a:rPr lang="en-US" dirty="0"/>
              <a:t> pressure in the vertical than in the horizontal position</a:t>
            </a:r>
          </a:p>
          <a:p>
            <a:pPr lvl="0"/>
            <a:r>
              <a:rPr lang="en-US" dirty="0"/>
              <a:t>Reduction in the length of labor</a:t>
            </a:r>
          </a:p>
          <a:p>
            <a:pPr lvl="0"/>
            <a:r>
              <a:rPr lang="en-US" dirty="0"/>
              <a:t>Lower incidence of instrumental birth</a:t>
            </a:r>
          </a:p>
          <a:p>
            <a:pPr lvl="0"/>
            <a:r>
              <a:rPr lang="en-US" dirty="0"/>
              <a:t>Lower incidence of fetal hypoxia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Disadvantages</a:t>
            </a:r>
          </a:p>
          <a:p>
            <a:pPr lvl="0"/>
            <a:r>
              <a:rPr lang="en-US" dirty="0"/>
              <a:t>It is difficult for the </a:t>
            </a:r>
            <a:r>
              <a:rPr lang="en-US" dirty="0" err="1"/>
              <a:t>accoucher</a:t>
            </a:r>
            <a:r>
              <a:rPr lang="en-US" dirty="0"/>
              <a:t> to control the birth and to manage complication</a:t>
            </a:r>
          </a:p>
          <a:p>
            <a:pPr lvl="0"/>
            <a:r>
              <a:rPr lang="en-US" dirty="0"/>
              <a:t>Impossible to administer sedatives/analgesics during labor</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buNone/>
            </a:pPr>
            <a:r>
              <a:rPr lang="en-US" dirty="0"/>
              <a:t>2.Horizontal or </a:t>
            </a:r>
            <a:r>
              <a:rPr lang="en-US" dirty="0" err="1"/>
              <a:t>semihorizontal</a:t>
            </a:r>
            <a:endParaRPr lang="en-US" dirty="0"/>
          </a:p>
          <a:p>
            <a:pPr lvl="0"/>
            <a:r>
              <a:rPr lang="en-US" dirty="0"/>
              <a:t>Lateral</a:t>
            </a:r>
          </a:p>
          <a:p>
            <a:pPr lvl="0"/>
            <a:r>
              <a:rPr lang="en-US" dirty="0"/>
              <a:t>Prone</a:t>
            </a:r>
          </a:p>
          <a:p>
            <a:pPr lvl="0"/>
            <a:r>
              <a:rPr lang="en-US" dirty="0" err="1"/>
              <a:t>Semirecumbent</a:t>
            </a:r>
            <a:endParaRPr lang="en-US" dirty="0"/>
          </a:p>
          <a:p>
            <a:pPr lvl="0"/>
            <a:r>
              <a:rPr lang="en-US" dirty="0"/>
              <a:t>Knee elbow</a:t>
            </a:r>
          </a:p>
          <a:p>
            <a:pPr lvl="0"/>
            <a:r>
              <a:rPr lang="en-US" dirty="0"/>
              <a:t>Dorsal</a:t>
            </a:r>
          </a:p>
          <a:p>
            <a:pPr>
              <a:buNone/>
            </a:pPr>
            <a:r>
              <a:rPr lang="en-US" dirty="0"/>
              <a:t>        These were developed by obstetricians with the aim of achieving ease and efficiency in dealing with complications and administering drugs to relieve pain.</a:t>
            </a:r>
          </a:p>
        </p:txBody>
      </p:sp>
      <p:pic>
        <p:nvPicPr>
          <p:cNvPr id="4098" name="Picture 2"/>
          <p:cNvPicPr>
            <a:picLocks noChangeAspect="1" noChangeArrowheads="1"/>
          </p:cNvPicPr>
          <p:nvPr/>
        </p:nvPicPr>
        <p:blipFill>
          <a:blip r:embed="rId2" cstate="print"/>
          <a:srcRect/>
          <a:stretch>
            <a:fillRect/>
          </a:stretch>
        </p:blipFill>
        <p:spPr bwMode="auto">
          <a:xfrm>
            <a:off x="6248400" y="0"/>
            <a:ext cx="6591300" cy="43434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normAutofit fontScale="90000"/>
          </a:bodyPr>
          <a:lstStyle/>
          <a:p>
            <a:r>
              <a:rPr lang="en-US" dirty="0"/>
              <a:t>Lateral position</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a:t>Advantages</a:t>
            </a:r>
          </a:p>
          <a:p>
            <a:pPr lvl="0"/>
            <a:r>
              <a:rPr lang="en-US" dirty="0"/>
              <a:t>Ease , convenience and comfort for the woman</a:t>
            </a:r>
          </a:p>
          <a:p>
            <a:pPr lvl="0"/>
            <a:r>
              <a:rPr lang="en-US" dirty="0"/>
              <a:t>Relaxation of pelvic muscles, which facilitates descent of fetal head</a:t>
            </a:r>
          </a:p>
          <a:p>
            <a:pPr lvl="0"/>
            <a:r>
              <a:rPr lang="en-US" dirty="0"/>
              <a:t>Ease in controlling the head as it advances over the perineum with few lacerations </a:t>
            </a:r>
            <a:r>
              <a:rPr lang="en-US" dirty="0" err="1"/>
              <a:t>occuring</a:t>
            </a:r>
            <a:r>
              <a:rPr lang="en-US" dirty="0"/>
              <a:t> </a:t>
            </a:r>
          </a:p>
          <a:p>
            <a:pPr lvl="0"/>
            <a:r>
              <a:rPr lang="en-US" dirty="0"/>
              <a:t> Natural drainage of secretions or </a:t>
            </a:r>
            <a:r>
              <a:rPr lang="en-US" dirty="0" err="1"/>
              <a:t>vomitus</a:t>
            </a:r>
            <a:r>
              <a:rPr lang="en-US" dirty="0"/>
              <a:t> from the pharynx</a:t>
            </a:r>
          </a:p>
          <a:p>
            <a:pPr lvl="0"/>
            <a:r>
              <a:rPr lang="en-US" dirty="0"/>
              <a:t>Absence of supine hypotension syndrome</a:t>
            </a:r>
          </a:p>
        </p:txBody>
      </p:sp>
      <p:pic>
        <p:nvPicPr>
          <p:cNvPr id="5122" name="Picture 2"/>
          <p:cNvPicPr>
            <a:picLocks noChangeAspect="1" noChangeArrowheads="1"/>
          </p:cNvPicPr>
          <p:nvPr/>
        </p:nvPicPr>
        <p:blipFill>
          <a:blip r:embed="rId2" cstate="print"/>
          <a:srcRect/>
          <a:stretch>
            <a:fillRect/>
          </a:stretch>
        </p:blipFill>
        <p:spPr bwMode="auto">
          <a:xfrm>
            <a:off x="5486400" y="-228600"/>
            <a:ext cx="3429000" cy="22860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Disadvantages</a:t>
            </a:r>
          </a:p>
          <a:p>
            <a:pPr lvl="0"/>
            <a:r>
              <a:rPr lang="en-US" dirty="0"/>
              <a:t>Difficult to handle complicated forceps deliveries</a:t>
            </a:r>
          </a:p>
          <a:p>
            <a:pPr lvl="0"/>
            <a:r>
              <a:rPr lang="en-US" dirty="0"/>
              <a:t>Lacerations of cervix and vagina are awkward to repair</a:t>
            </a:r>
          </a:p>
          <a:p>
            <a:pPr lvl="0"/>
            <a:r>
              <a:rPr lang="en-US" dirty="0"/>
              <a:t>Complications of the third stage are difficult to manage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Dorsal ( supine position)</a:t>
            </a:r>
          </a:p>
        </p:txBody>
      </p:sp>
      <p:sp>
        <p:nvSpPr>
          <p:cNvPr id="3" name="Content Placeholder 2"/>
          <p:cNvSpPr>
            <a:spLocks noGrp="1"/>
          </p:cNvSpPr>
          <p:nvPr>
            <p:ph idx="1"/>
          </p:nvPr>
        </p:nvSpPr>
        <p:spPr/>
        <p:txBody>
          <a:bodyPr>
            <a:normAutofit lnSpcReduction="10000"/>
          </a:bodyPr>
          <a:lstStyle/>
          <a:p>
            <a:r>
              <a:rPr lang="en-US" dirty="0"/>
              <a:t>Women lies on her back with knees flexed</a:t>
            </a:r>
          </a:p>
          <a:p>
            <a:pPr>
              <a:buNone/>
            </a:pPr>
            <a:r>
              <a:rPr lang="en-US" dirty="0"/>
              <a:t>Disadvantages</a:t>
            </a:r>
          </a:p>
          <a:p>
            <a:pPr lvl="0"/>
            <a:r>
              <a:rPr lang="en-US" dirty="0"/>
              <a:t>Episiotomy and forceps operations are not performed easily</a:t>
            </a:r>
          </a:p>
          <a:p>
            <a:pPr lvl="0"/>
            <a:r>
              <a:rPr lang="en-US" dirty="0"/>
              <a:t>Supine hypotension syndrome, fetal hypoxia and </a:t>
            </a:r>
            <a:r>
              <a:rPr lang="en-US" dirty="0" err="1"/>
              <a:t>bradycardia</a:t>
            </a:r>
            <a:r>
              <a:rPr lang="en-US" dirty="0"/>
              <a:t> may result</a:t>
            </a:r>
          </a:p>
          <a:p>
            <a:r>
              <a:rPr lang="en-US" dirty="0"/>
              <a:t>So a firm wedge placed under the patient’s right side by producing 15 degree tilt reduce the incidence of hypotension.</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Lithotomy</a:t>
            </a:r>
            <a:r>
              <a:rPr lang="en-US" dirty="0"/>
              <a:t> position</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Women lies on her back, her legs in stirrups and her buttocks close to the lower edge of table.</a:t>
            </a:r>
          </a:p>
          <a:p>
            <a:pPr>
              <a:buNone/>
            </a:pPr>
            <a:r>
              <a:rPr lang="en-US" dirty="0"/>
              <a:t>Advantages</a:t>
            </a:r>
          </a:p>
          <a:p>
            <a:pPr lvl="0"/>
            <a:r>
              <a:rPr lang="en-US" dirty="0"/>
              <a:t>Asepsis is more complete</a:t>
            </a:r>
          </a:p>
          <a:p>
            <a:pPr lvl="0"/>
            <a:r>
              <a:rPr lang="en-US" dirty="0"/>
              <a:t>Fetal heart can be </a:t>
            </a:r>
            <a:r>
              <a:rPr lang="en-US" dirty="0" err="1"/>
              <a:t>auscultated</a:t>
            </a:r>
            <a:r>
              <a:rPr lang="en-US" dirty="0"/>
              <a:t> without change of position</a:t>
            </a:r>
          </a:p>
          <a:p>
            <a:pPr lvl="0"/>
            <a:r>
              <a:rPr lang="en-US" dirty="0" err="1"/>
              <a:t>Anaesthesia</a:t>
            </a:r>
            <a:r>
              <a:rPr lang="en-US" dirty="0"/>
              <a:t> can be provided efficiently</a:t>
            </a:r>
          </a:p>
          <a:p>
            <a:pPr lvl="0"/>
            <a:r>
              <a:rPr lang="en-US" dirty="0"/>
              <a:t>Perineum can be protected and lacerations prevented</a:t>
            </a:r>
          </a:p>
          <a:p>
            <a:pPr lvl="0"/>
            <a:r>
              <a:rPr lang="en-US" dirty="0"/>
              <a:t>Forceps delivery, repair of episiotomy and for the conduction of third stage of labor</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Disadvantages</a:t>
            </a:r>
          </a:p>
          <a:p>
            <a:pPr lvl="0"/>
            <a:r>
              <a:rPr lang="en-US" dirty="0"/>
              <a:t>Risk of supine hypotension syndrome</a:t>
            </a:r>
          </a:p>
          <a:p>
            <a:pPr lvl="0"/>
            <a:r>
              <a:rPr lang="en-US" dirty="0"/>
              <a:t>Use of stirrups or leg supports may lead to sacroiliac or </a:t>
            </a:r>
            <a:r>
              <a:rPr lang="en-US" dirty="0" err="1"/>
              <a:t>lumbosacral</a:t>
            </a:r>
            <a:r>
              <a:rPr lang="en-US" dirty="0"/>
              <a:t> strain, thrombosis in the vein of lower limbs and damage to the nerves especially the </a:t>
            </a:r>
            <a:r>
              <a:rPr lang="en-US" dirty="0" err="1"/>
              <a:t>peroneal</a:t>
            </a:r>
            <a:r>
              <a:rPr lang="en-US" dirty="0"/>
              <a:t> as a result of prolonged pressure</a:t>
            </a:r>
          </a:p>
          <a:p>
            <a:pPr lvl="0"/>
            <a:r>
              <a:rPr lang="en-US" dirty="0"/>
              <a:t>There is danger of aspiration of </a:t>
            </a:r>
            <a:r>
              <a:rPr lang="en-US" dirty="0" err="1"/>
              <a:t>vomitus</a:t>
            </a:r>
            <a:r>
              <a:rPr lang="en-US" dirty="0"/>
              <a:t>.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lnSpcReduction="10000"/>
          </a:bodyPr>
          <a:lstStyle/>
          <a:p>
            <a:r>
              <a:rPr lang="en-US" dirty="0"/>
              <a:t>Phase 2/ active phase</a:t>
            </a:r>
          </a:p>
          <a:p>
            <a:r>
              <a:rPr lang="en-US" dirty="0"/>
              <a:t>It is heralded by the onset of active pushing in response to spontaneous expulsive urges when they occur after full dilatation.</a:t>
            </a:r>
          </a:p>
          <a:p>
            <a:r>
              <a:rPr lang="en-US" dirty="0"/>
              <a:t> This phase of labor is associated with great maternal effort and even in normal circumstances a degree of hypoxic stress is imposed on the fetus by the increased frequency of uterine contractions.</a:t>
            </a:r>
          </a:p>
          <a:p>
            <a:r>
              <a:rPr lang="en-US" dirty="0"/>
              <a:t> So, physiologically it would be more appropriate to record the time spent actively pushing during second stage</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Semisitting</a:t>
            </a:r>
            <a:r>
              <a:rPr lang="en-US" dirty="0"/>
              <a:t> position</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An adjustable back rest can be used . women are more comfortable with their backs raised at an angle of between 30 degree and 45 degree from horizontal. The efficiency of the expulsive forces are increased by directing them toward the pelvis and by making use of the forces of gravity.</a:t>
            </a:r>
          </a:p>
          <a:p>
            <a:r>
              <a:rPr lang="en-US" dirty="0"/>
              <a:t>For obstetrician this position is compatible with modern methods of obstetric care. </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Cleansing of the vulva and the surrounding parts with sterile solutions</a:t>
            </a:r>
          </a:p>
          <a:p>
            <a:pPr>
              <a:buNone/>
            </a:pPr>
            <a:r>
              <a:rPr lang="en-US" dirty="0"/>
              <a:t> </a:t>
            </a:r>
          </a:p>
          <a:p>
            <a:r>
              <a:rPr lang="en-US" dirty="0"/>
              <a:t>-Catheterization of bladder if patient cannot pass urine. It may cause delay in descent of presenting part and bladder may become persistently </a:t>
            </a:r>
            <a:r>
              <a:rPr lang="en-US" dirty="0" err="1"/>
              <a:t>atonic</a:t>
            </a:r>
            <a:r>
              <a:rPr lang="en-US" dirty="0"/>
              <a:t> in the postpartum period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-woman is encouraged to bear down with every pain. Women are instructed to make 2-3 breath holding pushes each between 15-20 sec in duration for each contraction.</a:t>
            </a:r>
          </a:p>
          <a:p>
            <a:r>
              <a:rPr lang="en-US" dirty="0"/>
              <a:t>As the widest diameter of the approaches the perineum, mother is advised not to push as the force of contraction alone is sufficient to effect delivery. </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4525963"/>
          </a:xfrm>
        </p:spPr>
        <p:txBody>
          <a:bodyPr>
            <a:normAutofit/>
          </a:bodyPr>
          <a:lstStyle/>
          <a:p>
            <a:r>
              <a:rPr lang="en-US" dirty="0" err="1"/>
              <a:t>Mediolateral</a:t>
            </a:r>
            <a:r>
              <a:rPr lang="en-US" dirty="0"/>
              <a:t> episiotomy often needed to eliminate uncontrolled </a:t>
            </a:r>
            <a:r>
              <a:rPr lang="en-US" dirty="0" err="1"/>
              <a:t>perineal</a:t>
            </a:r>
            <a:r>
              <a:rPr lang="en-US" dirty="0"/>
              <a:t> trauma after infiltration of local </a:t>
            </a:r>
            <a:r>
              <a:rPr lang="en-US" dirty="0" err="1"/>
              <a:t>anaestetic</a:t>
            </a:r>
            <a:r>
              <a:rPr lang="en-US" dirty="0"/>
              <a:t>.</a:t>
            </a:r>
          </a:p>
          <a:p>
            <a:pPr>
              <a:buNone/>
            </a:pPr>
            <a:r>
              <a:rPr lang="en-US" dirty="0"/>
              <a:t>Indications for episiotomy</a:t>
            </a:r>
          </a:p>
          <a:p>
            <a:pPr lvl="0">
              <a:buNone/>
            </a:pPr>
            <a:r>
              <a:rPr lang="en-US" dirty="0"/>
              <a:t>1.Fetal distress, if the perineum is causing delay in delivery.</a:t>
            </a:r>
          </a:p>
          <a:p>
            <a:pPr lvl="0">
              <a:buNone/>
            </a:pPr>
            <a:r>
              <a:rPr lang="en-US" dirty="0"/>
              <a:t>2. Maternal exhaustion or distress</a:t>
            </a:r>
          </a:p>
        </p:txBody>
      </p:sp>
      <p:pic>
        <p:nvPicPr>
          <p:cNvPr id="4" name="Picture 4" descr="Episiotomy"/>
          <p:cNvPicPr>
            <a:picLocks noChangeAspect="1" noChangeArrowheads="1"/>
          </p:cNvPicPr>
          <p:nvPr/>
        </p:nvPicPr>
        <p:blipFill>
          <a:blip r:embed="rId2" cstate="print"/>
          <a:srcRect/>
          <a:stretch>
            <a:fillRect/>
          </a:stretch>
        </p:blipFill>
        <p:spPr bwMode="auto">
          <a:xfrm>
            <a:off x="1981200" y="4038600"/>
            <a:ext cx="5103813" cy="28194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buNone/>
            </a:pPr>
            <a:r>
              <a:rPr lang="en-US" dirty="0"/>
              <a:t>3. When the progress has ceased with the head on the perineum</a:t>
            </a:r>
          </a:p>
          <a:p>
            <a:pPr>
              <a:buNone/>
            </a:pPr>
            <a:r>
              <a:rPr lang="en-US" dirty="0"/>
              <a:t>4. Forceps delivery</a:t>
            </a:r>
          </a:p>
          <a:p>
            <a:pPr lvl="0">
              <a:buNone/>
            </a:pPr>
            <a:r>
              <a:rPr lang="en-US" dirty="0"/>
              <a:t>5. When the bleeding occurs around the fetal head prior to crowning, indicating that tearing has already occurred in the vagina</a:t>
            </a:r>
          </a:p>
          <a:p>
            <a:pPr lvl="0">
              <a:buNone/>
            </a:pPr>
            <a:r>
              <a:rPr lang="en-US" dirty="0"/>
              <a:t>6. Previous third degree tear or severe scarring the perineum</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229600" cy="1143000"/>
          </a:xfrm>
        </p:spPr>
        <p:txBody>
          <a:bodyPr>
            <a:normAutofit fontScale="90000"/>
          </a:bodyPr>
          <a:lstStyle/>
          <a:p>
            <a:r>
              <a:rPr lang="en-US" dirty="0"/>
              <a:t>Delivery of the head</a:t>
            </a:r>
            <a:br>
              <a:rPr lang="en-US" dirty="0"/>
            </a:br>
            <a:endParaRPr lang="en-US" dirty="0"/>
          </a:p>
        </p:txBody>
      </p:sp>
      <p:sp>
        <p:nvSpPr>
          <p:cNvPr id="3" name="Content Placeholder 2"/>
          <p:cNvSpPr>
            <a:spLocks noGrp="1"/>
          </p:cNvSpPr>
          <p:nvPr>
            <p:ph idx="1"/>
          </p:nvPr>
        </p:nvSpPr>
        <p:spPr/>
        <p:txBody>
          <a:bodyPr>
            <a:normAutofit lnSpcReduction="10000"/>
          </a:bodyPr>
          <a:lstStyle/>
          <a:p>
            <a:pPr>
              <a:buNone/>
            </a:pPr>
            <a:r>
              <a:rPr lang="en-US" dirty="0"/>
              <a:t>Modified </a:t>
            </a:r>
            <a:r>
              <a:rPr lang="en-US" dirty="0" err="1"/>
              <a:t>Ritgen</a:t>
            </a:r>
            <a:r>
              <a:rPr lang="en-US" dirty="0"/>
              <a:t> maneuver</a:t>
            </a:r>
          </a:p>
          <a:p>
            <a:pPr>
              <a:buNone/>
            </a:pPr>
            <a:r>
              <a:rPr lang="en-US" dirty="0"/>
              <a:t>    when the head distends the vulva and perineum enough to open the vaginal </a:t>
            </a:r>
            <a:r>
              <a:rPr lang="en-US" dirty="0" err="1"/>
              <a:t>introitus</a:t>
            </a:r>
            <a:r>
              <a:rPr lang="en-US" dirty="0"/>
              <a:t> to a diameter of 5cm or more, a  towel draped , gloved hand may be used to exert forward pressure on the chin of the fetus through the perineum just in front of coccyx. Concurrently the other hand exerts pressure superiorly against the </a:t>
            </a:r>
            <a:r>
              <a:rPr lang="en-US" dirty="0" err="1"/>
              <a:t>occiput</a:t>
            </a:r>
            <a:r>
              <a:rPr lang="en-US" dirty="0"/>
              <a:t>.</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791200" y="0"/>
            <a:ext cx="3352800" cy="21336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allows controlled delivery of head and favors neck extension so that the head is delivered with its smallest diameters passing through the </a:t>
            </a:r>
            <a:r>
              <a:rPr lang="en-US" dirty="0" err="1"/>
              <a:t>introitus</a:t>
            </a:r>
            <a:r>
              <a:rPr lang="en-US" dirty="0"/>
              <a:t> and over the perineum.</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676400" y="3886200"/>
            <a:ext cx="5791200" cy="25146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0"/>
            <a:ext cx="8229600" cy="4525963"/>
          </a:xfrm>
        </p:spPr>
        <p:txBody>
          <a:bodyPr/>
          <a:lstStyle/>
          <a:p>
            <a:r>
              <a:rPr lang="en-US" dirty="0"/>
              <a:t>Hand poised method</a:t>
            </a:r>
          </a:p>
          <a:p>
            <a:r>
              <a:rPr lang="en-US" dirty="0"/>
              <a:t>Simple </a:t>
            </a:r>
            <a:r>
              <a:rPr lang="en-US" dirty="0" err="1"/>
              <a:t>perineal</a:t>
            </a:r>
            <a:r>
              <a:rPr lang="en-US" dirty="0"/>
              <a:t> support</a:t>
            </a:r>
          </a:p>
          <a:p>
            <a:r>
              <a:rPr lang="en-US" dirty="0"/>
              <a:t>Head should be supported as it restitutes and rotates externally.</a:t>
            </a:r>
          </a:p>
          <a:p>
            <a:r>
              <a:rPr lang="en-US" dirty="0"/>
              <a:t>The face should be wiped gently and mucus aspirated from mouth and throat.</a:t>
            </a:r>
          </a:p>
          <a:p>
            <a:endParaRPr lang="en-US" dirty="0"/>
          </a:p>
        </p:txBody>
      </p:sp>
      <p:pic>
        <p:nvPicPr>
          <p:cNvPr id="4" name="Picture 5" descr="19187"/>
          <p:cNvPicPr>
            <a:picLocks noChangeAspect="1" noChangeArrowheads="1"/>
          </p:cNvPicPr>
          <p:nvPr/>
        </p:nvPicPr>
        <p:blipFill>
          <a:blip r:embed="rId2" cstate="print"/>
          <a:srcRect l="15999" t="3906" r="16000" b="15729"/>
          <a:stretch>
            <a:fillRect/>
          </a:stretch>
        </p:blipFill>
        <p:spPr bwMode="auto">
          <a:xfrm>
            <a:off x="1676400" y="3429000"/>
            <a:ext cx="7164388" cy="371792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br>
              <a:rPr lang="en-US" dirty="0"/>
            </a:br>
            <a:endParaRPr lang="en-US" dirty="0"/>
          </a:p>
        </p:txBody>
      </p:sp>
      <p:sp>
        <p:nvSpPr>
          <p:cNvPr id="3" name="Content Placeholder 2"/>
          <p:cNvSpPr>
            <a:spLocks noGrp="1"/>
          </p:cNvSpPr>
          <p:nvPr>
            <p:ph idx="1"/>
          </p:nvPr>
        </p:nvSpPr>
        <p:spPr/>
        <p:txBody>
          <a:bodyPr/>
          <a:lstStyle/>
          <a:p>
            <a:r>
              <a:rPr lang="en-US" dirty="0"/>
              <a:t>The region of the neck is explored for the coils of umbilical cord.</a:t>
            </a:r>
          </a:p>
          <a:p>
            <a:r>
              <a:rPr lang="en-US" dirty="0"/>
              <a:t> If the cord is around the neck loosely it can be slipped over the head.</a:t>
            </a:r>
          </a:p>
          <a:p>
            <a:r>
              <a:rPr lang="en-US" dirty="0"/>
              <a:t> If it is coiled around the neck tightly , it must be clamped and cut .</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of </a:t>
            </a:r>
            <a:r>
              <a:rPr lang="en-US" dirty="0" err="1"/>
              <a:t>shouders</a:t>
            </a:r>
            <a:endParaRPr lang="en-US" dirty="0"/>
          </a:p>
        </p:txBody>
      </p:sp>
      <p:sp>
        <p:nvSpPr>
          <p:cNvPr id="3" name="Content Placeholder 2"/>
          <p:cNvSpPr>
            <a:spLocks noGrp="1"/>
          </p:cNvSpPr>
          <p:nvPr>
            <p:ph idx="1"/>
          </p:nvPr>
        </p:nvSpPr>
        <p:spPr/>
        <p:txBody>
          <a:bodyPr/>
          <a:lstStyle/>
          <a:p>
            <a:r>
              <a:rPr lang="en-US" dirty="0"/>
              <a:t>After restitution and external rotation wait for next uterine contraction to deliver the anterior shoulder , which appears behind the </a:t>
            </a:r>
            <a:r>
              <a:rPr lang="en-US" dirty="0" err="1"/>
              <a:t>symphysis</a:t>
            </a:r>
            <a:r>
              <a:rPr lang="en-US" dirty="0"/>
              <a:t> pubis.</a:t>
            </a:r>
          </a:p>
          <a:p>
            <a:r>
              <a:rPr lang="en-US" dirty="0"/>
              <a:t> When the anterior shoulder is delivered, the head is guided upwards towards the mother’s abdomen to allow posterior shoulder to deliver out of the perineum.</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fontScale="92500" lnSpcReduction="10000"/>
          </a:bodyPr>
          <a:lstStyle/>
          <a:p>
            <a:r>
              <a:rPr lang="en-US" dirty="0"/>
              <a:t>Normal physiology</a:t>
            </a:r>
          </a:p>
          <a:p>
            <a:r>
              <a:rPr lang="en-US" dirty="0"/>
              <a:t>Contraction and retraction in uterine muscles</a:t>
            </a:r>
          </a:p>
          <a:p>
            <a:r>
              <a:rPr lang="en-US" dirty="0"/>
              <a:t>Contraction of accessory muscles</a:t>
            </a:r>
          </a:p>
          <a:p>
            <a:pPr>
              <a:buNone/>
            </a:pPr>
            <a:r>
              <a:rPr lang="en-US" dirty="0"/>
              <a:t>    -The woman in labor holds her breath after taking a deep inspiration thereby fixing the diaphragm in a lower position and contracts the abdominal muscles.</a:t>
            </a:r>
          </a:p>
          <a:p>
            <a:pPr>
              <a:buNone/>
            </a:pPr>
            <a:r>
              <a:rPr lang="en-US" dirty="0"/>
              <a:t>    -This action increases the </a:t>
            </a:r>
            <a:r>
              <a:rPr lang="en-US" dirty="0" err="1"/>
              <a:t>intraabdominal</a:t>
            </a:r>
            <a:r>
              <a:rPr lang="en-US" dirty="0"/>
              <a:t> pressure, compressing the uterus and helps in increasing  the expulsive force.</a:t>
            </a:r>
          </a:p>
          <a:p>
            <a:pPr>
              <a:buNone/>
            </a:pPr>
            <a:r>
              <a:rPr lang="en-US" dirty="0"/>
              <a:t>   - In the later part of second stage, the urge and the pressure becomes involuntary and </a:t>
            </a:r>
            <a:r>
              <a:rPr lang="en-US" dirty="0" err="1"/>
              <a:t>syncronises</a:t>
            </a:r>
            <a:r>
              <a:rPr lang="en-US" dirty="0"/>
              <a:t> with the uterine contraction.</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8229600" cy="4525963"/>
          </a:xfrm>
        </p:spPr>
        <p:txBody>
          <a:bodyPr/>
          <a:lstStyle/>
          <a:p>
            <a:r>
              <a:rPr lang="en-US" dirty="0"/>
              <a:t>If there is delay in the delivery of the shoulders, the head is held gently by the palm of both the hands and drawn </a:t>
            </a:r>
            <a:r>
              <a:rPr lang="en-US" dirty="0" err="1"/>
              <a:t>posteriorly</a:t>
            </a:r>
            <a:r>
              <a:rPr lang="en-US" dirty="0"/>
              <a:t> until the anterior shoulder is released under the </a:t>
            </a:r>
            <a:r>
              <a:rPr lang="en-US" dirty="0" err="1"/>
              <a:t>symphysis</a:t>
            </a:r>
            <a:r>
              <a:rPr lang="en-US" dirty="0"/>
              <a:t>. </a:t>
            </a:r>
          </a:p>
          <a:p>
            <a:r>
              <a:rPr lang="en-US" dirty="0"/>
              <a:t>Iv </a:t>
            </a:r>
            <a:r>
              <a:rPr lang="en-US" dirty="0" err="1"/>
              <a:t>methergin</a:t>
            </a:r>
            <a:r>
              <a:rPr lang="en-US" dirty="0"/>
              <a:t> / </a:t>
            </a:r>
            <a:r>
              <a:rPr lang="en-US" dirty="0" err="1"/>
              <a:t>im</a:t>
            </a:r>
            <a:r>
              <a:rPr lang="en-US" dirty="0"/>
              <a:t> </a:t>
            </a:r>
            <a:r>
              <a:rPr lang="en-US" dirty="0" err="1"/>
              <a:t>oxytocin</a:t>
            </a:r>
            <a:r>
              <a:rPr lang="en-US" dirty="0"/>
              <a:t> can be given.</a:t>
            </a:r>
          </a:p>
          <a:p>
            <a:pPr>
              <a:buNone/>
            </a:pPr>
            <a:r>
              <a:rPr lang="en-US" dirty="0"/>
              <a:t> </a:t>
            </a:r>
          </a:p>
          <a:p>
            <a:endParaRPr lang="en-US" dirty="0"/>
          </a:p>
        </p:txBody>
      </p:sp>
      <p:pic>
        <p:nvPicPr>
          <p:cNvPr id="5" name="Picture 5" descr="baby-both-hands_434"/>
          <p:cNvPicPr>
            <a:picLocks noChangeAspect="1" noChangeArrowheads="1"/>
          </p:cNvPicPr>
          <p:nvPr/>
        </p:nvPicPr>
        <p:blipFill>
          <a:blip r:embed="rId2" cstate="print"/>
          <a:srcRect t="11787"/>
          <a:stretch>
            <a:fillRect/>
          </a:stretch>
        </p:blipFill>
        <p:spPr bwMode="auto">
          <a:xfrm>
            <a:off x="4419600" y="3657600"/>
            <a:ext cx="4724400" cy="360045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Delivery of trunk</a:t>
            </a:r>
            <a:br>
              <a:rPr lang="en-US" dirty="0"/>
            </a:br>
            <a:endParaRPr lang="en-US" dirty="0"/>
          </a:p>
        </p:txBody>
      </p:sp>
      <p:sp>
        <p:nvSpPr>
          <p:cNvPr id="3" name="Content Placeholder 2"/>
          <p:cNvSpPr>
            <a:spLocks noGrp="1"/>
          </p:cNvSpPr>
          <p:nvPr>
            <p:ph idx="1"/>
          </p:nvPr>
        </p:nvSpPr>
        <p:spPr/>
        <p:txBody>
          <a:bodyPr/>
          <a:lstStyle/>
          <a:p>
            <a:r>
              <a:rPr lang="en-US" dirty="0"/>
              <a:t>The shoulders are supported with the right hand and the buttocks with the left hand as the trunk is delivered by lateral flexion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Clamping of the cord</a:t>
            </a:r>
          </a:p>
        </p:txBody>
      </p:sp>
      <p:sp>
        <p:nvSpPr>
          <p:cNvPr id="3" name="Content Placeholder 2"/>
          <p:cNvSpPr>
            <a:spLocks noGrp="1"/>
          </p:cNvSpPr>
          <p:nvPr>
            <p:ph idx="1"/>
          </p:nvPr>
        </p:nvSpPr>
        <p:spPr/>
        <p:txBody>
          <a:bodyPr/>
          <a:lstStyle/>
          <a:p>
            <a:r>
              <a:rPr lang="en-US" dirty="0"/>
              <a:t>5 cm from the fetal abdomen</a:t>
            </a:r>
          </a:p>
          <a:p>
            <a:r>
              <a:rPr lang="en-US" dirty="0"/>
              <a:t>Timing- after delivery, the infant is placed at the level of vagina for 3 minutes, the </a:t>
            </a:r>
            <a:r>
              <a:rPr lang="en-US" dirty="0" err="1"/>
              <a:t>feto</a:t>
            </a:r>
            <a:r>
              <a:rPr lang="en-US" dirty="0"/>
              <a:t> placental circulation is not occluded.</a:t>
            </a:r>
          </a:p>
          <a:p>
            <a:r>
              <a:rPr lang="en-US" dirty="0"/>
              <a:t>80 ml of blood shift to fetus( 50 gm of Fe)</a:t>
            </a:r>
          </a:p>
        </p:txBody>
      </p:sp>
      <p:pic>
        <p:nvPicPr>
          <p:cNvPr id="4" name="Picture 5" descr="19188"/>
          <p:cNvPicPr>
            <a:picLocks noChangeAspect="1" noChangeArrowheads="1"/>
          </p:cNvPicPr>
          <p:nvPr/>
        </p:nvPicPr>
        <p:blipFill>
          <a:blip r:embed="rId2" cstate="print"/>
          <a:srcRect t="11041" r="3708" b="6302"/>
          <a:stretch>
            <a:fillRect/>
          </a:stretch>
        </p:blipFill>
        <p:spPr bwMode="auto">
          <a:xfrm>
            <a:off x="1905000" y="4191000"/>
            <a:ext cx="7239000" cy="26670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Loading: 'Assisted Vaginal Delivery - Forceps and Vacuum Extractor' - Please wait..."/>
          <p:cNvPicPr>
            <a:picLocks noGrp="1" noChangeAspect="1" noChangeArrowheads="1"/>
          </p:cNvPicPr>
          <p:nvPr>
            <p:ph idx="1"/>
          </p:nvPr>
        </p:nvPicPr>
        <p:blipFill>
          <a:blip r:embed="rId2" cstate="print"/>
          <a:srcRect/>
          <a:stretch>
            <a:fillRect/>
          </a:stretch>
        </p:blipFill>
        <p:spPr bwMode="auto">
          <a:xfrm>
            <a:off x="228600" y="228600"/>
            <a:ext cx="8686800" cy="6629399"/>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7162800"/>
          </a:xfrm>
        </p:spPr>
        <p:txBody>
          <a:bodyPr>
            <a:normAutofit lnSpcReduction="10000"/>
          </a:bodyPr>
          <a:lstStyle/>
          <a:p>
            <a:r>
              <a:rPr lang="en-US" dirty="0" err="1"/>
              <a:t>Malposition</a:t>
            </a:r>
            <a:endParaRPr lang="en-US" dirty="0"/>
          </a:p>
          <a:p>
            <a:r>
              <a:rPr lang="en-US" dirty="0"/>
              <a:t>Refers to any position of vertex other than flexed </a:t>
            </a:r>
            <a:r>
              <a:rPr lang="en-US" dirty="0" err="1"/>
              <a:t>occipitoanterior</a:t>
            </a:r>
            <a:r>
              <a:rPr lang="en-US" dirty="0"/>
              <a:t> one.</a:t>
            </a:r>
          </a:p>
          <a:p>
            <a:r>
              <a:rPr lang="en-US" dirty="0"/>
              <a:t>Posterior position of the </a:t>
            </a:r>
            <a:r>
              <a:rPr lang="en-US" dirty="0" err="1"/>
              <a:t>occiput</a:t>
            </a:r>
            <a:endParaRPr lang="en-US" dirty="0"/>
          </a:p>
          <a:p>
            <a:r>
              <a:rPr lang="en-US" dirty="0"/>
              <a:t>Incidence – 15-30%</a:t>
            </a:r>
          </a:p>
          <a:p>
            <a:r>
              <a:rPr lang="en-US" dirty="0"/>
              <a:t>Etiology</a:t>
            </a:r>
          </a:p>
          <a:p>
            <a:pPr>
              <a:buNone/>
            </a:pPr>
            <a:r>
              <a:rPr lang="en-US" dirty="0"/>
              <a:t>   When the </a:t>
            </a:r>
            <a:r>
              <a:rPr lang="en-US" dirty="0" err="1"/>
              <a:t>forepelvis</a:t>
            </a:r>
            <a:r>
              <a:rPr lang="en-US" dirty="0"/>
              <a:t> is narrow there is tendency for the back of the head with its long </a:t>
            </a:r>
            <a:r>
              <a:rPr lang="en-US" dirty="0" err="1"/>
              <a:t>biparietal</a:t>
            </a:r>
            <a:r>
              <a:rPr lang="en-US" dirty="0"/>
              <a:t> diameter to be pushed to the rear so that the front of the head with it’s short </a:t>
            </a:r>
            <a:r>
              <a:rPr lang="en-US" dirty="0" err="1"/>
              <a:t>bitemporal</a:t>
            </a:r>
            <a:r>
              <a:rPr lang="en-US" dirty="0"/>
              <a:t> diameter can be accommodated by the small </a:t>
            </a:r>
            <a:r>
              <a:rPr lang="en-US" dirty="0" err="1"/>
              <a:t>forepelvis.Hence</a:t>
            </a:r>
            <a:r>
              <a:rPr lang="en-US" dirty="0"/>
              <a:t> posterior positions of the </a:t>
            </a:r>
            <a:r>
              <a:rPr lang="en-US" dirty="0" err="1"/>
              <a:t>occiput</a:t>
            </a:r>
            <a:r>
              <a:rPr lang="en-US" dirty="0"/>
              <a:t> are found often in android and anthropoid pelvis.</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normAutofit fontScale="92500" lnSpcReduction="20000"/>
          </a:bodyPr>
          <a:lstStyle/>
          <a:p>
            <a:r>
              <a:rPr lang="en-US" dirty="0"/>
              <a:t>Right </a:t>
            </a:r>
            <a:r>
              <a:rPr lang="en-US" dirty="0" err="1"/>
              <a:t>occipitoposterior</a:t>
            </a:r>
            <a:endParaRPr lang="en-US" dirty="0"/>
          </a:p>
          <a:p>
            <a:pPr>
              <a:buNone/>
            </a:pPr>
            <a:r>
              <a:rPr lang="en-US" dirty="0"/>
              <a:t> </a:t>
            </a:r>
          </a:p>
          <a:p>
            <a:endParaRPr lang="en-US" dirty="0"/>
          </a:p>
          <a:p>
            <a:endParaRPr lang="en-US" dirty="0"/>
          </a:p>
          <a:p>
            <a:endParaRPr lang="en-US" dirty="0"/>
          </a:p>
          <a:p>
            <a:r>
              <a:rPr lang="en-US" dirty="0"/>
              <a:t>Rotation of varying degree and direction can take place</a:t>
            </a:r>
          </a:p>
          <a:p>
            <a:pPr lvl="0">
              <a:buNone/>
            </a:pPr>
            <a:r>
              <a:rPr lang="en-US" dirty="0"/>
              <a:t>A. Anterior rotation</a:t>
            </a:r>
          </a:p>
          <a:p>
            <a:pPr lvl="0">
              <a:buNone/>
            </a:pPr>
            <a:r>
              <a:rPr lang="en-US" dirty="0"/>
              <a:t>    1. Long arc rotation of 135 degree, ROP to ROT to ROA to OA. This occurs in 90% of the OP position. The baby is born as OA.</a:t>
            </a:r>
          </a:p>
          <a:p>
            <a:pPr lvl="0">
              <a:buNone/>
            </a:pPr>
            <a:r>
              <a:rPr lang="en-US" dirty="0"/>
              <a:t>     2.  Rotation of 45 degree ROP to ROT. The result is deep transverse arrest.</a:t>
            </a:r>
          </a:p>
          <a:p>
            <a:pPr>
              <a:buNone/>
            </a:pPr>
            <a:r>
              <a:rPr lang="en-US" dirty="0"/>
              <a:t> </a:t>
            </a:r>
          </a:p>
          <a:p>
            <a:endParaRPr lang="en-US" dirty="0"/>
          </a:p>
        </p:txBody>
      </p:sp>
      <p:pic>
        <p:nvPicPr>
          <p:cNvPr id="5" name="Picture 5" descr="Loading: 'Fetus at +2 Station In Occiput Posterior Presentation' - Please wait..."/>
          <p:cNvPicPr>
            <a:picLocks noChangeAspect="1" noChangeArrowheads="1"/>
          </p:cNvPicPr>
          <p:nvPr/>
        </p:nvPicPr>
        <p:blipFill>
          <a:blip r:embed="rId2" cstate="print"/>
          <a:srcRect l="3780" r="3780" b="-256"/>
          <a:stretch>
            <a:fillRect/>
          </a:stretch>
        </p:blipFill>
        <p:spPr bwMode="auto">
          <a:xfrm>
            <a:off x="4564062" y="-304800"/>
            <a:ext cx="4579938" cy="2738438"/>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lnSpcReduction="10000"/>
          </a:bodyPr>
          <a:lstStyle/>
          <a:p>
            <a:pPr lvl="0">
              <a:buNone/>
            </a:pPr>
            <a:r>
              <a:rPr lang="en-US" dirty="0"/>
              <a:t>DTA- the head is deep in the cavity, the </a:t>
            </a:r>
            <a:r>
              <a:rPr lang="en-US" dirty="0" err="1"/>
              <a:t>saggital</a:t>
            </a:r>
            <a:r>
              <a:rPr lang="en-US" dirty="0"/>
              <a:t> suture is placed in the transverse </a:t>
            </a:r>
            <a:r>
              <a:rPr lang="en-US" dirty="0" err="1"/>
              <a:t>bispinous</a:t>
            </a:r>
            <a:r>
              <a:rPr lang="en-US" dirty="0"/>
              <a:t> diameter and there is no progress in the descent of the head even after 1 hour of full dilatation of cervix</a:t>
            </a:r>
          </a:p>
          <a:p>
            <a:pPr lvl="0">
              <a:buNone/>
            </a:pPr>
            <a:endParaRPr lang="en-US" dirty="0"/>
          </a:p>
          <a:p>
            <a:pPr lvl="0">
              <a:buNone/>
            </a:pPr>
            <a:endParaRPr lang="en-US" dirty="0"/>
          </a:p>
          <a:p>
            <a:pPr lvl="0">
              <a:buNone/>
            </a:pPr>
            <a:endParaRPr lang="en-US" dirty="0"/>
          </a:p>
          <a:p>
            <a:pPr lvl="0">
              <a:buNone/>
            </a:pPr>
            <a:r>
              <a:rPr lang="en-US" dirty="0"/>
              <a:t>b. Posterior rotation of 45 degree- ROP to OP, with </a:t>
            </a:r>
            <a:r>
              <a:rPr lang="en-US" dirty="0" err="1"/>
              <a:t>occiput</a:t>
            </a:r>
            <a:r>
              <a:rPr lang="en-US" dirty="0"/>
              <a:t> turning into hollow of sacrum.</a:t>
            </a:r>
          </a:p>
          <a:p>
            <a:pPr lvl="0">
              <a:buNone/>
            </a:pPr>
            <a:r>
              <a:rPr lang="en-US" dirty="0"/>
              <a:t>c. No rotation – this position remains ROP</a:t>
            </a:r>
          </a:p>
          <a:p>
            <a:pPr>
              <a:buNone/>
            </a:pPr>
            <a:r>
              <a:rPr lang="en-US" dirty="0"/>
              <a:t> </a:t>
            </a:r>
          </a:p>
          <a:p>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5410200" y="2057400"/>
            <a:ext cx="2743200" cy="190500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Spontaneous delivery can take place after </a:t>
            </a:r>
          </a:p>
          <a:p>
            <a:pPr lvl="0"/>
            <a:r>
              <a:rPr lang="en-US" dirty="0"/>
              <a:t>Anterior rotation to OA with normal birth</a:t>
            </a:r>
          </a:p>
          <a:p>
            <a:r>
              <a:rPr lang="en-US" dirty="0"/>
              <a:t> Posterior rotation to OP with face to pubis delivery</a:t>
            </a:r>
          </a:p>
        </p:txBody>
      </p:sp>
      <p:pic>
        <p:nvPicPr>
          <p:cNvPr id="7170" name="Picture 2"/>
          <p:cNvPicPr>
            <a:picLocks noChangeAspect="1" noChangeArrowheads="1"/>
          </p:cNvPicPr>
          <p:nvPr/>
        </p:nvPicPr>
        <p:blipFill>
          <a:blip r:embed="rId2" cstate="print"/>
          <a:srcRect/>
          <a:stretch>
            <a:fillRect/>
          </a:stretch>
        </p:blipFill>
        <p:spPr bwMode="auto">
          <a:xfrm>
            <a:off x="1143000" y="3810000"/>
            <a:ext cx="7096125" cy="367665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705600"/>
          </a:xfrm>
        </p:spPr>
        <p:txBody>
          <a:bodyPr>
            <a:normAutofit/>
          </a:bodyPr>
          <a:lstStyle/>
          <a:p>
            <a:r>
              <a:rPr lang="en-US" dirty="0"/>
              <a:t>Arrest can occur in </a:t>
            </a:r>
          </a:p>
          <a:p>
            <a:pPr lvl="0">
              <a:buNone/>
            </a:pPr>
            <a:r>
              <a:rPr lang="en-US" dirty="0"/>
              <a:t>1. High in pelvis with failure to engage</a:t>
            </a:r>
          </a:p>
          <a:p>
            <a:pPr lvl="0">
              <a:buNone/>
            </a:pPr>
            <a:r>
              <a:rPr lang="en-US" dirty="0"/>
              <a:t>2. In the mid pelvis, with complete or partial failure of rotation</a:t>
            </a:r>
          </a:p>
          <a:p>
            <a:pPr lvl="0"/>
            <a:r>
              <a:rPr lang="en-US" dirty="0"/>
              <a:t>Deep transverse arrest ROT</a:t>
            </a:r>
          </a:p>
          <a:p>
            <a:pPr lvl="0"/>
            <a:r>
              <a:rPr lang="en-US" dirty="0"/>
              <a:t>Arrest with </a:t>
            </a:r>
            <a:r>
              <a:rPr lang="en-US" dirty="0" err="1"/>
              <a:t>saggital</a:t>
            </a:r>
            <a:r>
              <a:rPr lang="en-US" dirty="0"/>
              <a:t> suture in right oblique diameter ROP</a:t>
            </a:r>
          </a:p>
          <a:p>
            <a:pPr lvl="0"/>
            <a:r>
              <a:rPr lang="en-US" dirty="0"/>
              <a:t>Arrest with </a:t>
            </a:r>
            <a:r>
              <a:rPr lang="en-US" dirty="0" err="1"/>
              <a:t>occiput</a:t>
            </a:r>
            <a:r>
              <a:rPr lang="en-US" dirty="0"/>
              <a:t> in the hollow of the sacrum, OP</a:t>
            </a:r>
          </a:p>
          <a:p>
            <a:pPr lvl="0">
              <a:buNone/>
            </a:pPr>
            <a:r>
              <a:rPr lang="en-US" dirty="0"/>
              <a:t>3. Arrest at the outlet</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00800"/>
          </a:xfrm>
        </p:spPr>
        <p:txBody>
          <a:bodyPr>
            <a:normAutofit/>
          </a:bodyPr>
          <a:lstStyle/>
          <a:p>
            <a:pPr>
              <a:buNone/>
            </a:pPr>
            <a:r>
              <a:rPr lang="en-US" dirty="0"/>
              <a:t>Long arc rotation</a:t>
            </a:r>
          </a:p>
          <a:p>
            <a:r>
              <a:rPr lang="en-US" dirty="0"/>
              <a:t>Engagement- delayed because of </a:t>
            </a:r>
            <a:r>
              <a:rPr lang="en-US" dirty="0" err="1"/>
              <a:t>deflexion</a:t>
            </a:r>
            <a:r>
              <a:rPr lang="en-US" dirty="0"/>
              <a:t>, </a:t>
            </a:r>
            <a:r>
              <a:rPr lang="en-US" dirty="0" err="1"/>
              <a:t>suboccipitofrontal</a:t>
            </a:r>
            <a:r>
              <a:rPr lang="en-US" dirty="0"/>
              <a:t>(10 cm) /</a:t>
            </a:r>
            <a:r>
              <a:rPr lang="en-US" dirty="0" err="1"/>
              <a:t>occipitofrontal</a:t>
            </a:r>
            <a:r>
              <a:rPr lang="en-US" dirty="0"/>
              <a:t>(11.5cm)</a:t>
            </a:r>
          </a:p>
          <a:p>
            <a:r>
              <a:rPr lang="en-US" dirty="0"/>
              <a:t>Flexion-partial</a:t>
            </a:r>
          </a:p>
          <a:p>
            <a:r>
              <a:rPr lang="en-US" dirty="0"/>
              <a:t>Internal rotation- 135 degree</a:t>
            </a:r>
          </a:p>
          <a:p>
            <a:r>
              <a:rPr lang="en-US" dirty="0"/>
              <a:t>Extension </a:t>
            </a:r>
          </a:p>
          <a:p>
            <a:r>
              <a:rPr lang="en-US" dirty="0"/>
              <a:t>Restitution</a:t>
            </a:r>
          </a:p>
          <a:p>
            <a:r>
              <a:rPr lang="en-US" dirty="0"/>
              <a:t>External rotation</a:t>
            </a:r>
          </a:p>
          <a:p>
            <a:r>
              <a:rPr lang="en-US" dirty="0"/>
              <a:t>Birth of shoulder and trunk</a:t>
            </a:r>
          </a:p>
          <a:p>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a:bodyPr>
          <a:lstStyle/>
          <a:p>
            <a:r>
              <a:rPr lang="en-US" dirty="0"/>
              <a:t>Both these factors reduce </a:t>
            </a:r>
            <a:r>
              <a:rPr lang="en-US" dirty="0" err="1"/>
              <a:t>uteroplacental</a:t>
            </a:r>
            <a:r>
              <a:rPr lang="en-US" dirty="0"/>
              <a:t> perfusion , ultimately reducing oxygen delivery to the fetus.</a:t>
            </a:r>
          </a:p>
          <a:p>
            <a:r>
              <a:rPr lang="en-US" dirty="0"/>
              <a:t>Healthy fetus have compensatory mechanisms but fetus that is unable to compensate for the reduced oxygen supply during 2 stage can develop added metabolic acidosis.</a:t>
            </a:r>
          </a:p>
          <a:p>
            <a:r>
              <a:rPr lang="en-US" dirty="0"/>
              <a:t>When the second stage is conducted with the mother in dorsal position , a progressive fetal acidosis can occur but if conducted in a left lateral tilt position this does not occur indicating </a:t>
            </a:r>
            <a:r>
              <a:rPr lang="en-US" dirty="0" err="1"/>
              <a:t>aortocaval</a:t>
            </a:r>
            <a:r>
              <a:rPr lang="en-US" dirty="0"/>
              <a:t> compression as an important contributing factor. </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buNone/>
            </a:pPr>
            <a:r>
              <a:rPr lang="en-US" dirty="0"/>
              <a:t>Short arc rotation  45 degree</a:t>
            </a:r>
          </a:p>
          <a:p>
            <a:r>
              <a:rPr lang="en-US" dirty="0"/>
              <a:t>Descent </a:t>
            </a:r>
          </a:p>
          <a:p>
            <a:r>
              <a:rPr lang="en-US" dirty="0"/>
              <a:t>Flexion</a:t>
            </a:r>
          </a:p>
          <a:p>
            <a:r>
              <a:rPr lang="en-US" dirty="0"/>
              <a:t>Internal rotation- </a:t>
            </a:r>
            <a:r>
              <a:rPr lang="en-US" dirty="0" err="1"/>
              <a:t>bregma</a:t>
            </a:r>
            <a:r>
              <a:rPr lang="en-US" dirty="0"/>
              <a:t> behind pubis</a:t>
            </a:r>
          </a:p>
          <a:p>
            <a:r>
              <a:rPr lang="en-US" dirty="0"/>
              <a:t>Birth of head by 2 mechanisms of flexion</a:t>
            </a:r>
          </a:p>
          <a:p>
            <a:pPr lvl="0">
              <a:buNone/>
            </a:pPr>
            <a:r>
              <a:rPr lang="en-US" dirty="0"/>
              <a:t>-   Good flexion- area anterior to </a:t>
            </a:r>
            <a:r>
              <a:rPr lang="en-US" dirty="0" err="1"/>
              <a:t>bregma</a:t>
            </a:r>
            <a:r>
              <a:rPr lang="en-US" dirty="0"/>
              <a:t> pivots under the </a:t>
            </a:r>
            <a:r>
              <a:rPr lang="en-US" dirty="0" err="1"/>
              <a:t>symphysis</a:t>
            </a:r>
            <a:r>
              <a:rPr lang="en-US" dirty="0"/>
              <a:t> pubis.</a:t>
            </a:r>
          </a:p>
          <a:p>
            <a:pPr>
              <a:buNone/>
            </a:pPr>
            <a:r>
              <a:rPr lang="en-US" dirty="0"/>
              <a:t>    Presenting diameter- </a:t>
            </a:r>
            <a:r>
              <a:rPr lang="en-US" dirty="0" err="1"/>
              <a:t>suboccipitofrontal</a:t>
            </a:r>
            <a:r>
              <a:rPr lang="en-US" dirty="0"/>
              <a:t>(10.5)</a:t>
            </a:r>
          </a:p>
          <a:p>
            <a:pPr>
              <a:buNone/>
            </a:pPr>
            <a:r>
              <a:rPr lang="en-US" dirty="0"/>
              <a:t>    </a:t>
            </a:r>
            <a:r>
              <a:rPr lang="en-US" dirty="0" err="1"/>
              <a:t>Bregma</a:t>
            </a:r>
            <a:r>
              <a:rPr lang="en-US" dirty="0"/>
              <a:t>- vertex- posterior </a:t>
            </a:r>
            <a:r>
              <a:rPr lang="en-US" dirty="0" err="1"/>
              <a:t>fontanelle-occciput</a:t>
            </a:r>
            <a:r>
              <a:rPr lang="en-US" dirty="0"/>
              <a:t> born by flexion.</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endParaRPr lang="en-US"/>
          </a:p>
        </p:txBody>
      </p:sp>
      <p:sp>
        <p:nvSpPr>
          <p:cNvPr id="3" name="Content Placeholder 2"/>
          <p:cNvSpPr>
            <a:spLocks noGrp="1"/>
          </p:cNvSpPr>
          <p:nvPr>
            <p:ph idx="1"/>
          </p:nvPr>
        </p:nvSpPr>
        <p:spPr>
          <a:xfrm>
            <a:off x="0" y="228600"/>
            <a:ext cx="8686800" cy="6629400"/>
          </a:xfrm>
        </p:spPr>
        <p:txBody>
          <a:bodyPr>
            <a:normAutofit/>
          </a:bodyPr>
          <a:lstStyle/>
          <a:p>
            <a:pPr lvl="0">
              <a:buNone/>
            </a:pPr>
            <a:r>
              <a:rPr lang="en-US" dirty="0"/>
              <a:t> - Flexion is incomplete- root of nose pivots under the </a:t>
            </a:r>
            <a:r>
              <a:rPr lang="en-US" dirty="0" err="1"/>
              <a:t>symphysis</a:t>
            </a:r>
            <a:endParaRPr lang="en-US" dirty="0"/>
          </a:p>
          <a:p>
            <a:pPr>
              <a:buNone/>
            </a:pPr>
            <a:r>
              <a:rPr lang="en-US" dirty="0"/>
              <a:t>   Presenting diameter- </a:t>
            </a:r>
            <a:r>
              <a:rPr lang="en-US" dirty="0" err="1"/>
              <a:t>occipitofrontal</a:t>
            </a:r>
            <a:r>
              <a:rPr lang="en-US" dirty="0"/>
              <a:t>(11.5)</a:t>
            </a:r>
          </a:p>
          <a:p>
            <a:pPr>
              <a:buNone/>
            </a:pPr>
            <a:r>
              <a:rPr lang="en-US" dirty="0"/>
              <a:t>   By flexion forehead, </a:t>
            </a:r>
            <a:r>
              <a:rPr lang="en-US" dirty="0" err="1"/>
              <a:t>bregma</a:t>
            </a:r>
            <a:r>
              <a:rPr lang="en-US" dirty="0"/>
              <a:t>, vertex and </a:t>
            </a:r>
            <a:r>
              <a:rPr lang="en-US" dirty="0" err="1"/>
              <a:t>occciput</a:t>
            </a:r>
            <a:r>
              <a:rPr lang="en-US" dirty="0"/>
              <a:t> are born over the perineum.</a:t>
            </a:r>
          </a:p>
          <a:p>
            <a:pPr>
              <a:buNone/>
            </a:pPr>
            <a:r>
              <a:rPr lang="en-US" dirty="0"/>
              <a:t>  Once the top and back of head have been born by flexion, the </a:t>
            </a:r>
            <a:r>
              <a:rPr lang="en-US" dirty="0" err="1"/>
              <a:t>occiput</a:t>
            </a:r>
            <a:r>
              <a:rPr lang="en-US" dirty="0"/>
              <a:t> falls back towards the anus and the nose, mouth, chin are born under the </a:t>
            </a:r>
            <a:r>
              <a:rPr lang="en-US" dirty="0" err="1"/>
              <a:t>symphysis</a:t>
            </a:r>
            <a:r>
              <a:rPr lang="en-US" dirty="0"/>
              <a:t> pubis by extension.</a:t>
            </a:r>
          </a:p>
          <a:p>
            <a:r>
              <a:rPr lang="en-US" dirty="0"/>
              <a:t>Restitution</a:t>
            </a:r>
          </a:p>
          <a:p>
            <a:r>
              <a:rPr lang="en-US" dirty="0"/>
              <a:t>External rotation</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858000"/>
          </a:xfrm>
        </p:spPr>
        <p:txBody>
          <a:bodyPr>
            <a:normAutofit/>
          </a:bodyPr>
          <a:lstStyle/>
          <a:p>
            <a:pPr>
              <a:buNone/>
            </a:pPr>
            <a:r>
              <a:rPr lang="en-US" dirty="0"/>
              <a:t>Management of progressing labor</a:t>
            </a:r>
          </a:p>
          <a:p>
            <a:pPr lvl="0"/>
            <a:r>
              <a:rPr lang="en-US" dirty="0"/>
              <a:t>Expectant observation is the best policy</a:t>
            </a:r>
          </a:p>
          <a:p>
            <a:pPr lvl="0"/>
            <a:r>
              <a:rPr lang="en-US" dirty="0"/>
              <a:t>Judicious use of analgesia and sedation</a:t>
            </a:r>
          </a:p>
          <a:p>
            <a:r>
              <a:rPr lang="en-US" dirty="0"/>
              <a:t>Adequate hydration and nourishment as labor may be long and difficult</a:t>
            </a:r>
          </a:p>
          <a:p>
            <a:pPr lvl="0"/>
            <a:r>
              <a:rPr lang="en-US" dirty="0"/>
              <a:t>When the head is delivered in the posterior position ( face to pubis) large back part of head causes greater stretching and more laceration than does narrow anterior part of the head (</a:t>
            </a:r>
            <a:r>
              <a:rPr lang="en-US" dirty="0" err="1"/>
              <a:t>bitemporal</a:t>
            </a:r>
            <a:r>
              <a:rPr lang="en-US" dirty="0"/>
              <a:t> diameter). So large episiotomy is preferred.</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Indications for interference</a:t>
            </a:r>
          </a:p>
        </p:txBody>
      </p:sp>
      <p:sp>
        <p:nvSpPr>
          <p:cNvPr id="3" name="Content Placeholder 2"/>
          <p:cNvSpPr>
            <a:spLocks noGrp="1"/>
          </p:cNvSpPr>
          <p:nvPr>
            <p:ph idx="1"/>
          </p:nvPr>
        </p:nvSpPr>
        <p:spPr/>
        <p:txBody>
          <a:bodyPr>
            <a:normAutofit/>
          </a:bodyPr>
          <a:lstStyle/>
          <a:p>
            <a:pPr>
              <a:buNone/>
            </a:pPr>
            <a:r>
              <a:rPr lang="en-US" dirty="0"/>
              <a:t>Maternal distress</a:t>
            </a:r>
          </a:p>
          <a:p>
            <a:pPr>
              <a:buNone/>
            </a:pPr>
            <a:r>
              <a:rPr lang="en-US" dirty="0"/>
              <a:t>    It is the fatigue or exhaustion and is accompanied by following signs</a:t>
            </a:r>
          </a:p>
          <a:p>
            <a:pPr lvl="0"/>
            <a:r>
              <a:rPr lang="en-US" dirty="0"/>
              <a:t>Pulse above 100 beats/min</a:t>
            </a:r>
          </a:p>
          <a:p>
            <a:pPr lvl="0"/>
            <a:r>
              <a:rPr lang="en-US" dirty="0"/>
              <a:t>Temperature above 100 </a:t>
            </a:r>
            <a:r>
              <a:rPr lang="en-US" baseline="30000" dirty="0"/>
              <a:t>o </a:t>
            </a:r>
            <a:r>
              <a:rPr lang="en-US" dirty="0"/>
              <a:t>F</a:t>
            </a:r>
          </a:p>
          <a:p>
            <a:pPr lvl="0"/>
            <a:r>
              <a:rPr lang="en-US" dirty="0"/>
              <a:t>Dehydration</a:t>
            </a:r>
          </a:p>
          <a:p>
            <a:pPr lvl="0"/>
            <a:r>
              <a:rPr lang="en-US" dirty="0"/>
              <a:t>Loss of emotional stability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dirty="0"/>
              <a:t>Fetal distress</a:t>
            </a:r>
          </a:p>
          <a:p>
            <a:pPr lvl="0"/>
            <a:r>
              <a:rPr lang="en-US" dirty="0"/>
              <a:t>Irregular fetal heart rate</a:t>
            </a:r>
          </a:p>
          <a:p>
            <a:pPr lvl="0"/>
            <a:r>
              <a:rPr lang="en-US" dirty="0"/>
              <a:t>Fetal heart rate below 100 or over 160 beats/min between contractions</a:t>
            </a:r>
          </a:p>
          <a:p>
            <a:pPr lvl="0"/>
            <a:r>
              <a:rPr lang="en-US" dirty="0"/>
              <a:t>Passage of </a:t>
            </a:r>
            <a:r>
              <a:rPr lang="en-US" dirty="0" err="1"/>
              <a:t>meconium</a:t>
            </a:r>
            <a:r>
              <a:rPr lang="en-US" dirty="0"/>
              <a:t> in a vertex presentation</a:t>
            </a:r>
          </a:p>
          <a:p>
            <a:pPr lvl="0"/>
            <a:endParaRPr lang="en-US" dirty="0"/>
          </a:p>
          <a:p>
            <a:pPr>
              <a:buNone/>
            </a:pPr>
            <a:r>
              <a:rPr lang="en-US" dirty="0"/>
              <a:t>Lack of progress</a:t>
            </a:r>
          </a:p>
          <a:p>
            <a:r>
              <a:rPr lang="en-US" dirty="0"/>
              <a:t>The cessation of descent or rotation indicates that labor is arrested and that interference is mandatory.</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dirty="0"/>
              <a:t>Reasons for failure of descent and rotation include</a:t>
            </a:r>
          </a:p>
          <a:p>
            <a:pPr lvl="0"/>
            <a:r>
              <a:rPr lang="en-US" dirty="0" err="1"/>
              <a:t>Cephalopelvic</a:t>
            </a:r>
            <a:r>
              <a:rPr lang="en-US" dirty="0"/>
              <a:t> disproportion</a:t>
            </a:r>
          </a:p>
          <a:p>
            <a:pPr lvl="0"/>
            <a:r>
              <a:rPr lang="en-US" dirty="0"/>
              <a:t>Android pelvis</a:t>
            </a:r>
          </a:p>
          <a:p>
            <a:pPr lvl="0"/>
            <a:r>
              <a:rPr lang="en-US" dirty="0"/>
              <a:t>Ineffective uterine contraction</a:t>
            </a:r>
          </a:p>
          <a:p>
            <a:pPr lvl="0"/>
            <a:r>
              <a:rPr lang="en-US" dirty="0"/>
              <a:t>Deflection of head</a:t>
            </a:r>
          </a:p>
          <a:p>
            <a:pPr lvl="0"/>
            <a:r>
              <a:rPr lang="en-US" dirty="0"/>
              <a:t>Uterine contraction ring preventing the shoulder from rotating </a:t>
            </a:r>
            <a:r>
              <a:rPr lang="en-US" dirty="0" err="1"/>
              <a:t>anteriorly</a:t>
            </a:r>
            <a:endParaRPr lang="en-US" dirty="0"/>
          </a:p>
          <a:p>
            <a:pPr lvl="0"/>
            <a:r>
              <a:rPr lang="en-US" dirty="0" err="1"/>
              <a:t>Multiparity</a:t>
            </a:r>
            <a:r>
              <a:rPr lang="en-US" dirty="0"/>
              <a:t> </a:t>
            </a:r>
            <a:r>
              <a:rPr lang="en-US" baseline="30000" dirty="0"/>
              <a:t>, </a:t>
            </a:r>
            <a:r>
              <a:rPr lang="en-US" dirty="0"/>
              <a:t>pendulous abdomen, poor abdominal and uterine tone</a:t>
            </a:r>
          </a:p>
          <a:p>
            <a:pPr lvl="0"/>
            <a:r>
              <a:rPr lang="en-US" dirty="0"/>
              <a:t>A weak pelvic floor, failure to guide the </a:t>
            </a:r>
            <a:r>
              <a:rPr lang="en-US" dirty="0" err="1"/>
              <a:t>occiput</a:t>
            </a:r>
            <a:r>
              <a:rPr lang="en-US" dirty="0"/>
              <a:t> </a:t>
            </a:r>
            <a:r>
              <a:rPr lang="en-US" dirty="0" err="1"/>
              <a:t>anteriorly</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248400"/>
          </a:xfrm>
        </p:spPr>
        <p:txBody>
          <a:bodyPr>
            <a:normAutofit/>
          </a:bodyPr>
          <a:lstStyle/>
          <a:p>
            <a:pPr>
              <a:buNone/>
            </a:pPr>
            <a:r>
              <a:rPr lang="en-US" dirty="0"/>
              <a:t>Methods of operative vaginal delivery in arrested OP position </a:t>
            </a:r>
          </a:p>
          <a:p>
            <a:r>
              <a:rPr lang="en-US" dirty="0"/>
              <a:t>Vaginal delivery by forceps is the procedure of choice if the following prerequisites have been fulfilled</a:t>
            </a:r>
          </a:p>
          <a:p>
            <a:pPr lvl="0">
              <a:buNone/>
            </a:pPr>
            <a:r>
              <a:rPr lang="en-US" dirty="0"/>
              <a:t>1. the fetal head must be engaged </a:t>
            </a:r>
          </a:p>
          <a:p>
            <a:pPr lvl="0">
              <a:buNone/>
            </a:pPr>
            <a:r>
              <a:rPr lang="en-US" dirty="0"/>
              <a:t>2. No CPD</a:t>
            </a:r>
          </a:p>
          <a:p>
            <a:pPr lvl="0">
              <a:buNone/>
            </a:pPr>
            <a:r>
              <a:rPr lang="en-US" dirty="0"/>
              <a:t>3. Cervix fully dilated</a:t>
            </a:r>
          </a:p>
          <a:p>
            <a:pPr lvl="0">
              <a:buNone/>
            </a:pPr>
            <a:r>
              <a:rPr lang="en-US" dirty="0"/>
              <a:t>4. Membranes have to be ruptured</a:t>
            </a:r>
          </a:p>
          <a:p>
            <a:pPr lvl="0">
              <a:buNone/>
            </a:pPr>
            <a:r>
              <a:rPr lang="en-US" dirty="0"/>
              <a:t>5. Accurate diagnosis of position and station is essential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lvl="0"/>
            <a:r>
              <a:rPr lang="en-US" dirty="0"/>
              <a:t>No fetal/maternal distress</a:t>
            </a:r>
          </a:p>
          <a:p>
            <a:pPr lvl="0">
              <a:buNone/>
            </a:pPr>
            <a:r>
              <a:rPr lang="en-US" dirty="0"/>
              <a:t>1. If uterine contractions are weak, infusion of </a:t>
            </a:r>
            <a:r>
              <a:rPr lang="en-US" dirty="0" err="1"/>
              <a:t>oxytocin</a:t>
            </a:r>
            <a:r>
              <a:rPr lang="en-US" dirty="0"/>
              <a:t> is established.</a:t>
            </a:r>
          </a:p>
          <a:p>
            <a:pPr lvl="0">
              <a:buNone/>
            </a:pPr>
            <a:r>
              <a:rPr lang="en-US" dirty="0"/>
              <a:t>2. The fetal head is low in the pelvis. Delivery is by forceps.</a:t>
            </a:r>
          </a:p>
          <a:p>
            <a:pPr lvl="0">
              <a:buNone/>
            </a:pPr>
            <a:r>
              <a:rPr lang="en-US" dirty="0"/>
              <a:t>3. The fetal head is high in the pelvis and disproportion is suspected . </a:t>
            </a:r>
            <a:r>
              <a:rPr lang="en-US" dirty="0" err="1"/>
              <a:t>ceaserean</a:t>
            </a:r>
            <a:r>
              <a:rPr lang="en-US" dirty="0"/>
              <a:t> section is performed.</a:t>
            </a:r>
          </a:p>
          <a:p>
            <a:pPr lvl="0"/>
            <a:r>
              <a:rPr lang="en-US" dirty="0"/>
              <a:t>Fetal distress</a:t>
            </a:r>
          </a:p>
          <a:p>
            <a:pPr>
              <a:buNone/>
            </a:pPr>
            <a:r>
              <a:rPr lang="en-US" dirty="0"/>
              <a:t> Immediate delivery either by forceps or cesarean section.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Face and brow presentations</a:t>
            </a:r>
            <a:br>
              <a:rPr lang="en-US" dirty="0"/>
            </a:br>
            <a:r>
              <a:rPr lang="en-US" dirty="0"/>
              <a:t> </a:t>
            </a:r>
            <a:br>
              <a:rPr lang="en-US" dirty="0"/>
            </a:br>
            <a:endParaRPr lang="en-US" dirty="0"/>
          </a:p>
        </p:txBody>
      </p:sp>
      <p:sp>
        <p:nvSpPr>
          <p:cNvPr id="3" name="Content Placeholder 2"/>
          <p:cNvSpPr>
            <a:spLocks noGrp="1"/>
          </p:cNvSpPr>
          <p:nvPr>
            <p:ph idx="1"/>
          </p:nvPr>
        </p:nvSpPr>
        <p:spPr/>
        <p:txBody>
          <a:bodyPr>
            <a:normAutofit lnSpcReduction="10000"/>
          </a:bodyPr>
          <a:lstStyle/>
          <a:p>
            <a:pPr>
              <a:buNone/>
            </a:pPr>
            <a:r>
              <a:rPr lang="en-US" dirty="0"/>
              <a:t>Etiology</a:t>
            </a:r>
          </a:p>
          <a:p>
            <a:pPr lvl="0"/>
            <a:r>
              <a:rPr lang="en-US" dirty="0" err="1"/>
              <a:t>Cephalopelvic</a:t>
            </a:r>
            <a:r>
              <a:rPr lang="en-US" dirty="0"/>
              <a:t> disproportion</a:t>
            </a:r>
          </a:p>
          <a:p>
            <a:pPr lvl="0"/>
            <a:r>
              <a:rPr lang="en-US" dirty="0"/>
              <a:t>Fetal conditions</a:t>
            </a:r>
          </a:p>
          <a:p>
            <a:pPr lvl="0"/>
            <a:r>
              <a:rPr lang="en-US" dirty="0"/>
              <a:t>Tumors of the neck </a:t>
            </a:r>
            <a:r>
              <a:rPr lang="en-US" dirty="0" err="1"/>
              <a:t>eg</a:t>
            </a:r>
            <a:r>
              <a:rPr lang="en-US" dirty="0"/>
              <a:t> thyroid</a:t>
            </a:r>
          </a:p>
          <a:p>
            <a:pPr lvl="0"/>
            <a:r>
              <a:rPr lang="en-US" dirty="0"/>
              <a:t>Coils of umbilical cord around neck</a:t>
            </a:r>
          </a:p>
          <a:p>
            <a:pPr lvl="0"/>
            <a:r>
              <a:rPr lang="en-US" dirty="0"/>
              <a:t>Fetal anomalies</a:t>
            </a:r>
          </a:p>
          <a:p>
            <a:pPr lvl="0"/>
            <a:r>
              <a:rPr lang="en-US" dirty="0"/>
              <a:t>Increased fetal mobility</a:t>
            </a:r>
          </a:p>
          <a:p>
            <a:pPr lvl="0"/>
            <a:r>
              <a:rPr lang="en-US" dirty="0" err="1"/>
              <a:t>Polyhydramnios</a:t>
            </a:r>
            <a:endParaRPr lang="en-US" dirty="0"/>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lvl="0"/>
            <a:r>
              <a:rPr lang="en-US" dirty="0"/>
              <a:t>Small or premature baby</a:t>
            </a:r>
          </a:p>
          <a:p>
            <a:pPr lvl="0"/>
            <a:r>
              <a:rPr lang="en-US" dirty="0"/>
              <a:t>Premature rupture of membranes when the head is not engaged. It is trapped in the attitude of extension</a:t>
            </a:r>
          </a:p>
          <a:p>
            <a:pPr lvl="0"/>
            <a:r>
              <a:rPr lang="en-US" dirty="0"/>
              <a:t>Uterine abnormalities</a:t>
            </a:r>
          </a:p>
          <a:p>
            <a:pPr lvl="0"/>
            <a:r>
              <a:rPr lang="en-US" dirty="0"/>
              <a:t>Abnormal placental implantation :placenta </a:t>
            </a:r>
            <a:r>
              <a:rPr lang="en-US" dirty="0" err="1"/>
              <a:t>previa</a:t>
            </a:r>
            <a:endParaRPr lang="en-US" dirty="0"/>
          </a:p>
          <a:p>
            <a:pPr lvl="0"/>
            <a:r>
              <a:rPr lang="en-US" dirty="0"/>
              <a:t>Iatrogenic : external version</a:t>
            </a:r>
          </a:p>
          <a:p>
            <a:pPr lvl="0"/>
            <a:r>
              <a:rPr lang="en-US" dirty="0"/>
              <a:t>Idiopathic: nearly 30% are unexplained</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7010400"/>
          </a:xfrm>
        </p:spPr>
        <p:txBody>
          <a:bodyPr>
            <a:normAutofit/>
          </a:bodyPr>
          <a:lstStyle/>
          <a:p>
            <a:r>
              <a:rPr lang="en-US" dirty="0"/>
              <a:t>Excessive coaching and loud encouragement to produce sustained </a:t>
            </a:r>
            <a:r>
              <a:rPr lang="en-US" dirty="0" err="1"/>
              <a:t>valsalva</a:t>
            </a:r>
            <a:r>
              <a:rPr lang="en-US" dirty="0"/>
              <a:t> </a:t>
            </a:r>
            <a:r>
              <a:rPr lang="en-US" dirty="0" err="1"/>
              <a:t>manoever</a:t>
            </a:r>
            <a:r>
              <a:rPr lang="en-US" dirty="0"/>
              <a:t> is inappropriate.</a:t>
            </a:r>
          </a:p>
          <a:p>
            <a:r>
              <a:rPr lang="en-US" dirty="0"/>
              <a:t>This increases </a:t>
            </a:r>
            <a:r>
              <a:rPr lang="en-US" dirty="0" err="1"/>
              <a:t>intrathoracic</a:t>
            </a:r>
            <a:r>
              <a:rPr lang="en-US" dirty="0"/>
              <a:t> pressure decreases venous return and cardiac output, and may reduce </a:t>
            </a:r>
            <a:r>
              <a:rPr lang="en-US" dirty="0" err="1"/>
              <a:t>uteroplacental</a:t>
            </a:r>
            <a:r>
              <a:rPr lang="en-US" dirty="0"/>
              <a:t> circulation.</a:t>
            </a:r>
          </a:p>
          <a:p>
            <a:r>
              <a:rPr lang="en-US" dirty="0"/>
              <a:t>Along with the sustained increase in </a:t>
            </a:r>
            <a:r>
              <a:rPr lang="en-US" dirty="0" err="1"/>
              <a:t>intrathoracic</a:t>
            </a:r>
            <a:r>
              <a:rPr lang="en-US" dirty="0"/>
              <a:t> intrauterine pressure this may reduce </a:t>
            </a:r>
            <a:r>
              <a:rPr lang="en-US" dirty="0" err="1"/>
              <a:t>intravillous</a:t>
            </a:r>
            <a:r>
              <a:rPr lang="en-US" dirty="0"/>
              <a:t> blood flow to the extend that FHR abnormalities develop and operative interventions are provoked.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Face presentation</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Presenting part- area between </a:t>
            </a:r>
            <a:r>
              <a:rPr lang="en-US" dirty="0" err="1"/>
              <a:t>glabella</a:t>
            </a:r>
            <a:r>
              <a:rPr lang="en-US" dirty="0"/>
              <a:t> and chin</a:t>
            </a:r>
          </a:p>
          <a:p>
            <a:r>
              <a:rPr lang="en-US" dirty="0"/>
              <a:t>Submentobregmatic-9.5 cm ( complete extension)</a:t>
            </a:r>
          </a:p>
          <a:p>
            <a:r>
              <a:rPr lang="en-US" dirty="0"/>
              <a:t>Incidence- &lt;1%</a:t>
            </a:r>
          </a:p>
          <a:p>
            <a:r>
              <a:rPr lang="en-US" dirty="0"/>
              <a:t>Higher in multi than </a:t>
            </a:r>
            <a:r>
              <a:rPr lang="en-US" dirty="0" err="1"/>
              <a:t>primi</a:t>
            </a:r>
            <a:endParaRPr lang="en-US" dirty="0"/>
          </a:p>
          <a:p>
            <a:r>
              <a:rPr lang="en-US" dirty="0"/>
              <a:t> Most face presentations are secondary, extension taking place during labor generally at the pelvic inlet.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Anterior face presentation</a:t>
            </a:r>
            <a:br>
              <a:rPr lang="en-US" dirty="0"/>
            </a:br>
            <a:r>
              <a:rPr lang="en-US" dirty="0"/>
              <a:t> Left </a:t>
            </a:r>
            <a:r>
              <a:rPr lang="en-US" dirty="0" err="1"/>
              <a:t>mentum</a:t>
            </a:r>
            <a:r>
              <a:rPr lang="en-US" dirty="0"/>
              <a:t> anterior</a:t>
            </a:r>
            <a:br>
              <a:rPr lang="en-US" dirty="0"/>
            </a:br>
            <a:endParaRPr lang="en-US" dirty="0"/>
          </a:p>
        </p:txBody>
      </p:sp>
      <p:sp>
        <p:nvSpPr>
          <p:cNvPr id="3" name="Content Placeholder 2"/>
          <p:cNvSpPr>
            <a:spLocks noGrp="1"/>
          </p:cNvSpPr>
          <p:nvPr>
            <p:ph idx="1"/>
          </p:nvPr>
        </p:nvSpPr>
        <p:spPr/>
        <p:txBody>
          <a:bodyPr>
            <a:normAutofit/>
          </a:bodyPr>
          <a:lstStyle/>
          <a:p>
            <a:pPr>
              <a:buNone/>
            </a:pPr>
            <a:r>
              <a:rPr lang="en-US" dirty="0"/>
              <a:t> Mechanism of labor</a:t>
            </a:r>
          </a:p>
          <a:p>
            <a:r>
              <a:rPr lang="en-US" dirty="0" err="1"/>
              <a:t>Extention</a:t>
            </a:r>
            <a:r>
              <a:rPr lang="en-US" dirty="0"/>
              <a:t>- enters with chin first</a:t>
            </a:r>
          </a:p>
          <a:p>
            <a:r>
              <a:rPr lang="en-US" dirty="0"/>
              <a:t>Descent- face is low in pelvis before BPD has passed the brim. When the forward leading edge of the presenting face is felt at the level of the </a:t>
            </a:r>
            <a:r>
              <a:rPr lang="en-US" dirty="0" err="1"/>
              <a:t>ischial</a:t>
            </a:r>
            <a:r>
              <a:rPr lang="en-US" dirty="0"/>
              <a:t> spine. </a:t>
            </a:r>
            <a:r>
              <a:rPr lang="en-US" dirty="0" err="1"/>
              <a:t>Tracheobregmatic</a:t>
            </a:r>
            <a:r>
              <a:rPr lang="en-US" dirty="0"/>
              <a:t> diameter is still above the inlet .</a:t>
            </a:r>
          </a:p>
          <a:p>
            <a:pPr>
              <a:buNone/>
            </a:pPr>
            <a:endParaRPr lang="en-US" dirty="0"/>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Internal rotation- as it rotates 45</a:t>
            </a:r>
            <a:r>
              <a:rPr lang="en-US" baseline="30000" dirty="0"/>
              <a:t>0</a:t>
            </a:r>
            <a:r>
              <a:rPr lang="en-US" dirty="0"/>
              <a:t> </a:t>
            </a:r>
            <a:r>
              <a:rPr lang="en-US" dirty="0" err="1"/>
              <a:t>anteriorly</a:t>
            </a:r>
            <a:r>
              <a:rPr lang="en-US" dirty="0"/>
              <a:t> towards the </a:t>
            </a:r>
            <a:r>
              <a:rPr lang="en-US" dirty="0" err="1"/>
              <a:t>symphysis</a:t>
            </a:r>
            <a:r>
              <a:rPr lang="en-US" dirty="0"/>
              <a:t> , the long axis of the face comes into the AP diameter of pelvis</a:t>
            </a:r>
            <a:r>
              <a:rPr lang="en-US" baseline="30000" dirty="0"/>
              <a:t> </a:t>
            </a:r>
            <a:r>
              <a:rPr lang="en-US" dirty="0"/>
              <a:t>. with further descent the chin escapes under the </a:t>
            </a:r>
            <a:r>
              <a:rPr lang="en-US" dirty="0" err="1"/>
              <a:t>symphysis</a:t>
            </a:r>
            <a:r>
              <a:rPr lang="en-US" dirty="0"/>
              <a:t>. The shoulders have remained in the oblique diameter so the neck is twisted 45</a:t>
            </a:r>
            <a:r>
              <a:rPr lang="en-US" baseline="30000" dirty="0"/>
              <a:t>0</a:t>
            </a:r>
            <a:r>
              <a:rPr lang="en-US" dirty="0"/>
              <a:t>. Chin must rotate </a:t>
            </a:r>
            <a:r>
              <a:rPr lang="en-US" dirty="0" err="1"/>
              <a:t>anteriorly</a:t>
            </a:r>
            <a:r>
              <a:rPr lang="en-US" dirty="0"/>
              <a:t> and under the </a:t>
            </a:r>
            <a:r>
              <a:rPr lang="en-US" dirty="0" err="1"/>
              <a:t>symphysis</a:t>
            </a:r>
            <a:r>
              <a:rPr lang="en-US" dirty="0"/>
              <a:t> or spontaneous delivery is impossible.</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Flexion- head is born by flexion. The </a:t>
            </a:r>
            <a:r>
              <a:rPr lang="en-US" dirty="0" err="1"/>
              <a:t>submental</a:t>
            </a:r>
            <a:r>
              <a:rPr lang="en-US" dirty="0"/>
              <a:t> region at the neck impinges under the </a:t>
            </a:r>
            <a:r>
              <a:rPr lang="en-US" dirty="0" err="1"/>
              <a:t>symphysis</a:t>
            </a:r>
            <a:r>
              <a:rPr lang="en-US" dirty="0"/>
              <a:t> pubis. With the head pivoting around this point, mouth, nose, orbit, forehead, vertex and </a:t>
            </a:r>
            <a:r>
              <a:rPr lang="en-US" dirty="0" err="1"/>
              <a:t>occiput</a:t>
            </a:r>
            <a:r>
              <a:rPr lang="en-US" dirty="0"/>
              <a:t> are born over the perineum by flexion. The head then falls back.</a:t>
            </a:r>
          </a:p>
          <a:p>
            <a:r>
              <a:rPr lang="en-US" dirty="0"/>
              <a:t>Restitution</a:t>
            </a:r>
          </a:p>
          <a:p>
            <a:r>
              <a:rPr lang="en-US" dirty="0"/>
              <a:t>External rotation</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534400" cy="6705600"/>
          </a:xfrm>
        </p:spPr>
        <p:txBody>
          <a:bodyPr>
            <a:normAutofit fontScale="92500" lnSpcReduction="10000"/>
          </a:bodyPr>
          <a:lstStyle/>
          <a:p>
            <a:pPr>
              <a:buNone/>
            </a:pPr>
            <a:r>
              <a:rPr lang="en-US" dirty="0"/>
              <a:t>Prognosis</a:t>
            </a:r>
          </a:p>
          <a:p>
            <a:r>
              <a:rPr lang="en-US" dirty="0"/>
              <a:t>Labor takes longer </a:t>
            </a:r>
          </a:p>
          <a:p>
            <a:r>
              <a:rPr lang="en-US" dirty="0"/>
              <a:t>More pain and lacerations</a:t>
            </a:r>
          </a:p>
          <a:p>
            <a:r>
              <a:rPr lang="en-US" dirty="0"/>
              <a:t>Cesarean is preferred</a:t>
            </a:r>
          </a:p>
          <a:p>
            <a:endParaRPr lang="en-US" dirty="0"/>
          </a:p>
          <a:p>
            <a:pPr>
              <a:buNone/>
            </a:pPr>
            <a:r>
              <a:rPr lang="en-US" dirty="0"/>
              <a:t> Fetus</a:t>
            </a:r>
          </a:p>
          <a:p>
            <a:r>
              <a:rPr lang="en-US" dirty="0"/>
              <a:t>Membranes rupture early in labor</a:t>
            </a:r>
          </a:p>
          <a:p>
            <a:r>
              <a:rPr lang="en-US" dirty="0"/>
              <a:t>Face takes brunt of punishment</a:t>
            </a:r>
          </a:p>
          <a:p>
            <a:r>
              <a:rPr lang="en-US" dirty="0"/>
              <a:t>Edema of the larynx may result from prolonged pressure of the hyoid region of the neck against the pubic bone.</a:t>
            </a:r>
          </a:p>
          <a:p>
            <a:r>
              <a:rPr lang="en-US" dirty="0"/>
              <a:t>For the first 24 hours the baby must be watched carefully to detect any difficulty in breathing.</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Management of anterior face presentation</a:t>
            </a:r>
          </a:p>
          <a:p>
            <a:pPr lvl="0"/>
            <a:r>
              <a:rPr lang="en-US" dirty="0"/>
              <a:t>Disproportion- cesarean</a:t>
            </a:r>
          </a:p>
          <a:p>
            <a:pPr lvl="0"/>
            <a:r>
              <a:rPr lang="en-US" dirty="0"/>
              <a:t> Normal pelvis- left alone</a:t>
            </a:r>
          </a:p>
          <a:p>
            <a:pPr lvl="0">
              <a:buNone/>
            </a:pPr>
            <a:r>
              <a:rPr lang="en-US" dirty="0"/>
              <a:t>1.Low forceps</a:t>
            </a:r>
          </a:p>
          <a:p>
            <a:pPr lvl="0">
              <a:buNone/>
            </a:pPr>
            <a:r>
              <a:rPr lang="en-US" dirty="0"/>
              <a:t>2. If flexion done anterior face is replaced by an </a:t>
            </a:r>
            <a:r>
              <a:rPr lang="en-US" dirty="0" err="1"/>
              <a:t>occipitoposterior</a:t>
            </a:r>
            <a:r>
              <a:rPr lang="en-US" dirty="0"/>
              <a:t> </a:t>
            </a:r>
            <a:r>
              <a:rPr lang="en-US" dirty="0" err="1"/>
              <a:t>one.Makes</a:t>
            </a:r>
            <a:r>
              <a:rPr lang="en-US" dirty="0"/>
              <a:t> it worse if conversion is successful</a:t>
            </a:r>
          </a:p>
          <a:p>
            <a:pPr lvl="0">
              <a:buNone/>
            </a:pPr>
            <a:r>
              <a:rPr lang="en-US" dirty="0"/>
              <a:t>3. If conversion is partially successful it is converted to brow.</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0">
              <a:buNone/>
            </a:pPr>
            <a:r>
              <a:rPr lang="en-US" dirty="0"/>
              <a:t>Arrest-</a:t>
            </a:r>
          </a:p>
          <a:p>
            <a:pPr lvl="0"/>
            <a:r>
              <a:rPr lang="en-US" dirty="0"/>
              <a:t>Low in pelvis, below </a:t>
            </a:r>
            <a:r>
              <a:rPr lang="en-US" dirty="0" err="1"/>
              <a:t>ischial</a:t>
            </a:r>
            <a:r>
              <a:rPr lang="en-US" dirty="0"/>
              <a:t> spine- extraction with low forceps</a:t>
            </a:r>
          </a:p>
          <a:p>
            <a:pPr lvl="0"/>
            <a:r>
              <a:rPr lang="en-US" dirty="0"/>
              <a:t>High in pelvis- cesarean section</a:t>
            </a:r>
          </a:p>
          <a:p>
            <a:pPr lvl="0"/>
            <a:endParaRPr lang="en-US" dirty="0"/>
          </a:p>
          <a:p>
            <a:pPr>
              <a:buNone/>
            </a:pPr>
            <a:r>
              <a:rPr lang="en-US" dirty="0"/>
              <a:t> Transverse face presentation</a:t>
            </a:r>
          </a:p>
          <a:p>
            <a:r>
              <a:rPr lang="en-US" dirty="0"/>
              <a:t>LMT to LMA to MA</a:t>
            </a:r>
          </a:p>
          <a:p>
            <a:pPr>
              <a:buNone/>
            </a:pPr>
            <a:r>
              <a:rPr lang="en-US" dirty="0"/>
              <a:t> </a:t>
            </a:r>
          </a:p>
          <a:p>
            <a:endParaRPr lang="en-US" dirty="0"/>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Posterior face presentation (30% of face)</a:t>
            </a:r>
          </a:p>
          <a:p>
            <a:pPr>
              <a:buNone/>
            </a:pPr>
            <a:r>
              <a:rPr lang="en-US" dirty="0"/>
              <a:t> </a:t>
            </a:r>
          </a:p>
          <a:p>
            <a:r>
              <a:rPr lang="en-US" dirty="0" err="1"/>
              <a:t>Persistant</a:t>
            </a:r>
            <a:r>
              <a:rPr lang="en-US" dirty="0"/>
              <a:t> posterior face presentation become arrested because relatively short neck cannot clear off the total length of sacrum(12cm). as the thorax is thrust in resulting </a:t>
            </a:r>
            <a:r>
              <a:rPr lang="en-US" dirty="0" err="1"/>
              <a:t>bregmaticosternal</a:t>
            </a:r>
            <a:r>
              <a:rPr lang="en-US" dirty="0"/>
              <a:t> diameter (18 cm) to occupy pelvis.. as a result, labor becomes inevitably obstructed.</a:t>
            </a:r>
          </a:p>
          <a:p>
            <a:endParaRPr lang="en-US" dirty="0"/>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a:t>Mechanism of labor</a:t>
            </a:r>
          </a:p>
          <a:p>
            <a:pPr lvl="0"/>
            <a:r>
              <a:rPr lang="en-US" dirty="0"/>
              <a:t>Long arc rotation ( 135</a:t>
            </a:r>
            <a:r>
              <a:rPr lang="en-US" baseline="30000" dirty="0"/>
              <a:t>0</a:t>
            </a:r>
            <a:r>
              <a:rPr lang="en-US" dirty="0"/>
              <a:t> )</a:t>
            </a:r>
          </a:p>
          <a:p>
            <a:pPr>
              <a:buNone/>
            </a:pPr>
            <a:r>
              <a:rPr lang="en-US" dirty="0"/>
              <a:t>2/3 rd do this</a:t>
            </a:r>
          </a:p>
          <a:p>
            <a:pPr lvl="0"/>
            <a:r>
              <a:rPr lang="en-US" dirty="0"/>
              <a:t>Short arc rotation </a:t>
            </a:r>
          </a:p>
          <a:p>
            <a:pPr>
              <a:buNone/>
            </a:pPr>
            <a:r>
              <a:rPr lang="en-US" dirty="0"/>
              <a:t>45</a:t>
            </a:r>
            <a:r>
              <a:rPr lang="en-US" baseline="30000" dirty="0"/>
              <a:t>0</a:t>
            </a:r>
            <a:r>
              <a:rPr lang="en-US" dirty="0"/>
              <a:t> to posterior become arrested as </a:t>
            </a:r>
            <a:r>
              <a:rPr lang="en-US" dirty="0" err="1"/>
              <a:t>persistant</a:t>
            </a:r>
            <a:r>
              <a:rPr lang="en-US" dirty="0"/>
              <a:t> posterior face presentation</a:t>
            </a: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Brow presentation</a:t>
            </a:r>
          </a:p>
        </p:txBody>
      </p:sp>
      <p:sp>
        <p:nvSpPr>
          <p:cNvPr id="3" name="Content Placeholder 2"/>
          <p:cNvSpPr>
            <a:spLocks noGrp="1"/>
          </p:cNvSpPr>
          <p:nvPr>
            <p:ph idx="1"/>
          </p:nvPr>
        </p:nvSpPr>
        <p:spPr/>
        <p:txBody>
          <a:bodyPr>
            <a:normAutofit/>
          </a:bodyPr>
          <a:lstStyle/>
          <a:p>
            <a:r>
              <a:rPr lang="en-US" dirty="0"/>
              <a:t> </a:t>
            </a:r>
            <a:r>
              <a:rPr lang="en-US" dirty="0" err="1"/>
              <a:t>Attitute</a:t>
            </a:r>
            <a:r>
              <a:rPr lang="en-US" dirty="0"/>
              <a:t> of partial ( half way ) </a:t>
            </a:r>
            <a:r>
              <a:rPr lang="en-US" dirty="0" err="1"/>
              <a:t>extention</a:t>
            </a:r>
            <a:r>
              <a:rPr lang="en-US" dirty="0"/>
              <a:t>. </a:t>
            </a:r>
          </a:p>
          <a:p>
            <a:r>
              <a:rPr lang="en-US" dirty="0"/>
              <a:t>Presenting area- between orbital ridges and </a:t>
            </a:r>
            <a:r>
              <a:rPr lang="en-US" dirty="0" err="1"/>
              <a:t>bregma</a:t>
            </a:r>
            <a:endParaRPr lang="en-US" dirty="0"/>
          </a:p>
          <a:p>
            <a:r>
              <a:rPr lang="en-US" dirty="0"/>
              <a:t>Presenting diameter- </a:t>
            </a:r>
            <a:r>
              <a:rPr lang="en-US" dirty="0" err="1"/>
              <a:t>verticomental</a:t>
            </a:r>
            <a:r>
              <a:rPr lang="en-US" dirty="0"/>
              <a:t> 13.5 cm </a:t>
            </a:r>
          </a:p>
          <a:p>
            <a:r>
              <a:rPr lang="en-US" dirty="0"/>
              <a:t>Often this position is transitory, head either flexes to an </a:t>
            </a:r>
            <a:r>
              <a:rPr lang="en-US" dirty="0" err="1"/>
              <a:t>occiput</a:t>
            </a:r>
            <a:r>
              <a:rPr lang="en-US" dirty="0"/>
              <a:t> presentation or extends completely and becomes a face presentation.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Prolonged second stage can be associated with</a:t>
            </a:r>
          </a:p>
          <a:p>
            <a:pPr>
              <a:buNone/>
            </a:pPr>
            <a:r>
              <a:rPr lang="en-US" dirty="0"/>
              <a:t>1.increasing maternal age</a:t>
            </a:r>
          </a:p>
          <a:p>
            <a:pPr>
              <a:buNone/>
            </a:pPr>
            <a:r>
              <a:rPr lang="en-US" dirty="0"/>
              <a:t>2.fetal weight</a:t>
            </a:r>
          </a:p>
          <a:p>
            <a:pPr>
              <a:buNone/>
            </a:pPr>
            <a:r>
              <a:rPr lang="en-US" dirty="0"/>
              <a:t>3.gestation</a:t>
            </a:r>
          </a:p>
          <a:p>
            <a:pPr>
              <a:buNone/>
            </a:pPr>
            <a:r>
              <a:rPr lang="en-US" dirty="0"/>
              <a:t>4.maternal height</a:t>
            </a:r>
          </a:p>
          <a:p>
            <a:endParaRPr lang="en-US" dirty="0"/>
          </a:p>
          <a:p>
            <a:r>
              <a:rPr lang="en-US" dirty="0"/>
              <a:t>Causes</a:t>
            </a:r>
          </a:p>
          <a:p>
            <a:pPr>
              <a:buNone/>
            </a:pPr>
            <a:r>
              <a:rPr lang="en-US" dirty="0"/>
              <a:t>1.uncoordinated uterine activity</a:t>
            </a:r>
          </a:p>
          <a:p>
            <a:pPr>
              <a:buNone/>
            </a:pPr>
            <a:r>
              <a:rPr lang="en-US" dirty="0"/>
              <a:t>2.malposition</a:t>
            </a:r>
          </a:p>
          <a:p>
            <a:pPr>
              <a:buNone/>
            </a:pPr>
            <a:r>
              <a:rPr lang="en-US" dirty="0"/>
              <a:t>3.relative CPD</a:t>
            </a:r>
          </a:p>
          <a:p>
            <a:endParaRPr lang="en-US" dirty="0"/>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Left </a:t>
            </a:r>
            <a:r>
              <a:rPr lang="en-US" dirty="0" err="1"/>
              <a:t>frontum</a:t>
            </a:r>
            <a:r>
              <a:rPr lang="en-US" dirty="0"/>
              <a:t> anterior</a:t>
            </a:r>
            <a:br>
              <a:rPr lang="en-US" dirty="0"/>
            </a:br>
            <a:endParaRPr lang="en-US" dirty="0"/>
          </a:p>
        </p:txBody>
      </p:sp>
      <p:sp>
        <p:nvSpPr>
          <p:cNvPr id="3" name="Content Placeholder 2"/>
          <p:cNvSpPr>
            <a:spLocks noGrp="1"/>
          </p:cNvSpPr>
          <p:nvPr>
            <p:ph idx="1"/>
          </p:nvPr>
        </p:nvSpPr>
        <p:spPr/>
        <p:txBody>
          <a:bodyPr>
            <a:normAutofit/>
          </a:bodyPr>
          <a:lstStyle/>
          <a:p>
            <a:r>
              <a:rPr lang="en-US" dirty="0"/>
              <a:t> Extension- head extends and the </a:t>
            </a:r>
            <a:r>
              <a:rPr lang="en-US" dirty="0" err="1"/>
              <a:t>verticomental</a:t>
            </a:r>
            <a:r>
              <a:rPr lang="en-US" dirty="0"/>
              <a:t> diameter presents with the forehead leading the way.</a:t>
            </a:r>
          </a:p>
          <a:p>
            <a:r>
              <a:rPr lang="en-US" dirty="0"/>
              <a:t>Descent- slow</a:t>
            </a:r>
          </a:p>
          <a:p>
            <a:r>
              <a:rPr lang="en-US" dirty="0"/>
              <a:t>Internal rotation- 45</a:t>
            </a:r>
            <a:r>
              <a:rPr lang="en-US" baseline="30000" dirty="0"/>
              <a:t>0</a:t>
            </a:r>
            <a:r>
              <a:rPr lang="en-US" dirty="0"/>
              <a:t> so that faces comes to lie behind the pubic </a:t>
            </a:r>
            <a:r>
              <a:rPr lang="en-US" dirty="0" err="1"/>
              <a:t>symphysis</a:t>
            </a:r>
            <a:endParaRPr lang="en-US" dirty="0"/>
          </a:p>
          <a:p>
            <a:endParaRPr lang="en-US" dirty="0"/>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Flexion- face impinges under the pubis and as the head pivots round this point the </a:t>
            </a:r>
            <a:r>
              <a:rPr lang="en-US" dirty="0" err="1"/>
              <a:t>bregma</a:t>
            </a:r>
            <a:r>
              <a:rPr lang="en-US" dirty="0"/>
              <a:t>, vertex and </a:t>
            </a:r>
            <a:r>
              <a:rPr lang="en-US" dirty="0" err="1"/>
              <a:t>occiput</a:t>
            </a:r>
            <a:r>
              <a:rPr lang="en-US" dirty="0"/>
              <a:t> are born over the perineum.</a:t>
            </a:r>
          </a:p>
          <a:p>
            <a:r>
              <a:rPr lang="en-US" dirty="0"/>
              <a:t>Extension- the head then falls back in extension and the nose , mouth and chin slip under the </a:t>
            </a:r>
            <a:r>
              <a:rPr lang="en-US" dirty="0" err="1"/>
              <a:t>symphysis</a:t>
            </a:r>
            <a:r>
              <a:rPr lang="en-US" dirty="0"/>
              <a:t>.</a:t>
            </a:r>
          </a:p>
          <a:p>
            <a:r>
              <a:rPr lang="en-US" dirty="0"/>
              <a:t>Restitution</a:t>
            </a:r>
          </a:p>
          <a:p>
            <a:r>
              <a:rPr lang="en-US" dirty="0"/>
              <a:t>External rotation</a:t>
            </a:r>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Epidural analgesia and second stage management</a:t>
            </a:r>
            <a:br>
              <a:rPr lang="en-US" dirty="0"/>
            </a:br>
            <a:endParaRPr lang="en-US" dirty="0"/>
          </a:p>
        </p:txBody>
      </p:sp>
      <p:sp>
        <p:nvSpPr>
          <p:cNvPr id="3" name="Content Placeholder 2"/>
          <p:cNvSpPr>
            <a:spLocks noGrp="1"/>
          </p:cNvSpPr>
          <p:nvPr>
            <p:ph idx="1"/>
          </p:nvPr>
        </p:nvSpPr>
        <p:spPr/>
        <p:txBody>
          <a:bodyPr>
            <a:normAutofit/>
          </a:bodyPr>
          <a:lstStyle/>
          <a:p>
            <a:r>
              <a:rPr lang="en-US" dirty="0"/>
              <a:t>It abolishes the normal expulsive urges that occur during the active phase of second stage.</a:t>
            </a:r>
          </a:p>
          <a:p>
            <a:r>
              <a:rPr lang="en-US" dirty="0"/>
              <a:t>Decreased muscle tone in the anterior abdominal wall, makes pushing both less effective and misdirected, with </a:t>
            </a:r>
            <a:r>
              <a:rPr lang="en-US" dirty="0" err="1"/>
              <a:t>parturients</a:t>
            </a:r>
            <a:r>
              <a:rPr lang="en-US" dirty="0"/>
              <a:t> tending to push more towards </a:t>
            </a:r>
            <a:r>
              <a:rPr lang="en-US" dirty="0" err="1"/>
              <a:t>symphysis</a:t>
            </a:r>
            <a:r>
              <a:rPr lang="en-US" dirty="0"/>
              <a:t> than the rectum.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3366</Words>
  <Application>Microsoft Office PowerPoint</Application>
  <PresentationFormat>On-screen Show (4:3)</PresentationFormat>
  <Paragraphs>359</Paragraphs>
  <Slides>82</Slides>
  <Notes>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Mechanism and management of second stage of labor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Epidural analgesia and second stage management </vt:lpstr>
      <vt:lpstr>PowerPoint Presentation</vt:lpstr>
      <vt:lpstr>Fetal monitoring during the second stage </vt:lpstr>
      <vt:lpstr>Fetal heart rate pattern </vt:lpstr>
      <vt:lpstr>PowerPoint Presentation</vt:lpstr>
      <vt:lpstr>Mechanism of labor </vt:lpstr>
      <vt:lpstr>Descent </vt:lpstr>
      <vt:lpstr>Flexion </vt:lpstr>
      <vt:lpstr>Internal rotation </vt:lpstr>
      <vt:lpstr>PowerPoint Presentation</vt:lpstr>
      <vt:lpstr>PowerPoint Presentation</vt:lpstr>
      <vt:lpstr>Extension </vt:lpstr>
      <vt:lpstr>PowerPoint Presentation</vt:lpstr>
      <vt:lpstr>Restitution </vt:lpstr>
      <vt:lpstr>External rotation </vt:lpstr>
      <vt:lpstr>Mechanism  of delivery of shoulders</vt:lpstr>
      <vt:lpstr>Delivery of the fetal body</vt:lpstr>
      <vt:lpstr>PowerPoint Presentation</vt:lpstr>
      <vt:lpstr>PowerPoint Presentation</vt:lpstr>
      <vt:lpstr>PowerPoint Presentation</vt:lpstr>
      <vt:lpstr>Management </vt:lpstr>
      <vt:lpstr>Clinical indicators that the second stage has started </vt:lpstr>
      <vt:lpstr>Position for delivery </vt:lpstr>
      <vt:lpstr>PowerPoint Presentation</vt:lpstr>
      <vt:lpstr>PowerPoint Presentation</vt:lpstr>
      <vt:lpstr>PowerPoint Presentation</vt:lpstr>
      <vt:lpstr>Lateral position </vt:lpstr>
      <vt:lpstr>PowerPoint Presentation</vt:lpstr>
      <vt:lpstr>Dorsal ( supine position)</vt:lpstr>
      <vt:lpstr>Lithotomy position </vt:lpstr>
      <vt:lpstr>PowerPoint Presentation</vt:lpstr>
      <vt:lpstr>Semisitting position </vt:lpstr>
      <vt:lpstr>PowerPoint Presentation</vt:lpstr>
      <vt:lpstr>PowerPoint Presentation</vt:lpstr>
      <vt:lpstr>PowerPoint Presentation</vt:lpstr>
      <vt:lpstr>PowerPoint Presentation</vt:lpstr>
      <vt:lpstr>Delivery of the head </vt:lpstr>
      <vt:lpstr>PowerPoint Presentation</vt:lpstr>
      <vt:lpstr>PowerPoint Presentation</vt:lpstr>
      <vt:lpstr> </vt:lpstr>
      <vt:lpstr>Delivery of shouders</vt:lpstr>
      <vt:lpstr>PowerPoint Presentation</vt:lpstr>
      <vt:lpstr>Delivery of trunk </vt:lpstr>
      <vt:lpstr>Clamping of the cord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Indications for interference</vt:lpstr>
      <vt:lpstr>PowerPoint Presentation</vt:lpstr>
      <vt:lpstr>PowerPoint Presentation</vt:lpstr>
      <vt:lpstr>PowerPoint Presentation</vt:lpstr>
      <vt:lpstr>PowerPoint Presentation</vt:lpstr>
      <vt:lpstr>Face and brow presentations   </vt:lpstr>
      <vt:lpstr>PowerPoint Presentation</vt:lpstr>
      <vt:lpstr>Face presentation </vt:lpstr>
      <vt:lpstr>Anterior face presentation  Left mentum anterior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Brow presentation</vt:lpstr>
      <vt:lpstr>Left frontum anterior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Mechanism and management of second stage of labor</dc:title>
  <dc:creator>User</dc:creator>
  <cp:lastModifiedBy>MADHANA SSR</cp:lastModifiedBy>
  <cp:revision>33</cp:revision>
  <dcterms:created xsi:type="dcterms:W3CDTF">2012-12-31T06:11:53Z</dcterms:created>
  <dcterms:modified xsi:type="dcterms:W3CDTF">2019-03-14T06:12:14Z</dcterms:modified>
</cp:coreProperties>
</file>