
<file path=[Content_Types].xml><?xml version="1.0" encoding="utf-8"?>
<Types xmlns="http://schemas.openxmlformats.org/package/2006/content-types">
  <Default ContentType="image/jpeg" Extension="jpg"/>
  <Default ContentType="image/gif" Extension="gif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69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34.xml"/>
  <Override ContentType="application/vnd.openxmlformats-officedocument.presentationml.slide+xml" PartName="/ppt/slides/slide80.xml"/>
  <Override ContentType="application/vnd.openxmlformats-officedocument.presentationml.slide+xml" PartName="/ppt/slides/slide54.xml"/>
  <Override ContentType="application/vnd.openxmlformats-officedocument.presentationml.slide+xml" PartName="/ppt/slides/slide4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56.xml"/>
  <Override ContentType="application/vnd.openxmlformats-officedocument.presentationml.slide+xml" PartName="/ppt/slides/slide70.xml"/>
  <Override ContentType="application/vnd.openxmlformats-officedocument.presentationml.slide+xml" PartName="/ppt/slides/slide30.xml"/>
  <Override ContentType="application/vnd.openxmlformats-officedocument.presentationml.slide+xml" PartName="/ppt/slides/slide43.xml"/>
  <Override ContentType="application/vnd.openxmlformats-officedocument.presentationml.slide+xml" PartName="/ppt/slides/slide5.xml"/>
  <Override ContentType="application/vnd.openxmlformats-officedocument.presentationml.slide+xml" PartName="/ppt/slides/slide73.xml"/>
  <Override ContentType="application/vnd.openxmlformats-officedocument.presentationml.slide+xml" PartName="/ppt/slides/slide45.xml"/>
  <Override ContentType="application/vnd.openxmlformats-officedocument.presentationml.slide+xml" PartName="/ppt/slides/slide82.xml"/>
  <Override ContentType="application/vnd.openxmlformats-officedocument.presentationml.slide+xml" PartName="/ppt/slides/slide2.xml"/>
  <Override ContentType="application/vnd.openxmlformats-officedocument.presentationml.slide+xml" PartName="/ppt/slides/slide60.xml"/>
  <Override ContentType="application/vnd.openxmlformats-officedocument.presentationml.slide+xml" PartName="/ppt/slides/slide71.xml"/>
  <Override ContentType="application/vnd.openxmlformats-officedocument.presentationml.slide+xml" PartName="/ppt/slides/slide3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41.xml"/>
  <Override ContentType="application/vnd.openxmlformats-officedocument.presentationml.slide+xml" PartName="/ppt/slides/slide81.xml"/>
  <Override ContentType="application/vnd.openxmlformats-officedocument.presentationml.slide+xml" PartName="/ppt/slides/slide36.xml"/>
  <Override ContentType="application/vnd.openxmlformats-officedocument.presentationml.slide+xml" PartName="/ppt/slides/slide15.xml"/>
  <Override ContentType="application/vnd.openxmlformats-officedocument.presentationml.slide+xml" PartName="/ppt/slides/slide32.xml"/>
  <Override ContentType="application/vnd.openxmlformats-officedocument.presentationml.slide+xml" PartName="/ppt/slides/slide76.xml"/>
  <Override ContentType="application/vnd.openxmlformats-officedocument.presentationml.slide+xml" PartName="/ppt/slides/slide78.xml"/>
  <Override ContentType="application/vnd.openxmlformats-officedocument.presentationml.slide+xml" PartName="/ppt/slides/slide53.xml"/>
  <Override ContentType="application/vnd.openxmlformats-officedocument.presentationml.slide+xml" PartName="/ppt/slides/slide17.xml"/>
  <Override ContentType="application/vnd.openxmlformats-officedocument.presentationml.slide+xml" PartName="/ppt/slides/slide50.xml"/>
  <Override ContentType="application/vnd.openxmlformats-officedocument.presentationml.slide+xml" PartName="/ppt/slides/slide64.xml"/>
  <Override ContentType="application/vnd.openxmlformats-officedocument.presentationml.slide+xml" PartName="/ppt/slides/slide6.xml"/>
  <Override ContentType="application/vnd.openxmlformats-officedocument.presentationml.slide+xml" PartName="/ppt/slides/slide58.xml"/>
  <Override ContentType="application/vnd.openxmlformats-officedocument.presentationml.slide+xml" PartName="/ppt/slides/slide55.xml"/>
  <Override ContentType="application/vnd.openxmlformats-officedocument.presentationml.slide+xml" PartName="/ppt/slides/slide49.xml"/>
  <Override ContentType="application/vnd.openxmlformats-officedocument.presentationml.slide+xml" PartName="/ppt/slides/slide74.xml"/>
  <Override ContentType="application/vnd.openxmlformats-officedocument.presentationml.slide+xml" PartName="/ppt/slides/slide1.xml"/>
  <Override ContentType="application/vnd.openxmlformats-officedocument.presentationml.slide+xml" PartName="/ppt/slides/slide40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59.xml"/>
  <Override ContentType="application/vnd.openxmlformats-officedocument.presentationml.slide+xml" PartName="/ppt/slides/slide16.xml"/>
  <Override ContentType="application/vnd.openxmlformats-officedocument.presentationml.slide+xml" PartName="/ppt/slides/slide6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62.xml"/>
  <Override ContentType="application/vnd.openxmlformats-officedocument.presentationml.slide+xml" PartName="/ppt/slides/slide39.xml"/>
  <Override ContentType="application/vnd.openxmlformats-officedocument.presentationml.slide+xml" PartName="/ppt/slides/slide38.xml"/>
  <Override ContentType="application/vnd.openxmlformats-officedocument.presentationml.slide+xml" PartName="/ppt/slides/slide25.xml"/>
  <Override ContentType="application/vnd.openxmlformats-officedocument.presentationml.slide+xml" PartName="/ppt/slides/slide51.xml"/>
  <Override ContentType="application/vnd.openxmlformats-officedocument.presentationml.slide+xml" PartName="/ppt/slides/slide72.xml"/>
  <Override ContentType="application/vnd.openxmlformats-officedocument.presentationml.slide+xml" PartName="/ppt/slides/slide47.xml"/>
  <Override ContentType="application/vnd.openxmlformats-officedocument.presentationml.slide+xml" PartName="/ppt/slides/slide61.xml"/>
  <Override ContentType="application/vnd.openxmlformats-officedocument.presentationml.slide+xml" PartName="/ppt/slides/slide33.xml"/>
  <Override ContentType="application/vnd.openxmlformats-officedocument.presentationml.slide+xml" PartName="/ppt/slides/slide77.xml"/>
  <Override ContentType="application/vnd.openxmlformats-officedocument.presentationml.slide+xml" PartName="/ppt/slides/slide69.xml"/>
  <Override ContentType="application/vnd.openxmlformats-officedocument.presentationml.slide+xml" PartName="/ppt/slides/slide29.xml"/>
  <Override ContentType="application/vnd.openxmlformats-officedocument.presentationml.slide+xml" PartName="/ppt/slides/slide75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37.xml"/>
  <Override ContentType="application/vnd.openxmlformats-officedocument.presentationml.slide+xml" PartName="/ppt/slides/slide79.xml"/>
  <Override ContentType="application/vnd.openxmlformats-officedocument.presentationml.slide+xml" PartName="/ppt/slides/slide44.xml"/>
  <Override ContentType="application/vnd.openxmlformats-officedocument.presentationml.slide+xml" PartName="/ppt/slides/slide57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35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26.xml"/>
  <Override ContentType="application/vnd.openxmlformats-officedocument.presentationml.slide+xml" PartName="/ppt/slides/slide46.xml"/>
  <Override ContentType="application/vnd.openxmlformats-officedocument.presentationml.slide+xml" PartName="/ppt/slides/slide18.xml"/>
  <Override ContentType="application/vnd.openxmlformats-officedocument.presentationml.slide+xml" PartName="/ppt/slides/slide20.xml"/>
  <Override ContentType="application/vnd.openxmlformats-officedocument.presentationml.slide+xml" PartName="/ppt/slides/slide42.xml"/>
  <Override ContentType="application/vnd.openxmlformats-officedocument.presentationml.slide+xml" PartName="/ppt/slides/slide24.xml"/>
  <Override ContentType="application/vnd.openxmlformats-officedocument.presentationml.slide+xml" PartName="/ppt/slides/slide12.xml"/>
  <Override ContentType="application/vnd.openxmlformats-officedocument.presentationml.slide+xml" PartName="/ppt/slides/slide63.xml"/>
  <Override ContentType="application/vnd.openxmlformats-officedocument.presentationml.slide+xml" PartName="/ppt/slides/slide65.xml"/>
  <Override ContentType="application/vnd.openxmlformats-officedocument.presentationml.slide+xml" PartName="/ppt/slides/slide52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openxmlformats-officedocument.presentationml.presentation.main+xml" PartName="/ppt/presentation.xml"/>
  <Override ContentType="application/vnd.openxmlformats-officedocument.presentationml.tableStyles+xml" PartName="/ppt/tableStyles1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41D81F57-3047-4041-A4C2-C702F573F56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85F1255-13C6-4993-A5E3-D2A6794CDCF6}" styleName="Table_1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7"/>
          </a:solidFill>
        </a:fill>
      </a:tcStyle>
    </a:wholeTbl>
    <a:band1H>
      <a:tcTxStyle/>
      <a:tcStyle>
        <a:fill>
          <a:solidFill>
            <a:srgbClr val="E4CBCA"/>
          </a:solidFill>
        </a:fill>
      </a:tcStyle>
    </a:band1H>
    <a:band2H>
      <a:tcTxStyle/>
    </a:band2H>
    <a:band1V>
      <a:tcTxStyle/>
      <a:tcStyle>
        <a:fill>
          <a:solidFill>
            <a:srgbClr val="E4CBCA"/>
          </a:solidFill>
        </a:fill>
      </a:tcStyle>
    </a:band1V>
    <a:band2V>
      <a:tcTxStyle/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78CA9ACC-C39C-4218-90B6-4315FE00B586}" styleName="Table_2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636F83CE-CCB7-465C-8915-B4826FAE52B9}" styleName="Table_3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DE7"/>
          </a:solidFill>
        </a:fill>
      </a:tcStyle>
    </a:wholeTbl>
    <a:band1H>
      <a:tcTxStyle/>
      <a:tcStyle>
        <a:fill>
          <a:solidFill>
            <a:srgbClr val="FFD8CC"/>
          </a:solidFill>
        </a:fill>
      </a:tcStyle>
    </a:band1H>
    <a:band2H>
      <a:tcTxStyle/>
    </a:band2H>
    <a:band1V>
      <a:tcTxStyle/>
      <a:tcStyle>
        <a:fill>
          <a:solidFill>
            <a:srgbClr val="FFD8CC"/>
          </a:solidFill>
        </a:fill>
      </a:tcStyle>
    </a:band1V>
    <a:band2V>
      <a:tcTxStyle/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58" Type="http://schemas.openxmlformats.org/officeDocument/2006/relationships/slide" Target="slides/slide53.xml"/><Relationship Id="rId12" Type="http://schemas.openxmlformats.org/officeDocument/2006/relationships/slide" Target="slides/slide7.xml"/><Relationship Id="rId50" Type="http://schemas.openxmlformats.org/officeDocument/2006/relationships/slide" Target="slides/slide45.xml"/><Relationship Id="rId38" Type="http://schemas.openxmlformats.org/officeDocument/2006/relationships/slide" Target="slides/slide33.xml"/><Relationship Id="rId15" Type="http://schemas.openxmlformats.org/officeDocument/2006/relationships/slide" Target="slides/slide10.xml"/><Relationship Id="rId46" Type="http://schemas.openxmlformats.org/officeDocument/2006/relationships/slide" Target="slides/slide41.xml"/><Relationship Id="rId25" Type="http://schemas.openxmlformats.org/officeDocument/2006/relationships/slide" Target="slides/slide20.xml"/><Relationship Id="rId74" Type="http://schemas.openxmlformats.org/officeDocument/2006/relationships/slide" Target="slides/slide69.xml"/><Relationship Id="rId62" Type="http://schemas.openxmlformats.org/officeDocument/2006/relationships/slide" Target="slides/slide57.xml"/><Relationship Id="rId29" Type="http://schemas.openxmlformats.org/officeDocument/2006/relationships/slide" Target="slides/slide24.xml"/><Relationship Id="rId81" Type="http://schemas.openxmlformats.org/officeDocument/2006/relationships/slide" Target="slides/slide76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5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42" Type="http://schemas.openxmlformats.org/officeDocument/2006/relationships/slide" Target="slides/slide37.xml"/><Relationship Id="rId71" Type="http://schemas.openxmlformats.org/officeDocument/2006/relationships/slide" Target="slides/slide66.xml"/><Relationship Id="rId9" Type="http://schemas.openxmlformats.org/officeDocument/2006/relationships/slide" Target="slides/slide4.xml"/><Relationship Id="rId31" Type="http://schemas.openxmlformats.org/officeDocument/2006/relationships/slide" Target="slides/slide26.xml"/><Relationship Id="rId48" Type="http://schemas.openxmlformats.org/officeDocument/2006/relationships/slide" Target="slides/slide43.xml"/><Relationship Id="rId43" Type="http://schemas.openxmlformats.org/officeDocument/2006/relationships/slide" Target="slides/slide38.xml"/><Relationship Id="rId33" Type="http://schemas.openxmlformats.org/officeDocument/2006/relationships/slide" Target="slides/slide28.xml"/><Relationship Id="rId44" Type="http://schemas.openxmlformats.org/officeDocument/2006/relationships/slide" Target="slides/slide39.xml"/><Relationship Id="rId5" Type="http://schemas.openxmlformats.org/officeDocument/2006/relationships/notesMaster" Target="notesMasters/notesMaster1.xml"/><Relationship Id="rId24" Type="http://schemas.openxmlformats.org/officeDocument/2006/relationships/slide" Target="slides/slide19.xml"/><Relationship Id="rId36" Type="http://schemas.openxmlformats.org/officeDocument/2006/relationships/slide" Target="slides/slide31.xml"/><Relationship Id="rId80" Type="http://schemas.openxmlformats.org/officeDocument/2006/relationships/slide" Target="slides/slide75.xml"/><Relationship Id="rId23" Type="http://schemas.openxmlformats.org/officeDocument/2006/relationships/slide" Target="slides/slide18.xml"/><Relationship Id="rId2" Type="http://schemas.openxmlformats.org/officeDocument/2006/relationships/presProps" Target="presProps1.xml"/><Relationship Id="rId59" Type="http://schemas.openxmlformats.org/officeDocument/2006/relationships/slide" Target="slides/slide54.xml"/><Relationship Id="rId87" Type="http://schemas.openxmlformats.org/officeDocument/2006/relationships/slide" Target="slides/slide82.xml"/><Relationship Id="rId45" Type="http://schemas.openxmlformats.org/officeDocument/2006/relationships/slide" Target="slides/slide40.xml"/><Relationship Id="rId76" Type="http://schemas.openxmlformats.org/officeDocument/2006/relationships/slide" Target="slides/slide71.xml"/><Relationship Id="rId6" Type="http://schemas.openxmlformats.org/officeDocument/2006/relationships/slide" Target="slides/slide1.xml"/><Relationship Id="rId57" Type="http://schemas.openxmlformats.org/officeDocument/2006/relationships/slide" Target="slides/slide52.xml"/><Relationship Id="rId41" Type="http://schemas.openxmlformats.org/officeDocument/2006/relationships/slide" Target="slides/slide36.xml"/><Relationship Id="rId56" Type="http://schemas.openxmlformats.org/officeDocument/2006/relationships/slide" Target="slides/slide51.xml"/><Relationship Id="rId84" Type="http://schemas.openxmlformats.org/officeDocument/2006/relationships/slide" Target="slides/slide79.xml"/><Relationship Id="rId66" Type="http://schemas.openxmlformats.org/officeDocument/2006/relationships/slide" Target="slides/slide61.xml"/><Relationship Id="rId51" Type="http://schemas.openxmlformats.org/officeDocument/2006/relationships/slide" Target="slides/slide46.xml"/><Relationship Id="rId85" Type="http://schemas.openxmlformats.org/officeDocument/2006/relationships/slide" Target="slides/slide80.xml"/><Relationship Id="rId40" Type="http://schemas.openxmlformats.org/officeDocument/2006/relationships/slide" Target="slides/slide35.xml"/><Relationship Id="rId54" Type="http://schemas.openxmlformats.org/officeDocument/2006/relationships/slide" Target="slides/slide49.xml"/><Relationship Id="rId16" Type="http://schemas.openxmlformats.org/officeDocument/2006/relationships/slide" Target="slides/slide11.xml"/><Relationship Id="rId28" Type="http://schemas.openxmlformats.org/officeDocument/2006/relationships/slide" Target="slides/slide23.xml"/><Relationship Id="rId79" Type="http://schemas.openxmlformats.org/officeDocument/2006/relationships/slide" Target="slides/slide74.xml"/><Relationship Id="rId20" Type="http://schemas.openxmlformats.org/officeDocument/2006/relationships/slide" Target="slides/slide15.xml"/><Relationship Id="rId60" Type="http://schemas.openxmlformats.org/officeDocument/2006/relationships/slide" Target="slides/slide55.xml"/><Relationship Id="rId39" Type="http://schemas.openxmlformats.org/officeDocument/2006/relationships/slide" Target="slides/slide34.xml"/><Relationship Id="rId68" Type="http://schemas.openxmlformats.org/officeDocument/2006/relationships/slide" Target="slides/slide63.xml"/><Relationship Id="rId11" Type="http://schemas.openxmlformats.org/officeDocument/2006/relationships/slide" Target="slides/slide6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73" Type="http://schemas.openxmlformats.org/officeDocument/2006/relationships/slide" Target="slides/slide68.xml"/><Relationship Id="rId70" Type="http://schemas.openxmlformats.org/officeDocument/2006/relationships/slide" Target="slides/slide65.xml"/><Relationship Id="rId69" Type="http://schemas.openxmlformats.org/officeDocument/2006/relationships/slide" Target="slides/slide64.xml"/><Relationship Id="rId27" Type="http://schemas.openxmlformats.org/officeDocument/2006/relationships/slide" Target="slides/slide22.xml"/><Relationship Id="rId77" Type="http://schemas.openxmlformats.org/officeDocument/2006/relationships/slide" Target="slides/slide72.xml"/><Relationship Id="rId53" Type="http://schemas.openxmlformats.org/officeDocument/2006/relationships/slide" Target="slides/slide48.xml"/><Relationship Id="rId34" Type="http://schemas.openxmlformats.org/officeDocument/2006/relationships/slide" Target="slides/slide29.xml"/><Relationship Id="rId61" Type="http://schemas.openxmlformats.org/officeDocument/2006/relationships/slide" Target="slides/slide56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22" Type="http://schemas.openxmlformats.org/officeDocument/2006/relationships/slide" Target="slides/slide17.xml"/><Relationship Id="rId1" Type="http://schemas.openxmlformats.org/officeDocument/2006/relationships/theme" Target="theme/theme1.xml"/><Relationship Id="rId86" Type="http://schemas.openxmlformats.org/officeDocument/2006/relationships/slide" Target="slides/slide81.xml"/><Relationship Id="rId18" Type="http://schemas.openxmlformats.org/officeDocument/2006/relationships/slide" Target="slides/slide13.xml"/><Relationship Id="rId30" Type="http://schemas.openxmlformats.org/officeDocument/2006/relationships/slide" Target="slides/slide25.xml"/><Relationship Id="rId75" Type="http://schemas.openxmlformats.org/officeDocument/2006/relationships/slide" Target="slides/slide70.xml"/><Relationship Id="rId26" Type="http://schemas.openxmlformats.org/officeDocument/2006/relationships/slide" Target="slides/slide21.xml"/><Relationship Id="rId78" Type="http://schemas.openxmlformats.org/officeDocument/2006/relationships/slide" Target="slides/slide73.xml"/><Relationship Id="rId72" Type="http://schemas.openxmlformats.org/officeDocument/2006/relationships/slide" Target="slides/slide67.xml"/><Relationship Id="rId65" Type="http://schemas.openxmlformats.org/officeDocument/2006/relationships/slide" Target="slides/slide60.xml"/><Relationship Id="rId49" Type="http://schemas.openxmlformats.org/officeDocument/2006/relationships/slide" Target="slides/slide44.xml"/><Relationship Id="rId21" Type="http://schemas.openxmlformats.org/officeDocument/2006/relationships/slide" Target="slides/slide16.xml"/><Relationship Id="rId67" Type="http://schemas.openxmlformats.org/officeDocument/2006/relationships/slide" Target="slides/slide62.xml"/><Relationship Id="rId63" Type="http://schemas.openxmlformats.org/officeDocument/2006/relationships/slide" Target="slides/slide5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9" Type="http://schemas.openxmlformats.org/officeDocument/2006/relationships/slide" Target="slides/slide14.xml"/><Relationship Id="rId52" Type="http://schemas.openxmlformats.org/officeDocument/2006/relationships/slide" Target="slides/slide47.xml"/><Relationship Id="rId17" Type="http://schemas.openxmlformats.org/officeDocument/2006/relationships/slide" Target="slides/slide12.xml"/><Relationship Id="rId55" Type="http://schemas.openxmlformats.org/officeDocument/2006/relationships/slide" Target="slides/slide50.xml"/><Relationship Id="rId3" Type="http://schemas.openxmlformats.org/officeDocument/2006/relationships/tableStyles" Target="tableStyles1.xml"/><Relationship Id="rId64" Type="http://schemas.openxmlformats.org/officeDocument/2006/relationships/slide" Target="slides/slide59.xml"/><Relationship Id="rId37" Type="http://schemas.openxmlformats.org/officeDocument/2006/relationships/slide" Target="slides/slide32.xml"/><Relationship Id="rId47" Type="http://schemas.openxmlformats.org/officeDocument/2006/relationships/slide" Target="slides/slide4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1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None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None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" name="Google Shape;26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0" name="Google Shape;30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8" name="Google Shape;128;p1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3" name="Google Shape;133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4" name="Google Shape;134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Baskerville"/>
              <a:buNone/>
              <a:defRPr b="1" i="0" sz="30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Google Shape;59;p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3" name="Google Shape;63;p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4" name="Google Shape;74;p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6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2" name="Google Shape;82;p6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7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Google Shape;90;p7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1" name="Google Shape;91;p7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9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1" i="0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Google Shape;106;p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10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1" i="0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9050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5419" lvl="3" marL="118872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93039" lvl="4" marL="146304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87960" lvl="5" marL="173736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82879" lvl="6" marL="2011679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90500" lvl="7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85420" lvl="8" marL="256032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956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667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62889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Char char="•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67461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Relationship Id="rId4" Type="http://schemas.openxmlformats.org/officeDocument/2006/relationships/image" Target="../media/image1.jpg"/><Relationship Id="rId5" Type="http://schemas.openxmlformats.org/officeDocument/2006/relationships/image" Target="../media/image18.jpg"/><Relationship Id="rId6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gif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/>
          <p:nvPr>
            <p:ph type="ctrTitle"/>
          </p:nvPr>
        </p:nvSpPr>
        <p:spPr>
          <a:xfrm>
            <a:off x="1431925" y="44450"/>
            <a:ext cx="7407275" cy="2709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1" i="0" lang="en-US" sz="44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Pelvic Inflammatory Disease</a:t>
            </a:r>
            <a:br>
              <a:rPr b="1" i="0" lang="en-US" sz="4400" u="none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(PID)</a:t>
            </a:r>
            <a:br>
              <a:rPr b="1" i="0" lang="en-US" sz="4400" u="none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4400" u="none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 txBox="1"/>
          <p:nvPr>
            <p:ph idx="1" type="subTitle"/>
          </p:nvPr>
        </p:nvSpPr>
        <p:spPr>
          <a:xfrm>
            <a:off x="2357422" y="3357562"/>
            <a:ext cx="6429420" cy="2000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CHAIR PERSON-Dr.Jayashree(Assoc.prof)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-Dr.Sowmya.K(Asst.prof)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PRESENTERS-Dr.Triveni.k</a:t>
            </a:r>
            <a:endParaRPr b="1" i="0" sz="18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-Dr.Neela harika</a:t>
            </a:r>
            <a:endParaRPr b="1" i="0" sz="18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Epidemiology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" lvl="0" marL="8255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Iatrogenic procedures:</a:t>
            </a:r>
            <a:r>
              <a:rPr b="1" i="0" lang="en-US" sz="2400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favor organism to ascend 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Endometrial biopsy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Uterine curettage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Insertion of IUD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Hysterosalpingography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3212977"/>
            <a:ext cx="6480720" cy="36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428597" y="-214338"/>
            <a:ext cx="785818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Epidemiology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214283" y="785795"/>
            <a:ext cx="8715436" cy="60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Indian women suffer from PID</a:t>
            </a:r>
            <a:endParaRPr/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350" lvl="0" marL="825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Changes in epidemiology of PID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Shift from </a:t>
            </a:r>
            <a:r>
              <a:rPr b="0" i="1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in-patient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PID to </a:t>
            </a:r>
            <a:r>
              <a:rPr b="0" i="1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out-patient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PID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Changes in clinical presentation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(less severe: more common)</a:t>
            </a:r>
            <a:endParaRPr/>
          </a:p>
          <a:p>
            <a:pPr indent="-463550" lvl="0" marL="5397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Shift in the microbial etiology of more </a:t>
            </a:r>
            <a:r>
              <a:rPr b="0" i="1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Chlamydia trachomatis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than gonococcus and others</a:t>
            </a: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478" y="1340769"/>
            <a:ext cx="8100392" cy="30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6264188" y="3043808"/>
            <a:ext cx="180020" cy="457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5536969" y="2988241"/>
            <a:ext cx="691215" cy="5847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40%</a:t>
            </a:r>
            <a:endParaRPr sz="1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500034" y="785794"/>
            <a:ext cx="7467600" cy="4873752"/>
          </a:xfrm>
          <a:prstGeom prst="rect">
            <a:avLst/>
          </a:prstGeom>
          <a:solidFill>
            <a:srgbClr val="EA6D59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Noto Sans Symbols"/>
              <a:buNone/>
            </a:pPr>
            <a:r>
              <a:t/>
            </a:r>
            <a:endParaRPr b="0" i="0" sz="4800" u="none" cap="none" strike="noStrike">
              <a:solidFill>
                <a:srgbClr val="FFFF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Noto Sans Symbols"/>
              <a:buNone/>
            </a:pPr>
            <a:r>
              <a:t/>
            </a:r>
            <a:endParaRPr b="0" i="0" sz="4800" u="none" cap="none" strike="noStrike">
              <a:solidFill>
                <a:srgbClr val="FFFF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INMATE DEFENCE       MECHANISM </a:t>
            </a:r>
            <a:endParaRPr b="0" i="0" sz="4800" u="none" cap="none" strike="noStrike">
              <a:solidFill>
                <a:srgbClr val="FFFF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there is free anastomosis between the lymphatics and blood vessels, the infection of one pelvic organ usually spreads to the other more frequently.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There is direct communication of the peritoneal cavity to the anterior through vagina.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Inspite of these, the frequency and intensity of pelvic infection is kept lowered by defence mechanism.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3" name="Google Shape;223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1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Defence of the genital tract</a:t>
            </a: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1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Vulval defence</a:t>
            </a: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Anatomic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Opposition of the cleft by labia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Compound recemose type of bartholin gland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Physiologic </a:t>
            </a:r>
            <a:endParaRPr b="0" i="0" sz="24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Fungicidal action of the secretion of the apocrine glnds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Natural high resistance to the infection of the vulval and perineal skin 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1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Vaginal defence</a:t>
            </a: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A.Anatomic</a:t>
            </a:r>
            <a:r>
              <a:rPr b="1" i="0" lang="en-US" sz="2400" u="none" cap="none" strike="noStrike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2400" u="none" cap="none" strike="noStrike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 Opposition of anterior and posterior walls with its transverse rugae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 Stratified epithelium devoid of gland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B.Physiologic</a:t>
            </a:r>
            <a:r>
              <a:rPr b="1" i="0" lang="en-US" sz="2400" u="none" cap="none" strike="noStrike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2400" u="none" cap="none" strike="noStrike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642910" y="642918"/>
            <a:ext cx="7572428" cy="1071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1" i="0" lang="en-US" sz="324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Defence of the vagina in relation to age </a:t>
            </a:r>
            <a:br>
              <a:rPr b="0" i="0" lang="en-US" sz="324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b="0" i="0" sz="324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241" name="Google Shape;241;p28"/>
          <p:cNvGraphicFramePr/>
          <p:nvPr/>
        </p:nvGraphicFramePr>
        <p:xfrm>
          <a:off x="285720" y="12144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{41D81F57-3047-4041-A4C2-C702F573F561}</a:tableStyleId>
              </a:tblPr>
              <a:tblGrid>
                <a:gridCol w="1618800"/>
                <a:gridCol w="1623200"/>
                <a:gridCol w="1609975"/>
                <a:gridCol w="1624975"/>
                <a:gridCol w="1671700"/>
              </a:tblGrid>
              <a:tr h="1209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accent1"/>
                        </a:solidFill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Newborn (0-10 days)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Up to puberty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Childbearing period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Postmenopause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Epithelium 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Multilayered 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Thin 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Multilayered 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Thin 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Glycogen 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++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(-)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++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(-)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9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Doderlein’s bacillus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+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(-)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++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(-)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Acidic (4-5)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Neutral or alkaline (6-8)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Acidic (4-5)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accent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Neutral (6-7)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1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vaginal defence is lost</a:t>
            </a: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Following 10 days of tenth till puberty is reached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During reproductive period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During menstruation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Following abortion of child birth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During menopause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1500166" y="274638"/>
            <a:ext cx="6424634" cy="1082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1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Cervical defence</a:t>
            </a: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3" name="Google Shape;253;p3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A.Anatomic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1.Racemose type of glands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2.Mucus plug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B.Physiologic 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1.Bacterial effect of the mucus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Uterine defence</a:t>
            </a:r>
            <a:endParaRPr b="0" i="0" sz="24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Cyclical shedding of endometrium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Closure of the uterine ostium of the fallopian tube with slightest inflammatory reaction is endometrium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Tubal defence </a:t>
            </a:r>
            <a:endParaRPr b="0" i="0" sz="24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A.Anatomic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1.Integrated mucus plical and epithelial cilia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B.Physiologic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1.Peristalsis of the tube and also the movement of the cilia are towards the uterus.     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>
            <p:ph idx="1" type="body"/>
          </p:nvPr>
        </p:nvSpPr>
        <p:spPr>
          <a:xfrm>
            <a:off x="457200" y="1643050"/>
            <a:ext cx="3900486" cy="4830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</a:t>
            </a: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discover about gonorrhoeal pus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</a:t>
            </a: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state that urine was formed in the kidney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r>
              <a:rPr b="0" baseline="3000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</a:t>
            </a: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discover that arteries carry blood </a:t>
            </a:r>
            <a:endParaRPr/>
          </a:p>
        </p:txBody>
      </p:sp>
      <p:pic>
        <p:nvPicPr>
          <p:cNvPr id="148" name="Google Shape;1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714488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/>
          <p:nvPr>
            <p:ph type="title"/>
          </p:nvPr>
        </p:nvSpPr>
        <p:spPr>
          <a:xfrm>
            <a:off x="457200" y="214290"/>
            <a:ext cx="8115328" cy="1571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b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1" lang="en-US" sz="2000" u="none" cap="small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Galen was a physician, writer and philosopher who became the most famous doctor in the Roman Empire (130ad-210ad)</a:t>
            </a:r>
            <a:endParaRPr b="0" i="0" sz="3000" u="none" cap="small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6450811" y="13716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discover about gonorrhoeal pus 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state that urine was formed in the kidney 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r>
              <a:rPr b="0" baseline="3000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discover that arteries carry blood </a:t>
            </a:r>
            <a:endParaRPr b="0" i="0" sz="24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0" i="0" lang="en-US" sz="2775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</a:t>
            </a:r>
            <a:br>
              <a:rPr b="0" i="0" lang="en-US" sz="2775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1" lang="en-US" sz="185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Galen was a physician, writer and philosopher who became the most famous doctor in the Roman Empire (130ad-210ad)</a:t>
            </a:r>
            <a:endParaRPr b="0" i="0" sz="2775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Epidemiology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" lvl="0" marL="8255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Risk factors</a:t>
            </a:r>
            <a:endParaRPr/>
          </a:p>
        </p:txBody>
      </p:sp>
      <p:graphicFrame>
        <p:nvGraphicFramePr>
          <p:cNvPr id="266" name="Google Shape;266;p32"/>
          <p:cNvGraphicFramePr/>
          <p:nvPr/>
        </p:nvGraphicFramePr>
        <p:xfrm>
          <a:off x="571472" y="1283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3800175"/>
                <a:gridCol w="3800175"/>
              </a:tblGrid>
              <a:tr h="5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ACCEPTED</a:t>
                      </a:r>
                      <a:endParaRPr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PROPOSED</a:t>
                      </a:r>
                      <a:endParaRPr sz="2000" u="none" cap="none" strike="noStrike"/>
                    </a:p>
                  </a:txBody>
                  <a:tcPr marT="45725" marB="45725" marR="91450" marL="91450" anchor="ctr"/>
                </a:tc>
              </a:tr>
              <a:tr h="5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1. Menstruating teens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 Low</a:t>
                      </a:r>
                      <a:r>
                        <a:rPr lang="en-US" sz="2000"/>
                        <a:t> socio-economic status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 Multiple sex partners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 Early</a:t>
                      </a:r>
                      <a:r>
                        <a:rPr lang="en-US" sz="2000"/>
                        <a:t> age of sexual activity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 Prior H/O PID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 Urban living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4. Sexually</a:t>
                      </a:r>
                      <a:r>
                        <a:rPr lang="en-US" sz="2000"/>
                        <a:t> Transmitted Infection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4. High frequency of coitus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5. Non-use of barrier contraceptive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5. Use of IUCD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6. Cigarette</a:t>
                      </a:r>
                      <a:r>
                        <a:rPr lang="en-US" sz="2000"/>
                        <a:t> smoking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7. Substance abuse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960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8. Douching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enovo\Downloads\download (5).jpg" id="271" name="Google Shape;27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9" y="560361"/>
            <a:ext cx="3868772" cy="3868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enovo\Pictures\diverse-group-std-risk-200.jpg" id="272" name="Google Shape;27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224" y="4429132"/>
            <a:ext cx="3727200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enovo\Downloads\images (2).jpg" id="273" name="Google Shape;27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7752" y="0"/>
            <a:ext cx="3318086" cy="3000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enovo\Pictures\_67328469_woman_smoking-spl-1.jpg" id="274" name="Google Shape;27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752" y="2928934"/>
            <a:ext cx="3385730" cy="242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Epidemiology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Protective</a:t>
            </a:r>
            <a:endParaRPr b="1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63296" lvl="0" marL="5394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Barrier methods: Specially condom with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spermicidal chemicals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(Nonoxynol-9 which is  bactericidal &amp; virucidal)</a:t>
            </a:r>
            <a:endParaRPr/>
          </a:p>
          <a:p>
            <a:pPr indent="-463296" lvl="0" marL="5394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Libre Baskerville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Oral steroidal contraceptives: 					-Thick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mucus plug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(preventing ascend of sperm and 	  bacterial penetration)				-Decrease in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durationof menstruation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(Short interval of 	  bacterial colonization of the upper tract)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4786322"/>
            <a:ext cx="22860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enovo\Pictures\filepicker%2FUAwBMxRgS5SEd7744eYg_condom2.jpg" id="282" name="Google Shape;2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60" y="4262419"/>
            <a:ext cx="2255470" cy="259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8" name="Google Shape;288;p3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296" lvl="0" marL="5394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3.Women with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monogamous partner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vasectomy</a:t>
            </a:r>
            <a:endParaRPr/>
          </a:p>
          <a:p>
            <a:pPr indent="-463296" lvl="0" marL="5394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4.Pregnancy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63296" lvl="0" marL="5394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5.Menopause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63296" lvl="0" marL="5394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6.Uncommon in women who are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menstruating</a:t>
            </a:r>
            <a:endParaRPr/>
          </a:p>
          <a:p>
            <a:pPr indent="-463296" lvl="0" marL="5394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7.Husband who 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azoospermic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0" i="0" lang="en-US" sz="36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ROLE OF CONTRACEPTION IN PID</a:t>
            </a:r>
            <a:endParaRPr/>
          </a:p>
        </p:txBody>
      </p:sp>
      <p:sp>
        <p:nvSpPr>
          <p:cNvPr id="294" name="Google Shape;294;p3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 of combined oral contraceptives has been regarded as protective against symptomatic PID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(Vessy MP,Int J Fertil 2003)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     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OCP’s increase cervical mucus density,decrease menstrual bleeding,alter uterine activity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Decrease in duration of menstrual flow , shorter interval for bacterial colonization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Inhibits ovulation helps from providing a nidus for tuboovarian abcess formation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idx="1" type="body"/>
          </p:nvPr>
        </p:nvSpPr>
        <p:spPr>
          <a:xfrm>
            <a:off x="457200" y="714356"/>
            <a:ext cx="7467600" cy="575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IUCD may be left in situ in mild PID.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to be removed in severe PID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IUCD only increase risk of developing PID in first few weeks after insertion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(Grimes DA et al,Lancet 2000)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Prophylactic doxycycline  stat dose can be given at the time of insertion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Barrier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contraception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is protective against PID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</a:t>
            </a:r>
            <a:endParaRPr/>
          </a:p>
        </p:txBody>
      </p:sp>
      <p:pic>
        <p:nvPicPr>
          <p:cNvPr descr="C:\Users\Lenovo\Pictures\220px-Mirena_IntraUterine_System.jpg" id="300" name="Google Shape;3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08" y="4429132"/>
            <a:ext cx="5760758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285720" y="-21433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Microbiology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285720" y="785795"/>
            <a:ext cx="8823355" cy="60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8996" lvl="0" marL="4251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Acute PID: Usually polymicrobial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Primary organisms</a:t>
            </a:r>
            <a:endParaRPr b="1" i="0" sz="24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Sexually transmitted</a:t>
            </a:r>
            <a:endParaRPr/>
          </a:p>
          <a:p>
            <a:pPr indent="-284480" lvl="1" marL="64008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1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N. gonorrhoeae</a:t>
            </a: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 recovered from cervix in 30%-80% of women with PID</a:t>
            </a:r>
            <a:endParaRPr b="0" i="0" sz="21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4480" lvl="1" marL="64008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1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C. trachomatis</a:t>
            </a: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 recovered from cervix in 20%-40% of women with PID</a:t>
            </a:r>
            <a:endParaRPr/>
          </a:p>
          <a:p>
            <a:pPr indent="-284480" lvl="1" marL="64008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1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N. gonorrhoeae</a:t>
            </a: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and </a:t>
            </a:r>
            <a:r>
              <a:rPr b="0" i="1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C. trachomatis </a:t>
            </a: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present in combination in approximately 25%-75% of patients 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Secondary organisms</a:t>
            </a:r>
            <a:endParaRPr b="1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Normally found in vagina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    Aerobic: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Non-hemolytic streptococcus, E. coli, 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      	      Group-B streptococcus &amp; staphylococcus</a:t>
            </a:r>
            <a:endParaRPr/>
          </a:p>
          <a:p>
            <a:pPr indent="-6096" lvl="0" marL="8229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Anaerobic: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Bacteroides species- fragilis &amp; bivius, 			      Peptostrepococcus &amp; peptococcus</a:t>
            </a:r>
            <a:endParaRPr/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12" name="Google Shape;3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rPr b="0" i="0" lang="en-US" sz="3000" u="none" cap="small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rPr>
              <a:t>N. gonorrhoeae</a:t>
            </a:r>
            <a:br>
              <a:rPr b="0" i="0" lang="en-US" sz="3000" u="none" cap="small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8" name="Google Shape;318;p4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80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gram –ve diplococcus</a:t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828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rapid growth (20-40 min)</a:t>
            </a:r>
            <a:endParaRPr/>
          </a:p>
          <a:p>
            <a:pPr indent="-1828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rapid &amp; intense inflammatory response</a:t>
            </a:r>
            <a:endParaRPr/>
          </a:p>
          <a:p>
            <a:pPr indent="-1828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major sequelae</a:t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9050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infertility &amp; ectopic pregnancy, strong asso. with prior Chalamydia infection</a:t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rPr b="0" i="0" lang="en-US" sz="3000" u="none" cap="small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rPr>
              <a:t>C. trachomatis</a:t>
            </a:r>
            <a:br>
              <a:rPr b="0" i="0" lang="en-US" sz="3000" u="none" cap="small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rPr>
            </a:b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4" name="Google Shape;324;p4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640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produce mild form of salpingitis</a:t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828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slow growth (48-72 hr)</a:t>
            </a:r>
            <a:endParaRPr/>
          </a:p>
          <a:p>
            <a:pPr indent="-1828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intracellular organism</a:t>
            </a:r>
            <a:endParaRPr/>
          </a:p>
          <a:p>
            <a:pPr indent="-1828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insidious onset</a:t>
            </a:r>
            <a:endParaRPr/>
          </a:p>
          <a:p>
            <a:pPr indent="-1828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remain in tubes for months/years after initial colonization of upper genital tract</a:t>
            </a:r>
            <a:endParaRPr/>
          </a:p>
          <a:p>
            <a:pPr indent="-1828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more severe tubes involvement </a:t>
            </a: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</a:t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1071538" y="214290"/>
            <a:ext cx="7210452" cy="1011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600" u="none" cap="small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PID: A Neglected Issue</a:t>
            </a:r>
            <a:endParaRPr/>
          </a:p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b="0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Low disease awareness</a:t>
            </a:r>
            <a:endParaRPr/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  • Sub-optimal management</a:t>
            </a:r>
            <a:endParaRPr/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  • 50% named correct antibiotic regimen</a:t>
            </a:r>
            <a:endParaRPr/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  • &lt; 25% examined the sexual partners</a:t>
            </a:r>
            <a:endParaRPr/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/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              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20" lvl="0" marL="27432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Mode of transmission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2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Ascending infection (Canalicular spread)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Ascend of gonococcal &amp; chlamydial organisms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by surface extension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from the lower genital tract through the cervical canal by way of the endometrium to the fallopian tubes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Facilitated by the sexually transmitted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vectors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such as sperms &amp; trichomonads</a:t>
            </a:r>
            <a:endParaRPr/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Reflux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menstrual blood along with gonococci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into the fallopian tubes may be the other possibility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31" name="Google Shape;3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5" y="3387724"/>
            <a:ext cx="3000396" cy="249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Mode of transmission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3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Through uterine lymphatic &amp; blood vessels across parametrium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Mycoplasma hominis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Secondary organisms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8082" y="1412776"/>
            <a:ext cx="4565696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Mode of transmission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4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Gynecological procedures favoring ascend of infection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E.g. D&amp;C, D&amp;E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Blood-borne transmission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Pelvic tuberculosis</a:t>
            </a:r>
            <a:endParaRPr/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Direct spread from contaminated structures in abdominal cavity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E.g. Appendicitis, cholecystitis</a:t>
            </a:r>
            <a:endParaRPr/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C:\Users\Dr Ash\Desktop\hqdefault.jpg" id="345" name="Google Shape;34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115" y="2758616"/>
            <a:ext cx="3774165" cy="28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Pathology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5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2" name="Google Shape;352;p45"/>
          <p:cNvSpPr/>
          <p:nvPr/>
        </p:nvSpPr>
        <p:spPr>
          <a:xfrm>
            <a:off x="1729303" y="1124744"/>
            <a:ext cx="2157001" cy="5545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A127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Cervicitis</a:t>
            </a:r>
            <a:endParaRPr b="1" sz="2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3" name="Google Shape;353;p45"/>
          <p:cNvSpPr/>
          <p:nvPr/>
        </p:nvSpPr>
        <p:spPr>
          <a:xfrm rot="5400000">
            <a:off x="2613673" y="1824855"/>
            <a:ext cx="388260" cy="4853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5A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5"/>
          <p:cNvSpPr txBox="1"/>
          <p:nvPr/>
        </p:nvSpPr>
        <p:spPr>
          <a:xfrm>
            <a:off x="2686449" y="1873382"/>
            <a:ext cx="242662" cy="29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5" name="Google Shape;355;p45"/>
          <p:cNvSpPr/>
          <p:nvPr/>
        </p:nvSpPr>
        <p:spPr>
          <a:xfrm>
            <a:off x="1729303" y="2455777"/>
            <a:ext cx="2157001" cy="5441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A127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Endometritis</a:t>
            </a:r>
            <a:endParaRPr b="1"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6" name="Google Shape;356;p45"/>
          <p:cNvSpPr/>
          <p:nvPr/>
        </p:nvSpPr>
        <p:spPr>
          <a:xfrm rot="5400000">
            <a:off x="2613673" y="3145547"/>
            <a:ext cx="388260" cy="4853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5A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5"/>
          <p:cNvSpPr txBox="1"/>
          <p:nvPr/>
        </p:nvSpPr>
        <p:spPr>
          <a:xfrm>
            <a:off x="2686449" y="3194057"/>
            <a:ext cx="242662" cy="29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8" name="Google Shape;358;p45"/>
          <p:cNvSpPr/>
          <p:nvPr/>
        </p:nvSpPr>
        <p:spPr>
          <a:xfrm>
            <a:off x="1537514" y="3776469"/>
            <a:ext cx="2540580" cy="129420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A127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Salpingitis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Oophoritis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Tubo-ovarian abscess</a:t>
            </a:r>
            <a:endParaRPr b="1"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9" name="Google Shape;359;p45"/>
          <p:cNvSpPr/>
          <p:nvPr/>
        </p:nvSpPr>
        <p:spPr>
          <a:xfrm rot="5400000">
            <a:off x="2613673" y="5216268"/>
            <a:ext cx="388260" cy="4853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5A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2686449" y="5264782"/>
            <a:ext cx="242662" cy="29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1" name="Google Shape;361;p45"/>
          <p:cNvSpPr/>
          <p:nvPr/>
        </p:nvSpPr>
        <p:spPr>
          <a:xfrm>
            <a:off x="1729303" y="5847190"/>
            <a:ext cx="2157001" cy="6781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A127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Peritonitis</a:t>
            </a:r>
            <a:endParaRPr b="1" sz="2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C:\Users\Dr Ash\Desktop\204862.jpg" id="362" name="Google Shape;3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8268" y="2176264"/>
            <a:ext cx="4266220" cy="341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Pathology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6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8996" lvl="0" marL="4251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Involvement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the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fallopian tubes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 almost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bilateral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Pathological process is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initiated primarily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endosalpinx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 usually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follows menses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due to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loss of genital defence</a:t>
            </a:r>
            <a:endParaRPr/>
          </a:p>
          <a:p>
            <a:pPr indent="-250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Gross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destruction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epithelial cells, cilia &amp; microvilli</a:t>
            </a:r>
            <a:endParaRPr/>
          </a:p>
          <a:p>
            <a:pPr indent="-250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Acute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inflammatory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reaction: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 layers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involved</a:t>
            </a:r>
            <a:endParaRPr/>
          </a:p>
          <a:p>
            <a:pPr indent="-250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Tubes become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edematous &amp; hyperemic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exfoliated cells &amp; exudate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pour into lumen &amp; agglutinate the mucosal folds</a:t>
            </a:r>
            <a:endParaRPr/>
          </a:p>
          <a:p>
            <a:pPr indent="-250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Abdominal ostium: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closed by edema &amp; inflammation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Uterine end: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closed by congestion</a:t>
            </a:r>
            <a:endParaRPr/>
          </a:p>
          <a:p>
            <a:pPr indent="-190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6059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r>
              <a:t/>
            </a:r>
            <a:endParaRPr b="0" i="0" sz="148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9" name="Google Shape;369;p46"/>
          <p:cNvSpPr/>
          <p:nvPr/>
        </p:nvSpPr>
        <p:spPr>
          <a:xfrm>
            <a:off x="1763688" y="2161434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0" name="Google Shape;370;p46"/>
          <p:cNvSpPr/>
          <p:nvPr/>
        </p:nvSpPr>
        <p:spPr>
          <a:xfrm>
            <a:off x="1763688" y="5172044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1" name="Google Shape;371;p46"/>
          <p:cNvSpPr/>
          <p:nvPr/>
        </p:nvSpPr>
        <p:spPr>
          <a:xfrm>
            <a:off x="1763688" y="3947908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1763688" y="3083812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Pathology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7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9560" lvl="0" marL="36576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Depending on the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virulence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watery or purulent exudate</a:t>
            </a:r>
            <a:endParaRPr/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Hydrosalpinx or Pyosalpinx</a:t>
            </a:r>
            <a:endParaRPr/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Deeper penetration &amp; more destruction</a:t>
            </a:r>
            <a:endParaRPr/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sng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Possibilities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Oophoritis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Tubo-ovarian abscess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Peritonitis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Pelvic abscess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        or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Resolution in 2-3 weeks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with/without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chronic sequelae</a:t>
            </a:r>
            <a:endParaRPr/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F:\Monika\Study\CDC\pid.gif" id="379" name="Google Shape;3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387" y="3429000"/>
            <a:ext cx="3622101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7"/>
          <p:cNvSpPr/>
          <p:nvPr/>
        </p:nvSpPr>
        <p:spPr>
          <a:xfrm>
            <a:off x="1763688" y="1283612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1" name="Google Shape;381;p47"/>
          <p:cNvSpPr/>
          <p:nvPr/>
        </p:nvSpPr>
        <p:spPr>
          <a:xfrm>
            <a:off x="1763688" y="2204864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1763688" y="3083812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83" name="Google Shape;38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0476" y="1412776"/>
            <a:ext cx="3134012" cy="114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Presentation &amp;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8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956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Diagnosis of Acute PID is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difficult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because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wide variation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&amp;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non-specific nature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symptoms &amp; signs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Many women with PID have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subtle or mild symptoms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diagnosis of PID usually is based on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clinical findings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Delay in diagnosis and treatment probably contributes to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inflammatory sequelae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the upper reproductive tract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90" name="Google Shape;39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132856"/>
            <a:ext cx="8100392" cy="309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Presentation &amp;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9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patient should be asked about the location, intensity, radiation, timing, duration, and exacerbating and mitigating factors of the pelvic pain: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Bilateral lower abdominal &amp; pelvic dull aching pain is characteristic of acute PID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H/O Fever (Oral temperature &gt; 38.3˚C/101F)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H/O Abnormal vaginal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discharge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H/O symptoms suggestive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dysuria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Previous H/O abdominal or gynecological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surgeries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H/O previous gynecological problem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H/O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IUD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insertion (6 times higher risk within 20 days)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Social history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Should include patient’s sexual and STDs history &amp; partner’s history in terms of STDs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7" name="Google Shape;397;p49"/>
          <p:cNvSpPr/>
          <p:nvPr/>
        </p:nvSpPr>
        <p:spPr>
          <a:xfrm>
            <a:off x="672136" y="1412776"/>
            <a:ext cx="371472" cy="266429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8" name="Google Shape;398;p49"/>
          <p:cNvSpPr/>
          <p:nvPr/>
        </p:nvSpPr>
        <p:spPr>
          <a:xfrm>
            <a:off x="683568" y="4293096"/>
            <a:ext cx="371472" cy="108012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Presentation &amp;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0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Fitz Hugh &amp; Curtis Syndrome</a:t>
            </a:r>
            <a:endParaRPr b="1" i="0" sz="24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Consists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rt. upper quadrant pain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resulting from ascending pelvic infection and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inflammation of the liver capsule or diaphragm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Although it is typically associated with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acute salpingitis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it can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exist without signs of acute pelvic inflammatory disease (PID)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Physical examination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Abdominal &amp; pelvic examination is most important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Bilateral abdominal tenderness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Adnexal mass &amp; adnexal tenderness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Cervical motion tenderness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Uterine tenderness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Vaginal mucopurulent discharge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Presentation &amp;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1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Investigations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Complete blood count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 – reactive protein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Erythrocyte sedimentation rate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Urine Pregnancy Test (UPT), urinalysis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Urine culture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Urine NAATs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Vaginal wet mount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  WBCs suggest PID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2. Cervical chlamydia and gonorrhea testing 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3. Nucleic acid amplification tests (NAATs) for organisms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Faecal occult blood test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Tests for tuberculosis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Tests for syphilis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Tests for HIV</a:t>
            </a:r>
            <a:endParaRPr/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1" name="Google Shape;411;p51"/>
          <p:cNvSpPr/>
          <p:nvPr/>
        </p:nvSpPr>
        <p:spPr>
          <a:xfrm>
            <a:off x="672136" y="1412776"/>
            <a:ext cx="371472" cy="91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683568" y="2586608"/>
            <a:ext cx="371472" cy="91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2714612" y="274638"/>
            <a:ext cx="5210188" cy="1225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4000" u="none" cap="small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4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What is Pelvic Inflammatory Disease?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 b="1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Why is it important to treat timely?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 b="1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Causative factors and transmission?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 b="1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How does the patient present?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 b="1" i="0" lang="en-US" sz="259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Treatment Plan?</a:t>
            </a:r>
            <a:endParaRPr/>
          </a:p>
          <a:p>
            <a:pPr indent="-284480" lvl="1" marL="640080" marR="0" rtl="0" algn="l">
              <a:spcBef>
                <a:spcPts val="38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94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- Drug therapies</a:t>
            </a:r>
            <a:endParaRPr/>
          </a:p>
          <a:p>
            <a:pPr indent="-284480" lvl="1" marL="640080" marR="0" rtl="0" algn="l">
              <a:spcBef>
                <a:spcPts val="38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94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- Surgical procedures</a:t>
            </a:r>
            <a:endParaRPr/>
          </a:p>
          <a:p>
            <a:pPr indent="-284480" lvl="1" marL="640080" marR="0" rtl="0" algn="l">
              <a:spcBef>
                <a:spcPts val="38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94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- Follow up</a:t>
            </a:r>
            <a:endParaRPr/>
          </a:p>
          <a:p>
            <a:pPr indent="-284480" lvl="1" marL="640080" marR="0" rtl="0" algn="l">
              <a:spcBef>
                <a:spcPts val="388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Arial"/>
              <a:buChar char="•"/>
            </a:pPr>
            <a:r>
              <a:rPr b="1" i="0" lang="en-US" sz="194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Genital tuberculosis </a:t>
            </a:r>
            <a:endParaRPr/>
          </a:p>
          <a:p>
            <a:pPr indent="-175641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Presentation &amp;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2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24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Imaging</a:t>
            </a:r>
            <a:endParaRPr b="1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Transvaginal ultrasonography is the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imaging modality of choice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 abdominal ultrasonography for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DD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Abdominal CT or MRI :  When USG indeterminate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Diagnostic procedures</a:t>
            </a:r>
            <a:endParaRPr b="1" i="0" sz="24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Culdocentesis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Endometrial biopsy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Diagnostic laparoscopy</a:t>
            </a:r>
            <a:endParaRPr/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Most common DD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3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24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4231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425" name="Google Shape;425;p53"/>
          <p:cNvGraphicFramePr/>
          <p:nvPr/>
        </p:nvGraphicFramePr>
        <p:xfrm>
          <a:off x="2076400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6096000"/>
              </a:tblGrid>
              <a:tr h="78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Most common DD of acute PID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8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 Appendicitis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8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 Ectopic pregnancy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8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3. Endometritis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8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4. Ovarian cyst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8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5. Ovarian torsion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/>
          <p:nvPr>
            <p:ph type="title"/>
          </p:nvPr>
        </p:nvSpPr>
        <p:spPr>
          <a:xfrm>
            <a:off x="539552" y="-99392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diagnostic approach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251520" y="993178"/>
            <a:ext cx="3312368" cy="707630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History, physical examination, &amp; pregnancy test </a:t>
            </a:r>
            <a:endParaRPr/>
          </a:p>
        </p:txBody>
      </p:sp>
      <p:sp>
        <p:nvSpPr>
          <p:cNvPr id="432" name="Google Shape;432;p54"/>
          <p:cNvSpPr/>
          <p:nvPr/>
        </p:nvSpPr>
        <p:spPr>
          <a:xfrm>
            <a:off x="251520" y="3212976"/>
            <a:ext cx="3312368" cy="1224136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Right lower quadrant abdominal pain or pain migration from periumbilical area to right lower quadrant of abdomen? </a:t>
            </a:r>
            <a:endParaRPr/>
          </a:p>
        </p:txBody>
      </p:sp>
      <p:sp>
        <p:nvSpPr>
          <p:cNvPr id="433" name="Google Shape;433;p54"/>
          <p:cNvSpPr/>
          <p:nvPr/>
        </p:nvSpPr>
        <p:spPr>
          <a:xfrm>
            <a:off x="251520" y="5301208"/>
            <a:ext cx="3312368" cy="720080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Cervical motion, uterine, or adnexal tenderness? </a:t>
            </a:r>
            <a:endParaRPr/>
          </a:p>
        </p:txBody>
      </p:sp>
      <p:sp>
        <p:nvSpPr>
          <p:cNvPr id="434" name="Google Shape;434;p54"/>
          <p:cNvSpPr/>
          <p:nvPr/>
        </p:nvSpPr>
        <p:spPr>
          <a:xfrm>
            <a:off x="4788024" y="1484784"/>
            <a:ext cx="4248472" cy="1008112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Evaluate for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ectopic pregnancy 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 quantitative beta-subunit of HCG test and transvaginal USG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5" name="Google Shape;435;p54"/>
          <p:cNvSpPr/>
          <p:nvPr/>
        </p:nvSpPr>
        <p:spPr>
          <a:xfrm>
            <a:off x="4788024" y="2996952"/>
            <a:ext cx="4248472" cy="1512168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Consider surgical consultation and laparotomy for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appendicitis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; if diagnosis in doubt, consider USG or abdominal and pelvic CT with intravenous contrast media </a:t>
            </a:r>
            <a:endParaRPr/>
          </a:p>
        </p:txBody>
      </p:sp>
      <p:sp>
        <p:nvSpPr>
          <p:cNvPr id="436" name="Google Shape;436;p54"/>
          <p:cNvSpPr/>
          <p:nvPr/>
        </p:nvSpPr>
        <p:spPr>
          <a:xfrm>
            <a:off x="4788024" y="5157192"/>
            <a:ext cx="4248472" cy="936104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Consider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PID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; obtain transvaginal USG to evaluate for tubo-ovarian abscess </a:t>
            </a:r>
            <a:endParaRPr/>
          </a:p>
        </p:txBody>
      </p:sp>
      <p:sp>
        <p:nvSpPr>
          <p:cNvPr id="437" name="Google Shape;437;p54"/>
          <p:cNvSpPr/>
          <p:nvPr/>
        </p:nvSpPr>
        <p:spPr>
          <a:xfrm>
            <a:off x="1115616" y="2132856"/>
            <a:ext cx="1512168" cy="45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FF68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Pregnancy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8" name="Google Shape;438;p54"/>
          <p:cNvCxnSpPr>
            <a:stCxn id="431" idx="2"/>
          </p:cNvCxnSpPr>
          <p:nvPr/>
        </p:nvCxnSpPr>
        <p:spPr>
          <a:xfrm>
            <a:off x="1907704" y="1700808"/>
            <a:ext cx="0" cy="432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9" name="Google Shape;439;p54"/>
          <p:cNvCxnSpPr>
            <a:stCxn id="437" idx="2"/>
          </p:cNvCxnSpPr>
          <p:nvPr/>
        </p:nvCxnSpPr>
        <p:spPr>
          <a:xfrm>
            <a:off x="1871700" y="2590056"/>
            <a:ext cx="0" cy="550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0" name="Google Shape;440;p54"/>
          <p:cNvCxnSpPr>
            <a:stCxn id="432" idx="2"/>
            <a:endCxn id="433" idx="0"/>
          </p:cNvCxnSpPr>
          <p:nvPr/>
        </p:nvCxnSpPr>
        <p:spPr>
          <a:xfrm>
            <a:off x="1907704" y="4437112"/>
            <a:ext cx="0" cy="864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1" name="Google Shape;441;p54"/>
          <p:cNvCxnSpPr>
            <a:stCxn id="437" idx="3"/>
          </p:cNvCxnSpPr>
          <p:nvPr/>
        </p:nvCxnSpPr>
        <p:spPr>
          <a:xfrm>
            <a:off x="2627784" y="2361456"/>
            <a:ext cx="21603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2" name="Google Shape;442;p54"/>
          <p:cNvCxnSpPr/>
          <p:nvPr/>
        </p:nvCxnSpPr>
        <p:spPr>
          <a:xfrm>
            <a:off x="3563888" y="3861048"/>
            <a:ext cx="122413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3" name="Google Shape;443;p54"/>
          <p:cNvCxnSpPr/>
          <p:nvPr/>
        </p:nvCxnSpPr>
        <p:spPr>
          <a:xfrm>
            <a:off x="3563888" y="5661248"/>
            <a:ext cx="122413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4" name="Google Shape;444;p54"/>
          <p:cNvCxnSpPr>
            <a:stCxn id="433" idx="2"/>
          </p:cNvCxnSpPr>
          <p:nvPr/>
        </p:nvCxnSpPr>
        <p:spPr>
          <a:xfrm>
            <a:off x="1907704" y="6021288"/>
            <a:ext cx="0" cy="64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5" name="Google Shape;445;p54"/>
          <p:cNvSpPr/>
          <p:nvPr/>
        </p:nvSpPr>
        <p:spPr>
          <a:xfrm>
            <a:off x="3779912" y="1844824"/>
            <a:ext cx="792088" cy="444498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3779912" y="3344542"/>
            <a:ext cx="792088" cy="444498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3779912" y="5144742"/>
            <a:ext cx="792088" cy="444498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1979712" y="2708920"/>
            <a:ext cx="864096" cy="347464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1979712" y="4737720"/>
            <a:ext cx="864096" cy="347464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0" name="Google Shape;450;p54"/>
          <p:cNvSpPr/>
          <p:nvPr/>
        </p:nvSpPr>
        <p:spPr>
          <a:xfrm>
            <a:off x="1979712" y="6177880"/>
            <a:ext cx="864096" cy="347464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5"/>
          <p:cNvSpPr txBox="1"/>
          <p:nvPr>
            <p:ph type="title"/>
          </p:nvPr>
        </p:nvSpPr>
        <p:spPr>
          <a:xfrm>
            <a:off x="503436" y="-99392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diagnostic approach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5"/>
          <p:cNvSpPr/>
          <p:nvPr/>
        </p:nvSpPr>
        <p:spPr>
          <a:xfrm>
            <a:off x="251520" y="1124744"/>
            <a:ext cx="3312368" cy="707630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Pelvic mass on examination? </a:t>
            </a:r>
            <a:endParaRPr/>
          </a:p>
        </p:txBody>
      </p:sp>
      <p:sp>
        <p:nvSpPr>
          <p:cNvPr id="457" name="Google Shape;457;p55"/>
          <p:cNvSpPr/>
          <p:nvPr/>
        </p:nvSpPr>
        <p:spPr>
          <a:xfrm>
            <a:off x="251520" y="2636912"/>
            <a:ext cx="3312368" cy="792088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Dysuria and white blood cells on urinalysis? </a:t>
            </a:r>
            <a:endParaRPr/>
          </a:p>
        </p:txBody>
      </p:sp>
      <p:sp>
        <p:nvSpPr>
          <p:cNvPr id="458" name="Google Shape;458;p55"/>
          <p:cNvSpPr/>
          <p:nvPr/>
        </p:nvSpPr>
        <p:spPr>
          <a:xfrm>
            <a:off x="4788024" y="1052736"/>
            <a:ext cx="4248472" cy="1181844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Consider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ovarian cyst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ovarian torsion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degenerating uterine fibroid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or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endometriosis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; obtain transvaginal USG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9" name="Google Shape;459;p55"/>
          <p:cNvSpPr/>
          <p:nvPr/>
        </p:nvSpPr>
        <p:spPr>
          <a:xfrm>
            <a:off x="4788024" y="2624336"/>
            <a:ext cx="4248472" cy="804664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Evaluate for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urinary tract infection 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 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pyelonephritis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; obtain urine culture </a:t>
            </a:r>
            <a:endParaRPr/>
          </a:p>
        </p:txBody>
      </p:sp>
      <p:cxnSp>
        <p:nvCxnSpPr>
          <p:cNvPr id="460" name="Google Shape;460;p55"/>
          <p:cNvCxnSpPr/>
          <p:nvPr/>
        </p:nvCxnSpPr>
        <p:spPr>
          <a:xfrm>
            <a:off x="1871700" y="1844824"/>
            <a:ext cx="0" cy="77951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1" name="Google Shape;461;p55"/>
          <p:cNvCxnSpPr>
            <a:stCxn id="457" idx="2"/>
          </p:cNvCxnSpPr>
          <p:nvPr/>
        </p:nvCxnSpPr>
        <p:spPr>
          <a:xfrm>
            <a:off x="1907704" y="3429000"/>
            <a:ext cx="0" cy="136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2" name="Google Shape;462;p55"/>
          <p:cNvCxnSpPr/>
          <p:nvPr/>
        </p:nvCxnSpPr>
        <p:spPr>
          <a:xfrm>
            <a:off x="3563888" y="3284984"/>
            <a:ext cx="122413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3" name="Google Shape;463;p55"/>
          <p:cNvSpPr/>
          <p:nvPr/>
        </p:nvSpPr>
        <p:spPr>
          <a:xfrm>
            <a:off x="3779912" y="1544342"/>
            <a:ext cx="792088" cy="444498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4" name="Google Shape;464;p55"/>
          <p:cNvSpPr/>
          <p:nvPr/>
        </p:nvSpPr>
        <p:spPr>
          <a:xfrm>
            <a:off x="3779912" y="2780928"/>
            <a:ext cx="792088" cy="444498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5" name="Google Shape;465;p55"/>
          <p:cNvSpPr/>
          <p:nvPr/>
        </p:nvSpPr>
        <p:spPr>
          <a:xfrm>
            <a:off x="1979712" y="2060848"/>
            <a:ext cx="864096" cy="347464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6" name="Google Shape;466;p55"/>
          <p:cNvSpPr/>
          <p:nvPr/>
        </p:nvSpPr>
        <p:spPr>
          <a:xfrm>
            <a:off x="1979712" y="3717032"/>
            <a:ext cx="864096" cy="347464"/>
          </a:xfrm>
          <a:prstGeom prst="ellipse">
            <a:avLst/>
          </a:prstGeom>
          <a:gradFill>
            <a:gsLst>
              <a:gs pos="0">
                <a:srgbClr val="D2D2D2"/>
              </a:gs>
              <a:gs pos="30000">
                <a:srgbClr val="CDCDCD"/>
              </a:gs>
              <a:gs pos="75000">
                <a:srgbClr val="B1B1B1"/>
              </a:gs>
              <a:gs pos="100000">
                <a:srgbClr val="949494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67" name="Google Shape;467;p55"/>
          <p:cNvCxnSpPr/>
          <p:nvPr/>
        </p:nvCxnSpPr>
        <p:spPr>
          <a:xfrm>
            <a:off x="3563888" y="1484784"/>
            <a:ext cx="122413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8" name="Google Shape;468;p55"/>
          <p:cNvSpPr/>
          <p:nvPr/>
        </p:nvSpPr>
        <p:spPr>
          <a:xfrm>
            <a:off x="251520" y="4869160"/>
            <a:ext cx="3312368" cy="936104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Transvaginal USG to evaluate for </a:t>
            </a:r>
            <a:r>
              <a:rPr b="1" lang="en-US" sz="20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other diagnosis </a:t>
            </a:r>
            <a:endParaRPr b="1" sz="2000" u="sng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69" name="Google Shape;469;p55"/>
          <p:cNvCxnSpPr/>
          <p:nvPr/>
        </p:nvCxnSpPr>
        <p:spPr>
          <a:xfrm>
            <a:off x="1835696" y="705272"/>
            <a:ext cx="0" cy="41947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6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Differential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6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76" name="Google Shape;47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1" y="1017003"/>
            <a:ext cx="7400094" cy="550834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477" name="Google Shape;477;p56"/>
          <p:cNvSpPr/>
          <p:nvPr/>
        </p:nvSpPr>
        <p:spPr>
          <a:xfrm>
            <a:off x="1547664" y="5085184"/>
            <a:ext cx="2304256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8" name="Google Shape;478;p56"/>
          <p:cNvSpPr/>
          <p:nvPr/>
        </p:nvSpPr>
        <p:spPr>
          <a:xfrm>
            <a:off x="1547664" y="4365104"/>
            <a:ext cx="2304256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9" name="Google Shape;479;p56"/>
          <p:cNvSpPr/>
          <p:nvPr/>
        </p:nvSpPr>
        <p:spPr>
          <a:xfrm>
            <a:off x="1547664" y="2708920"/>
            <a:ext cx="2304256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0" name="Google Shape;480;p56"/>
          <p:cNvSpPr/>
          <p:nvPr/>
        </p:nvSpPr>
        <p:spPr>
          <a:xfrm>
            <a:off x="1547664" y="1340768"/>
            <a:ext cx="2304256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7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Differential Diagnosis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7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87" name="Google Shape;48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639640"/>
            <a:ext cx="7775831" cy="416562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488" name="Google Shape;488;p57"/>
          <p:cNvSpPr/>
          <p:nvPr/>
        </p:nvSpPr>
        <p:spPr>
          <a:xfrm>
            <a:off x="5796136" y="4941168"/>
            <a:ext cx="2808312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9" name="Google Shape;489;p57"/>
          <p:cNvSpPr/>
          <p:nvPr/>
        </p:nvSpPr>
        <p:spPr>
          <a:xfrm>
            <a:off x="1619672" y="5229200"/>
            <a:ext cx="2304256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0" name="Google Shape;490;p57"/>
          <p:cNvSpPr/>
          <p:nvPr/>
        </p:nvSpPr>
        <p:spPr>
          <a:xfrm>
            <a:off x="5796136" y="3645024"/>
            <a:ext cx="2304256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1" name="Google Shape;491;p57"/>
          <p:cNvSpPr/>
          <p:nvPr/>
        </p:nvSpPr>
        <p:spPr>
          <a:xfrm>
            <a:off x="1619672" y="3996968"/>
            <a:ext cx="5688632" cy="360040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8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CDC Diagnosis Criteria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8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98" name="Google Shape;4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972" y="894994"/>
            <a:ext cx="8097028" cy="59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8"/>
          <p:cNvSpPr/>
          <p:nvPr/>
        </p:nvSpPr>
        <p:spPr>
          <a:xfrm>
            <a:off x="1065312" y="904666"/>
            <a:ext cx="1778496" cy="364094"/>
          </a:xfrm>
          <a:prstGeom prst="rect">
            <a:avLst/>
          </a:prstGeom>
          <a:solidFill>
            <a:schemeClr val="accent1">
              <a:alpha val="32941"/>
            </a:schemeClr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0" name="Google Shape;500;p58"/>
          <p:cNvSpPr/>
          <p:nvPr/>
        </p:nvSpPr>
        <p:spPr>
          <a:xfrm>
            <a:off x="1065312" y="2200810"/>
            <a:ext cx="1778496" cy="364094"/>
          </a:xfrm>
          <a:prstGeom prst="rect">
            <a:avLst/>
          </a:prstGeom>
          <a:solidFill>
            <a:schemeClr val="accent1">
              <a:alpha val="32941"/>
            </a:schemeClr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1" name="Google Shape;501;p58"/>
          <p:cNvSpPr/>
          <p:nvPr/>
        </p:nvSpPr>
        <p:spPr>
          <a:xfrm>
            <a:off x="1065312" y="4365104"/>
            <a:ext cx="1778496" cy="364094"/>
          </a:xfrm>
          <a:prstGeom prst="rect">
            <a:avLst/>
          </a:prstGeom>
          <a:solidFill>
            <a:schemeClr val="accent1">
              <a:alpha val="32941"/>
            </a:schemeClr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2" name="Google Shape;502;p58"/>
          <p:cNvSpPr/>
          <p:nvPr/>
        </p:nvSpPr>
        <p:spPr>
          <a:xfrm>
            <a:off x="1187624" y="5792688"/>
            <a:ext cx="228600" cy="228600"/>
          </a:xfrm>
          <a:prstGeom prst="flowChartConnector">
            <a:avLst/>
          </a:prstGeom>
          <a:solidFill>
            <a:srgbClr val="FF0000">
              <a:alpha val="2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3" name="Google Shape;503;p58"/>
          <p:cNvSpPr/>
          <p:nvPr/>
        </p:nvSpPr>
        <p:spPr>
          <a:xfrm>
            <a:off x="1187624" y="6512768"/>
            <a:ext cx="228600" cy="228600"/>
          </a:xfrm>
          <a:prstGeom prst="flowChartConnector">
            <a:avLst/>
          </a:prstGeom>
          <a:solidFill>
            <a:srgbClr val="FF0000">
              <a:alpha val="2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4" name="Google Shape;504;p58"/>
          <p:cNvSpPr/>
          <p:nvPr/>
        </p:nvSpPr>
        <p:spPr>
          <a:xfrm>
            <a:off x="6984776" y="6134151"/>
            <a:ext cx="2123728" cy="182047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5" name="Google Shape;505;p58"/>
          <p:cNvSpPr/>
          <p:nvPr/>
        </p:nvSpPr>
        <p:spPr>
          <a:xfrm>
            <a:off x="4932040" y="6559321"/>
            <a:ext cx="2304256" cy="182047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6" name="Google Shape;506;p58"/>
          <p:cNvSpPr/>
          <p:nvPr/>
        </p:nvSpPr>
        <p:spPr>
          <a:xfrm>
            <a:off x="251520" y="1433765"/>
            <a:ext cx="604664" cy="556022"/>
          </a:xfrm>
          <a:prstGeom prst="star8">
            <a:avLst>
              <a:gd fmla="val 37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7" name="Google Shape;507;p58"/>
          <p:cNvSpPr/>
          <p:nvPr/>
        </p:nvSpPr>
        <p:spPr>
          <a:xfrm>
            <a:off x="222920" y="3089002"/>
            <a:ext cx="604664" cy="556022"/>
          </a:xfrm>
          <a:prstGeom prst="star8">
            <a:avLst>
              <a:gd fmla="val 37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5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8" name="Google Shape;508;p58"/>
          <p:cNvSpPr/>
          <p:nvPr/>
        </p:nvSpPr>
        <p:spPr>
          <a:xfrm>
            <a:off x="251520" y="4961210"/>
            <a:ext cx="604664" cy="556022"/>
          </a:xfrm>
          <a:prstGeom prst="star8">
            <a:avLst>
              <a:gd fmla="val 37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9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Staging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9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none" cap="none" strike="noStrike">
                <a:solidFill>
                  <a:srgbClr val="92D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(I-IDSOG-USA recommends following stages)</a:t>
            </a:r>
            <a:endParaRPr b="0" i="0" sz="2220" u="sng" cap="none" strike="noStrike">
              <a:solidFill>
                <a:srgbClr val="92D05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5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I</a:t>
            </a:r>
            <a:endParaRPr b="1" i="0" sz="2405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Noto Sans Symbols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Women who fulfil the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CDC major diagnostic criteria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and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&gt;1 of its minor criteria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but who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 not have overt peritonitis 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(as demonstrated by the absence of rebound tenderness) and who have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had any prior documented STD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upper tract infections</a:t>
            </a:r>
            <a:endParaRPr/>
          </a:p>
          <a:p>
            <a:pPr indent="-6350" lvl="0" marL="82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5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II</a:t>
            </a:r>
            <a:endParaRPr b="1" i="0" sz="2405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Noto Sans Symbols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above criteria,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 peritonitis</a:t>
            </a:r>
            <a:endParaRPr/>
          </a:p>
          <a:p>
            <a:pPr indent="-6350" lvl="0" marL="82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5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III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Noto Sans Symbols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Women with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demonstrable tubo-ovarian complex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or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tubo-ovarian abscess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evident on either physical or ultrasonographic examination</a:t>
            </a:r>
            <a:endParaRPr/>
          </a:p>
          <a:p>
            <a:pPr indent="-6350" lvl="0" marL="825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5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IV</a:t>
            </a:r>
            <a:endParaRPr b="1" i="0" sz="2405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Noto Sans Symbols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Women with </a:t>
            </a:r>
            <a:r>
              <a:rPr b="0" i="0" lang="en-US" sz="2405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ruptured</a:t>
            </a:r>
            <a:r>
              <a:rPr b="0" i="0" lang="en-US" sz="2405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tubo-ovarian abscesses</a:t>
            </a:r>
            <a:endParaRPr/>
          </a:p>
          <a:p>
            <a:pPr indent="-183864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6059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r>
              <a:t/>
            </a:r>
            <a:endParaRPr b="0" i="0" sz="148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0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Management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0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Therapeutic considerations</a:t>
            </a:r>
            <a:endParaRPr b="1" i="0" sz="24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Because of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difficulty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diagnosis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and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potential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for damage to the reproductive health of women (even with mild infection) health-care providers should maintain a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threshold for the diagnosis of PID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956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PID treatment regimens must provide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empiric, broad spectrum coverage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likely pathogens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 regimens should also be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effective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against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N. gonorrhoeae &amp; C. trachomatis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Anaerobic bacteria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are also involved in PID – treatment regimens should also cover these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In-patient Vs. out-patient treatment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Oral Vs. parenteral management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Associated management &amp; prevention of recurrence</a:t>
            </a:r>
            <a:endParaRPr/>
          </a:p>
          <a:p>
            <a:pPr indent="-16764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1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Hospital admission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(CDC-2015 Criteria)</a:t>
            </a:r>
            <a:endParaRPr b="0" i="0" sz="2400" u="none" cap="none" strike="noStrike">
              <a:solidFill>
                <a:srgbClr val="00B05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27" name="Google Shape;527;p61"/>
          <p:cNvGraphicFramePr/>
          <p:nvPr/>
        </p:nvGraphicFramePr>
        <p:xfrm>
          <a:off x="406391" y="19168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20875"/>
              </a:tblGrid>
              <a:tr h="464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 Patient meeting following criteria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5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a.</a:t>
                      </a:r>
                      <a:r>
                        <a:rPr lang="en-US" sz="2400"/>
                        <a:t> </a:t>
                      </a:r>
                      <a:r>
                        <a:rPr lang="en-US" sz="2400" u="none" strike="noStrike"/>
                        <a:t>Surgical emergencies (e.g., appendicitis) cannot be excluded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5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b.</a:t>
                      </a:r>
                      <a:r>
                        <a:rPr lang="en-US" sz="2400"/>
                        <a:t> </a:t>
                      </a:r>
                      <a:r>
                        <a:rPr lang="en-US" sz="2400" u="none" strike="noStrike"/>
                        <a:t>Pt. is pregnant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5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c. </a:t>
                      </a:r>
                      <a:r>
                        <a:rPr lang="en-US" sz="2400" u="none" strike="noStrike"/>
                        <a:t>Pt. does not respond clinically to oral antimicrobial therapy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55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d. </a:t>
                      </a:r>
                      <a:r>
                        <a:rPr lang="en-US" sz="2400" u="none" strike="noStrike"/>
                        <a:t>Pt. is unable to follow or tolerate an outpatient oral regimen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55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e. </a:t>
                      </a:r>
                      <a:r>
                        <a:rPr lang="en-US" sz="2400" u="none" strike="noStrike"/>
                        <a:t>Pt. has severe illness, nausea and vomiting, or high fever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55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f.  </a:t>
                      </a:r>
                      <a:r>
                        <a:rPr lang="en-US" sz="2400" u="none" strike="noStrike"/>
                        <a:t>Pt. has a tubo-ovarian abscess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28" name="Google Shape;528;p61"/>
          <p:cNvGraphicFramePr/>
          <p:nvPr/>
        </p:nvGraphicFramePr>
        <p:xfrm>
          <a:off x="1115616" y="14127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{78CA9ACC-C39C-4218-90B6-4315FE00B586}</a:tableStyleId>
              </a:tblPr>
              <a:tblGrid>
                <a:gridCol w="7920875"/>
              </a:tblGrid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 Judgment of the provider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928662" y="0"/>
            <a:ext cx="7467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600" u="none" cap="small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is PID ?</a:t>
            </a:r>
            <a:r>
              <a:rPr b="1" i="0" lang="en-US" sz="4000" u="none" cap="small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357158" y="1142984"/>
            <a:ext cx="7929618" cy="44135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668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3" lvl="0" marL="2333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Acute/ Chronic clinical syndrome</a:t>
            </a:r>
            <a:endParaRPr/>
          </a:p>
          <a:p>
            <a:pPr indent="-233363" lvl="0" marL="2333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Inflammation of pelvic structures</a:t>
            </a:r>
            <a:endParaRPr/>
          </a:p>
          <a:p>
            <a:pPr indent="-233363" lvl="0" marL="2333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Ascending spread of infection from the vagina   and endocervix to the  endometrium, fallopian tubes, ovaries, &amp;/ or adjoining structures</a:t>
            </a:r>
            <a:endParaRPr/>
          </a:p>
          <a:p>
            <a:pPr indent="-233363" lvl="0" marL="2333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Upper genital tract infection, salpingitis 	  endometritis, parametritis, tubo-ovarian 	  abscess &amp; pelvic peritonitis</a:t>
            </a:r>
            <a:endParaRPr/>
          </a:p>
          <a:p>
            <a:pPr indent="-233363" lvl="0" marL="233363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Acute PID : Management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2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(Antibiotics for specific pathogen)</a:t>
            </a:r>
            <a:endParaRPr/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35" name="Google Shape;535;p62"/>
          <p:cNvGraphicFramePr/>
          <p:nvPr/>
        </p:nvGraphicFramePr>
        <p:xfrm>
          <a:off x="1008112" y="15567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3203850"/>
                <a:gridCol w="4896550"/>
              </a:tblGrid>
              <a:tr h="648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Organism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Antibiotics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83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N. gonorrhea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Cephalosporins, Quinolones</a:t>
                      </a:r>
                      <a:endParaRPr b="0" sz="24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83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Chlamydia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Libre Baskerville"/>
                        <a:buNone/>
                      </a:pP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Doxycycline, Erythromycin &amp;  Quinolones (Not to</a:t>
                      </a: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 </a:t>
                      </a: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cephalosporins)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3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Anaerobic organisms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Flagyl, Clindamycin</a:t>
                      </a: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 &amp;</a:t>
                      </a:r>
                      <a:endParaRPr b="0" sz="24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in some cases to Doxycycline</a:t>
                      </a:r>
                      <a:endParaRPr b="0" sz="24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83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ß-Haemolytic streptococci.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&amp;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E.</a:t>
                      </a:r>
                      <a:r>
                        <a:rPr lang="en-US" sz="2400"/>
                        <a:t> coli</a:t>
                      </a:r>
                      <a:endParaRPr sz="24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Penicillin derivatives, Tetracyclines, and Cephalosporins.,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E. Coli is most often treated with the penicillins or gentamicin</a:t>
                      </a:r>
                      <a:endParaRPr b="0" sz="24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Parenteral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3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2087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❖"/>
            </a:pP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Because of the </a:t>
            </a: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pain associated with intravenous 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infusion, </a:t>
            </a:r>
            <a:r>
              <a:rPr b="0" i="0" lang="en-US" sz="185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doxycycline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should be administered </a:t>
            </a: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orally when possible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❖"/>
            </a:pP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Oral and IV administration 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doxycycline provide </a:t>
            </a:r>
            <a:r>
              <a:rPr b="0" i="0" lang="en-US" sz="185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similar bioavailability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❖"/>
            </a:pPr>
            <a:r>
              <a:rPr b="0" i="0" lang="en-US" sz="185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Parenteral therapy 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can be </a:t>
            </a: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discontinued 24 hours after clinical improvement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but </a:t>
            </a:r>
            <a:r>
              <a:rPr b="0" i="0" lang="en-US" sz="185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oral therapy 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 doxycycline (100 mg twice a day) should continue to complete </a:t>
            </a: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 days of therapy</a:t>
            </a:r>
            <a:endParaRPr b="0" i="0" sz="185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❖"/>
            </a:pP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</a:t>
            </a:r>
            <a:r>
              <a:rPr b="0" i="0" lang="en-US" sz="185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tubo-ovarian abscess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is present, </a:t>
            </a: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clindamycin or metronidazole with doxycycline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can be used for continued therapy </a:t>
            </a:r>
            <a:r>
              <a:rPr b="0" i="0" lang="en-US" sz="185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rather than doxycycline alone</a:t>
            </a:r>
            <a:r>
              <a:rPr b="0" i="0" lang="en-US" sz="185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because this regimen provides </a:t>
            </a:r>
            <a:r>
              <a:rPr b="0" i="0" lang="en-US" sz="185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more effective anaerobic coverage</a:t>
            </a:r>
            <a:endParaRPr b="0" i="0" sz="185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6059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r>
              <a:t/>
            </a:r>
            <a:endParaRPr b="0" i="0" sz="148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42" name="Google Shape;542;p63"/>
          <p:cNvGraphicFramePr/>
          <p:nvPr/>
        </p:nvGraphicFramePr>
        <p:xfrm>
          <a:off x="1000100" y="9286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{636F83CE-CCB7-465C-8915-B4826FAE52B9}</a:tableStyleId>
              </a:tblPr>
              <a:tblGrid>
                <a:gridCol w="7457475"/>
              </a:tblGrid>
              <a:tr h="52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CDC-2015</a:t>
                      </a:r>
                      <a:r>
                        <a:rPr lang="en-US" sz="2400"/>
                        <a:t>  Regimen A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115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Cefotetan 2 g IV every 12 hours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or</a:t>
                      </a:r>
                      <a:endParaRPr sz="2400" u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Cefoxitin 2 g IV every 6 hours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9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strike="noStrike"/>
                        <a:t>PLUS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Doxycycline 100 mg orally or IV every 12 hours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4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Parenteral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4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316" lvl="0" marL="4251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Parenteral therapy can be discontinued 24 hours after clinical improvement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On-going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oral therapy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should consist of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doxycycline 100 mg orally twice a day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or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clindamycin 450 mg orally four times a day 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complete a total of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 days of therapy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tubo-ovarian abscess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is present,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clindamycin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should be continued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rather than doxycycline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because clindamycin provides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more effective anaerobic coverage</a:t>
            </a:r>
            <a:endParaRPr b="0" i="0" sz="20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49" name="Google Shape;549;p64"/>
          <p:cNvGraphicFramePr/>
          <p:nvPr/>
        </p:nvGraphicFramePr>
        <p:xfrm>
          <a:off x="1043608" y="5452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743225"/>
              </a:tblGrid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CDC-2015</a:t>
                      </a:r>
                      <a:r>
                        <a:rPr lang="en-US" sz="2400"/>
                        <a:t>  Regimen B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81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Clindamycin 900 mg IV every 8 hours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1920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PLUS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ans Symbols"/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Gentamicin loading dose IV or IM (2 mg/kg of body weight), followed by a maintenance dose (1.5 mg/kg) every 8 hours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Single daily dosing (3–5 mg/kg) can be substituted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5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Parenteral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5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316" lvl="0" marL="4251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51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Ampicillin/sulbactam plus doxycycline is effective against C. trachomatis, N. gonorrhoeae, and anaerobes in women with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tubo-ovarian abscess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trial demonstrated high short-term clinical cure rates with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azithromycin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either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monotherapy 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1 week (500 mg IV for 1 or 2 doses followed by 250 mg orally for 5–6 days)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combined with a 12-day course of metronidazole</a:t>
            </a:r>
            <a:endParaRPr b="0" i="0" sz="20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56" name="Google Shape;556;p65"/>
          <p:cNvGraphicFramePr/>
          <p:nvPr/>
        </p:nvGraphicFramePr>
        <p:xfrm>
          <a:off x="1043608" y="10698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CDC-2015</a:t>
                      </a:r>
                      <a:r>
                        <a:rPr lang="en-US" sz="2400"/>
                        <a:t>  Alternate Regimens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81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Ampicillin/Sulbactam 3 g IV every 6 hours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81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PLUS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Doxycycline 100 mg orally or IV every 12 hours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6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Oral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6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63" name="Google Shape;563;p66"/>
          <p:cNvGraphicFramePr/>
          <p:nvPr/>
        </p:nvGraphicFramePr>
        <p:xfrm>
          <a:off x="1043608" y="9087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CDC-2015</a:t>
                      </a:r>
                      <a:r>
                        <a:rPr lang="en-US" sz="2400"/>
                        <a:t>  Oral Regimen A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648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Ceftriaxone 250 mg IM in a single dose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20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PLUS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Doxycycline 100 mg orally twice a day for 14 days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With or without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Metronidazole 500 mg orally twice a day for 14 days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564" name="Google Shape;564;p66"/>
          <p:cNvGraphicFramePr/>
          <p:nvPr/>
        </p:nvGraphicFramePr>
        <p:xfrm>
          <a:off x="1043608" y="3789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CDC-2015</a:t>
                      </a:r>
                      <a:r>
                        <a:rPr lang="en-US" sz="2400"/>
                        <a:t>  Oral Regimen B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648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Cefoxitin 2 g IM in a single dose and Probenecid 1 g orally administered concurrently in a single dose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20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PLUS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Doxycycline 100 mg orally twice a day for 14 days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With or without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Metronidazole 500 mg orally twice a day for 14 days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7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Oral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7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</a:t>
            </a:r>
            <a:r>
              <a:rPr b="0" i="0" lang="en-US" sz="20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optimal choice of a cephalosporin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is unclear; although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cefoxitin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has better anaerobic coverage,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ceftriaxone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has better coverage against N. gonorrhoea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theoretical limitations in coverage of anaerobes by recommended cephalosporin antimicrobials might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require the addition of metronidazole to the treatment regimen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Adding metronidazole also will effectively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treat BV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which is frequently associated with PID</a:t>
            </a:r>
            <a:endParaRPr b="0" i="0" sz="20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71" name="Google Shape;571;p67"/>
          <p:cNvGraphicFramePr/>
          <p:nvPr/>
        </p:nvGraphicFramePr>
        <p:xfrm>
          <a:off x="1043608" y="9087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57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CDC-2015</a:t>
                      </a:r>
                      <a:r>
                        <a:rPr lang="en-US" sz="2400"/>
                        <a:t> Oral Regimen C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648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Other parenteral third-generation cephalosporin (e.g., ceftizoxime or cefotaxime)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20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PLUS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Doxycycline 100 mg orally twice a day for 14 days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With or without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Metronidazole 500 mg orally twice a day for 14 days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Neisseria gonorrhoea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regimens that include a quinolone agent are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longer recommended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parenteral cephalosporin therapy is not feasible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use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fluoroquinolones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(levofloxacin 500 mg orally once daily or ofloxacin 400 mg twice daily for 14 days)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 or without metronidazole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(500 mg orally twice daily for 14 days) can be considered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community prevalence &amp; individual risk for gonorrhoea are low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Diagnostic tests for gonorrhoea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must be performed before therapy &amp; the patient managed as follows if test is positive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7" name="Google Shape;577;p6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24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Alternate oral reGIMEN </a:t>
            </a:r>
            <a:br>
              <a:rPr b="0" i="0" lang="en-US" sz="324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4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Because of emergence of </a:t>
            </a:r>
            <a:r>
              <a:rPr b="0" i="0" lang="en-US" sz="3240" u="none" cap="small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quinolone-resistant </a:t>
            </a:r>
            <a:endParaRPr b="0" i="0" sz="324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9"/>
          <p:cNvSpPr txBox="1"/>
          <p:nvPr>
            <p:ph idx="1" type="body"/>
          </p:nvPr>
        </p:nvSpPr>
        <p:spPr>
          <a:xfrm>
            <a:off x="214282" y="428604"/>
            <a:ext cx="8208962" cy="62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culture for gonorrhoea 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 positive, treatment should be based on results of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antimicrobial susceptibility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isolate is quinolone-resistant N. gonorrhoeae (QRNG) or if antimicrobial susceptibility cannot be assessed,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parenteral cephalosporin is recommended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               </a:t>
            </a:r>
            <a:endParaRPr/>
          </a:p>
          <a:p>
            <a:pPr indent="-6350" lvl="0" marL="8255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However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cephalosporin therapy is not feasible, the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addition of azithromycin 2 g orally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a single dose to a </a:t>
            </a:r>
            <a:r>
              <a:rPr b="0" i="0" lang="en-US" sz="2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quinolone-based PID regimen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 recommended</a:t>
            </a:r>
            <a:endParaRPr b="0" i="0" sz="2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4986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88" name="Google Shape;58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980728"/>
            <a:ext cx="80391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749" y="2708920"/>
            <a:ext cx="8081755" cy="98605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0"/>
          <p:cNvSpPr txBox="1"/>
          <p:nvPr/>
        </p:nvSpPr>
        <p:spPr>
          <a:xfrm>
            <a:off x="899592" y="3933056"/>
            <a:ext cx="8208962" cy="2573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956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CDC </a:t>
            </a:r>
            <a:r>
              <a:rPr lang="en-US" sz="240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longer recommends </a:t>
            </a:r>
            <a:r>
              <a:rPr lang="en-US" sz="2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cefixime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at any dose as a </a:t>
            </a:r>
            <a:r>
              <a:rPr lang="en-US" sz="240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first-line regimen for treatment of gonococcal infections </a:t>
            </a:r>
            <a:endParaRPr sz="240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956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cefixime is used as an </a:t>
            </a:r>
            <a:r>
              <a:rPr lang="en-US" sz="2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alternative agent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then the patient should </a:t>
            </a:r>
            <a:r>
              <a:rPr lang="en-US" sz="240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return in 1 week for a test-of-cure </a:t>
            </a: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 the site of infection </a:t>
            </a:r>
            <a:endParaRPr sz="2400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10566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sz="1600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1"/>
          <p:cNvSpPr txBox="1"/>
          <p:nvPr>
            <p:ph type="title"/>
          </p:nvPr>
        </p:nvSpPr>
        <p:spPr>
          <a:xfrm>
            <a:off x="539552" y="-26987"/>
            <a:ext cx="8101012" cy="6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&amp; Follow-up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1"/>
          <p:cNvSpPr/>
          <p:nvPr/>
        </p:nvSpPr>
        <p:spPr>
          <a:xfrm>
            <a:off x="251520" y="548680"/>
            <a:ext cx="3888432" cy="648072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Out-patient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Oral regimen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8" name="Google Shape;598;p71"/>
          <p:cNvSpPr/>
          <p:nvPr/>
        </p:nvSpPr>
        <p:spPr>
          <a:xfrm>
            <a:off x="5004048" y="548680"/>
            <a:ext cx="3888432" cy="648072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In-patient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Parenteral regimen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9" name="Google Shape;599;p71"/>
          <p:cNvSpPr/>
          <p:nvPr/>
        </p:nvSpPr>
        <p:spPr>
          <a:xfrm>
            <a:off x="251520" y="1268760"/>
            <a:ext cx="8640960" cy="2448272"/>
          </a:xfrm>
          <a:prstGeom prst="rect">
            <a:avLst/>
          </a:prstGeom>
          <a:solidFill>
            <a:srgbClr val="FFE635">
              <a:alpha val="9803"/>
            </a:srgbClr>
          </a:soli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 Days (72 hours)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0" name="Google Shape;600;p71"/>
          <p:cNvSpPr/>
          <p:nvPr/>
        </p:nvSpPr>
        <p:spPr>
          <a:xfrm>
            <a:off x="1547664" y="1988840"/>
            <a:ext cx="6048672" cy="1224136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Substantial clinical improvement ????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Defervescence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Reduction in direct or rebound abdominal tenderness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Reduction in uterine,  adnexal &amp; cervical motion tenderness</a:t>
            </a: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b="1" sz="1800" u="sng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1" name="Google Shape;601;p71"/>
          <p:cNvSpPr/>
          <p:nvPr/>
        </p:nvSpPr>
        <p:spPr>
          <a:xfrm>
            <a:off x="1835696" y="3501008"/>
            <a:ext cx="864096" cy="360040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NO</a:t>
            </a:r>
            <a:endParaRPr b="1" sz="1800" u="sng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02" name="Google Shape;602;p71"/>
          <p:cNvCxnSpPr/>
          <p:nvPr/>
        </p:nvCxnSpPr>
        <p:spPr>
          <a:xfrm>
            <a:off x="2267744" y="3212976"/>
            <a:ext cx="0" cy="28803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3" name="Google Shape;603;p71"/>
          <p:cNvCxnSpPr>
            <a:stCxn id="601" idx="2"/>
          </p:cNvCxnSpPr>
          <p:nvPr/>
        </p:nvCxnSpPr>
        <p:spPr>
          <a:xfrm>
            <a:off x="2267744" y="3861048"/>
            <a:ext cx="0" cy="28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04" name="Google Shape;604;p71"/>
          <p:cNvSpPr/>
          <p:nvPr/>
        </p:nvSpPr>
        <p:spPr>
          <a:xfrm>
            <a:off x="323528" y="4509120"/>
            <a:ext cx="4320480" cy="936104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Reassessment of patient &amp; treatment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Additional diagnostic testing</a:t>
            </a:r>
            <a:endParaRPr/>
          </a:p>
        </p:txBody>
      </p:sp>
      <p:sp>
        <p:nvSpPr>
          <p:cNvPr id="605" name="Google Shape;605;p71"/>
          <p:cNvSpPr/>
          <p:nvPr/>
        </p:nvSpPr>
        <p:spPr>
          <a:xfrm>
            <a:off x="251520" y="5949280"/>
            <a:ext cx="8640960" cy="792088"/>
          </a:xfrm>
          <a:prstGeom prst="rect">
            <a:avLst/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4D7A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After 6 - months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Repeat testing of all women who have been diagnosed with chlamydia or gonorrhoea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06" name="Google Shape;606;p71"/>
          <p:cNvCxnSpPr/>
          <p:nvPr/>
        </p:nvCxnSpPr>
        <p:spPr>
          <a:xfrm>
            <a:off x="2267744" y="5517232"/>
            <a:ext cx="0" cy="50405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07" name="Google Shape;607;p71"/>
          <p:cNvSpPr/>
          <p:nvPr/>
        </p:nvSpPr>
        <p:spPr>
          <a:xfrm>
            <a:off x="7956376" y="2420888"/>
            <a:ext cx="864096" cy="432048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Yes</a:t>
            </a:r>
            <a:endParaRPr b="1" sz="1800" u="sng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08" name="Google Shape;608;p71"/>
          <p:cNvCxnSpPr/>
          <p:nvPr/>
        </p:nvCxnSpPr>
        <p:spPr>
          <a:xfrm>
            <a:off x="7596336" y="2708920"/>
            <a:ext cx="36004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09" name="Google Shape;609;p71"/>
          <p:cNvSpPr/>
          <p:nvPr/>
        </p:nvSpPr>
        <p:spPr>
          <a:xfrm>
            <a:off x="4716016" y="4365104"/>
            <a:ext cx="4176464" cy="1152128"/>
          </a:xfrm>
          <a:prstGeom prst="rect">
            <a:avLst/>
          </a:prstGeom>
          <a:gradFill>
            <a:gsLst>
              <a:gs pos="0">
                <a:srgbClr val="DFE6F8"/>
              </a:gs>
              <a:gs pos="30000">
                <a:srgbClr val="DAE4F9"/>
              </a:gs>
              <a:gs pos="75000">
                <a:srgbClr val="C9D5F6"/>
              </a:gs>
              <a:gs pos="100000">
                <a:srgbClr val="B6CBF6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8A9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Switch to oral from parenteral after 24 hours of clinical improvement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If on oral – continue the same</a:t>
            </a:r>
            <a:endParaRPr/>
          </a:p>
        </p:txBody>
      </p:sp>
      <p:cxnSp>
        <p:nvCxnSpPr>
          <p:cNvPr id="610" name="Google Shape;610;p71"/>
          <p:cNvCxnSpPr/>
          <p:nvPr/>
        </p:nvCxnSpPr>
        <p:spPr>
          <a:xfrm>
            <a:off x="8388424" y="2852936"/>
            <a:ext cx="0" cy="144016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1" name="Google Shape;611;p71"/>
          <p:cNvCxnSpPr/>
          <p:nvPr/>
        </p:nvCxnSpPr>
        <p:spPr>
          <a:xfrm>
            <a:off x="8316416" y="5445224"/>
            <a:ext cx="0" cy="50405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12" name="Google Shape;612;p71"/>
          <p:cNvSpPr/>
          <p:nvPr/>
        </p:nvSpPr>
        <p:spPr>
          <a:xfrm>
            <a:off x="1259632" y="4149080"/>
            <a:ext cx="2304256" cy="504056"/>
          </a:xfrm>
          <a:prstGeom prst="rect">
            <a:avLst/>
          </a:prstGeom>
          <a:gradFill>
            <a:gsLst>
              <a:gs pos="0">
                <a:srgbClr val="F9C3C0"/>
              </a:gs>
              <a:gs pos="30000">
                <a:srgbClr val="FABBB8"/>
              </a:gs>
              <a:gs pos="75000">
                <a:srgbClr val="F79693"/>
              </a:gs>
              <a:gs pos="100000">
                <a:srgbClr val="F96F67"/>
              </a:gs>
            </a:gsLst>
            <a:path path="circle">
              <a:fillToRect r="100%" t="100%"/>
            </a:path>
            <a:tileRect b="-100%" l="-100%"/>
          </a:gradFill>
          <a:ln cap="flat" cmpd="sng" w="12700">
            <a:solidFill>
              <a:srgbClr val="B90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Admit Out-patient</a:t>
            </a:r>
            <a:endParaRPr b="1"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714349" y="1"/>
            <a:ext cx="728667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Definition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214283" y="1000107"/>
            <a:ext cx="8572559" cy="585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956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Pelvic Inflammatory Disease (PID) comprises a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spectrum of inflammatory disorders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the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upper female genital tract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including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any combination of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endometritis, salpingitis, tubo-ovarian abscess, and pelvic peritonitis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Sexually transmitted organisms, especially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N. gonorrhoea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C. trachomatis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are implicated in many cases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However,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microorganisms that comprise the vaginal  flora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(e.g., anaerobes, G. virginals, Haemophilus influenzae, enteric Gram-negative rods, and Streptococcus agalactiae) also have been associated with PID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addition,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M. [Mycoplasma] hominis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U. [Ureaplasma] urealyticum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might be etiological agents of PID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		</a:t>
            </a:r>
            <a:r>
              <a:rPr b="0" i="0" lang="en-US" sz="1572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Center for Disease Control &amp; Prevention (CDC)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1572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   		                               Treatment Guidelines 2010</a:t>
            </a:r>
            <a:endParaRPr/>
          </a:p>
        </p:txBody>
      </p:sp>
      <p:pic>
        <p:nvPicPr>
          <p:cNvPr descr="C:\Users\Dr Ash\Desktop\img-cdcLogoHeader.png" id="176" name="Google Shape;1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644" y="5500702"/>
            <a:ext cx="1575029" cy="91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Surgery in Acute PID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8" name="Google Shape;618;p72"/>
          <p:cNvGraphicFramePr/>
          <p:nvPr/>
        </p:nvGraphicFramePr>
        <p:xfrm>
          <a:off x="1043608" y="62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Indications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1. Ruptured abscess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2. Failed response to medical treatment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50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3. Uncertain diagnosis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619" name="Google Shape;619;p72"/>
          <p:cNvGraphicFramePr/>
          <p:nvPr/>
        </p:nvGraphicFramePr>
        <p:xfrm>
          <a:off x="1043608" y="26369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48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Type</a:t>
                      </a:r>
                      <a:r>
                        <a:rPr lang="en-US" sz="2400"/>
                        <a:t> of surgeries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8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1. Colpotomy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8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2. Percutaneous drainage/aspiration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48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3. Exploratory laparotomy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620" name="Google Shape;620;p72"/>
          <p:cNvGraphicFramePr/>
          <p:nvPr/>
        </p:nvGraphicFramePr>
        <p:xfrm>
          <a:off x="1043608" y="4653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432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Extend</a:t>
                      </a:r>
                      <a:r>
                        <a:rPr lang="en-US" sz="2400"/>
                        <a:t> of surgeries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97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1. Conservation - if fertility desired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74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2. U/L or B/L Sal.-oophorectomy with/without hysterectomy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497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3. Drainage of abscess at laparotomy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3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Surgery in PID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3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" lvl="0" marL="825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(Main complications in Stage IV PID : Ruptured abscess)</a:t>
            </a:r>
            <a:endParaRPr b="0" i="0" sz="2400" u="none" cap="none" strike="noStrike">
              <a:solidFill>
                <a:srgbClr val="00B05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627" name="Google Shape;627;p73"/>
          <p:cNvGraphicFramePr/>
          <p:nvPr/>
        </p:nvGraphicFramePr>
        <p:xfrm>
          <a:off x="1043608" y="12679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During</a:t>
                      </a:r>
                      <a:r>
                        <a:rPr lang="en-US" sz="2000"/>
                        <a:t> operation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1. Septic shock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2. Injury to small bowel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3. Injury to rectum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628" name="Google Shape;628;p73"/>
          <p:cNvGraphicFramePr/>
          <p:nvPr/>
        </p:nvGraphicFramePr>
        <p:xfrm>
          <a:off x="1043608" y="2852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Post-operative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1. Pus collected again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2. Chest empyema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3. Septicemia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4. Septic shock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5.. Recto-vaginal fistula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6.  Wound abscess or infection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7. Pneumonia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8. Renal failure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9. Liver failure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4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: Associated treatment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74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956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Rest:  at home or hospital</a:t>
            </a:r>
            <a:endParaRPr/>
          </a:p>
          <a:p>
            <a:pPr indent="-28956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Abstinence from sex:  till complete cure is achieved</a:t>
            </a:r>
            <a:endParaRPr/>
          </a:p>
          <a:p>
            <a:pPr indent="-28956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Anti-inflammatory treatment</a:t>
            </a:r>
            <a:endParaRPr/>
          </a:p>
          <a:p>
            <a:pPr indent="-28956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Estro-progestronics: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b="0" i="0" lang="en-US" sz="2400" u="none" cap="none" strike="noStrike">
                <a:solidFill>
                  <a:srgbClr val="3F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Contraceptive effect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Protection of ovaries against inflammatory reaction</a:t>
            </a:r>
            <a:endParaRPr/>
          </a:p>
          <a:p>
            <a:pPr indent="-6096" lvl="0" marL="8229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Cervical mucus induced by OP have preventive effect 	  against re-infection</a:t>
            </a:r>
            <a:endParaRPr b="0" i="0" sz="2400" u="none" cap="none" strike="noStrike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5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Management of Partner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5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Male sex partners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women with PID should be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examined and treated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they had sexual contact with the patient during the 60 days preceding the patient’s onset of symptoms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a patient’s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last sexual intercourse was &gt;60 days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before onset of symptoms or diagnosis,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patient’s most recent sex partner should be treated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Evaluation and treatment are imperative because of the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risk for reinfection of the patient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and the </a:t>
            </a: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strong likelihood of urethral gonococcal or chlamydial infection in the sex partner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Male partners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women who have PID caused by C. trachomatis and/or N. gonorrhoea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frequently asymptomatic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en-US" sz="222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Sex partners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should be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treated empirically with regimens effective against both of these infections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regardless of the etiology of PID or pathogens isolated from the infected woman</a:t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6059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r>
              <a:t/>
            </a:r>
            <a:endParaRPr b="0" i="0" sz="148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6"/>
          <p:cNvSpPr txBox="1"/>
          <p:nvPr>
            <p:ph type="title"/>
          </p:nvPr>
        </p:nvSpPr>
        <p:spPr>
          <a:xfrm>
            <a:off x="1008063" y="-26987"/>
            <a:ext cx="8101012" cy="719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Special situation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6" name="Google Shape;646;p76"/>
          <p:cNvGraphicFramePr/>
          <p:nvPr/>
        </p:nvGraphicFramePr>
        <p:xfrm>
          <a:off x="539552" y="404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8496950"/>
              </a:tblGrid>
              <a:tr h="74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Pregnancy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83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Considerations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Maternal morbidity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Pre-term delivery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Management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Hospitalization &amp; In-patient management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Parenteral treatment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647" name="Google Shape;647;p76"/>
          <p:cNvGraphicFramePr/>
          <p:nvPr/>
        </p:nvGraphicFramePr>
        <p:xfrm>
          <a:off x="611560" y="32849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8532450"/>
              </a:tblGrid>
              <a:tr h="548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HIV infected patient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218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Considerations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No difference in presentation</a:t>
                      </a: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 but more likely to have </a:t>
                      </a:r>
                      <a:r>
                        <a:rPr b="0" i="0" lang="en-US" sz="2000" u="none" strike="noStrike">
                          <a:solidFill>
                            <a:srgbClr val="C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tubo-ovarian abscess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The </a:t>
                      </a:r>
                      <a:r>
                        <a:rPr b="0" i="0" lang="en-US" sz="20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microbiologic findings </a:t>
                      </a: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were </a:t>
                      </a:r>
                      <a:r>
                        <a:rPr b="0" i="0" lang="en-US" sz="2000" u="none" strike="noStrike">
                          <a:solidFill>
                            <a:srgbClr val="C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similar</a:t>
                      </a: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 except HIV-infected women had </a:t>
                      </a:r>
                      <a:r>
                        <a:rPr b="0" i="0" lang="en-US" sz="2000" u="none" strike="noStrike">
                          <a:solidFill>
                            <a:srgbClr val="C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higher rates of concomitant M. hominis, candida, streptococcal &amp; HPV infections and HPV-related cytologic abnormalities</a:t>
                      </a:r>
                      <a:endParaRPr b="0" i="0" sz="2000" u="none" strike="noStrike">
                        <a:solidFill>
                          <a:srgbClr val="C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1216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Management of immunodeficient HIV-infected women requires more </a:t>
                      </a:r>
                      <a:r>
                        <a:rPr b="0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aggressive</a:t>
                      </a: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 interventions has </a:t>
                      </a:r>
                      <a:r>
                        <a:rPr b="0" i="0" lang="en-US" sz="24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not been determined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7"/>
          <p:cNvSpPr txBox="1"/>
          <p:nvPr>
            <p:ph type="title"/>
          </p:nvPr>
        </p:nvSpPr>
        <p:spPr>
          <a:xfrm>
            <a:off x="1008063" y="-26987"/>
            <a:ext cx="8101012" cy="719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Special situation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3" name="Google Shape;653;p77"/>
          <p:cNvGraphicFramePr/>
          <p:nvPr/>
        </p:nvGraphicFramePr>
        <p:xfrm>
          <a:off x="1043608" y="953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IUD</a:t>
                      </a:r>
                      <a:r>
                        <a:rPr lang="en-US" sz="2400"/>
                        <a:t> users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Considerations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The risk for PID associated with IUD use is </a:t>
                      </a:r>
                      <a:r>
                        <a:rPr b="0" i="0" lang="en-US" sz="2000" u="sng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primarily confined to the first 3 weeks after insertion and is uncommon thereafter</a:t>
                      </a:r>
                      <a:endParaRPr b="0" i="0" sz="2000" u="sng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Practitioners might encounter PID in IUD users because it’s a popular method of contraception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Management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Evidence is insufficient to recommend the removal of IUDs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However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Caution should be exercised if the IUD remains in place, and close clinical follow-up is mandatory. </a:t>
                      </a:r>
                      <a:r>
                        <a:rPr b="0" i="0" lang="en-US" sz="2000" u="none" strike="noStrike">
                          <a:solidFill>
                            <a:srgbClr val="C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If improvement is not seen within 72 hrs of starting treatment then removal of IUCD is considered</a:t>
                      </a:r>
                      <a:endParaRPr b="0" i="0" sz="2000" u="none" strike="noStrike">
                        <a:solidFill>
                          <a:srgbClr val="C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No data have been collected regarding treatment outcomes by type of IUD (e.g., copper or levonorgestrel)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8"/>
          <p:cNvSpPr txBox="1"/>
          <p:nvPr>
            <p:ph type="title"/>
          </p:nvPr>
        </p:nvSpPr>
        <p:spPr>
          <a:xfrm>
            <a:off x="1008063" y="-26987"/>
            <a:ext cx="8101012" cy="719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Special situation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9" name="Google Shape;659;p78"/>
          <p:cNvGraphicFramePr/>
          <p:nvPr/>
        </p:nvGraphicFramePr>
        <p:xfrm>
          <a:off x="1043608" y="953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Post-menopausal</a:t>
                      </a:r>
                      <a:r>
                        <a:rPr lang="en-US" sz="2400"/>
                        <a:t> women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Considerations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Rare in these patients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Extragenital pathology in addition to genital tract malignancies must be considered in these patients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Most commonly due to iatrogenic causes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Not typically associated with organisms causing STDs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Organisms most commonly encountered are E. coli &amp; Klebsiella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Anaerobic organisms are commonly found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Tubo-ovarian abscess is common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Management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In-patient &amp; parenteral management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Surgical exploration should be considered if patient is not improving within 48 hours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Management should be aggressive to prevent morbidity &amp; mortality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9"/>
          <p:cNvSpPr txBox="1"/>
          <p:nvPr>
            <p:ph type="title"/>
          </p:nvPr>
        </p:nvSpPr>
        <p:spPr>
          <a:xfrm>
            <a:off x="1042988" y="692696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Chronic complications &amp; sequelae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79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666" name="Google Shape;66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489" y="1988840"/>
            <a:ext cx="4546823" cy="413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0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Chronic complications &amp; sequelae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80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673" name="Google Shape;673;p80"/>
          <p:cNvGraphicFramePr/>
          <p:nvPr/>
        </p:nvGraphicFramePr>
        <p:xfrm>
          <a:off x="1043608" y="9807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{585F1255-13C6-4993-A5E3-D2A6794CDCF6}</a:tableStyleId>
              </a:tblPr>
              <a:tblGrid>
                <a:gridCol w="7992900"/>
              </a:tblGrid>
              <a:tr h="62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Complications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1. Dyspareunia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143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2. Infertility : due to tubal factor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12 % after single episode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25 % after two episodes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50 % after three episodes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859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ans Symbols"/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3. Increased risk of ectopic pregnancy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6-10 % increase in risk following H/O PID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89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ans Symbols"/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4. Formation of adhesion or hydrosalpinx or pyosalpinx &amp; tubo -ovarian abscess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85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ans Symbols"/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5. Chronic pelvic inflammation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Due to recurrent or associated pyogenic infection/ T.B.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60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ans Symbols"/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6. Chronic pelvic pain and ill health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1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Chronic Pelvic Infection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81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Occurs due to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Following acute pelvic infection 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Following low grade infection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Tubercular infection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Pyogenic : Pathogenesis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Both openings of tube are blocked with damage to structures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can result in hydro or pyosalpinx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C0C0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Recurrent peritoneal surface infection can result in either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flimsy</a:t>
            </a: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(gonococcal) or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dense</a:t>
            </a: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(non-gonococcal)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adhesions</a:t>
            </a: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with surrounding structures</a:t>
            </a:r>
            <a:endParaRPr/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C0C0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Resulting fibrosis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affects surrounding structures</a:t>
            </a: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&amp; may result in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frozen pelvis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0" name="Google Shape;680;p81"/>
          <p:cNvSpPr/>
          <p:nvPr/>
        </p:nvSpPr>
        <p:spPr>
          <a:xfrm>
            <a:off x="5220072" y="1290464"/>
            <a:ext cx="432048" cy="914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1" name="Google Shape;681;p81"/>
          <p:cNvSpPr txBox="1"/>
          <p:nvPr/>
        </p:nvSpPr>
        <p:spPr>
          <a:xfrm>
            <a:off x="5871379" y="1556792"/>
            <a:ext cx="18689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Pyogenic infection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2" name="Google Shape;682;p81"/>
          <p:cNvSpPr/>
          <p:nvPr/>
        </p:nvSpPr>
        <p:spPr>
          <a:xfrm>
            <a:off x="1763688" y="3933056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3" name="Google Shape;683;p81"/>
          <p:cNvSpPr/>
          <p:nvPr/>
        </p:nvSpPr>
        <p:spPr>
          <a:xfrm>
            <a:off x="1763688" y="5604092"/>
            <a:ext cx="75557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22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Definition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9560" lvl="0" marL="36576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Pelvic inflammatory disease is an inflammatory process of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infectious etiology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which shares a common epidemiological profile, which specifically involves at the least the uterine and/or fallopian tube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sites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and which may result in relatively comparable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long term sequelae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Disease due to bacteria not meeting these requirements will be termed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upper female genital tract infection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(UFGTI or UGTI) and the designation of specific etiology cited with it</a:t>
            </a:r>
            <a:endParaRPr/>
          </a:p>
          <a:p>
            <a:pPr indent="-175641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350" lvl="0" marL="825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the future, I-IDSOG-USA will replace definition for PID with the term “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upper female genital tract infection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,” followed by the name of the </a:t>
            </a:r>
            <a:r>
              <a:rPr b="0" i="0" lang="en-US" sz="2220" u="none" cap="none" strike="noStrike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etiological agent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followed by the </a:t>
            </a:r>
            <a:r>
              <a:rPr b="0" i="0" lang="en-US" sz="2220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of disease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350" lvl="0" marL="8255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(e.g., </a:t>
            </a:r>
            <a:r>
              <a:rPr b="0" i="0" lang="en-US" sz="222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UGTI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b="0" i="1" lang="en-US" sz="2220" u="none" cap="none" strike="noStrike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Neisseria gonorrhoeae</a:t>
            </a:r>
            <a:r>
              <a:rPr b="0" i="1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b="0" i="0" lang="en-US" sz="2220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III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  <a:endParaRPr/>
          </a:p>
        </p:txBody>
      </p:sp>
      <p:pic>
        <p:nvPicPr>
          <p:cNvPr descr="C:\Users\Dr Ash\Desktop\logo.png" id="183" name="Google Shape;1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4010769"/>
            <a:ext cx="421957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2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Chronic Pelvic Infection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82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Symptoms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Chronic pelvic pain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Dyspareunia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Congestive dysmenorrhea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Lower abdominal pain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Menorrhagia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Vaginal discharge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Infertility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Signs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Tenderness on one or both iliac fossa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irregular tender pelvic mass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PV findings similar to CDC criteria for Acute PID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 - Involvement of parametrium &amp; uterosacral ligament </a:t>
            </a:r>
            <a:endParaRPr b="0" i="0" sz="2400" u="none" cap="none" strike="noStrike">
              <a:solidFill>
                <a:srgbClr val="0C0C0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3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Chronic Pelvic Infection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83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2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Investigations, imaging &amp; diagnostic procedures</a:t>
            </a:r>
            <a:endParaRPr/>
          </a:p>
          <a:p>
            <a:pPr indent="-28956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Similar to Acute PID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22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Management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Antibiotics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Broad spectrum for 3 weeks/ based on C/S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proved gonococcal infection as CDC guidelines- parenteral</a:t>
            </a:r>
            <a:endParaRPr/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Surgery</a:t>
            </a:r>
            <a:endParaRPr b="0" i="0" sz="2220" u="sng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220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Indications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Persistence of symptoms despite conservative management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Recurrence of acute attack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Increase in size of pelvic mass despite treatment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Persistent menorrhagia &amp; deterioration in general health</a:t>
            </a:r>
            <a:endParaRPr/>
          </a:p>
          <a:p>
            <a:pPr indent="-34899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Infertility</a:t>
            </a:r>
            <a:endParaRPr/>
          </a:p>
          <a:p>
            <a:pPr indent="-250316" lvl="0" marL="42519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0880" lvl="0" marL="36576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6059" lvl="0" marL="368046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r>
              <a:t/>
            </a:r>
            <a:endParaRPr b="0" i="0" sz="148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4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Chronic Pelvic Infection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84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Surgery</a:t>
            </a:r>
            <a:endParaRPr b="0" i="0" sz="2400" u="sng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Nature of surgery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Ideal:  Hysterectomy with bilateral salpingo-oophorectomy in patients who have completed their family</a:t>
            </a:r>
            <a:endParaRPr/>
          </a:p>
          <a:p>
            <a:pPr indent="-348996" lvl="0" marL="4251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Pt. who desires to have family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Salpingolysis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Salpingostomy</a:t>
            </a:r>
            <a:endParaRPr/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Tubal anastomosis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36576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0725" lvl="0" marL="36804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5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Chronic Pelvic Pain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85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Definition of CPP</a:t>
            </a:r>
            <a:endParaRPr b="1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Chronic pelvic pain 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noncyclic pain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that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lasts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six months or more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 is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localized to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the pelvis, the anterior abdominal wall at or below the umbilicus, or the buttocks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 and is of sufficient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severity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cause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functional disability or require medical care</a:t>
            </a:r>
            <a:endParaRPr b="0" i="0" sz="2400" u="none" cap="none" strike="noStrike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096" lvl="0" marL="82296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Pathophysiology of CPP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well understood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Definitive diagnosis 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made for 61%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women with chronic pelvic pain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four most commonly diagnosed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etiologies are 		- 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Endometriosis</a:t>
            </a:r>
            <a:endParaRPr/>
          </a:p>
          <a:p>
            <a:pPr indent="-6350" lvl="0" marL="825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Adhesions</a:t>
            </a:r>
            <a:endParaRPr/>
          </a:p>
          <a:p>
            <a:pPr indent="-6350" lvl="0" marL="825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Irritable bowel syndrome (IBS)</a:t>
            </a:r>
            <a:endParaRPr/>
          </a:p>
          <a:p>
            <a:pPr indent="-6350" lvl="0" marL="825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Interstitial cystitis</a:t>
            </a:r>
            <a:endParaRPr b="1" i="0" sz="2000" u="sng" cap="none" strike="noStrike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6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Chronic Pelvic Pain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86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history of previous sexually transmitted infection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Dyspareunia,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Menstrual irregularity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Backache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Rectal pressure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Pelvic pain with fever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PID should also be considered as a possible cause of CPP in women with a history of any other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late sequelae of PID</a:t>
            </a:r>
            <a:endParaRPr/>
          </a:p>
          <a:p>
            <a:pPr indent="-6350" lvl="0" marL="82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Infertility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350" lvl="0" marL="82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Ectopic pregnancy</a:t>
            </a:r>
            <a:endParaRPr/>
          </a:p>
          <a:p>
            <a:pPr indent="-6350" lvl="0" marL="82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- Pain with stretching, movements or organ distension</a:t>
            </a:r>
            <a:endParaRPr/>
          </a:p>
          <a:p>
            <a:pPr indent="-6350" lvl="0" marL="82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  (Peritoneal adhesions)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7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Chronic Pelvic Pain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87"/>
          <p:cNvSpPr txBox="1"/>
          <p:nvPr>
            <p:ph idx="1" type="body"/>
          </p:nvPr>
        </p:nvSpPr>
        <p:spPr>
          <a:xfrm>
            <a:off x="900113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" lvl="0" marL="82296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Examination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Mucopurulent cervical discharge on pelvic examination</a:t>
            </a:r>
            <a:endParaRPr/>
          </a:p>
          <a:p>
            <a:pPr indent="-6350" lvl="0" marL="825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Investigations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Positive gonorrhea or chlamydia testing</a:t>
            </a:r>
            <a:endParaRPr/>
          </a:p>
          <a:p>
            <a:pPr indent="-6350" lvl="0" marL="8255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sng" cap="none" strike="noStrik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Treatment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Appropriate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antibiotics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are recommended if PID is suspected,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6350" lvl="0" marL="8255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however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Because the pain of CPP tends to wax and wane over time, the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resolution of pain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following this does not necessarily prove that PID was the cause of the CPP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8"/>
          <p:cNvSpPr txBox="1"/>
          <p:nvPr>
            <p:ph type="title"/>
          </p:nvPr>
        </p:nvSpPr>
        <p:spPr>
          <a:xfrm>
            <a:off x="1785918" y="274638"/>
            <a:ext cx="6929486" cy="1225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FOLLOW-UP</a:t>
            </a:r>
            <a:endParaRPr b="0" i="0" sz="3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5" name="Google Shape;725;p8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●</a:t>
            </a:r>
            <a:r>
              <a:rPr b="1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Re-screening for Chlamydia &amp; Gonorrhea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counseling: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Risk of re- infection and sequel.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	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Sexual counseling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-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Avoid douching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9"/>
          <p:cNvSpPr txBox="1"/>
          <p:nvPr>
            <p:ph type="title"/>
          </p:nvPr>
        </p:nvSpPr>
        <p:spPr>
          <a:xfrm>
            <a:off x="357158" y="0"/>
            <a:ext cx="7467600" cy="12618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B585"/>
              </a:buClr>
              <a:buFont typeface="Arial"/>
              <a:buNone/>
            </a:pPr>
            <a:r>
              <a:rPr b="1" i="0" lang="en-US" sz="4000" u="none" cap="small" strike="noStrike">
                <a:solidFill>
                  <a:srgbClr val="FFB585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3600" u="none" cap="small" strike="noStrike">
                <a:solidFill>
                  <a:srgbClr val="FFB585"/>
                </a:solidFill>
                <a:latin typeface="Arial"/>
                <a:ea typeface="Arial"/>
                <a:cs typeface="Arial"/>
                <a:sym typeface="Arial"/>
              </a:rPr>
              <a:t>Management of sex partners</a:t>
            </a:r>
            <a:endParaRPr b="0" i="0" sz="3600" u="none" cap="small" strike="noStrike">
              <a:solidFill>
                <a:srgbClr val="FFB58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i="0" sz="2400" u="none" cap="small" strike="noStrike">
              <a:solidFill>
                <a:srgbClr val="FFB58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1" name="Google Shape;731;p89"/>
          <p:cNvSpPr txBox="1"/>
          <p:nvPr>
            <p:ph idx="1" type="body"/>
          </p:nvPr>
        </p:nvSpPr>
        <p:spPr>
          <a:xfrm>
            <a:off x="0" y="785795"/>
            <a:ext cx="9144000" cy="62263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 • </a:t>
            </a: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Examination and treatment if they had sexual contact with patients during the 60 days preceding the onset of symptoms   in the patients. </a:t>
            </a:r>
            <a:endParaRPr/>
          </a:p>
          <a:p>
            <a:pPr indent="-16764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	 </a:t>
            </a: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Empirical treatment with regimens   	 effective against </a:t>
            </a:r>
            <a:r>
              <a:rPr b="1" i="1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C. trachomatis</a:t>
            </a: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N. gonorrhoeae</a:t>
            </a:r>
            <a:endParaRPr b="1" i="1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097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1" i="1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097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1" i="1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097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1" i="1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209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t/>
            </a:r>
            <a:endParaRPr b="1" i="1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0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Prevention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7" name="Google Shape;737;p90"/>
          <p:cNvGraphicFramePr/>
          <p:nvPr/>
        </p:nvGraphicFramePr>
        <p:xfrm>
          <a:off x="1043608" y="10542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{636F83CE-CCB7-465C-8915-B4826FAE52B9}</a:tableStyleId>
              </a:tblPr>
              <a:tblGrid>
                <a:gridCol w="7386050"/>
              </a:tblGrid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Primary</a:t>
                      </a:r>
                      <a:r>
                        <a:rPr lang="en-US" sz="2400"/>
                        <a:t> prevention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1. Sexual counseling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/>
                        <a:t>Practice safe sex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/>
                        <a:t>Limit number of sexual partners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/>
                        <a:t>Avoid contact with high risk partners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/>
                        <a:t>Delay in sexual activity until 16 years of age</a:t>
                      </a:r>
                      <a:endParaRPr b="1" sz="2000" u="sng"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2. Barrier methods &amp; oral contraceptives reduce the risk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738" name="Google Shape;738;p90"/>
          <p:cNvGraphicFramePr/>
          <p:nvPr/>
        </p:nvGraphicFramePr>
        <p:xfrm>
          <a:off x="1043608" y="3857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{636F83CE-CCB7-465C-8915-B4826FAE52B9}</a:tableStyleId>
              </a:tblPr>
              <a:tblGrid>
                <a:gridCol w="7528925"/>
              </a:tblGrid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Secondary prevention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1. Screening for infections in high risk population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2. Rapid diagnosis &amp; effective treatment of STDs &amp; UTI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739" name="Google Shape;739;p90"/>
          <p:cNvGraphicFramePr/>
          <p:nvPr/>
        </p:nvGraphicFramePr>
        <p:xfrm>
          <a:off x="857224" y="57864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{636F83CE-CCB7-465C-8915-B4826FAE52B9}</a:tableStyleId>
              </a:tblPr>
              <a:tblGrid>
                <a:gridCol w="7778575"/>
              </a:tblGrid>
              <a:tr h="39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Tertiary prevention</a:t>
                      </a:r>
                      <a:endParaRPr sz="2400"/>
                    </a:p>
                  </a:txBody>
                  <a:tcPr marT="45725" marB="45725" marR="91450" marL="91450" anchor="ctr"/>
                </a:tc>
              </a:tr>
              <a:tr h="41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/>
                        <a:t>1. Early intervention &amp; complete treatment</a:t>
                      </a:r>
                      <a:endParaRPr b="0" i="0" sz="2400" u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PROGNOSIS</a:t>
            </a:r>
            <a:endParaRPr/>
          </a:p>
        </p:txBody>
      </p:sp>
      <p:sp>
        <p:nvSpPr>
          <p:cNvPr id="745" name="Google Shape;745;p9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Prognosis is unfavorable here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Pregnancy is rare 5-10%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occurs chances of Ectopic pregnancy is more 40%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Uterine pregnancy abortion is likely and pregnancy going upto term is rare almost 1%.</a:t>
            </a:r>
            <a:endParaRPr b="0" i="0" sz="2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2500298" y="274638"/>
            <a:ext cx="5424502" cy="1011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40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Epidemiology</a:t>
            </a:r>
            <a:endParaRPr b="0" i="0" sz="4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-Actual prevelance not reported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-Wide spectrum of clinical presentation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-Lack of accurate clinical diagnosis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-Upto 2/3 rd of cases go unrecognized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(Wiesenfeld HC et al,2000 )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-Acute PID occurs in about 1-2% of young, sexually active females each year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(Peipert J F et al, 2011)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2"/>
          <p:cNvSpPr txBox="1"/>
          <p:nvPr>
            <p:ph type="title"/>
          </p:nvPr>
        </p:nvSpPr>
        <p:spPr>
          <a:xfrm>
            <a:off x="1435100" y="274638"/>
            <a:ext cx="7499350" cy="706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CONCLUSION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51" name="Google Shape;751;p92"/>
          <p:cNvSpPr txBox="1"/>
          <p:nvPr>
            <p:ph idx="1" type="body"/>
          </p:nvPr>
        </p:nvSpPr>
        <p:spPr>
          <a:xfrm>
            <a:off x="1435100" y="980728"/>
            <a:ext cx="7499350" cy="5267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PID is mainly caused by N.gonorrhoeaand chlamydia trachomatis follwed by Gardenerella Vaginalis,Streptococci,Stephylococci,E,coli, mycoplasma and anaerobic organisms like bacteroides clostridia or peptostreptococcus.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Acute or chronic PID cases are to be diagnosed and treated promptly and completely to minimize complications and late sequeles.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Triad of  lower abdominal pain ,adnexal tenderness and tender cervical movements are considered to be the most important clinical features ofAcute PID.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Rx is according to the guide lines by the centers for disease control. Partner should be treated simultaneously.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Points---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57" name="Google Shape;757;p9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Surgical Intervention is needed when there is pelvic abscessor TO ovarian mass, adhesions---intestinal obstruction / general peritonitis.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Chronic PID presents as chronic abdominal pain congestive dysmenorrhoea ,deep dyspareunia,menstrual abnormalities and infertility.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Physical examination reveals adnexal tenderness,massor frozen pelvis. Management is by laparoscopy / laparotomy .Adhesiolysis or salpingo-oopherectomy may be required , rarely hysterectomy may be needed. 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4"/>
          <p:cNvSpPr txBox="1"/>
          <p:nvPr>
            <p:ph type="title"/>
          </p:nvPr>
        </p:nvSpPr>
        <p:spPr>
          <a:xfrm>
            <a:off x="1357290" y="785794"/>
            <a:ext cx="7000924" cy="307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</a:pPr>
            <a:r>
              <a:rPr b="0" i="0" lang="en-US" sz="6000" u="none" cap="small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 YOU</a:t>
            </a:r>
            <a:endParaRPr b="0" i="0" sz="6000" u="none" cap="small" strike="noStrike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008063" y="-26988"/>
            <a:ext cx="810101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0" i="0" lang="en-US" sz="3600" u="sng" cap="small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PID : Epidemiology</a:t>
            </a:r>
            <a:endParaRPr b="0" i="0" sz="3600" u="sng" cap="small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428596" y="836613"/>
            <a:ext cx="8208962" cy="602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PID is commonly </a:t>
            </a:r>
            <a:r>
              <a:rPr b="0" i="0" lang="en-US" sz="2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associated with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Sexually Transmitted Diseases (STDs)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Incidence 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 rise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due to rise in STDs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Among sexually active women: Incidence 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1-2 %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per year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85%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are spontaneous infection in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sexually active females of reproductive age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  <a:p>
            <a:pPr indent="-274320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Remaining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15%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follow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procedures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which favors the organism to ascend up </a:t>
            </a:r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4005064"/>
            <a:ext cx="532859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