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73" r:id="rId3"/>
    <p:sldId id="274" r:id="rId4"/>
    <p:sldId id="275" r:id="rId5"/>
    <p:sldId id="259" r:id="rId6"/>
    <p:sldId id="260" r:id="rId7"/>
    <p:sldId id="261" r:id="rId8"/>
    <p:sldId id="276" r:id="rId9"/>
    <p:sldId id="262" r:id="rId10"/>
    <p:sldId id="277" r:id="rId11"/>
    <p:sldId id="257" r:id="rId12"/>
    <p:sldId id="279" r:id="rId13"/>
    <p:sldId id="278" r:id="rId14"/>
    <p:sldId id="264" r:id="rId15"/>
    <p:sldId id="280" r:id="rId16"/>
    <p:sldId id="281" r:id="rId17"/>
    <p:sldId id="282" r:id="rId18"/>
    <p:sldId id="286" r:id="rId19"/>
    <p:sldId id="305" r:id="rId20"/>
    <p:sldId id="283" r:id="rId21"/>
    <p:sldId id="284" r:id="rId22"/>
    <p:sldId id="285" r:id="rId23"/>
    <p:sldId id="287" r:id="rId24"/>
    <p:sldId id="288" r:id="rId25"/>
    <p:sldId id="297" r:id="rId26"/>
    <p:sldId id="290" r:id="rId27"/>
    <p:sldId id="289" r:id="rId28"/>
    <p:sldId id="291" r:id="rId29"/>
    <p:sldId id="295" r:id="rId30"/>
    <p:sldId id="292" r:id="rId31"/>
    <p:sldId id="293" r:id="rId32"/>
    <p:sldId id="294" r:id="rId33"/>
    <p:sldId id="300" r:id="rId34"/>
    <p:sldId id="301" r:id="rId35"/>
    <p:sldId id="302" r:id="rId36"/>
    <p:sldId id="303" r:id="rId37"/>
    <p:sldId id="304" r:id="rId38"/>
    <p:sldId id="263" r:id="rId39"/>
    <p:sldId id="267" r:id="rId40"/>
    <p:sldId id="266" r:id="rId41"/>
    <p:sldId id="265" r:id="rId42"/>
    <p:sldId id="269" r:id="rId43"/>
    <p:sldId id="306" r:id="rId44"/>
    <p:sldId id="29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2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A14DD-275A-4E81-B1DB-4C4B44E0739D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FE610-8895-4BD9-B604-BBC425021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FE610-8895-4BD9-B604-BBC4250217DA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FE42F-A756-42EC-B1F3-729E52B925C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01F88-46A6-49DA-8519-D6B357DC02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ANTENATAL CORTICOSTEROIDS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endParaRPr lang="en-IN" dirty="0" smtClean="0"/>
          </a:p>
          <a:p>
            <a:r>
              <a:rPr lang="en-IN" dirty="0" smtClean="0"/>
              <a:t>Injection </a:t>
            </a:r>
            <a:r>
              <a:rPr lang="en-IN" dirty="0" smtClean="0">
                <a:solidFill>
                  <a:srgbClr val="FF0000"/>
                </a:solidFill>
              </a:rPr>
              <a:t>corticosteroids</a:t>
            </a:r>
            <a:r>
              <a:rPr lang="en-IN" dirty="0" smtClean="0"/>
              <a:t> ( </a:t>
            </a:r>
            <a:r>
              <a:rPr lang="en-IN" dirty="0" err="1" smtClean="0"/>
              <a:t>Dexamethasone</a:t>
            </a:r>
            <a:r>
              <a:rPr lang="en-IN" dirty="0" smtClean="0"/>
              <a:t> or </a:t>
            </a:r>
            <a:r>
              <a:rPr lang="en-IN" dirty="0" err="1" smtClean="0"/>
              <a:t>Betamethasone</a:t>
            </a:r>
            <a:r>
              <a:rPr lang="en-IN" dirty="0" smtClean="0"/>
              <a:t>) when administered to the pregnant women </a:t>
            </a:r>
            <a:r>
              <a:rPr lang="en-IN" dirty="0" err="1" smtClean="0"/>
              <a:t>antenatally</a:t>
            </a:r>
            <a:r>
              <a:rPr lang="en-IN" dirty="0" smtClean="0"/>
              <a:t>, </a:t>
            </a:r>
            <a:r>
              <a:rPr lang="en-IN" dirty="0" smtClean="0">
                <a:solidFill>
                  <a:srgbClr val="FF0000"/>
                </a:solidFill>
              </a:rPr>
              <a:t>cross the placenta  and reach the </a:t>
            </a:r>
            <a:r>
              <a:rPr lang="en-IN" dirty="0" err="1" smtClean="0">
                <a:solidFill>
                  <a:srgbClr val="FF0000"/>
                </a:solidFill>
              </a:rPr>
              <a:t>fetal</a:t>
            </a:r>
            <a:r>
              <a:rPr lang="en-IN" dirty="0" smtClean="0">
                <a:solidFill>
                  <a:srgbClr val="FF0000"/>
                </a:solidFill>
              </a:rPr>
              <a:t> lung and stimulate surfactant synthesis</a:t>
            </a:r>
            <a:r>
              <a:rPr lang="en-IN" dirty="0" smtClean="0"/>
              <a:t> and  maturation of other systems. </a:t>
            </a:r>
          </a:p>
          <a:p>
            <a:endParaRPr lang="en-IN" dirty="0" smtClean="0"/>
          </a:p>
          <a:p>
            <a:r>
              <a:rPr lang="en-IN" dirty="0" smtClean="0"/>
              <a:t>These steroids are less extensively metabolized by the placental  enzyme </a:t>
            </a:r>
            <a:r>
              <a:rPr lang="en-IN" dirty="0" smtClean="0">
                <a:solidFill>
                  <a:srgbClr val="FF0000"/>
                </a:solidFill>
              </a:rPr>
              <a:t>11 beta </a:t>
            </a:r>
            <a:r>
              <a:rPr lang="en-IN" dirty="0" err="1" smtClean="0">
                <a:solidFill>
                  <a:srgbClr val="FF0000"/>
                </a:solidFill>
              </a:rPr>
              <a:t>hydroxysteroid</a:t>
            </a:r>
            <a:r>
              <a:rPr lang="en-IN" dirty="0" smtClean="0">
                <a:solidFill>
                  <a:srgbClr val="FF0000"/>
                </a:solidFill>
              </a:rPr>
              <a:t> </a:t>
            </a:r>
            <a:r>
              <a:rPr lang="en-IN" dirty="0" err="1" smtClean="0">
                <a:solidFill>
                  <a:srgbClr val="FF0000"/>
                </a:solidFill>
              </a:rPr>
              <a:t>dehydrogenase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Antenatal corticosteroid therapy improves circulatory stability in preterm neonates, resulting in less </a:t>
            </a:r>
            <a:r>
              <a:rPr lang="en-US" dirty="0" err="1" smtClean="0"/>
              <a:t>intraventricular</a:t>
            </a:r>
            <a:r>
              <a:rPr lang="en-US" dirty="0" smtClean="0"/>
              <a:t> hemorrhage and necrotizing </a:t>
            </a:r>
            <a:r>
              <a:rPr lang="en-US" dirty="0" err="1" smtClean="0"/>
              <a:t>enterocolitis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NIH </a:t>
            </a:r>
            <a:r>
              <a:rPr lang="en-US" dirty="0"/>
              <a:t>,ACOG, RCP - recommended ACS treatment for </a:t>
            </a:r>
            <a:r>
              <a:rPr lang="en-US" dirty="0" smtClean="0"/>
              <a:t>women  at </a:t>
            </a:r>
            <a:r>
              <a:rPr lang="en-US" dirty="0"/>
              <a:t>risk - 34 weeks of gestation to reduce the morbidity </a:t>
            </a:r>
            <a:r>
              <a:rPr lang="en-US" dirty="0" smtClean="0"/>
              <a:t>and mortality </a:t>
            </a:r>
            <a:r>
              <a:rPr lang="en-US" dirty="0"/>
              <a:t>associated with preterm birth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IN" dirty="0" smtClean="0"/>
              <a:t>Antenatal corticosteroid therapy has </a:t>
            </a:r>
            <a:r>
              <a:rPr lang="en-IN" dirty="0" smtClean="0">
                <a:solidFill>
                  <a:srgbClr val="FF0000"/>
                </a:solidFill>
              </a:rPr>
              <a:t>maximal effect if the </a:t>
            </a:r>
            <a:r>
              <a:rPr lang="en-IN" dirty="0" err="1" smtClean="0">
                <a:solidFill>
                  <a:srgbClr val="FF0000"/>
                </a:solidFill>
              </a:rPr>
              <a:t>fetus</a:t>
            </a:r>
            <a:r>
              <a:rPr lang="en-IN" dirty="0" smtClean="0">
                <a:solidFill>
                  <a:srgbClr val="FF0000"/>
                </a:solidFill>
              </a:rPr>
              <a:t> is  delivered 24hrs after the last dose and </a:t>
            </a:r>
            <a:r>
              <a:rPr lang="en-IN" dirty="0" err="1" smtClean="0">
                <a:solidFill>
                  <a:srgbClr val="FF0000"/>
                </a:solidFill>
              </a:rPr>
              <a:t>upto</a:t>
            </a:r>
            <a:r>
              <a:rPr lang="en-IN" dirty="0" smtClean="0">
                <a:solidFill>
                  <a:srgbClr val="FF0000"/>
                </a:solidFill>
              </a:rPr>
              <a:t> 7 days thereafter</a:t>
            </a:r>
            <a:r>
              <a:rPr lang="en-IN" dirty="0" smtClean="0"/>
              <a:t>. </a:t>
            </a:r>
          </a:p>
          <a:p>
            <a:pPr marL="457200" indent="-457200"/>
            <a:endParaRPr lang="en-IN" dirty="0" smtClean="0"/>
          </a:p>
          <a:p>
            <a:pPr marL="457200" indent="-457200"/>
            <a:r>
              <a:rPr lang="en-IN" dirty="0" smtClean="0"/>
              <a:t>Single dose of injection of </a:t>
            </a:r>
            <a:r>
              <a:rPr lang="en-IN" dirty="0" err="1" smtClean="0"/>
              <a:t>Dexamethasone</a:t>
            </a:r>
            <a:r>
              <a:rPr lang="en-IN" dirty="0" smtClean="0"/>
              <a:t> should be administered to women with pre term labour at all levels of health facilities in the public as well as private sector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r>
              <a:rPr lang="en-IN" dirty="0" smtClean="0"/>
              <a:t>Timely use of antenatal corticosteroids in a mother reporting with  Pre term labour before 34weeks of gestation has the following clinical Impacts in new </a:t>
            </a:r>
            <a:r>
              <a:rPr lang="en-IN" dirty="0" err="1" smtClean="0"/>
              <a:t>borns</a:t>
            </a:r>
            <a:r>
              <a:rPr lang="en-IN" dirty="0" smtClean="0"/>
              <a:t> who receive good supportive care:</a:t>
            </a:r>
          </a:p>
          <a:p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>
                <a:solidFill>
                  <a:srgbClr val="7030A0"/>
                </a:solidFill>
              </a:rPr>
              <a:t>34% reduction in Respiratory Distress Syndrome</a:t>
            </a:r>
          </a:p>
          <a:p>
            <a:pPr marL="514350" indent="-514350">
              <a:buAutoNum type="arabicPeriod"/>
            </a:pPr>
            <a:r>
              <a:rPr lang="en-IN" dirty="0" smtClean="0">
                <a:solidFill>
                  <a:srgbClr val="7030A0"/>
                </a:solidFill>
              </a:rPr>
              <a:t>46% reduction in </a:t>
            </a:r>
            <a:r>
              <a:rPr lang="en-IN" dirty="0" err="1" smtClean="0">
                <a:solidFill>
                  <a:srgbClr val="7030A0"/>
                </a:solidFill>
              </a:rPr>
              <a:t>Intraventricular</a:t>
            </a:r>
            <a:r>
              <a:rPr lang="en-IN" dirty="0" smtClean="0">
                <a:solidFill>
                  <a:srgbClr val="7030A0"/>
                </a:solidFill>
              </a:rPr>
              <a:t> Haemorrhage</a:t>
            </a:r>
          </a:p>
          <a:p>
            <a:pPr marL="514350" indent="-514350">
              <a:buAutoNum type="arabicPeriod"/>
            </a:pPr>
            <a:r>
              <a:rPr lang="en-IN" dirty="0" smtClean="0">
                <a:solidFill>
                  <a:srgbClr val="7030A0"/>
                </a:solidFill>
              </a:rPr>
              <a:t>54% reduction in Necrotising </a:t>
            </a:r>
            <a:r>
              <a:rPr lang="en-IN" dirty="0" err="1" smtClean="0">
                <a:solidFill>
                  <a:srgbClr val="7030A0"/>
                </a:solidFill>
              </a:rPr>
              <a:t>enterocolitis</a:t>
            </a:r>
            <a:endParaRPr lang="en-IN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en-IN" dirty="0" smtClean="0">
                <a:solidFill>
                  <a:srgbClr val="7030A0"/>
                </a:solidFill>
              </a:rPr>
              <a:t>31% reduction in mortality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906000" cy="58213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Dose schedule 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Betamethasone</a:t>
            </a:r>
            <a:r>
              <a:rPr lang="en-US" dirty="0" smtClean="0">
                <a:solidFill>
                  <a:srgbClr val="FF0000"/>
                </a:solidFill>
              </a:rPr>
              <a:t> 12 mg IM x 2 doses Q 24 hours apart 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                                </a:t>
            </a:r>
            <a:r>
              <a:rPr lang="en-US" dirty="0" smtClean="0"/>
              <a:t>or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Dexamethasone</a:t>
            </a:r>
            <a:r>
              <a:rPr lang="en-US" dirty="0" smtClean="0">
                <a:solidFill>
                  <a:srgbClr val="00B050"/>
                </a:solidFill>
              </a:rPr>
              <a:t> 6 mg IM x 4 doses Q 12 hours apart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Given to enhance lung maturation 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endParaRPr lang="en-IN" dirty="0" smtClean="0"/>
          </a:p>
          <a:p>
            <a:r>
              <a:rPr lang="en-IN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Dexamethasone</a:t>
            </a:r>
            <a:r>
              <a:rPr lang="en-IN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sodium phosphate </a:t>
            </a:r>
            <a:r>
              <a:rPr lang="en-IN" dirty="0" smtClean="0"/>
              <a:t>and </a:t>
            </a:r>
            <a:r>
              <a:rPr lang="en-IN" dirty="0" err="1" smtClean="0"/>
              <a:t>Betamethasone</a:t>
            </a:r>
            <a:r>
              <a:rPr lang="en-IN" dirty="0" smtClean="0"/>
              <a:t> acetate + phosphate are the only two efficacious and safe corticosteroids to be used during antenatal period.</a:t>
            </a:r>
          </a:p>
          <a:p>
            <a:pPr>
              <a:buNone/>
            </a:pPr>
            <a:endParaRPr lang="en-IN" dirty="0" smtClean="0"/>
          </a:p>
          <a:p>
            <a:pPr lvl="0"/>
            <a:r>
              <a:rPr lang="en-IN" dirty="0" smtClean="0">
                <a:solidFill>
                  <a:schemeClr val="accent4"/>
                </a:solidFill>
              </a:rPr>
              <a:t>BETAMETHASONE acetate + phosphate  </a:t>
            </a:r>
            <a:r>
              <a:rPr lang="en-IN" dirty="0" smtClean="0">
                <a:solidFill>
                  <a:prstClr val="black"/>
                </a:solidFill>
              </a:rPr>
              <a:t>- which requires only two doses at 12 hrs interval , is </a:t>
            </a:r>
            <a:r>
              <a:rPr lang="en-IN" dirty="0" smtClean="0">
                <a:solidFill>
                  <a:schemeClr val="accent4"/>
                </a:solidFill>
              </a:rPr>
              <a:t>not available in INDIA .</a:t>
            </a:r>
          </a:p>
          <a:p>
            <a:pPr lvl="0"/>
            <a:endParaRPr lang="en-IN" dirty="0" smtClean="0">
              <a:solidFill>
                <a:prstClr val="black"/>
              </a:solidFill>
            </a:endParaRPr>
          </a:p>
          <a:p>
            <a:pPr lvl="0"/>
            <a:endParaRPr lang="en-IN" dirty="0" smtClean="0">
              <a:solidFill>
                <a:prstClr val="black"/>
              </a:solidFill>
            </a:endParaRPr>
          </a:p>
          <a:p>
            <a:pPr lvl="0">
              <a:buNone/>
            </a:pPr>
            <a:endParaRPr lang="en-IN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>
                <a:solidFill>
                  <a:srgbClr val="7030A0"/>
                </a:solidFill>
              </a:rPr>
              <a:t>The available salt in India is </a:t>
            </a:r>
            <a:r>
              <a:rPr lang="en-IN" dirty="0" err="1" smtClean="0">
                <a:solidFill>
                  <a:srgbClr val="7030A0"/>
                </a:solidFill>
              </a:rPr>
              <a:t>Betamethasone</a:t>
            </a:r>
            <a:r>
              <a:rPr lang="en-IN" dirty="0" smtClean="0">
                <a:solidFill>
                  <a:srgbClr val="7030A0"/>
                </a:solidFill>
              </a:rPr>
              <a:t> phosphate </a:t>
            </a:r>
            <a:r>
              <a:rPr lang="en-IN" dirty="0" smtClean="0">
                <a:solidFill>
                  <a:prstClr val="black"/>
                </a:solidFill>
              </a:rPr>
              <a:t>, which is short  acting and requires more frequent administration as compared to the </a:t>
            </a:r>
            <a:r>
              <a:rPr lang="en-IN" dirty="0" err="1" smtClean="0">
                <a:solidFill>
                  <a:prstClr val="black"/>
                </a:solidFill>
              </a:rPr>
              <a:t>dexamethasone</a:t>
            </a:r>
            <a:r>
              <a:rPr lang="en-IN" dirty="0" smtClean="0">
                <a:solidFill>
                  <a:prstClr val="black"/>
                </a:solidFill>
              </a:rPr>
              <a:t> .</a:t>
            </a:r>
          </a:p>
          <a:p>
            <a:pPr lvl="0"/>
            <a:endParaRPr lang="en-IN" dirty="0" smtClean="0">
              <a:solidFill>
                <a:prstClr val="black"/>
              </a:solidFill>
            </a:endParaRPr>
          </a:p>
          <a:p>
            <a:pPr lvl="0"/>
            <a:r>
              <a:rPr lang="en-IN" dirty="0" smtClean="0">
                <a:solidFill>
                  <a:srgbClr val="C00000"/>
                </a:solidFill>
              </a:rPr>
              <a:t>Moreover </a:t>
            </a:r>
            <a:r>
              <a:rPr lang="en-IN" dirty="0" err="1" smtClean="0">
                <a:solidFill>
                  <a:srgbClr val="C00000"/>
                </a:solidFill>
              </a:rPr>
              <a:t>Betamethasone</a:t>
            </a:r>
            <a:r>
              <a:rPr lang="en-IN" dirty="0" smtClean="0">
                <a:solidFill>
                  <a:srgbClr val="C00000"/>
                </a:solidFill>
              </a:rPr>
              <a:t> is more costly and less stable </a:t>
            </a:r>
            <a:r>
              <a:rPr lang="en-IN" dirty="0" smtClean="0">
                <a:solidFill>
                  <a:prstClr val="black"/>
                </a:solidFill>
              </a:rPr>
              <a:t>than </a:t>
            </a:r>
            <a:r>
              <a:rPr lang="en-IN" dirty="0" err="1" smtClean="0">
                <a:solidFill>
                  <a:prstClr val="black"/>
                </a:solidFill>
              </a:rPr>
              <a:t>Dexamethasone</a:t>
            </a:r>
            <a:r>
              <a:rPr lang="en-IN" dirty="0" smtClean="0">
                <a:solidFill>
                  <a:prstClr val="black"/>
                </a:solidFill>
              </a:rPr>
              <a:t> at  high temperature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So ideally </a:t>
            </a:r>
            <a:r>
              <a:rPr lang="en-US" dirty="0" err="1" smtClean="0"/>
              <a:t>Dexamethasone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 vial contains 2ml </a:t>
            </a:r>
            <a:r>
              <a:rPr lang="en-US" dirty="0" err="1" smtClean="0">
                <a:solidFill>
                  <a:srgbClr val="00B050"/>
                </a:solidFill>
              </a:rPr>
              <a:t>i.e</a:t>
            </a:r>
            <a:r>
              <a:rPr lang="en-US" dirty="0" smtClean="0">
                <a:solidFill>
                  <a:srgbClr val="00B050"/>
                </a:solidFill>
              </a:rPr>
              <a:t> 8mg (1ml = 4mg)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6mg – 4 doses equivalent to 24mg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At  12 hourly interval</a:t>
            </a:r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Deep intramuscular route</a:t>
            </a:r>
            <a:r>
              <a:rPr lang="en-US" dirty="0" smtClean="0"/>
              <a:t> in </a:t>
            </a:r>
            <a:r>
              <a:rPr lang="en-US" dirty="0" err="1" smtClean="0"/>
              <a:t>gluteal</a:t>
            </a:r>
            <a:r>
              <a:rPr lang="en-US" dirty="0" smtClean="0"/>
              <a:t> region or anterior aspect of thigh </a:t>
            </a:r>
          </a:p>
          <a:p>
            <a:r>
              <a:rPr lang="en-US" dirty="0" smtClean="0"/>
              <a:t>Need not be refrigerated.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When </a:t>
            </a:r>
            <a:r>
              <a:rPr lang="en-IN" dirty="0" err="1" smtClean="0"/>
              <a:t>Betamethasone</a:t>
            </a:r>
            <a:r>
              <a:rPr lang="en-IN" dirty="0" smtClean="0"/>
              <a:t> and </a:t>
            </a:r>
            <a:r>
              <a:rPr lang="en-IN" dirty="0" err="1" smtClean="0"/>
              <a:t>Dexamethasone</a:t>
            </a:r>
            <a:r>
              <a:rPr lang="en-IN" dirty="0" smtClean="0"/>
              <a:t> are unavailable due to drug shortages, </a:t>
            </a:r>
            <a:r>
              <a:rPr lang="en-IN" dirty="0" smtClean="0">
                <a:solidFill>
                  <a:srgbClr val="FF0000"/>
                </a:solidFill>
              </a:rPr>
              <a:t>Hydrocortisone 500 mg intravenously </a:t>
            </a:r>
            <a:r>
              <a:rPr lang="en-IN" dirty="0" smtClean="0"/>
              <a:t>every 12 hours for four doses has been proposed as a last resort</a:t>
            </a:r>
          </a:p>
          <a:p>
            <a:r>
              <a:rPr lang="en-IN" b="1" dirty="0" err="1" smtClean="0"/>
              <a:t>Dexamethasone</a:t>
            </a:r>
            <a:r>
              <a:rPr lang="en-IN" dirty="0" smtClean="0"/>
              <a:t> : is listed in the WHO essential medicines list, is cheap and widely available in facilities for multiple indications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sz="2700" b="1" dirty="0" smtClean="0"/>
              <a:t>Indications and contraindications for using corticosteroids in Antenatal period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5B409332-3177-4BE3-96C0-053CFBF94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9002917"/>
              </p:ext>
            </p:extLst>
          </p:nvPr>
        </p:nvGraphicFramePr>
        <p:xfrm>
          <a:off x="457200" y="1752601"/>
          <a:ext cx="81280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="" xmlns:a16="http://schemas.microsoft.com/office/drawing/2014/main" val="1093489544"/>
                    </a:ext>
                  </a:extLst>
                </a:gridCol>
                <a:gridCol w="4064000">
                  <a:extLst>
                    <a:ext uri="{9D8B030D-6E8A-4147-A177-3AD203B41FA5}">
                      <a16:colId xmlns="" xmlns:a16="http://schemas.microsoft.com/office/drawing/2014/main" val="1016104229"/>
                    </a:ext>
                  </a:extLst>
                </a:gridCol>
              </a:tblGrid>
              <a:tr h="43956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1261169"/>
                  </a:ext>
                </a:extLst>
              </a:tr>
              <a:tr h="696234">
                <a:tc>
                  <a:txBody>
                    <a:bodyPr/>
                    <a:lstStyle/>
                    <a:p>
                      <a:r>
                        <a:rPr lang="en-IN" dirty="0"/>
                        <a:t>Indications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Contraindications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11511786"/>
                  </a:ext>
                </a:extLst>
              </a:tr>
              <a:tr h="335999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N" dirty="0"/>
                        <a:t>True pre term labour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N" dirty="0"/>
                        <a:t>Following conditions that lead to imminent delivery:</a:t>
                      </a:r>
                    </a:p>
                    <a:p>
                      <a:pPr marL="0" indent="0">
                        <a:buNone/>
                      </a:pPr>
                      <a:r>
                        <a:rPr lang="en-IN" dirty="0"/>
                        <a:t>       antepartum haemorrhage</a:t>
                      </a:r>
                    </a:p>
                    <a:p>
                      <a:pPr marL="0" indent="0">
                        <a:buNone/>
                      </a:pPr>
                      <a:r>
                        <a:rPr lang="en-IN" dirty="0"/>
                        <a:t>       preterm premature rupture of </a:t>
                      </a:r>
                    </a:p>
                    <a:p>
                      <a:pPr marL="0" indent="0">
                        <a:buNone/>
                      </a:pPr>
                      <a:r>
                        <a:rPr lang="en-IN" dirty="0"/>
                        <a:t>       membranes</a:t>
                      </a:r>
                    </a:p>
                    <a:p>
                      <a:pPr marL="0" indent="0">
                        <a:buNone/>
                      </a:pPr>
                      <a:r>
                        <a:rPr lang="en-IN" dirty="0"/>
                        <a:t>       severe eclampsia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rgbClr val="FF0000"/>
                          </a:solidFill>
                        </a:rPr>
                        <a:t>Frank </a:t>
                      </a:r>
                      <a:r>
                        <a:rPr lang="en-IN" dirty="0" err="1">
                          <a:solidFill>
                            <a:srgbClr val="FF0000"/>
                          </a:solidFill>
                        </a:rPr>
                        <a:t>chorioaminiotis</a:t>
                      </a:r>
                      <a:r>
                        <a:rPr lang="en-IN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IN" dirty="0"/>
                        <a:t>is the absolute contraindication for using antenatal steroids. Following signs and symptoms in the mother suggests Frank </a:t>
                      </a:r>
                      <a:r>
                        <a:rPr lang="en-IN" dirty="0" err="1"/>
                        <a:t>amniotis</a:t>
                      </a:r>
                      <a:r>
                        <a:rPr lang="en-IN" dirty="0"/>
                        <a:t>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N" dirty="0"/>
                        <a:t>History of fever and lower abdominal pain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N" dirty="0"/>
                        <a:t>2. On examination: Foul smelling vaginal discharge, tachycardia and uterine tenderness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N" dirty="0" err="1"/>
                        <a:t>Fetal</a:t>
                      </a:r>
                      <a:r>
                        <a:rPr lang="en-IN" dirty="0"/>
                        <a:t> tachycardia.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017584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r>
              <a:rPr lang="en-IN" dirty="0" smtClean="0">
                <a:solidFill>
                  <a:schemeClr val="tx2">
                    <a:lumMod val="50000"/>
                  </a:schemeClr>
                </a:solidFill>
              </a:rPr>
              <a:t>CORTICOSTEROIDS :</a:t>
            </a:r>
          </a:p>
          <a:p>
            <a:pPr>
              <a:buNone/>
            </a:pP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olidFill>
                  <a:schemeClr val="tx2">
                    <a:lumMod val="50000"/>
                  </a:schemeClr>
                </a:solidFill>
              </a:rPr>
              <a:t>GLUCOCORTICOIDS</a:t>
            </a:r>
          </a:p>
          <a:p>
            <a:pPr marL="514350" indent="-514350">
              <a:buFont typeface="+mj-lt"/>
              <a:buAutoNum type="arabicPeriod"/>
            </a:pP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olidFill>
                  <a:schemeClr val="accent6"/>
                </a:solidFill>
              </a:rPr>
              <a:t>MINEROLOCORTICOIDS</a:t>
            </a: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RESCUE COURSE/SALVAGE THERAPHY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Rescue course of ANS simply means the administration of a second course to patients whose pregnancies continue more than a week or 2 from their original course and only in whom, in the judgment of the clinician, delivery has again become likely.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Single repeat rescue course may be considered if</a:t>
            </a:r>
          </a:p>
          <a:p>
            <a:r>
              <a:rPr lang="en-US" dirty="0" smtClean="0"/>
              <a:t>the gestational age is &lt; 32 wks +6 days, </a:t>
            </a:r>
          </a:p>
          <a:p>
            <a:r>
              <a:rPr lang="en-US" dirty="0" smtClean="0"/>
              <a:t>it has been more than 2 weeks from the prior treatment, and</a:t>
            </a:r>
          </a:p>
          <a:p>
            <a:r>
              <a:rPr lang="en-US" dirty="0" smtClean="0"/>
              <a:t>delivery is likely within the next 7 days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 mothers likely to deliver beyond 2 weeks from the primary course and before 34 weeks gestation, a single “rescue” course of antenatal corticosteroids appears to provide additional benefit.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same medication regimens would be utilized</a:t>
            </a:r>
          </a:p>
          <a:p>
            <a:pPr>
              <a:buNone/>
            </a:pPr>
            <a:endParaRPr lang="en-US" dirty="0" smtClean="0"/>
          </a:p>
          <a:p>
            <a:r>
              <a:rPr lang="en-IN" dirty="0" smtClean="0">
                <a:solidFill>
                  <a:srgbClr val="00B050"/>
                </a:solidFill>
              </a:rPr>
              <a:t>Mainly given to women who remain at risk of an early birth after an initial course of prenatal steroids to help the baby’s lungs to mature fast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IN" dirty="0" smtClean="0"/>
              <a:t>Diabetes mellitus is not a contraindication  to antenatal corticosteroid treatment for </a:t>
            </a:r>
            <a:r>
              <a:rPr lang="en-IN" dirty="0" err="1" smtClean="0"/>
              <a:t>fetal</a:t>
            </a:r>
            <a:r>
              <a:rPr lang="en-IN" dirty="0" smtClean="0"/>
              <a:t> lung maturation.</a:t>
            </a:r>
            <a:r>
              <a:rPr lang="en-IN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/>
            <a:r>
              <a:rPr lang="en-IN" dirty="0" smtClean="0"/>
              <a:t>steroids are administered when elective  caesarean section is attempted earlier to 39 weeks Gestation. </a:t>
            </a:r>
          </a:p>
          <a:p>
            <a:pPr marL="457200" indent="-457200"/>
            <a:r>
              <a:rPr lang="en-IN" dirty="0" smtClean="0"/>
              <a:t>It is because respiratory morbidities are known to happen even till 39 weeks.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When used for only one course , no significant side effects are noted except for transient </a:t>
            </a:r>
            <a:r>
              <a:rPr lang="en-IN" dirty="0" err="1" smtClean="0"/>
              <a:t>hyperglycemia</a:t>
            </a:r>
            <a:r>
              <a:rPr lang="en-IN" dirty="0" smtClean="0"/>
              <a:t> for 12 hrs to about 5-7 days after the dose , resulting in false positive glucose screening tests or difficulty in managing diabetes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943600"/>
          </a:xfrm>
        </p:spPr>
        <p:txBody>
          <a:bodyPr>
            <a:normAutofit/>
          </a:bodyPr>
          <a:lstStyle/>
          <a:p>
            <a:r>
              <a:rPr lang="en-IN" dirty="0" smtClean="0"/>
              <a:t>Associated with transient FHR and behavioural changes that returns to baseline by 4-7 days after treatment.</a:t>
            </a:r>
          </a:p>
          <a:p>
            <a:r>
              <a:rPr lang="en-IN" dirty="0" smtClean="0"/>
              <a:t>Infants – neonatal sepsis, HPA suppression, SGA infant.</a:t>
            </a:r>
          </a:p>
          <a:p>
            <a:r>
              <a:rPr lang="en-IN" dirty="0" smtClean="0"/>
              <a:t>Maternal – total </a:t>
            </a:r>
            <a:r>
              <a:rPr lang="en-IN" dirty="0" err="1" smtClean="0"/>
              <a:t>leucocyte</a:t>
            </a:r>
            <a:r>
              <a:rPr lang="en-IN" dirty="0" smtClean="0"/>
              <a:t> count increases by about 30 percent within 24 hours after </a:t>
            </a:r>
            <a:r>
              <a:rPr lang="en-IN" dirty="0" err="1" smtClean="0"/>
              <a:t>betamethasone</a:t>
            </a:r>
            <a:r>
              <a:rPr lang="en-IN" dirty="0" smtClean="0"/>
              <a:t> injection, and the lymphocyte count significantly decreases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RCOG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86400"/>
          </a:xfrm>
        </p:spPr>
        <p:txBody>
          <a:bodyPr/>
          <a:lstStyle/>
          <a:p>
            <a:pPr marL="0" indent="0">
              <a:buNone/>
            </a:pPr>
            <a:r>
              <a:rPr lang="en-IN" b="1" dirty="0" smtClean="0">
                <a:solidFill>
                  <a:srgbClr val="0070C0"/>
                </a:solidFill>
              </a:rPr>
              <a:t>Effect of steroids in multiple pregnancy</a:t>
            </a:r>
          </a:p>
          <a:p>
            <a:pPr marL="0" indent="0">
              <a:buNone/>
            </a:pPr>
            <a:r>
              <a:rPr lang="en-IN" dirty="0" smtClean="0"/>
              <a:t>Multiple pregnancy attenuates the beneficial effects of antenatal steroids.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b="1" dirty="0" smtClean="0">
                <a:solidFill>
                  <a:srgbClr val="0070C0"/>
                </a:solidFill>
              </a:rPr>
              <a:t>In women with diabetes mellitus</a:t>
            </a:r>
          </a:p>
          <a:p>
            <a:pPr marL="0" indent="0">
              <a:buNone/>
            </a:pPr>
            <a:r>
              <a:rPr lang="en-IN" dirty="0" smtClean="0"/>
              <a:t>Women with impaired glucose tolerance or diabetes who are receiving </a:t>
            </a:r>
            <a:r>
              <a:rPr lang="en-IN" dirty="0" err="1" smtClean="0"/>
              <a:t>fetal</a:t>
            </a:r>
            <a:r>
              <a:rPr lang="en-IN" dirty="0" smtClean="0"/>
              <a:t> steroids should have additional  dose of insulin.</a:t>
            </a:r>
          </a:p>
          <a:p>
            <a:pPr marL="0" indent="0">
              <a:buNone/>
            </a:pPr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17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>
                <a:solidFill>
                  <a:srgbClr val="0070C0"/>
                </a:solidFill>
              </a:rPr>
              <a:t>In pregnancies with </a:t>
            </a:r>
            <a:r>
              <a:rPr lang="en-IN" b="1" dirty="0" err="1" smtClean="0">
                <a:solidFill>
                  <a:srgbClr val="0070C0"/>
                </a:solidFill>
              </a:rPr>
              <a:t>fetal</a:t>
            </a:r>
            <a:r>
              <a:rPr lang="en-IN" b="1" dirty="0" smtClean="0">
                <a:solidFill>
                  <a:srgbClr val="0070C0"/>
                </a:solidFill>
              </a:rPr>
              <a:t> growth restriction </a:t>
            </a:r>
          </a:p>
          <a:p>
            <a:pPr marL="0" indent="0">
              <a:buNone/>
            </a:pPr>
            <a:r>
              <a:rPr lang="en-IN" dirty="0" smtClean="0"/>
              <a:t>Pregnancies affected by </a:t>
            </a:r>
            <a:r>
              <a:rPr lang="en-IN" dirty="0" err="1" smtClean="0"/>
              <a:t>fetal</a:t>
            </a:r>
            <a:r>
              <a:rPr lang="en-IN" dirty="0" smtClean="0"/>
              <a:t> growth restriction between 24</a:t>
            </a:r>
            <a:r>
              <a:rPr lang="en-IN" baseline="30000" dirty="0" smtClean="0"/>
              <a:t>th</a:t>
            </a:r>
            <a:r>
              <a:rPr lang="en-IN" dirty="0" smtClean="0"/>
              <a:t> to 35</a:t>
            </a:r>
            <a:r>
              <a:rPr lang="en-IN" baseline="30000" dirty="0" smtClean="0"/>
              <a:t>th</a:t>
            </a:r>
            <a:r>
              <a:rPr lang="en-IN" dirty="0" smtClean="0"/>
              <a:t> weeks of gestation at risk of delivery should receive a single course of antenatal corticosteroids.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>
                <a:solidFill>
                  <a:srgbClr val="0070C0"/>
                </a:solidFill>
              </a:rPr>
              <a:t>In women undergoing elective caesarean section</a:t>
            </a:r>
          </a:p>
          <a:p>
            <a:pPr marL="0" indent="0">
              <a:buNone/>
            </a:pPr>
            <a:r>
              <a:rPr lang="en-IN" dirty="0" smtClean="0"/>
              <a:t>Corticosteroids should be given to reduce the risk of respiratory morbidity </a:t>
            </a:r>
            <a:r>
              <a:rPr lang="en-IN" dirty="0" err="1" smtClean="0"/>
              <a:t>ia</a:t>
            </a:r>
            <a:r>
              <a:rPr lang="en-IN" dirty="0" smtClean="0"/>
              <a:t> all neonates delivered by elective caesarean section prior to 38</a:t>
            </a:r>
            <a:r>
              <a:rPr lang="en-IN" baseline="30000" dirty="0" smtClean="0"/>
              <a:t>th</a:t>
            </a:r>
            <a:r>
              <a:rPr lang="en-IN" dirty="0" smtClean="0"/>
              <a:t> weeks of gestation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 single course of corticosteroids is recommended for pregnant women between 24 weeks to 34 weeks of gestation, and may be considered for pregnant women starting at 23 weeks of gestation , who are at risk of preterm delivery within 7 days.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ACOG (NOV 2017 )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single course of corticosteroids is recommended for pregnant women between 24 0/7 weeks and 33 6/7 weeks of gestation who are at risk of preterm delivery within 7 days, including for those with ruptured membranes and multiple gestations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Major endogenous </a:t>
            </a:r>
            <a:r>
              <a:rPr lang="en-IN" dirty="0" err="1" smtClean="0"/>
              <a:t>glucocorticoid</a:t>
            </a:r>
            <a:r>
              <a:rPr lang="en-IN" dirty="0" smtClean="0"/>
              <a:t> is </a:t>
            </a:r>
            <a:r>
              <a:rPr lang="en-IN" dirty="0" smtClean="0">
                <a:solidFill>
                  <a:srgbClr val="FF0000"/>
                </a:solidFill>
              </a:rPr>
              <a:t>Hydrocortisone(</a:t>
            </a:r>
            <a:r>
              <a:rPr lang="en-IN" dirty="0" err="1" smtClean="0">
                <a:solidFill>
                  <a:srgbClr val="FF0000"/>
                </a:solidFill>
              </a:rPr>
              <a:t>cortisol</a:t>
            </a:r>
            <a:r>
              <a:rPr lang="en-IN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IN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IN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Glucocorticoids</a:t>
            </a:r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are catabolic in nature and thus cause breakdown of carbohydrates(</a:t>
            </a:r>
            <a:r>
              <a:rPr lang="en-IN" dirty="0" err="1" smtClean="0">
                <a:solidFill>
                  <a:srgbClr val="FF0000"/>
                </a:solidFill>
              </a:rPr>
              <a:t>hyperglycemia</a:t>
            </a:r>
            <a:r>
              <a:rPr lang="en-IN" dirty="0" smtClean="0">
                <a:solidFill>
                  <a:srgbClr val="FF0000"/>
                </a:solidFill>
              </a:rPr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0070C0"/>
                </a:solidFill>
              </a:rPr>
              <a:t>Preterm premature rupture of membranes</a:t>
            </a:r>
          </a:p>
          <a:p>
            <a:pPr marL="0" indent="0">
              <a:buNone/>
            </a:pPr>
            <a:r>
              <a:rPr lang="en-IN" dirty="0" smtClean="0">
                <a:solidFill>
                  <a:srgbClr val="0070C0"/>
                </a:solidFill>
              </a:rPr>
              <a:t> </a:t>
            </a:r>
            <a:r>
              <a:rPr lang="en-IN" dirty="0" smtClean="0"/>
              <a:t>A single course of corticosteroids is recommended for pregnant women with </a:t>
            </a:r>
            <a:r>
              <a:rPr lang="en-IN" dirty="0" smtClean="0">
                <a:solidFill>
                  <a:srgbClr val="FF0000"/>
                </a:solidFill>
              </a:rPr>
              <a:t>ruptured membranes </a:t>
            </a:r>
            <a:r>
              <a:rPr lang="en-IN" dirty="0" smtClean="0"/>
              <a:t>between 24 to 34 weeks.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>
                <a:solidFill>
                  <a:schemeClr val="accent4">
                    <a:lumMod val="50000"/>
                  </a:schemeClr>
                </a:solidFill>
              </a:rPr>
              <a:t>Multiple gestation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Administration of a complete course of antenatal corticosteroids 1-7 days before  birth in twin pregnancies is associated with a clinically significant decrease in neonatal mortality, short term respiratory distress and severe neurological injury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Indications of steroids in pregnancy</a:t>
            </a:r>
            <a:r>
              <a:rPr lang="en-IN" dirty="0" smtClean="0"/>
              <a:t>:</a:t>
            </a:r>
            <a:br>
              <a:rPr lang="en-I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1.SLE</a:t>
            </a:r>
          </a:p>
          <a:p>
            <a:pPr>
              <a:buNone/>
            </a:pPr>
            <a:r>
              <a:rPr lang="en-IN" dirty="0" smtClean="0"/>
              <a:t>2.Rheumatoid arthritis</a:t>
            </a:r>
          </a:p>
          <a:p>
            <a:pPr>
              <a:buNone/>
            </a:pPr>
            <a:r>
              <a:rPr lang="en-IN" dirty="0" smtClean="0"/>
              <a:t>3.Asthma</a:t>
            </a:r>
          </a:p>
          <a:p>
            <a:pPr>
              <a:buNone/>
            </a:pPr>
            <a:r>
              <a:rPr lang="en-IN" dirty="0" smtClean="0"/>
              <a:t>4.ITP</a:t>
            </a:r>
          </a:p>
          <a:p>
            <a:pPr>
              <a:buNone/>
            </a:pPr>
            <a:r>
              <a:rPr lang="en-IN" dirty="0" smtClean="0"/>
              <a:t>5.HELLP syndrome</a:t>
            </a:r>
          </a:p>
          <a:p>
            <a:pPr>
              <a:buNone/>
            </a:pPr>
            <a:r>
              <a:rPr lang="en-IN" dirty="0" smtClean="0"/>
              <a:t>6.Congenital Adrenal Hyperplasia</a:t>
            </a:r>
          </a:p>
          <a:p>
            <a:pPr>
              <a:buNone/>
            </a:pPr>
            <a:r>
              <a:rPr lang="en-IN" dirty="0" smtClean="0"/>
              <a:t>7.Addison disease</a:t>
            </a:r>
          </a:p>
          <a:p>
            <a:pPr>
              <a:buNone/>
            </a:pPr>
            <a:r>
              <a:rPr lang="en-IN" dirty="0" smtClean="0"/>
              <a:t>8 Thyroid storm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Congenital adrenal hyperplasia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dirty="0" err="1" smtClean="0"/>
              <a:t>Autosomal</a:t>
            </a:r>
            <a:r>
              <a:rPr lang="en-US" dirty="0" smtClean="0"/>
              <a:t> recessive disorders, of which involves a deficiency of an enzyme involved in the synthesis of </a:t>
            </a:r>
            <a:r>
              <a:rPr lang="en-US" dirty="0" err="1" smtClean="0"/>
              <a:t>cortisol</a:t>
            </a:r>
            <a:r>
              <a:rPr lang="en-US" dirty="0" smtClean="0"/>
              <a:t>,</a:t>
            </a:r>
            <a:r>
              <a:rPr lang="en-US" baseline="30000" dirty="0" smtClean="0"/>
              <a:t>  </a:t>
            </a:r>
            <a:r>
              <a:rPr lang="en-US" dirty="0" err="1" smtClean="0"/>
              <a:t>aldosterone</a:t>
            </a:r>
            <a:r>
              <a:rPr lang="en-US" dirty="0" smtClean="0"/>
              <a:t>, or both. </a:t>
            </a:r>
          </a:p>
          <a:p>
            <a:r>
              <a:rPr lang="en-US" dirty="0" smtClean="0"/>
              <a:t>Deficiency of 21-hydroxylase, resulting from mutations or deletions of </a:t>
            </a:r>
            <a:r>
              <a:rPr lang="en-US" i="1" dirty="0" smtClean="0"/>
              <a:t>CYP21A</a:t>
            </a:r>
            <a:r>
              <a:rPr lang="en-US" dirty="0" smtClean="0"/>
              <a:t>, is the most common form of CAH, accounting for more than 90% of cases.</a:t>
            </a:r>
          </a:p>
          <a:p>
            <a:r>
              <a:rPr lang="en-US" dirty="0" smtClean="0"/>
              <a:t>Related to the degree of </a:t>
            </a:r>
            <a:r>
              <a:rPr lang="en-US" dirty="0" err="1" smtClean="0"/>
              <a:t>cortisol</a:t>
            </a:r>
            <a:r>
              <a:rPr lang="en-US" dirty="0" smtClean="0"/>
              <a:t> deficiency 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Cortisol</a:t>
            </a:r>
            <a:r>
              <a:rPr lang="en-US" dirty="0" smtClean="0"/>
              <a:t> deficiency causes increased ACTH results in adrenal hyperplasia leading to excess of androgen production resulting in </a:t>
            </a:r>
            <a:r>
              <a:rPr lang="en-US" dirty="0" err="1" smtClean="0"/>
              <a:t>virilization</a:t>
            </a:r>
            <a:r>
              <a:rPr lang="en-US" dirty="0" smtClean="0"/>
              <a:t> .</a:t>
            </a:r>
          </a:p>
          <a:p>
            <a:r>
              <a:rPr lang="en-US" dirty="0" smtClean="0"/>
              <a:t>So Prenatal treatment of congenital adrenal hyperplasia appears to be somewhat successful in preventing the </a:t>
            </a:r>
            <a:r>
              <a:rPr lang="en-US" dirty="0" err="1" smtClean="0"/>
              <a:t>virilization</a:t>
            </a:r>
            <a:r>
              <a:rPr lang="en-US" dirty="0" smtClean="0"/>
              <a:t> due to 21-hydroxylase deficiency in a female fetus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20 mcg/kg/d of </a:t>
            </a:r>
            <a:r>
              <a:rPr lang="en-US" dirty="0" err="1" smtClean="0"/>
              <a:t>dexamethasone</a:t>
            </a:r>
            <a:r>
              <a:rPr lang="en-US" dirty="0" smtClean="0"/>
              <a:t> divided into 3 doses as soon as the pregnancy is recognized to suppress fetal ACTH secretion and to prevent the fetal adrenal gland from overproducing adrenal androgens.</a:t>
            </a:r>
          </a:p>
          <a:p>
            <a:r>
              <a:rPr lang="en-US" dirty="0" err="1" smtClean="0"/>
              <a:t>Dexamethasone</a:t>
            </a:r>
            <a:r>
              <a:rPr lang="en-US" dirty="0" smtClean="0"/>
              <a:t> treatment is discontinued if chorionic </a:t>
            </a:r>
            <a:r>
              <a:rPr lang="en-US" dirty="0" err="1" smtClean="0"/>
              <a:t>villus</a:t>
            </a:r>
            <a:r>
              <a:rPr lang="en-US" dirty="0" smtClean="0"/>
              <a:t> sampling (done at 8-12 weeks' gestation) or amniocentesis (done at 18-20 weeks' gestation) indicates that the fetus is male or fetus unaffected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it is the female baby we should continue </a:t>
            </a:r>
            <a:r>
              <a:rPr lang="en-US" dirty="0" err="1" smtClean="0"/>
              <a:t>dexamethasone</a:t>
            </a:r>
            <a:r>
              <a:rPr lang="en-US" dirty="0" smtClean="0"/>
              <a:t> </a:t>
            </a:r>
            <a:r>
              <a:rPr lang="en-US" dirty="0" err="1" smtClean="0"/>
              <a:t>theraphy</a:t>
            </a:r>
            <a:r>
              <a:rPr lang="en-US" dirty="0" smtClean="0"/>
              <a:t> as it </a:t>
            </a:r>
            <a:r>
              <a:rPr lang="en-US" dirty="0" err="1" smtClean="0"/>
              <a:t>supress</a:t>
            </a:r>
            <a:r>
              <a:rPr lang="en-US" dirty="0" smtClean="0"/>
              <a:t> </a:t>
            </a:r>
            <a:r>
              <a:rPr lang="en-US" dirty="0" err="1" smtClean="0"/>
              <a:t>virilizing</a:t>
            </a:r>
            <a:r>
              <a:rPr lang="en-US" dirty="0" smtClean="0"/>
              <a:t> activity, and in case of male fetus – not to give</a:t>
            </a:r>
            <a:endParaRPr lang="en-US" dirty="0" smtClean="0"/>
          </a:p>
          <a:p>
            <a:r>
              <a:rPr lang="en-US" dirty="0" smtClean="0"/>
              <a:t>If mother is a known case of CAH – prenatal steroids </a:t>
            </a:r>
            <a:r>
              <a:rPr lang="en-US" dirty="0" smtClean="0"/>
              <a:t>- </a:t>
            </a:r>
            <a:r>
              <a:rPr lang="en-US" dirty="0" err="1" smtClean="0"/>
              <a:t>prednisolone</a:t>
            </a:r>
            <a:r>
              <a:rPr lang="en-US" dirty="0" smtClean="0"/>
              <a:t>  </a:t>
            </a:r>
            <a:r>
              <a:rPr lang="en-US" dirty="0" smtClean="0"/>
              <a:t>should be given </a:t>
            </a:r>
            <a:r>
              <a:rPr lang="en-US" dirty="0" smtClean="0"/>
              <a:t>after </a:t>
            </a:r>
            <a:r>
              <a:rPr lang="en-US" dirty="0" smtClean="0"/>
              <a:t>finding the sex of the fetus in case of male – treatment is stopped and in case of female fetus – </a:t>
            </a:r>
            <a:r>
              <a:rPr lang="en-US" dirty="0" err="1" smtClean="0"/>
              <a:t>prednisolone</a:t>
            </a:r>
            <a:r>
              <a:rPr lang="en-US" dirty="0" smtClean="0"/>
              <a:t> to be </a:t>
            </a:r>
            <a:r>
              <a:rPr lang="en-US" dirty="0" smtClean="0"/>
              <a:t>continued.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Prednisolone</a:t>
            </a:r>
            <a:r>
              <a:rPr lang="en-US" dirty="0" smtClean="0"/>
              <a:t> -10-20mg/day </a:t>
            </a:r>
          </a:p>
          <a:p>
            <a:r>
              <a:rPr lang="en-US" dirty="0" smtClean="0"/>
              <a:t>Response will be in 3-7 days reaches maximum in 2- 3 weeks</a:t>
            </a:r>
          </a:p>
          <a:p>
            <a:r>
              <a:rPr lang="en-US" dirty="0" smtClean="0"/>
              <a:t>10-20 mg/m</a:t>
            </a:r>
            <a:r>
              <a:rPr lang="en-US" baseline="30000" dirty="0" smtClean="0"/>
              <a:t>2</a:t>
            </a:r>
            <a:r>
              <a:rPr lang="en-US" dirty="0" smtClean="0"/>
              <a:t> of </a:t>
            </a:r>
            <a:r>
              <a:rPr lang="en-US" dirty="0" err="1" smtClean="0"/>
              <a:t>methylprednisolone</a:t>
            </a:r>
            <a:r>
              <a:rPr lang="en-US" dirty="0" smtClean="0"/>
              <a:t> administered IV or intramuscularly (IM) </a:t>
            </a:r>
          </a:p>
          <a:p>
            <a:r>
              <a:rPr lang="en-IN" dirty="0" smtClean="0"/>
              <a:t>Intravenous </a:t>
            </a:r>
            <a:r>
              <a:rPr lang="en-IN" dirty="0" smtClean="0">
                <a:solidFill>
                  <a:schemeClr val="accent6"/>
                </a:solidFill>
              </a:rPr>
              <a:t>methylprednisolone,40-60 mg</a:t>
            </a:r>
            <a:r>
              <a:rPr lang="en-IN" dirty="0" smtClean="0"/>
              <a:t>, every 6 hours for four doses is commonly used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Repeated doses are associated with better neonatal lung function than single course of corticosteroids, particularly among infants delivered before 32 weeks of gestation.</a:t>
            </a:r>
          </a:p>
          <a:p>
            <a:endParaRPr lang="en-US" dirty="0" smtClean="0"/>
          </a:p>
          <a:p>
            <a:r>
              <a:rPr lang="en-US" dirty="0" smtClean="0"/>
              <a:t>Also, less need for mechanical ventilation, continuous positive airway pressure, and surfactant use. There was also a reduction in the frequency of </a:t>
            </a:r>
            <a:r>
              <a:rPr lang="en-US" dirty="0" err="1" smtClean="0"/>
              <a:t>pneumothorax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Antenatal steroids are associated with a significant </a:t>
            </a:r>
            <a:r>
              <a:rPr lang="en-US" dirty="0" err="1" smtClean="0"/>
              <a:t>redution</a:t>
            </a:r>
            <a:r>
              <a:rPr lang="en-US" dirty="0" smtClean="0"/>
              <a:t> in rates of neonatal </a:t>
            </a:r>
            <a:r>
              <a:rPr lang="en-US" dirty="0" err="1" smtClean="0"/>
              <a:t>deaths,RDS,IVH</a:t>
            </a:r>
            <a:r>
              <a:rPr lang="en-US" dirty="0" smtClean="0"/>
              <a:t> and are safe for the mother.</a:t>
            </a:r>
          </a:p>
          <a:p>
            <a:endParaRPr lang="en-US" dirty="0" smtClean="0"/>
          </a:p>
          <a:p>
            <a:r>
              <a:rPr lang="en-US" dirty="0" smtClean="0"/>
              <a:t>It has no benefits for mother.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381000"/>
          <a:ext cx="8686800" cy="609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43400"/>
                <a:gridCol w="4343400"/>
              </a:tblGrid>
              <a:tr h="14119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0" dirty="0" smtClean="0"/>
                        <a:t>Maximum </a:t>
                      </a:r>
                      <a:r>
                        <a:rPr lang="en-IN" sz="2000" b="0" dirty="0" err="1" smtClean="0"/>
                        <a:t>glucocorticoid</a:t>
                      </a:r>
                      <a:r>
                        <a:rPr lang="en-IN" sz="2000" b="0" dirty="0" smtClean="0"/>
                        <a:t>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Dexamethasone</a:t>
                      </a:r>
                      <a:endParaRPr lang="en-IN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818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Maximum </a:t>
                      </a:r>
                      <a:r>
                        <a:rPr lang="en-IN" dirty="0" err="1" smtClean="0"/>
                        <a:t>mineralocorticoid</a:t>
                      </a:r>
                      <a:r>
                        <a:rPr lang="en-IN" dirty="0" smtClean="0"/>
                        <a:t>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Aldosterone</a:t>
                      </a:r>
                      <a:endParaRPr lang="en-IN" dirty="0" smtClean="0"/>
                    </a:p>
                  </a:txBody>
                  <a:tcPr/>
                </a:tc>
              </a:tr>
              <a:tr h="818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Most potent </a:t>
                      </a:r>
                      <a:r>
                        <a:rPr lang="en-IN" dirty="0" err="1" smtClean="0"/>
                        <a:t>glucocorticoid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Betamethasone</a:t>
                      </a:r>
                      <a:endParaRPr lang="en-IN" dirty="0" smtClean="0"/>
                    </a:p>
                  </a:txBody>
                  <a:tcPr/>
                </a:tc>
              </a:tr>
              <a:tr h="818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Least potent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Cortisone </a:t>
                      </a:r>
                    </a:p>
                  </a:txBody>
                  <a:tcPr/>
                </a:tc>
              </a:tr>
              <a:tr h="818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Steroid with maximum topical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Triamcinolone</a:t>
                      </a:r>
                      <a:r>
                        <a:rPr lang="en-IN" dirty="0" smtClean="0"/>
                        <a:t> </a:t>
                      </a:r>
                      <a:r>
                        <a:rPr lang="en-IN" dirty="0" err="1" smtClean="0"/>
                        <a:t>acetonide</a:t>
                      </a:r>
                      <a:endParaRPr lang="en-IN" dirty="0" smtClean="0"/>
                    </a:p>
                  </a:txBody>
                  <a:tcPr/>
                </a:tc>
              </a:tr>
              <a:tr h="14119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Selective </a:t>
                      </a:r>
                      <a:r>
                        <a:rPr lang="en-IN" dirty="0" err="1" smtClean="0">
                          <a:solidFill>
                            <a:srgbClr val="FF0000"/>
                          </a:solidFill>
                        </a:rPr>
                        <a:t>glucocorticoid</a:t>
                      </a: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 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>
                          <a:solidFill>
                            <a:srgbClr val="FF0000"/>
                          </a:solidFill>
                        </a:rPr>
                        <a:t>Methlyprednisolone</a:t>
                      </a: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IN" dirty="0" err="1" smtClean="0">
                          <a:solidFill>
                            <a:srgbClr val="FF0000"/>
                          </a:solidFill>
                        </a:rPr>
                        <a:t>dexamethasone</a:t>
                      </a: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IN" dirty="0" err="1" smtClean="0">
                          <a:solidFill>
                            <a:srgbClr val="FF0000"/>
                          </a:solidFill>
                        </a:rPr>
                        <a:t>betamethasone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However, there is NO SIGNIFICANT BENEFIT in reduction of severe respiratory distress syndrome, grade III or IV </a:t>
            </a:r>
            <a:r>
              <a:rPr lang="en-US" dirty="0" err="1" smtClean="0"/>
              <a:t>intraventricular</a:t>
            </a:r>
            <a:r>
              <a:rPr lang="en-US" dirty="0" smtClean="0"/>
              <a:t> hemorrhage, chronic lung disease or </a:t>
            </a:r>
            <a:r>
              <a:rPr lang="en-US" dirty="0" err="1" smtClean="0"/>
              <a:t>periventricular</a:t>
            </a:r>
            <a:r>
              <a:rPr lang="en-US" dirty="0" smtClean="0"/>
              <a:t> </a:t>
            </a:r>
            <a:r>
              <a:rPr lang="en-US" dirty="0" err="1" smtClean="0"/>
              <a:t>leukomalacia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Patients who are at risk of preterm should birth receive a single course of antenatal corticosteroids between 24+0 and 34+6 weeks of gestation.</a:t>
            </a:r>
          </a:p>
          <a:p>
            <a:endParaRPr lang="en-US" dirty="0" smtClean="0"/>
          </a:p>
          <a:p>
            <a:r>
              <a:rPr lang="en-US" dirty="0" smtClean="0"/>
              <a:t>Clinicians should continue to offer a single course of antenatal corticosteroid treatment to women with multiple pregnancy at risk of imminent iatrogenic or spontaneous preterm delivery between 24+0 and 34+6 weeks of gestation.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Repeated doses are associated with lower birth weight than the single course, and appear to cause IUGR.</a:t>
            </a:r>
          </a:p>
          <a:p>
            <a:endParaRPr lang="en-US" dirty="0" smtClean="0"/>
          </a:p>
          <a:p>
            <a:r>
              <a:rPr lang="en-US" dirty="0" smtClean="0"/>
              <a:t>Regarding late term effects, some studies showed affection of neurological development in early childhood.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Tripathy</a:t>
            </a:r>
            <a:r>
              <a:rPr lang="en-US" dirty="0" smtClean="0"/>
              <a:t> KD essentials of pharmacology</a:t>
            </a:r>
          </a:p>
          <a:p>
            <a:r>
              <a:rPr lang="en-US" dirty="0" smtClean="0"/>
              <a:t>RCOG,ACOG guidelines</a:t>
            </a:r>
          </a:p>
          <a:p>
            <a:r>
              <a:rPr lang="en-US" dirty="0" err="1" smtClean="0"/>
              <a:t>Paediatric</a:t>
            </a:r>
            <a:r>
              <a:rPr lang="en-US" dirty="0" smtClean="0"/>
              <a:t> Endocrinology textbook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mtClean="0"/>
              <a:t>                             THANK YOU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Increase the amount of lung surfactant </a:t>
            </a:r>
          </a:p>
          <a:p>
            <a:r>
              <a:rPr lang="en-US" dirty="0" smtClean="0"/>
              <a:t>It inhibits prostaglandins synthesis -  Decrease the inflammatory process from trauma</a:t>
            </a:r>
          </a:p>
          <a:p>
            <a:r>
              <a:rPr lang="en-US" dirty="0" smtClean="0"/>
              <a:t> Decrease vascular permeability</a:t>
            </a:r>
          </a:p>
          <a:p>
            <a:r>
              <a:rPr lang="en-US" dirty="0" smtClean="0"/>
              <a:t> Increase tissue compliance &amp; thus lung volume</a:t>
            </a:r>
          </a:p>
          <a:p>
            <a:r>
              <a:rPr lang="en-US" dirty="0" smtClean="0"/>
              <a:t> Improve the response to surfactant that is present</a:t>
            </a:r>
          </a:p>
          <a:p>
            <a:r>
              <a:rPr lang="en-US" dirty="0" smtClean="0"/>
              <a:t> Enhance the clearance of lung water</a:t>
            </a:r>
          </a:p>
          <a:p>
            <a:r>
              <a:rPr lang="en-US" dirty="0" smtClean="0"/>
              <a:t>It decreases </a:t>
            </a:r>
            <a:r>
              <a:rPr lang="en-US" dirty="0" err="1" smtClean="0"/>
              <a:t>oestrogen</a:t>
            </a:r>
            <a:r>
              <a:rPr lang="en-US" dirty="0" smtClean="0"/>
              <a:t> synthesis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Antenatal corticosteroid therapy leads to architectural and biochemical changes that improve both lung mechanics and gas exchange.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These changes are primarily  due to the result of accelerated morphologic development of type 1 and type 2 </a:t>
            </a:r>
            <a:r>
              <a:rPr lang="en-US" dirty="0" err="1" smtClean="0"/>
              <a:t>pneumocytes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Type 1 </a:t>
            </a:r>
            <a:r>
              <a:rPr lang="en-US" dirty="0" err="1" smtClean="0"/>
              <a:t>pneumocytes</a:t>
            </a:r>
            <a:r>
              <a:rPr lang="en-US" dirty="0" smtClean="0"/>
              <a:t> are responsible for gas exchange in the alveoli,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 Type 2 </a:t>
            </a:r>
            <a:r>
              <a:rPr lang="en-US" b="1" dirty="0" err="1" smtClean="0"/>
              <a:t>pneumocytes</a:t>
            </a:r>
            <a:r>
              <a:rPr lang="en-US" b="1" dirty="0" smtClean="0"/>
              <a:t> are responsible for production and secretion of surfactant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Induction of type 2 </a:t>
            </a:r>
            <a:r>
              <a:rPr lang="en-IN" dirty="0" err="1" smtClean="0"/>
              <a:t>pneumocytes</a:t>
            </a:r>
            <a:r>
              <a:rPr lang="en-IN" dirty="0" smtClean="0"/>
              <a:t> increases surfactant production by inducing production of surfactant proteins and enzymes necessary for </a:t>
            </a:r>
            <a:r>
              <a:rPr lang="en-IN" dirty="0" err="1" smtClean="0"/>
              <a:t>phospholipid</a:t>
            </a:r>
            <a:r>
              <a:rPr lang="en-IN" dirty="0" smtClean="0"/>
              <a:t> synthesis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Antenatal corticosteroids also alter production of surfactant binding proteins and enhance fetal lung antioxidant enzymes.</a:t>
            </a:r>
          </a:p>
          <a:p>
            <a:endParaRPr lang="en-US" dirty="0" smtClean="0"/>
          </a:p>
          <a:p>
            <a:r>
              <a:rPr lang="en-US" dirty="0" smtClean="0"/>
              <a:t>However, for these changes to occur the lungs need to have reached a stage of development that is biologically responsive to corticosteroids.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10879</TotalTime>
  <Words>1706</Words>
  <Application>Microsoft Office PowerPoint</Application>
  <PresentationFormat>On-screen Show (4:3)</PresentationFormat>
  <Paragraphs>194</Paragraphs>
  <Slides>44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ANTENATAL CORTICOSTEROIDS</vt:lpstr>
      <vt:lpstr>Slide 2</vt:lpstr>
      <vt:lpstr>Slide 3</vt:lpstr>
      <vt:lpstr>Slide 4</vt:lpstr>
      <vt:lpstr>Mechanism of action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  Indications and contraindications for using corticosteroids in Antenatal period </vt:lpstr>
      <vt:lpstr>RESCUE COURSE/SALVAGE THERAPHY</vt:lpstr>
      <vt:lpstr>Slide 21</vt:lpstr>
      <vt:lpstr>Slide 22</vt:lpstr>
      <vt:lpstr>Slide 23</vt:lpstr>
      <vt:lpstr>ADVERSE EFFECT</vt:lpstr>
      <vt:lpstr>Slide 25</vt:lpstr>
      <vt:lpstr>RCOG guidelines</vt:lpstr>
      <vt:lpstr>Slide 27</vt:lpstr>
      <vt:lpstr>Slide 28</vt:lpstr>
      <vt:lpstr>ACOG (NOV 2017 )</vt:lpstr>
      <vt:lpstr>Slide 30</vt:lpstr>
      <vt:lpstr>Slide 31</vt:lpstr>
      <vt:lpstr>Indications of steroids in pregnancy: </vt:lpstr>
      <vt:lpstr>Congenital adrenal hyperplasia</vt:lpstr>
      <vt:lpstr>Slide 34</vt:lpstr>
      <vt:lpstr>Slide 35</vt:lpstr>
      <vt:lpstr>Slide 36</vt:lpstr>
      <vt:lpstr>Slide 37</vt:lpstr>
      <vt:lpstr>ADVANTAGES </vt:lpstr>
      <vt:lpstr>Slide 39</vt:lpstr>
      <vt:lpstr>Slide 40</vt:lpstr>
      <vt:lpstr>Slide 41</vt:lpstr>
      <vt:lpstr>DISADVANTAGES</vt:lpstr>
      <vt:lpstr>References 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acs</dc:creator>
  <cp:lastModifiedBy>acs</cp:lastModifiedBy>
  <cp:revision>59</cp:revision>
  <dcterms:created xsi:type="dcterms:W3CDTF">2020-03-03T14:45:59Z</dcterms:created>
  <dcterms:modified xsi:type="dcterms:W3CDTF">2020-03-16T06:31:28Z</dcterms:modified>
</cp:coreProperties>
</file>