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344" r:id="rId3"/>
    <p:sldId id="345" r:id="rId4"/>
    <p:sldId id="263" r:id="rId5"/>
    <p:sldId id="260" r:id="rId6"/>
    <p:sldId id="264" r:id="rId7"/>
    <p:sldId id="269" r:id="rId8"/>
    <p:sldId id="346" r:id="rId9"/>
    <p:sldId id="284" r:id="rId10"/>
    <p:sldId id="323" r:id="rId11"/>
    <p:sldId id="324" r:id="rId12"/>
    <p:sldId id="341" r:id="rId13"/>
    <p:sldId id="342" r:id="rId14"/>
    <p:sldId id="320" r:id="rId15"/>
    <p:sldId id="262" r:id="rId16"/>
    <p:sldId id="275" r:id="rId17"/>
    <p:sldId id="286" r:id="rId18"/>
    <p:sldId id="268" r:id="rId19"/>
    <p:sldId id="347" r:id="rId20"/>
    <p:sldId id="348" r:id="rId21"/>
    <p:sldId id="266" r:id="rId22"/>
    <p:sldId id="330" r:id="rId23"/>
    <p:sldId id="267" r:id="rId24"/>
    <p:sldId id="349" r:id="rId25"/>
    <p:sldId id="270" r:id="rId26"/>
    <p:sldId id="272" r:id="rId27"/>
    <p:sldId id="278" r:id="rId28"/>
    <p:sldId id="280" r:id="rId29"/>
    <p:sldId id="329" r:id="rId30"/>
    <p:sldId id="281" r:id="rId31"/>
    <p:sldId id="327" r:id="rId32"/>
    <p:sldId id="282" r:id="rId33"/>
    <p:sldId id="351" r:id="rId34"/>
    <p:sldId id="350" r:id="rId35"/>
    <p:sldId id="283" r:id="rId36"/>
    <p:sldId id="287" r:id="rId37"/>
    <p:sldId id="288" r:id="rId38"/>
    <p:sldId id="289" r:id="rId39"/>
    <p:sldId id="292" r:id="rId40"/>
    <p:sldId id="290" r:id="rId41"/>
    <p:sldId id="319" r:id="rId42"/>
    <p:sldId id="291" r:id="rId43"/>
    <p:sldId id="293" r:id="rId44"/>
    <p:sldId id="294" r:id="rId45"/>
    <p:sldId id="296" r:id="rId46"/>
    <p:sldId id="352" r:id="rId47"/>
    <p:sldId id="297" r:id="rId48"/>
    <p:sldId id="295" r:id="rId49"/>
    <p:sldId id="300" r:id="rId50"/>
    <p:sldId id="298" r:id="rId51"/>
    <p:sldId id="318" r:id="rId52"/>
    <p:sldId id="331" r:id="rId53"/>
    <p:sldId id="332" r:id="rId54"/>
    <p:sldId id="333" r:id="rId55"/>
    <p:sldId id="299" r:id="rId56"/>
    <p:sldId id="301" r:id="rId57"/>
    <p:sldId id="303" r:id="rId58"/>
    <p:sldId id="304" r:id="rId59"/>
    <p:sldId id="310" r:id="rId60"/>
    <p:sldId id="305" r:id="rId61"/>
    <p:sldId id="306" r:id="rId62"/>
    <p:sldId id="307" r:id="rId63"/>
    <p:sldId id="308" r:id="rId64"/>
    <p:sldId id="311" r:id="rId65"/>
    <p:sldId id="334" r:id="rId66"/>
    <p:sldId id="312" r:id="rId67"/>
    <p:sldId id="313" r:id="rId68"/>
    <p:sldId id="315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D732B9-3638-424C-B37E-52875FF8D3E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33FDA0-8D0E-412F-A80B-137B73B23A3B}">
      <dgm:prSet phldrT="[Text]"/>
      <dgm:spPr/>
      <dgm:t>
        <a:bodyPr/>
        <a:lstStyle/>
        <a:p>
          <a:r>
            <a:rPr lang="en-US" dirty="0" smtClean="0"/>
            <a:t>Molar evacuation</a:t>
          </a:r>
          <a:endParaRPr lang="en-US" dirty="0"/>
        </a:p>
      </dgm:t>
    </dgm:pt>
    <dgm:pt modelId="{273D1641-9A6A-4D7B-92A5-067062C3C3F8}" type="parTrans" cxnId="{852EB72F-84AC-4CBB-8941-C0B6BDFA4B3C}">
      <dgm:prSet/>
      <dgm:spPr/>
      <dgm:t>
        <a:bodyPr/>
        <a:lstStyle/>
        <a:p>
          <a:endParaRPr lang="en-US"/>
        </a:p>
      </dgm:t>
    </dgm:pt>
    <dgm:pt modelId="{9D3B1A2B-AA0F-43D8-83D7-2937F35BC10E}" type="sibTrans" cxnId="{852EB72F-84AC-4CBB-8941-C0B6BDFA4B3C}">
      <dgm:prSet/>
      <dgm:spPr/>
      <dgm:t>
        <a:bodyPr/>
        <a:lstStyle/>
        <a:p>
          <a:endParaRPr lang="en-US"/>
        </a:p>
      </dgm:t>
    </dgm:pt>
    <dgm:pt modelId="{64176D19-9636-4EB1-B4C4-A24AD0576291}">
      <dgm:prSet phldrT="[Text]"/>
      <dgm:spPr/>
      <dgm:t>
        <a:bodyPr/>
        <a:lstStyle/>
        <a:p>
          <a:r>
            <a:rPr lang="en-US" dirty="0" smtClean="0"/>
            <a:t>Beta HCG after 48 hours of evacuation</a:t>
          </a:r>
          <a:endParaRPr lang="en-US" dirty="0"/>
        </a:p>
      </dgm:t>
    </dgm:pt>
    <dgm:pt modelId="{40267134-FD44-45F0-9262-F5BEB7BB33B8}" type="parTrans" cxnId="{7A505B12-580F-4172-8AB2-5D4A254312EB}">
      <dgm:prSet/>
      <dgm:spPr/>
      <dgm:t>
        <a:bodyPr/>
        <a:lstStyle/>
        <a:p>
          <a:endParaRPr lang="en-US"/>
        </a:p>
      </dgm:t>
    </dgm:pt>
    <dgm:pt modelId="{C8B09438-017F-4391-B7A9-D5E90A8895DA}" type="sibTrans" cxnId="{7A505B12-580F-4172-8AB2-5D4A254312EB}">
      <dgm:prSet/>
      <dgm:spPr/>
      <dgm:t>
        <a:bodyPr/>
        <a:lstStyle/>
        <a:p>
          <a:endParaRPr lang="en-US"/>
        </a:p>
      </dgm:t>
    </dgm:pt>
    <dgm:pt modelId="{3002B7FA-D648-404B-8B8D-EEF2D34860EE}">
      <dgm:prSet phldrT="[Text]"/>
      <dgm:spPr/>
      <dgm:t>
        <a:bodyPr/>
        <a:lstStyle/>
        <a:p>
          <a:r>
            <a:rPr lang="en-US" dirty="0" smtClean="0"/>
            <a:t>Weekly till three negative values </a:t>
          </a:r>
          <a:endParaRPr lang="en-US" dirty="0"/>
        </a:p>
      </dgm:t>
    </dgm:pt>
    <dgm:pt modelId="{E32C85B0-5ABE-437E-A95F-2A49863FA285}" type="parTrans" cxnId="{518D5422-293B-4B59-ADC6-B3D9E2EF7ACF}">
      <dgm:prSet/>
      <dgm:spPr/>
      <dgm:t>
        <a:bodyPr/>
        <a:lstStyle/>
        <a:p>
          <a:endParaRPr lang="en-US"/>
        </a:p>
      </dgm:t>
    </dgm:pt>
    <dgm:pt modelId="{EC756C99-1B12-4CA1-A322-F4AB81F01E15}" type="sibTrans" cxnId="{518D5422-293B-4B59-ADC6-B3D9E2EF7ACF}">
      <dgm:prSet/>
      <dgm:spPr/>
      <dgm:t>
        <a:bodyPr/>
        <a:lstStyle/>
        <a:p>
          <a:endParaRPr lang="en-US"/>
        </a:p>
      </dgm:t>
    </dgm:pt>
    <dgm:pt modelId="{58D070D3-FC74-4FB0-A978-6B1071FBF51D}">
      <dgm:prSet phldrT="[Text]"/>
      <dgm:spPr/>
      <dgm:t>
        <a:bodyPr/>
        <a:lstStyle/>
        <a:p>
          <a:r>
            <a:rPr lang="en-US" dirty="0" smtClean="0"/>
            <a:t>Once in two weeks for three months and monthly for one year </a:t>
          </a:r>
          <a:endParaRPr lang="en-US" dirty="0"/>
        </a:p>
      </dgm:t>
    </dgm:pt>
    <dgm:pt modelId="{A187C97E-D006-4CC0-AA0F-4E8BEDC369CA}" type="parTrans" cxnId="{55674452-2940-4B18-A13C-5221728580C6}">
      <dgm:prSet/>
      <dgm:spPr/>
      <dgm:t>
        <a:bodyPr/>
        <a:lstStyle/>
        <a:p>
          <a:endParaRPr lang="en-US"/>
        </a:p>
      </dgm:t>
    </dgm:pt>
    <dgm:pt modelId="{25F0F8C8-07D7-42E6-ABAB-8844CDC129B4}" type="sibTrans" cxnId="{55674452-2940-4B18-A13C-5221728580C6}">
      <dgm:prSet/>
      <dgm:spPr/>
      <dgm:t>
        <a:bodyPr/>
        <a:lstStyle/>
        <a:p>
          <a:endParaRPr lang="en-US"/>
        </a:p>
      </dgm:t>
    </dgm:pt>
    <dgm:pt modelId="{2A769E0D-2043-4F8C-AD2B-72FDA6F40562}" type="pres">
      <dgm:prSet presAssocID="{75D732B9-3638-424C-B37E-52875FF8D3E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0CD956-9C6D-4B7D-9B85-920D8D4E8C6E}" type="pres">
      <dgm:prSet presAssocID="{75D732B9-3638-424C-B37E-52875FF8D3EF}" presName="dummyMaxCanvas" presStyleCnt="0">
        <dgm:presLayoutVars/>
      </dgm:prSet>
      <dgm:spPr/>
    </dgm:pt>
    <dgm:pt modelId="{88487807-3B6D-4933-B4AD-A7A0AAB37424}" type="pres">
      <dgm:prSet presAssocID="{75D732B9-3638-424C-B37E-52875FF8D3E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7D5CC6-C5ED-42D9-8A3B-F5ACC95B9FA9}" type="pres">
      <dgm:prSet presAssocID="{75D732B9-3638-424C-B37E-52875FF8D3E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88BDC-418D-4E10-AA89-D4E27713FF74}" type="pres">
      <dgm:prSet presAssocID="{75D732B9-3638-424C-B37E-52875FF8D3E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ECFAE-400D-4F8D-8702-7875A10D4C0B}" type="pres">
      <dgm:prSet presAssocID="{75D732B9-3638-424C-B37E-52875FF8D3E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593DC-3F04-4595-8A94-4296A07AEA12}" type="pres">
      <dgm:prSet presAssocID="{75D732B9-3638-424C-B37E-52875FF8D3E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B9C2C-DD4F-4552-BFFB-3B3982442A2B}" type="pres">
      <dgm:prSet presAssocID="{75D732B9-3638-424C-B37E-52875FF8D3E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FA043-ED6B-4E11-8F16-4E5BB25A1A4E}" type="pres">
      <dgm:prSet presAssocID="{75D732B9-3638-424C-B37E-52875FF8D3E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D56BA-72CD-4447-9E91-0111EAED4768}" type="pres">
      <dgm:prSet presAssocID="{75D732B9-3638-424C-B37E-52875FF8D3E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AD7772-A5F4-46D1-9637-A7CD985C5398}" type="pres">
      <dgm:prSet presAssocID="{75D732B9-3638-424C-B37E-52875FF8D3E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2E7C7-FAFE-42EF-B976-12A094F327E9}" type="pres">
      <dgm:prSet presAssocID="{75D732B9-3638-424C-B37E-52875FF8D3E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2CE66-937F-4521-AAF1-D5CEBA301C0C}" type="pres">
      <dgm:prSet presAssocID="{75D732B9-3638-424C-B37E-52875FF8D3E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2EB72F-84AC-4CBB-8941-C0B6BDFA4B3C}" srcId="{75D732B9-3638-424C-B37E-52875FF8D3EF}" destId="{3C33FDA0-8D0E-412F-A80B-137B73B23A3B}" srcOrd="0" destOrd="0" parTransId="{273D1641-9A6A-4D7B-92A5-067062C3C3F8}" sibTransId="{9D3B1A2B-AA0F-43D8-83D7-2937F35BC10E}"/>
    <dgm:cxn modelId="{7A505B12-580F-4172-8AB2-5D4A254312EB}" srcId="{75D732B9-3638-424C-B37E-52875FF8D3EF}" destId="{64176D19-9636-4EB1-B4C4-A24AD0576291}" srcOrd="1" destOrd="0" parTransId="{40267134-FD44-45F0-9262-F5BEB7BB33B8}" sibTransId="{C8B09438-017F-4391-B7A9-D5E90A8895DA}"/>
    <dgm:cxn modelId="{1BCF0489-1569-41B5-8737-B6C0295274CD}" type="presOf" srcId="{3C33FDA0-8D0E-412F-A80B-137B73B23A3B}" destId="{BB5D56BA-72CD-4447-9E91-0111EAED4768}" srcOrd="1" destOrd="0" presId="urn:microsoft.com/office/officeart/2005/8/layout/vProcess5"/>
    <dgm:cxn modelId="{F07C1111-155B-4859-94F1-96EAA9D0BD95}" type="presOf" srcId="{C8B09438-017F-4391-B7A9-D5E90A8895DA}" destId="{DD7B9C2C-DD4F-4552-BFFB-3B3982442A2B}" srcOrd="0" destOrd="0" presId="urn:microsoft.com/office/officeart/2005/8/layout/vProcess5"/>
    <dgm:cxn modelId="{B86E806A-10A9-4566-BA3C-8D1BB7AE6E15}" type="presOf" srcId="{64176D19-9636-4EB1-B4C4-A24AD0576291}" destId="{DC7D5CC6-C5ED-42D9-8A3B-F5ACC95B9FA9}" srcOrd="0" destOrd="0" presId="urn:microsoft.com/office/officeart/2005/8/layout/vProcess5"/>
    <dgm:cxn modelId="{27378FD9-DCE8-4CBF-BD64-29860C622524}" type="presOf" srcId="{9D3B1A2B-AA0F-43D8-83D7-2937F35BC10E}" destId="{9B3593DC-3F04-4595-8A94-4296A07AEA12}" srcOrd="0" destOrd="0" presId="urn:microsoft.com/office/officeart/2005/8/layout/vProcess5"/>
    <dgm:cxn modelId="{CCDCB8B6-E399-4DA3-A9B4-A98CB14EB84F}" type="presOf" srcId="{58D070D3-FC74-4FB0-A978-6B1071FBF51D}" destId="{4082CE66-937F-4521-AAF1-D5CEBA301C0C}" srcOrd="1" destOrd="0" presId="urn:microsoft.com/office/officeart/2005/8/layout/vProcess5"/>
    <dgm:cxn modelId="{55674452-2940-4B18-A13C-5221728580C6}" srcId="{75D732B9-3638-424C-B37E-52875FF8D3EF}" destId="{58D070D3-FC74-4FB0-A978-6B1071FBF51D}" srcOrd="3" destOrd="0" parTransId="{A187C97E-D006-4CC0-AA0F-4E8BEDC369CA}" sibTransId="{25F0F8C8-07D7-42E6-ABAB-8844CDC129B4}"/>
    <dgm:cxn modelId="{D4317339-1E6C-466C-B0E5-25424872893F}" type="presOf" srcId="{3002B7FA-D648-404B-8B8D-EEF2D34860EE}" destId="{4772E7C7-FAFE-42EF-B976-12A094F327E9}" srcOrd="1" destOrd="0" presId="urn:microsoft.com/office/officeart/2005/8/layout/vProcess5"/>
    <dgm:cxn modelId="{868FE0FF-5A7D-4CB4-9CE2-52271CC29449}" type="presOf" srcId="{58D070D3-FC74-4FB0-A978-6B1071FBF51D}" destId="{BE0ECFAE-400D-4F8D-8702-7875A10D4C0B}" srcOrd="0" destOrd="0" presId="urn:microsoft.com/office/officeart/2005/8/layout/vProcess5"/>
    <dgm:cxn modelId="{518D5422-293B-4B59-ADC6-B3D9E2EF7ACF}" srcId="{75D732B9-3638-424C-B37E-52875FF8D3EF}" destId="{3002B7FA-D648-404B-8B8D-EEF2D34860EE}" srcOrd="2" destOrd="0" parTransId="{E32C85B0-5ABE-437E-A95F-2A49863FA285}" sibTransId="{EC756C99-1B12-4CA1-A322-F4AB81F01E15}"/>
    <dgm:cxn modelId="{2E6A1567-1C64-4ABF-AE00-C7ACA1B285CF}" type="presOf" srcId="{75D732B9-3638-424C-B37E-52875FF8D3EF}" destId="{2A769E0D-2043-4F8C-AD2B-72FDA6F40562}" srcOrd="0" destOrd="0" presId="urn:microsoft.com/office/officeart/2005/8/layout/vProcess5"/>
    <dgm:cxn modelId="{041FA817-7CDA-421E-B870-2D5BD72F2503}" type="presOf" srcId="{3002B7FA-D648-404B-8B8D-EEF2D34860EE}" destId="{85488BDC-418D-4E10-AA89-D4E27713FF74}" srcOrd="0" destOrd="0" presId="urn:microsoft.com/office/officeart/2005/8/layout/vProcess5"/>
    <dgm:cxn modelId="{297A9B6D-90F7-4B40-B7DA-5B8D3F3C1390}" type="presOf" srcId="{64176D19-9636-4EB1-B4C4-A24AD0576291}" destId="{09AD7772-A5F4-46D1-9637-A7CD985C5398}" srcOrd="1" destOrd="0" presId="urn:microsoft.com/office/officeart/2005/8/layout/vProcess5"/>
    <dgm:cxn modelId="{1F6A2829-1329-4775-A4FC-6839E969633D}" type="presOf" srcId="{EC756C99-1B12-4CA1-A322-F4AB81F01E15}" destId="{401FA043-ED6B-4E11-8F16-4E5BB25A1A4E}" srcOrd="0" destOrd="0" presId="urn:microsoft.com/office/officeart/2005/8/layout/vProcess5"/>
    <dgm:cxn modelId="{CA32CD0B-C44C-4D65-86A7-0552B56CBE50}" type="presOf" srcId="{3C33FDA0-8D0E-412F-A80B-137B73B23A3B}" destId="{88487807-3B6D-4933-B4AD-A7A0AAB37424}" srcOrd="0" destOrd="0" presId="urn:microsoft.com/office/officeart/2005/8/layout/vProcess5"/>
    <dgm:cxn modelId="{2961E1DF-8394-4D83-B64A-C544AEA74E9B}" type="presParOf" srcId="{2A769E0D-2043-4F8C-AD2B-72FDA6F40562}" destId="{650CD956-9C6D-4B7D-9B85-920D8D4E8C6E}" srcOrd="0" destOrd="0" presId="urn:microsoft.com/office/officeart/2005/8/layout/vProcess5"/>
    <dgm:cxn modelId="{D3AF451A-17E9-4DAA-BDA3-B1845FE5E910}" type="presParOf" srcId="{2A769E0D-2043-4F8C-AD2B-72FDA6F40562}" destId="{88487807-3B6D-4933-B4AD-A7A0AAB37424}" srcOrd="1" destOrd="0" presId="urn:microsoft.com/office/officeart/2005/8/layout/vProcess5"/>
    <dgm:cxn modelId="{65EDFC43-66CF-44BB-9877-2DF70C453684}" type="presParOf" srcId="{2A769E0D-2043-4F8C-AD2B-72FDA6F40562}" destId="{DC7D5CC6-C5ED-42D9-8A3B-F5ACC95B9FA9}" srcOrd="2" destOrd="0" presId="urn:microsoft.com/office/officeart/2005/8/layout/vProcess5"/>
    <dgm:cxn modelId="{11919B41-7507-4F99-BF55-3195B3812E00}" type="presParOf" srcId="{2A769E0D-2043-4F8C-AD2B-72FDA6F40562}" destId="{85488BDC-418D-4E10-AA89-D4E27713FF74}" srcOrd="3" destOrd="0" presId="urn:microsoft.com/office/officeart/2005/8/layout/vProcess5"/>
    <dgm:cxn modelId="{6D64BE0F-9A63-4539-B493-EA9B7114745C}" type="presParOf" srcId="{2A769E0D-2043-4F8C-AD2B-72FDA6F40562}" destId="{BE0ECFAE-400D-4F8D-8702-7875A10D4C0B}" srcOrd="4" destOrd="0" presId="urn:microsoft.com/office/officeart/2005/8/layout/vProcess5"/>
    <dgm:cxn modelId="{FE41AC5D-5339-49AB-AF56-3D419E28071B}" type="presParOf" srcId="{2A769E0D-2043-4F8C-AD2B-72FDA6F40562}" destId="{9B3593DC-3F04-4595-8A94-4296A07AEA12}" srcOrd="5" destOrd="0" presId="urn:microsoft.com/office/officeart/2005/8/layout/vProcess5"/>
    <dgm:cxn modelId="{7DABAD91-BAD5-431B-BC3A-84ED93B99A45}" type="presParOf" srcId="{2A769E0D-2043-4F8C-AD2B-72FDA6F40562}" destId="{DD7B9C2C-DD4F-4552-BFFB-3B3982442A2B}" srcOrd="6" destOrd="0" presId="urn:microsoft.com/office/officeart/2005/8/layout/vProcess5"/>
    <dgm:cxn modelId="{98938664-F999-4417-B27E-6FC599D1E13F}" type="presParOf" srcId="{2A769E0D-2043-4F8C-AD2B-72FDA6F40562}" destId="{401FA043-ED6B-4E11-8F16-4E5BB25A1A4E}" srcOrd="7" destOrd="0" presId="urn:microsoft.com/office/officeart/2005/8/layout/vProcess5"/>
    <dgm:cxn modelId="{FFD1F5C0-62C6-4ACF-B9FC-846799F2E97F}" type="presParOf" srcId="{2A769E0D-2043-4F8C-AD2B-72FDA6F40562}" destId="{BB5D56BA-72CD-4447-9E91-0111EAED4768}" srcOrd="8" destOrd="0" presId="urn:microsoft.com/office/officeart/2005/8/layout/vProcess5"/>
    <dgm:cxn modelId="{3127A324-18BD-445D-BEA9-4126E70D93E7}" type="presParOf" srcId="{2A769E0D-2043-4F8C-AD2B-72FDA6F40562}" destId="{09AD7772-A5F4-46D1-9637-A7CD985C5398}" srcOrd="9" destOrd="0" presId="urn:microsoft.com/office/officeart/2005/8/layout/vProcess5"/>
    <dgm:cxn modelId="{EDC78E37-6A62-4421-BE6B-F4BF913DC05E}" type="presParOf" srcId="{2A769E0D-2043-4F8C-AD2B-72FDA6F40562}" destId="{4772E7C7-FAFE-42EF-B976-12A094F327E9}" srcOrd="10" destOrd="0" presId="urn:microsoft.com/office/officeart/2005/8/layout/vProcess5"/>
    <dgm:cxn modelId="{0AD4719B-ABF6-4C66-A373-001A0F8B18DD}" type="presParOf" srcId="{2A769E0D-2043-4F8C-AD2B-72FDA6F40562}" destId="{4082CE66-937F-4521-AAF1-D5CEBA301C0C}" srcOrd="11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F5733-CF6E-45AB-8864-B777239115F7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65CC3-F839-4A21-A34A-6B19BD674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4295-105C-473A-A7D6-E5402A444692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F18-46AA-4F98-B70F-E1E3CEE6A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4295-105C-473A-A7D6-E5402A444692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F18-46AA-4F98-B70F-E1E3CEE6A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4295-105C-473A-A7D6-E5402A444692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F18-46AA-4F98-B70F-E1E3CEE6A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4295-105C-473A-A7D6-E5402A444692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F18-46AA-4F98-B70F-E1E3CEE6A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4295-105C-473A-A7D6-E5402A444692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F18-46AA-4F98-B70F-E1E3CEE6A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4295-105C-473A-A7D6-E5402A444692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F18-46AA-4F98-B70F-E1E3CEE6A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4295-105C-473A-A7D6-E5402A444692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F18-46AA-4F98-B70F-E1E3CEE6A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4295-105C-473A-A7D6-E5402A444692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F18-46AA-4F98-B70F-E1E3CEE6A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4295-105C-473A-A7D6-E5402A444692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F18-46AA-4F98-B70F-E1E3CEE6A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4295-105C-473A-A7D6-E5402A444692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F18-46AA-4F98-B70F-E1E3CEE6A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4295-105C-473A-A7D6-E5402A444692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F18-46AA-4F98-B70F-E1E3CEE6A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74295-105C-473A-A7D6-E5402A444692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E5F18-46AA-4F98-B70F-E1E3CEE6A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Pathology of pregnancy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HYDATIFORM MOLE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This results in distension of the </a:t>
            </a:r>
            <a:r>
              <a:rPr lang="en-US" dirty="0" err="1" smtClean="0"/>
              <a:t>villi</a:t>
            </a:r>
            <a:r>
              <a:rPr lang="en-US" dirty="0" smtClean="0"/>
              <a:t> to form small vesicles. </a:t>
            </a:r>
          </a:p>
          <a:p>
            <a:endParaRPr lang="en-US" dirty="0" smtClean="0"/>
          </a:p>
          <a:p>
            <a:r>
              <a:rPr lang="en-US" dirty="0" smtClean="0"/>
              <a:t>The distension may also be due to edema and liquefaction of the </a:t>
            </a:r>
            <a:r>
              <a:rPr lang="en-US" dirty="0" err="1" smtClean="0"/>
              <a:t>stroma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Vesicle fluid is interstitial fluid and is almost similar to </a:t>
            </a:r>
            <a:r>
              <a:rPr lang="en-US" dirty="0" err="1" smtClean="0"/>
              <a:t>ascitic</a:t>
            </a:r>
            <a:r>
              <a:rPr lang="en-US" dirty="0" smtClean="0"/>
              <a:t> or edema fluid, but rich in </a:t>
            </a:r>
            <a:r>
              <a:rPr lang="en-US" dirty="0" err="1" smtClean="0"/>
              <a:t>hCG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The typical </a:t>
            </a:r>
            <a:r>
              <a:rPr lang="en-US" dirty="0" err="1" smtClean="0"/>
              <a:t>hydatidiform</a:t>
            </a:r>
            <a:r>
              <a:rPr lang="en-US" dirty="0" smtClean="0"/>
              <a:t> mole is a  voluminous mass of swollen, sometimes </a:t>
            </a:r>
            <a:r>
              <a:rPr lang="en-US" dirty="0" err="1" smtClean="0"/>
              <a:t>cystically</a:t>
            </a:r>
            <a:r>
              <a:rPr lang="en-US" dirty="0" smtClean="0"/>
              <a:t> dilated chorionic </a:t>
            </a:r>
            <a:r>
              <a:rPr lang="en-US" dirty="0" err="1" smtClean="0"/>
              <a:t>villi</a:t>
            </a:r>
            <a:r>
              <a:rPr lang="en-US" dirty="0" smtClean="0"/>
              <a:t>, appearing grossly as grape like structures.</a:t>
            </a:r>
          </a:p>
          <a:p>
            <a:endParaRPr lang="en-US" dirty="0" smtClean="0"/>
          </a:p>
          <a:p>
            <a:r>
              <a:rPr lang="en-US" dirty="0" smtClean="0"/>
              <a:t>The swollen </a:t>
            </a:r>
            <a:r>
              <a:rPr lang="en-US" dirty="0" err="1" smtClean="0"/>
              <a:t>villi</a:t>
            </a:r>
            <a:r>
              <a:rPr lang="en-US" dirty="0" smtClean="0"/>
              <a:t> are covered by varying amounts of normal to highly atypical chorionic epithelium</a:t>
            </a:r>
          </a:p>
          <a:p>
            <a:endParaRPr lang="en-US" dirty="0" smtClean="0"/>
          </a:p>
          <a:p>
            <a:r>
              <a:rPr lang="en-US" dirty="0" smtClean="0"/>
              <a:t>They resemble </a:t>
            </a:r>
            <a:r>
              <a:rPr lang="en-US" dirty="0" err="1" smtClean="0"/>
              <a:t>hydatid</a:t>
            </a:r>
            <a:r>
              <a:rPr lang="en-US" dirty="0" smtClean="0"/>
              <a:t> cyst hence the name </a:t>
            </a:r>
            <a:r>
              <a:rPr lang="en-US" dirty="0" err="1" smtClean="0"/>
              <a:t>hydatiform</a:t>
            </a:r>
            <a:r>
              <a:rPr lang="en-US" dirty="0" smtClean="0"/>
              <a:t> mole.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Hydatidiform Mole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12775" y="1143000"/>
            <a:ext cx="8153400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5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Based on the degree and extent of tissue changes,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hydatidiform moles are categorized as either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76287" marR="0" lvl="1" indent="-458787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hydatidiform mole</a:t>
            </a:r>
          </a:p>
          <a:p>
            <a:pPr marL="776287" marR="0" lvl="1" indent="-458787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76287" marR="0" lvl="1" indent="-458787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 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Partial hydatidiform mole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776287" marR="0" lvl="1" indent="-458787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76287" marR="0" lvl="1" indent="-458787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HYDATIDIFORM MOLE</a:t>
            </a:r>
          </a:p>
        </p:txBody>
      </p:sp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19087" marR="0" lvl="1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associated with an absent  fetus/embryo  chorionic villi show varying degrees of diffused trophoblastic proliferation and edema of the villous stroma.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9" name="Shape 649" descr="C:\Users\lemovo\Desktop\images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3782525"/>
            <a:ext cx="5257800" cy="238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686800" cy="66294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pregnancies before 10 weeks, classic molar changes may not be apparent because </a:t>
            </a:r>
            <a:r>
              <a:rPr lang="en-US" dirty="0" err="1" smtClean="0"/>
              <a:t>villi</a:t>
            </a:r>
            <a:r>
              <a:rPr lang="en-US" dirty="0" smtClean="0"/>
              <a:t> may not be enlarged and molar </a:t>
            </a:r>
            <a:r>
              <a:rPr lang="en-US" dirty="0" err="1" smtClean="0"/>
              <a:t>stroma</a:t>
            </a:r>
            <a:r>
              <a:rPr lang="en-US" dirty="0" smtClean="0"/>
              <a:t> may not yet be edematous and </a:t>
            </a:r>
            <a:r>
              <a:rPr lang="en-US" dirty="0" err="1" smtClean="0"/>
              <a:t>avascular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COMPLETE MOLE – </a:t>
            </a:r>
          </a:p>
          <a:p>
            <a:endParaRPr lang="en-US" dirty="0" smtClean="0"/>
          </a:p>
          <a:p>
            <a:r>
              <a:rPr lang="en-US" dirty="0" smtClean="0"/>
              <a:t>Where the chorionic </a:t>
            </a:r>
            <a:r>
              <a:rPr lang="en-US" dirty="0" err="1" smtClean="0"/>
              <a:t>villi</a:t>
            </a:r>
            <a:r>
              <a:rPr lang="en-US" dirty="0" smtClean="0"/>
              <a:t> completely undergoes cystic degeneration</a:t>
            </a:r>
          </a:p>
          <a:p>
            <a:endParaRPr lang="en-US" dirty="0" smtClean="0"/>
          </a:p>
          <a:p>
            <a:r>
              <a:rPr lang="en-US" dirty="0" smtClean="0"/>
              <a:t>They Are not compatible with embryogenesis and shows </a:t>
            </a:r>
            <a:r>
              <a:rPr lang="en-US" b="1" dirty="0" smtClean="0"/>
              <a:t>complete absence of fetal blood </a:t>
            </a:r>
            <a:r>
              <a:rPr lang="en-US" b="1" dirty="0" err="1" smtClean="0"/>
              <a:t>vessles</a:t>
            </a:r>
            <a:r>
              <a:rPr lang="en-US" b="1" dirty="0" smtClean="0"/>
              <a:t> seen in </a:t>
            </a:r>
            <a:r>
              <a:rPr lang="en-US" b="1" dirty="0" err="1" smtClean="0"/>
              <a:t>villi</a:t>
            </a:r>
            <a:r>
              <a:rPr lang="en-US" b="1" dirty="0" smtClean="0"/>
              <a:t> and never contain fetal parts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All of the chorionic </a:t>
            </a:r>
            <a:r>
              <a:rPr lang="en-US" dirty="0" err="1" smtClean="0"/>
              <a:t>villi</a:t>
            </a:r>
            <a:r>
              <a:rPr lang="en-US" dirty="0" smtClean="0"/>
              <a:t> are abnormal, and the chorionic epithelial cells are diploid (46,XX or, uncommonly, 46,XY).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04800" y="381000"/>
            <a:ext cx="9906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Naked eye appearance :</a:t>
            </a:r>
          </a:p>
          <a:p>
            <a:pPr>
              <a:buNone/>
            </a:pPr>
            <a:r>
              <a:rPr lang="en-US" dirty="0" smtClean="0"/>
              <a:t>  The mass filling the uterus is made of multiple chains and clusters of cysts of varying sizes.</a:t>
            </a:r>
          </a:p>
          <a:p>
            <a:pPr>
              <a:buNone/>
            </a:pPr>
            <a:r>
              <a:rPr lang="en-US" dirty="0" smtClean="0"/>
              <a:t> There is no trace of embryo or the amniotic sac. </a:t>
            </a:r>
          </a:p>
          <a:p>
            <a:pPr>
              <a:buNone/>
            </a:pPr>
            <a:r>
              <a:rPr lang="en-US" dirty="0" smtClean="0"/>
              <a:t> Hemorrhage, if occurs, takes place in the </a:t>
            </a:r>
            <a:r>
              <a:rPr lang="en-US" dirty="0" err="1" smtClean="0"/>
              <a:t>decidual</a:t>
            </a:r>
            <a:r>
              <a:rPr lang="en-US" dirty="0" smtClean="0"/>
              <a:t> space.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en-US" dirty="0" smtClean="0"/>
              <a:t>It is mainly due to duplication of haploid sperm following fertilization of empty ovum and are 46XX</a:t>
            </a:r>
          </a:p>
          <a:p>
            <a:endParaRPr lang="en-US" dirty="0" smtClean="0"/>
          </a:p>
          <a:p>
            <a:r>
              <a:rPr lang="en-US" dirty="0" smtClean="0"/>
              <a:t>They are diploid and paternal in origin, paternal chromosomes only present here – this phenomenon termed as  </a:t>
            </a:r>
            <a:r>
              <a:rPr lang="en-US" dirty="0" err="1" smtClean="0"/>
              <a:t>androgenesis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some cases chromosome may be 46XY due to </a:t>
            </a:r>
            <a:r>
              <a:rPr lang="en-US" dirty="0" err="1" smtClean="0"/>
              <a:t>dispermic</a:t>
            </a:r>
            <a:r>
              <a:rPr lang="en-US" dirty="0" smtClean="0"/>
              <a:t> fertilization of an empty ovum.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 descr="complete molehetrozyg"/>
          <p:cNvPicPr preferRelativeResize="0"/>
          <p:nvPr/>
        </p:nvPicPr>
        <p:blipFill rotWithShape="1">
          <a:blip r:embed="rId3">
            <a:alphaModFix/>
          </a:blip>
          <a:srcRect b="27572"/>
          <a:stretch/>
        </p:blipFill>
        <p:spPr>
          <a:xfrm>
            <a:off x="0" y="228600"/>
            <a:ext cx="9144000" cy="497363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-76200" y="5791200"/>
            <a:ext cx="92964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2031"/>
              </a:buClr>
              <a:buSzPct val="25000"/>
              <a:buFont typeface="Tahoma"/>
              <a:buNone/>
            </a:pPr>
            <a:r>
              <a:rPr lang="en-US" sz="4400" b="1" i="0" u="none" strike="noStrike" cap="none">
                <a:solidFill>
                  <a:srgbClr val="842031"/>
                </a:solidFill>
                <a:latin typeface="Tahoma"/>
                <a:ea typeface="Tahoma"/>
                <a:cs typeface="Tahoma"/>
                <a:sym typeface="Tahoma"/>
              </a:rPr>
              <a:t>Pathogenesis of complete H. Mole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5334000" y="4953000"/>
            <a:ext cx="3657600" cy="52863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84203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2031"/>
              </a:buClr>
              <a:buSzPct val="25000"/>
              <a:buFont typeface="Tahoma"/>
              <a:buNone/>
            </a:pPr>
            <a:r>
              <a:rPr lang="en-US" sz="2800" b="1" i="0" u="none" strike="noStrike" cap="none">
                <a:solidFill>
                  <a:srgbClr val="842031"/>
                </a:solidFill>
                <a:latin typeface="Tahoma"/>
                <a:ea typeface="Tahoma"/>
                <a:cs typeface="Tahoma"/>
                <a:sym typeface="Tahoma"/>
              </a:rPr>
              <a:t>Heterozygous 10%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3914775" y="152400"/>
            <a:ext cx="2192336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rgbClr val="993300"/>
                </a:solidFill>
                <a:latin typeface="Tahoma"/>
                <a:ea typeface="Tahoma"/>
                <a:cs typeface="Tahoma"/>
                <a:sym typeface="Tahoma"/>
              </a:rPr>
              <a:t>Karyotype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Definition</a:t>
            </a: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Gestational trophoblastic disease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(GTD) refers to a spectrum of tumor and tumor like conditions characterised by proliferation of pregnancy associated trophoblastic tissue and progressive malignant potential.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(from BEREK n NOVAK’s )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 descr="complete mole1"/>
          <p:cNvPicPr preferRelativeResize="0"/>
          <p:nvPr/>
        </p:nvPicPr>
        <p:blipFill rotWithShape="1">
          <a:blip r:embed="rId3">
            <a:alphaModFix/>
          </a:blip>
          <a:srcRect t="2319" r="909" b="8338"/>
          <a:stretch/>
        </p:blipFill>
        <p:spPr>
          <a:xfrm>
            <a:off x="304800" y="228600"/>
            <a:ext cx="8534400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5486400" y="5105400"/>
            <a:ext cx="3352800" cy="52863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84203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2031"/>
              </a:buClr>
              <a:buSzPct val="25000"/>
              <a:buFont typeface="Tahoma"/>
              <a:buNone/>
            </a:pPr>
            <a:r>
              <a:rPr lang="en-US" sz="2800" b="1" i="0" u="none" strike="noStrike" cap="none">
                <a:solidFill>
                  <a:srgbClr val="842031"/>
                </a:solidFill>
                <a:latin typeface="Tahoma"/>
                <a:ea typeface="Tahoma"/>
                <a:cs typeface="Tahoma"/>
                <a:sym typeface="Tahoma"/>
              </a:rPr>
              <a:t>Homozygous 90%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-76200" y="6019800"/>
            <a:ext cx="92964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2031"/>
              </a:buClr>
              <a:buSzPct val="25000"/>
              <a:buFont typeface="Tahoma"/>
              <a:buNone/>
            </a:pPr>
            <a:r>
              <a:rPr lang="en-US" sz="4400" b="1" i="0" u="none" strike="noStrike" cap="none">
                <a:solidFill>
                  <a:srgbClr val="842031"/>
                </a:solidFill>
                <a:latin typeface="Tahoma"/>
                <a:ea typeface="Tahoma"/>
                <a:cs typeface="Tahoma"/>
                <a:sym typeface="Tahoma"/>
              </a:rPr>
              <a:t>Pathogenesis of complete H. Mole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3124200" y="152400"/>
            <a:ext cx="38100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rgbClr val="993300"/>
                </a:solidFill>
                <a:latin typeface="Tahoma"/>
                <a:ea typeface="Tahoma"/>
                <a:cs typeface="Tahoma"/>
                <a:sym typeface="Tahoma"/>
              </a:rPr>
              <a:t>Karyotype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PARTIAL MOLE /INCOMPLETE MOLE :</a:t>
            </a:r>
          </a:p>
          <a:p>
            <a:endParaRPr lang="en-US" dirty="0" smtClean="0"/>
          </a:p>
          <a:p>
            <a:r>
              <a:rPr lang="en-US" sz="3300" dirty="0" smtClean="0"/>
              <a:t>Here focal areas undergo degeneration other area remains normal.</a:t>
            </a:r>
          </a:p>
          <a:p>
            <a:endParaRPr lang="en-US" sz="3300" dirty="0" smtClean="0"/>
          </a:p>
          <a:p>
            <a:r>
              <a:rPr lang="en-US" sz="3300" dirty="0" smtClean="0"/>
              <a:t>It is compatible with early embryo formation and therefore </a:t>
            </a:r>
            <a:r>
              <a:rPr lang="en-US" sz="3300" b="1" dirty="0" smtClean="0"/>
              <a:t>contain fetal parts which may be normal or abnormal, &amp; at least an amniotic sac will be seen.</a:t>
            </a:r>
          </a:p>
          <a:p>
            <a:endParaRPr lang="en-US" sz="3300" dirty="0" smtClean="0"/>
          </a:p>
          <a:p>
            <a:r>
              <a:rPr lang="en-US" sz="3300" dirty="0" smtClean="0"/>
              <a:t>And has some normal chorionic </a:t>
            </a:r>
            <a:r>
              <a:rPr lang="en-US" sz="3300" dirty="0" err="1" smtClean="0"/>
              <a:t>villi</a:t>
            </a:r>
            <a:r>
              <a:rPr lang="en-US" sz="3300" dirty="0" smtClean="0"/>
              <a:t>, and is almost always triploid (e.g., 69,XXY)</a:t>
            </a:r>
            <a:endParaRPr 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karyotype</a:t>
            </a:r>
            <a:r>
              <a:rPr lang="en-US" dirty="0" smtClean="0"/>
              <a:t> is triploid (69XXX or 69XXY) with two sets of paternal haploid genes and one set of maternal haploid genes </a:t>
            </a:r>
          </a:p>
          <a:p>
            <a:endParaRPr lang="en-US" dirty="0" smtClean="0"/>
          </a:p>
          <a:p>
            <a:r>
              <a:rPr lang="en-US" dirty="0" smtClean="0"/>
              <a:t>Due to </a:t>
            </a:r>
            <a:r>
              <a:rPr lang="en-US" dirty="0" err="1" smtClean="0"/>
              <a:t>dispermic</a:t>
            </a:r>
            <a:r>
              <a:rPr lang="en-US" dirty="0" smtClean="0"/>
              <a:t> fertilization of an ovum.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 descr="Partial mo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62000"/>
            <a:ext cx="9144000" cy="449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228600" y="5638800"/>
            <a:ext cx="87630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2031"/>
              </a:buClr>
              <a:buSzPct val="25000"/>
              <a:buFont typeface="Tahoma"/>
              <a:buNone/>
            </a:pPr>
            <a:r>
              <a:rPr lang="en-US" sz="4400" b="1" i="0" u="none" strike="noStrike" cap="none">
                <a:solidFill>
                  <a:srgbClr val="842031"/>
                </a:solidFill>
                <a:latin typeface="Tahoma"/>
                <a:ea typeface="Tahoma"/>
                <a:cs typeface="Tahoma"/>
                <a:sym typeface="Tahoma"/>
              </a:rPr>
              <a:t>Pathogenesis of Partial  H. Mole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3914775" y="228600"/>
            <a:ext cx="2192336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rgbClr val="993300"/>
                </a:solidFill>
                <a:latin typeface="Tahoma"/>
                <a:ea typeface="Tahoma"/>
                <a:cs typeface="Tahoma"/>
                <a:sym typeface="Tahoma"/>
              </a:rPr>
              <a:t>Karyotype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Fetus will show features of </a:t>
            </a:r>
            <a:r>
              <a:rPr lang="en-US" dirty="0" err="1" smtClean="0"/>
              <a:t>triploidy</a:t>
            </a:r>
            <a:r>
              <a:rPr lang="en-US" dirty="0" smtClean="0"/>
              <a:t> or </a:t>
            </a:r>
            <a:r>
              <a:rPr lang="en-US" dirty="0" err="1" smtClean="0"/>
              <a:t>tetraploidy</a:t>
            </a:r>
            <a:r>
              <a:rPr lang="en-US" dirty="0" smtClean="0"/>
              <a:t> like – multiple </a:t>
            </a:r>
            <a:r>
              <a:rPr lang="en-US" dirty="0" err="1" smtClean="0"/>
              <a:t>malformations,IUGR</a:t>
            </a:r>
            <a:r>
              <a:rPr lang="en-US" dirty="0" smtClean="0"/>
              <a:t>, and usually dies.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3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Although molar disease formerly was discovered at 12 to 14 weeks of pregnancy during investigation for a gestation that was “too large for dates,” early monitoring of pregnancies by ultrasound has lowered the gestational age at detection.</a:t>
            </a:r>
          </a:p>
          <a:p>
            <a:endParaRPr lang="en-US" dirty="0" smtClean="0"/>
          </a:p>
          <a:p>
            <a:r>
              <a:rPr lang="en-US" dirty="0" smtClean="0"/>
              <a:t>In both complete and partial moles, there will be elevation of </a:t>
            </a:r>
            <a:r>
              <a:rPr lang="en-US" dirty="0" err="1" smtClean="0"/>
              <a:t>hCG</a:t>
            </a:r>
            <a:r>
              <a:rPr lang="en-US" dirty="0" smtClean="0"/>
              <a:t> in the maternal blood and absence of fetal heart sounds which are typical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uterus may be of normal size in early moles, but in more advanced cases the uterine cavity is expanded by a </a:t>
            </a:r>
            <a:r>
              <a:rPr lang="en-US" dirty="0" err="1" smtClean="0"/>
              <a:t>delicate,friable</a:t>
            </a:r>
            <a:r>
              <a:rPr lang="en-US" dirty="0" smtClean="0"/>
              <a:t> mass of thin-walled, translucent cystic structures.</a:t>
            </a:r>
          </a:p>
          <a:p>
            <a:r>
              <a:rPr lang="en-US" dirty="0" smtClean="0"/>
              <a:t>Fetal parts are rarely seen in complete moles  but are common in partial moles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MOLE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8305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62000" y="59436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consisting of numerous swollen (</a:t>
            </a:r>
            <a:r>
              <a:rPr lang="en-US" sz="2800" dirty="0" err="1" smtClean="0"/>
              <a:t>hydropic</a:t>
            </a:r>
            <a:r>
              <a:rPr lang="en-US" sz="2800" dirty="0" smtClean="0"/>
              <a:t>) </a:t>
            </a:r>
            <a:r>
              <a:rPr lang="en-US" sz="2800" dirty="0" err="1" smtClean="0"/>
              <a:t>villi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Modified World Health Organization Classification of Gestational Trophoblastic Disease</a:t>
            </a:r>
            <a:r>
              <a:rPr lang="en-US" sz="2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2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2209800" marR="0" lvl="4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Molar lesions</a:t>
            </a:r>
          </a:p>
          <a:p>
            <a:pPr marL="2209800" marR="0" lvl="4" indent="-3810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Hydatidiform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mole   </a:t>
            </a:r>
          </a:p>
          <a:p>
            <a:pPr marL="2209800" marR="0" lvl="4" indent="-3810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»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    </a:t>
            </a:r>
          </a:p>
          <a:p>
            <a:pPr marL="2209800" marR="0" lvl="4" indent="-3810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»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Partial  </a:t>
            </a:r>
          </a:p>
          <a:p>
            <a:pPr marL="2209800" marR="0" lvl="4" indent="-3810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Invasive mole</a:t>
            </a:r>
          </a:p>
          <a:p>
            <a:pPr marL="2209800" marR="0" lvl="4" indent="-3810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09800" marR="0" lvl="4" indent="-3810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Nonmolar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lesions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2209800" marR="0" lvl="4" indent="-3810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Choriocarcinoma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2209800" marR="0" lvl="4" indent="-3810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Placental site 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trophoblastic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tumor </a:t>
            </a:r>
          </a:p>
          <a:p>
            <a:pPr marL="2209800" marR="0" lvl="4" indent="-3810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Epithelioid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trophoblastic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tumor – Newer </a:t>
            </a:r>
            <a:endParaRPr lang="en-US"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microscopic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8686800" cy="6477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complete mole shows </a:t>
            </a:r>
            <a:r>
              <a:rPr lang="en-US" dirty="0" err="1" smtClean="0"/>
              <a:t>hydropic</a:t>
            </a:r>
            <a:r>
              <a:rPr lang="en-US" dirty="0" smtClean="0"/>
              <a:t> swelling of poorly </a:t>
            </a:r>
            <a:r>
              <a:rPr lang="en-US" dirty="0" err="1" smtClean="0"/>
              <a:t>vascularized</a:t>
            </a:r>
            <a:r>
              <a:rPr lang="en-US" dirty="0" smtClean="0"/>
              <a:t> chorionic </a:t>
            </a:r>
            <a:r>
              <a:rPr lang="en-US" dirty="0" err="1" smtClean="0"/>
              <a:t>villi</a:t>
            </a:r>
            <a:r>
              <a:rPr lang="en-US" dirty="0" smtClean="0"/>
              <a:t> with a loose, </a:t>
            </a:r>
            <a:r>
              <a:rPr lang="en-US" dirty="0" err="1" smtClean="0"/>
              <a:t>myxomatous</a:t>
            </a:r>
            <a:r>
              <a:rPr lang="en-US" dirty="0" smtClean="0"/>
              <a:t>, edematous </a:t>
            </a:r>
            <a:r>
              <a:rPr lang="en-US" dirty="0" err="1" smtClean="0"/>
              <a:t>stroma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Marked thinning of the </a:t>
            </a:r>
            <a:r>
              <a:rPr lang="en-US" dirty="0" err="1" smtClean="0"/>
              <a:t>stromal</a:t>
            </a:r>
            <a:r>
              <a:rPr lang="en-US" dirty="0" smtClean="0"/>
              <a:t> tissue due to </a:t>
            </a:r>
            <a:r>
              <a:rPr lang="en-US" dirty="0" err="1" smtClean="0"/>
              <a:t>hydropic</a:t>
            </a:r>
            <a:r>
              <a:rPr lang="en-US" dirty="0" smtClean="0"/>
              <a:t> degeneration</a:t>
            </a:r>
          </a:p>
          <a:p>
            <a:r>
              <a:rPr lang="en-US" dirty="0" smtClean="0"/>
              <a:t>The chorionic epithelium almost always shows some degree of proliferation of both </a:t>
            </a:r>
            <a:r>
              <a:rPr lang="en-US" dirty="0" err="1" smtClean="0"/>
              <a:t>cytotrophoblasts</a:t>
            </a:r>
            <a:r>
              <a:rPr lang="en-US" dirty="0" smtClean="0"/>
              <a:t> and </a:t>
            </a:r>
            <a:r>
              <a:rPr lang="en-US" dirty="0" err="1" smtClean="0"/>
              <a:t>syncytiotrophoblasts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 is absence of blood vessels in the </a:t>
            </a:r>
            <a:r>
              <a:rPr lang="en-US" dirty="0" err="1" smtClean="0"/>
              <a:t>villi</a:t>
            </a:r>
            <a:r>
              <a:rPr lang="en-US" dirty="0" smtClean="0"/>
              <a:t> which seems primary rather than due to pressure atrophy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" y="5105400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In this microscopic image there is distended </a:t>
            </a:r>
            <a:r>
              <a:rPr lang="en-US" sz="2800" dirty="0" err="1" smtClean="0"/>
              <a:t>hydropic</a:t>
            </a:r>
            <a:r>
              <a:rPr lang="en-US" sz="2800" dirty="0" smtClean="0"/>
              <a:t> </a:t>
            </a:r>
            <a:r>
              <a:rPr lang="en-US" sz="2800" dirty="0" err="1" smtClean="0"/>
              <a:t>villi</a:t>
            </a:r>
            <a:r>
              <a:rPr lang="en-US" sz="2800" dirty="0" smtClean="0"/>
              <a:t> (</a:t>
            </a:r>
            <a:r>
              <a:rPr lang="en-US" sz="2800" i="1" dirty="0" smtClean="0"/>
              <a:t>below) and proliferation of the chorionic epithelium</a:t>
            </a:r>
          </a:p>
          <a:p>
            <a:r>
              <a:rPr lang="en-US" sz="2800" dirty="0" smtClean="0"/>
              <a:t>(</a:t>
            </a:r>
            <a:r>
              <a:rPr lang="en-US" sz="2800" i="1" dirty="0" smtClean="0"/>
              <a:t>above) are evident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sz="4200" dirty="0" smtClean="0"/>
              <a:t>In </a:t>
            </a:r>
            <a:r>
              <a:rPr lang="en-US" sz="4200" b="1" dirty="0" smtClean="0"/>
              <a:t>partial moles, villous edema </a:t>
            </a:r>
            <a:r>
              <a:rPr lang="en-US" sz="4200" dirty="0" smtClean="0"/>
              <a:t>involves only some of the </a:t>
            </a:r>
            <a:r>
              <a:rPr lang="en-US" sz="4200" dirty="0" err="1" smtClean="0"/>
              <a:t>villi</a:t>
            </a:r>
            <a:r>
              <a:rPr lang="en-US" sz="4200" dirty="0" smtClean="0"/>
              <a:t>, and the </a:t>
            </a:r>
            <a:r>
              <a:rPr lang="en-US" sz="4200" dirty="0" err="1" smtClean="0"/>
              <a:t>trophoblastic</a:t>
            </a:r>
            <a:r>
              <a:rPr lang="en-US" sz="4200" dirty="0" smtClean="0"/>
              <a:t> proliferation is focal and slight.</a:t>
            </a:r>
          </a:p>
          <a:p>
            <a:endParaRPr lang="en-US" sz="4200" dirty="0" smtClean="0"/>
          </a:p>
          <a:p>
            <a:r>
              <a:rPr lang="en-US" sz="4200" dirty="0" smtClean="0"/>
              <a:t>Microscopic examination : the dilated chorionic </a:t>
            </a:r>
            <a:r>
              <a:rPr lang="en-US" sz="4200" dirty="0" err="1" smtClean="0"/>
              <a:t>villi</a:t>
            </a:r>
            <a:r>
              <a:rPr lang="en-US" sz="4200" dirty="0" smtClean="0"/>
              <a:t> shows predominant hyperplasia of the </a:t>
            </a:r>
            <a:r>
              <a:rPr lang="en-US" sz="4200" dirty="0" err="1" smtClean="0"/>
              <a:t>syncytiotrophoblast</a:t>
            </a:r>
            <a:r>
              <a:rPr lang="en-US" sz="4200" dirty="0" smtClean="0"/>
              <a:t> and presence of fetal blood vessels with fetal red blood cells</a:t>
            </a:r>
          </a:p>
          <a:p>
            <a:endParaRPr lang="en-US" sz="4200" dirty="0" smtClean="0"/>
          </a:p>
          <a:p>
            <a:r>
              <a:rPr lang="en-US" sz="4200" dirty="0" smtClean="0"/>
              <a:t> The </a:t>
            </a:r>
            <a:r>
              <a:rPr lang="en-US" sz="4200" dirty="0" err="1" smtClean="0"/>
              <a:t>villi</a:t>
            </a:r>
            <a:r>
              <a:rPr lang="en-US" sz="4200" dirty="0" smtClean="0"/>
              <a:t> of partial moles have a characteristic irregular, scalloped margin. </a:t>
            </a:r>
          </a:p>
          <a:p>
            <a:pPr>
              <a:buNone/>
            </a:pPr>
            <a:endParaRPr lang="en-US" sz="4200" dirty="0" smtClean="0"/>
          </a:p>
          <a:p>
            <a:r>
              <a:rPr lang="en-US" sz="4200" dirty="0" smtClean="0"/>
              <a:t>In most cases of partial mole, some fetal cells are present, ranging from fetal red blood cells in placental </a:t>
            </a:r>
            <a:r>
              <a:rPr lang="en-US" sz="4200" dirty="0" err="1" smtClean="0"/>
              <a:t>villi</a:t>
            </a:r>
            <a:r>
              <a:rPr lang="en-US" sz="4200" dirty="0" smtClean="0"/>
              <a:t> to, in rare cases, a fully formed fetus.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H. Mole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152400" y="1143000"/>
            <a:ext cx="8991600" cy="1876425"/>
          </a:xfrm>
          <a:prstGeom prst="rect">
            <a:avLst/>
          </a:prstGeom>
          <a:solidFill>
            <a:schemeClr val="lt1"/>
          </a:solidFill>
          <a:ln w="76200" cap="flat" cmpd="tri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Microscopically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Enlarged, edematous villi and abnormal trophoblastic proliferation that diffusely involve the entire villi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fetal tissue, RBCs  or amnion are produced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0" y="3657600"/>
            <a:ext cx="9144000" cy="1816100"/>
          </a:xfrm>
          <a:prstGeom prst="rect">
            <a:avLst/>
          </a:prstGeom>
          <a:solidFill>
            <a:schemeClr val="lt1"/>
          </a:solidFill>
          <a:ln w="76200" cap="flat" cmpd="tri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Macroscopically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these microscopic changes transform the chorionic villi into clusters of vesicles with variable dimensions </a:t>
            </a:r>
            <a:r>
              <a:rPr lang="en-US" sz="2800" b="0" i="0" u="none" strike="noStrike" cap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like bunch of grapes"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fetal or embryonic tissue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685800" y="-762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Partial  H. Mole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0" y="990600"/>
            <a:ext cx="8763000" cy="3108325"/>
          </a:xfrm>
          <a:prstGeom prst="rect">
            <a:avLst/>
          </a:prstGeom>
          <a:solidFill>
            <a:schemeClr val="lt1"/>
          </a:solidFill>
          <a:ln w="76200" cap="flat" cmpd="tri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Microscopically: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enlarged, edematous villi and abnormal trophoblastic proliferation 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slight and focal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do  not  involve the entire villi.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is a scalloping of chorionic villi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Fetal or embryonic tissue or fetal RBCs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0" y="4179886"/>
            <a:ext cx="8458200" cy="2678112"/>
          </a:xfrm>
          <a:prstGeom prst="rect">
            <a:avLst/>
          </a:prstGeom>
          <a:solidFill>
            <a:schemeClr val="lt1"/>
          </a:solidFill>
          <a:ln w="76200" cap="flat" cmpd="tri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lang="en-US" sz="2800" b="0" i="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Macroscopically: The molar pattern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did not  involve the entire placenta.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Fetal or embryonic tissueor fetal RBCs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8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8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Histologic</a:t>
            </a:r>
            <a:r>
              <a:rPr lang="en-US" dirty="0" smtClean="0"/>
              <a:t> grading to predict the clinical outcome of moles has been supplanted by careful monitoring of </a:t>
            </a:r>
            <a:r>
              <a:rPr lang="en-US" dirty="0" err="1" smtClean="0"/>
              <a:t>hCG</a:t>
            </a:r>
            <a:r>
              <a:rPr lang="en-US" dirty="0" smtClean="0"/>
              <a:t> levels</a:t>
            </a:r>
          </a:p>
          <a:p>
            <a:r>
              <a:rPr lang="en-US" b="1" dirty="0" smtClean="0"/>
              <a:t>Ovarian changes</a:t>
            </a:r>
            <a:r>
              <a:rPr lang="en-US" dirty="0" smtClean="0"/>
              <a:t>: Bilateral </a:t>
            </a:r>
            <a:r>
              <a:rPr lang="en-US" dirty="0" err="1" smtClean="0"/>
              <a:t>lutein</a:t>
            </a:r>
            <a:r>
              <a:rPr lang="en-US" dirty="0" smtClean="0"/>
              <a:t> cysts are present in about 50%.</a:t>
            </a:r>
          </a:p>
          <a:p>
            <a:r>
              <a:rPr lang="en-US" dirty="0" smtClean="0"/>
              <a:t>These are due to excessive production of chorionic </a:t>
            </a:r>
            <a:r>
              <a:rPr lang="en-US" dirty="0" err="1" smtClean="0"/>
              <a:t>gonadotropin</a:t>
            </a:r>
            <a:r>
              <a:rPr lang="en-US" dirty="0" smtClean="0"/>
              <a:t> and they are also observed in multiple pregnancy.</a:t>
            </a:r>
          </a:p>
          <a:p>
            <a:r>
              <a:rPr lang="en-US" dirty="0" smtClean="0"/>
              <a:t> These regress spontaneously within 2 months after expulsion of mole. The contained fluid is rich in chorionic </a:t>
            </a:r>
            <a:r>
              <a:rPr lang="en-US" dirty="0" err="1" smtClean="0"/>
              <a:t>gonadotropin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It </a:t>
            </a:r>
            <a:r>
              <a:rPr lang="en-US" dirty="0" err="1" smtClean="0"/>
              <a:t>aslo</a:t>
            </a:r>
            <a:r>
              <a:rPr lang="en-US" dirty="0" smtClean="0"/>
              <a:t> contains estrogen and progesterone.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patient gives</a:t>
            </a:r>
          </a:p>
          <a:p>
            <a:r>
              <a:rPr lang="en-US" dirty="0" smtClean="0"/>
              <a:t> H/O amenorrhea of 8–12 weeks with initial features suggestive of normal pregnancy but subsequently presents with the following manifestations (often confused with abortion).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51816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patient becomes sick without any apparent reason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SYMPTOMS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Period of </a:t>
            </a:r>
            <a:r>
              <a:rPr lang="en-US" dirty="0" err="1" smtClean="0"/>
              <a:t>amenorhoea</a:t>
            </a:r>
            <a:r>
              <a:rPr lang="en-US" dirty="0" smtClean="0"/>
              <a:t> followed by Abnormal Vaginal bleeding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I.e</a:t>
            </a:r>
            <a:r>
              <a:rPr lang="en-US" dirty="0" smtClean="0"/>
              <a:t> </a:t>
            </a:r>
            <a:r>
              <a:rPr lang="en-US" b="1" dirty="0" smtClean="0"/>
              <a:t>Expulsion of grape-like vesicles per </a:t>
            </a:r>
            <a:r>
              <a:rPr lang="en-US" b="1" dirty="0" err="1" smtClean="0"/>
              <a:t>vaginam</a:t>
            </a:r>
            <a:r>
              <a:rPr lang="en-US" b="1" dirty="0" smtClean="0"/>
              <a:t> </a:t>
            </a:r>
            <a:r>
              <a:rPr lang="en-US" dirty="0" smtClean="0"/>
              <a:t>with vaginal bleeding is diagnostic of vesicular mole.</a:t>
            </a:r>
          </a:p>
          <a:p>
            <a:pPr>
              <a:buNone/>
            </a:pPr>
            <a:r>
              <a:rPr lang="en-US" dirty="0" smtClean="0"/>
              <a:t>    There may be spotting at times and it may last for weeks.</a:t>
            </a:r>
          </a:p>
          <a:p>
            <a:pPr>
              <a:buNone/>
            </a:pPr>
            <a:r>
              <a:rPr lang="en-US" dirty="0" smtClean="0"/>
              <a:t>     In between there </a:t>
            </a:r>
            <a:r>
              <a:rPr lang="en-US" dirty="0" err="1" smtClean="0"/>
              <a:t>msy</a:t>
            </a:r>
            <a:r>
              <a:rPr lang="en-US" dirty="0" smtClean="0"/>
              <a:t> be </a:t>
            </a:r>
            <a:r>
              <a:rPr lang="en-US" dirty="0" err="1" smtClean="0"/>
              <a:t>serosanguinous</a:t>
            </a:r>
            <a:r>
              <a:rPr lang="en-US" dirty="0" smtClean="0"/>
              <a:t> discharge also.</a:t>
            </a:r>
          </a:p>
          <a:p>
            <a:r>
              <a:rPr lang="en-US" dirty="0" smtClean="0"/>
              <a:t>Lower abdominal pain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686800" cy="6172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Constitutional symptoms like</a:t>
            </a:r>
          </a:p>
          <a:p>
            <a:r>
              <a:rPr lang="en-US" dirty="0" smtClean="0"/>
              <a:t>Vomiting becomes excessive to the stage of </a:t>
            </a:r>
            <a:r>
              <a:rPr lang="en-US" dirty="0" err="1" smtClean="0"/>
              <a:t>hyperemesis</a:t>
            </a:r>
            <a:r>
              <a:rPr lang="en-US" dirty="0" smtClean="0"/>
              <a:t> in 15% cases. It is probably related to excess circulating chorionic </a:t>
            </a:r>
            <a:r>
              <a:rPr lang="en-US" dirty="0" err="1" smtClean="0"/>
              <a:t>gonadotropins</a:t>
            </a: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Breathlessness due to pulmonary </a:t>
            </a:r>
            <a:r>
              <a:rPr lang="en-US" dirty="0" err="1" smtClean="0"/>
              <a:t>embolization</a:t>
            </a:r>
            <a:r>
              <a:rPr lang="en-US" dirty="0" smtClean="0"/>
              <a:t> of the </a:t>
            </a:r>
            <a:r>
              <a:rPr lang="en-US" dirty="0" err="1" smtClean="0"/>
              <a:t>trophoblastic</a:t>
            </a:r>
            <a:r>
              <a:rPr lang="en-US" dirty="0" smtClean="0"/>
              <a:t> cells (2%).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Thyrotoxic</a:t>
            </a:r>
            <a:r>
              <a:rPr lang="en-US" dirty="0" smtClean="0"/>
              <a:t> features of tremors or tachycardia are present on occasion (2%). It is probably due to increased chorionic </a:t>
            </a:r>
            <a:r>
              <a:rPr lang="en-US" dirty="0" err="1" smtClean="0"/>
              <a:t>thyrotropin</a:t>
            </a:r>
            <a:r>
              <a:rPr lang="en-US" dirty="0" smtClean="0"/>
              <a:t> levels produced by </a:t>
            </a:r>
            <a:r>
              <a:rPr lang="en-US" dirty="0" err="1" smtClean="0"/>
              <a:t>trophoblasts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296400" cy="6705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Hypertension,albuminuria,edema</a:t>
            </a:r>
            <a:r>
              <a:rPr lang="en-US" dirty="0" smtClean="0"/>
              <a:t> prior to 20 weeks pregnancy should  </a:t>
            </a:r>
            <a:r>
              <a:rPr lang="en-US" dirty="0" err="1" smtClean="0"/>
              <a:t>araise</a:t>
            </a:r>
            <a:r>
              <a:rPr lang="en-US" dirty="0" smtClean="0"/>
              <a:t> suspicion of a  </a:t>
            </a:r>
            <a:r>
              <a:rPr lang="en-US" dirty="0" err="1" smtClean="0"/>
              <a:t>mcolar</a:t>
            </a:r>
            <a:r>
              <a:rPr lang="en-US" dirty="0" smtClean="0"/>
              <a:t> pregnancy.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Sometimes History of quickening is absent.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Actually in  approximately 50% of cases, the mole is not suspected until it is expelled in part or whole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Hydatiform</a:t>
            </a:r>
            <a:r>
              <a:rPr lang="en-US" dirty="0" smtClean="0"/>
              <a:t> mole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Defined as an abnormal placenta </a:t>
            </a:r>
            <a:r>
              <a:rPr lang="en-US" dirty="0" err="1" smtClean="0"/>
              <a:t>characterised</a:t>
            </a:r>
            <a:r>
              <a:rPr lang="en-US" dirty="0" smtClean="0"/>
              <a:t> by 2 features :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rabicParenBoth"/>
            </a:pPr>
            <a:r>
              <a:rPr lang="en-US" dirty="0" smtClean="0"/>
              <a:t> </a:t>
            </a:r>
            <a:r>
              <a:rPr lang="en-US" dirty="0" err="1" smtClean="0"/>
              <a:t>Enlarged,</a:t>
            </a:r>
            <a:r>
              <a:rPr lang="en-US" b="1" dirty="0" err="1" smtClean="0"/>
              <a:t>oedematous</a:t>
            </a:r>
            <a:r>
              <a:rPr lang="en-US" b="1" dirty="0" smtClean="0"/>
              <a:t> ,Cystic or </a:t>
            </a:r>
            <a:r>
              <a:rPr lang="en-US" b="1" dirty="0" err="1" smtClean="0"/>
              <a:t>Hydropic</a:t>
            </a:r>
            <a:r>
              <a:rPr lang="en-US" b="1" dirty="0" smtClean="0"/>
              <a:t> degeneration of chorionic </a:t>
            </a:r>
            <a:r>
              <a:rPr lang="en-US" b="1" dirty="0" err="1" smtClean="0"/>
              <a:t>villi</a:t>
            </a:r>
            <a:r>
              <a:rPr lang="en-US" dirty="0" smtClean="0"/>
              <a:t> which become vesicular.</a:t>
            </a:r>
          </a:p>
          <a:p>
            <a:pPr marL="514350" indent="-514350">
              <a:buAutoNum type="arabicParenBoth"/>
            </a:pPr>
            <a:r>
              <a:rPr lang="en-US" dirty="0" smtClean="0"/>
              <a:t> With Variable amount of </a:t>
            </a:r>
            <a:r>
              <a:rPr lang="en-US" b="1" dirty="0" err="1" smtClean="0"/>
              <a:t>trophoblastic</a:t>
            </a:r>
            <a:r>
              <a:rPr lang="en-US" b="1" dirty="0" smtClean="0"/>
              <a:t> proliferation (both </a:t>
            </a:r>
            <a:r>
              <a:rPr lang="en-US" b="1" dirty="0" err="1" smtClean="0"/>
              <a:t>cytotrophoblast</a:t>
            </a:r>
            <a:r>
              <a:rPr lang="en-US" b="1" dirty="0" smtClean="0"/>
              <a:t> and </a:t>
            </a:r>
            <a:r>
              <a:rPr lang="en-US" b="1" dirty="0" err="1" smtClean="0"/>
              <a:t>synctiotrophoblast</a:t>
            </a:r>
            <a:r>
              <a:rPr lang="en-US" b="1" dirty="0" smtClean="0"/>
              <a:t> )</a:t>
            </a:r>
          </a:p>
          <a:p>
            <a:pPr marL="514350" indent="-514350">
              <a:buAutoNum type="arabicParenBoth"/>
            </a:pPr>
            <a:r>
              <a:rPr lang="en-US" b="1" dirty="0" smtClean="0"/>
              <a:t>Absence of blood vessels</a:t>
            </a:r>
          </a:p>
          <a:p>
            <a:pPr marL="514350" indent="-514350">
              <a:buAutoNum type="arabicParenBoth"/>
            </a:pP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GENERAL PHYSICAL EXAMINATION </a:t>
            </a:r>
            <a:r>
              <a:rPr lang="en-US" dirty="0" smtClean="0"/>
              <a:t>:</a:t>
            </a:r>
          </a:p>
          <a:p>
            <a:r>
              <a:rPr lang="en-US" dirty="0" smtClean="0"/>
              <a:t>Patient may be pale and mildly </a:t>
            </a:r>
            <a:r>
              <a:rPr lang="en-US" dirty="0" err="1" smtClean="0"/>
              <a:t>anaemic</a:t>
            </a:r>
            <a:r>
              <a:rPr lang="en-US" dirty="0" smtClean="0"/>
              <a:t>.</a:t>
            </a:r>
          </a:p>
          <a:p>
            <a:r>
              <a:rPr lang="en-US" dirty="0" smtClean="0"/>
              <a:t>Blood pressure may be raised with associated </a:t>
            </a:r>
            <a:r>
              <a:rPr lang="en-US" dirty="0" err="1" smtClean="0"/>
              <a:t>albuminuria</a:t>
            </a:r>
            <a:r>
              <a:rPr lang="en-US" dirty="0" smtClean="0"/>
              <a:t> if there is associated preeclampsia</a:t>
            </a:r>
          </a:p>
          <a:p>
            <a:r>
              <a:rPr lang="en-US" dirty="0" smtClean="0"/>
              <a:t>There may be tachycardia with or without hypotension.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Severe preeclampsia are relatively common with advanced molar pregnancies.</a:t>
            </a:r>
          </a:p>
          <a:p>
            <a:endParaRPr lang="en-US" dirty="0" smtClean="0"/>
          </a:p>
          <a:p>
            <a:r>
              <a:rPr lang="en-US" dirty="0" smtClean="0"/>
              <a:t>In continuing twin gestations, severe preeclampsia frequently mandates preterm delivery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296400" cy="6477000"/>
          </a:xfrm>
        </p:spPr>
        <p:txBody>
          <a:bodyPr>
            <a:normAutofit/>
          </a:bodyPr>
          <a:lstStyle/>
          <a:p>
            <a:r>
              <a:rPr lang="en-US" b="1" dirty="0" smtClean="0"/>
              <a:t>On ABDOMINAL PALPATION :</a:t>
            </a:r>
          </a:p>
          <a:p>
            <a:endParaRPr lang="en-US" dirty="0" smtClean="0"/>
          </a:p>
          <a:p>
            <a:r>
              <a:rPr lang="en-US" dirty="0" smtClean="0"/>
              <a:t>Uterus will be enlarged more than the period of </a:t>
            </a:r>
            <a:r>
              <a:rPr lang="en-US" dirty="0" err="1" smtClean="0"/>
              <a:t>gestaion</a:t>
            </a:r>
            <a:r>
              <a:rPr lang="en-US" dirty="0" smtClean="0"/>
              <a:t> in 50 % cases. In 35% it corresponds to the gestational period and in rest it may be smaller.</a:t>
            </a:r>
          </a:p>
          <a:p>
            <a:endParaRPr lang="en-US" dirty="0" smtClean="0"/>
          </a:p>
          <a:p>
            <a:r>
              <a:rPr lang="en-US" dirty="0" smtClean="0"/>
              <a:t>The characteristic boggy or doughy feel of the uterus is suggestive of a molar pregnancy.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Fetal parts are not palpable and fetal heart sounds are not heard.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VAGINAL EXAMINATION :</a:t>
            </a:r>
          </a:p>
          <a:p>
            <a:endParaRPr lang="en-US" dirty="0" smtClean="0"/>
          </a:p>
          <a:p>
            <a:r>
              <a:rPr lang="en-US" dirty="0" smtClean="0"/>
              <a:t>May reveal the absence of </a:t>
            </a:r>
            <a:r>
              <a:rPr lang="en-US" dirty="0" err="1" smtClean="0"/>
              <a:t>ballotement</a:t>
            </a:r>
            <a:r>
              <a:rPr lang="en-US" dirty="0" smtClean="0"/>
              <a:t> and the presence of enlarged cystic ovaries.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patient has already started the process of expulsion and vesicles are identified the diagnosis is easy.</a:t>
            </a:r>
          </a:p>
          <a:p>
            <a:r>
              <a:rPr lang="en-US" dirty="0" smtClean="0"/>
              <a:t>In women who have not started to expel the products with clinical features suggestive of molar pregnancy </a:t>
            </a:r>
            <a:r>
              <a:rPr lang="en-US" b="1" dirty="0" smtClean="0"/>
              <a:t>Ultrasound examination </a:t>
            </a:r>
            <a:r>
              <a:rPr lang="en-US" dirty="0" smtClean="0"/>
              <a:t>will help in the early diagnosis.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81000"/>
            <a:ext cx="9144000" cy="723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Ultrasound features of partial mole</a:t>
            </a:r>
          </a:p>
        </p:txBody>
      </p:sp>
      <p:pic>
        <p:nvPicPr>
          <p:cNvPr id="285" name="Shape 285" descr="C:\Users\lemovo\Desktop\5c80bcf39680c0ec39c44c9c47c36b46.gif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1447800"/>
            <a:ext cx="4879975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Shape 286"/>
          <p:cNvSpPr txBox="1"/>
          <p:nvPr/>
        </p:nvSpPr>
        <p:spPr>
          <a:xfrm>
            <a:off x="1066800" y="5478462"/>
            <a:ext cx="7391400" cy="701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Arial"/>
              <a:buNone/>
            </a:pPr>
            <a:r>
              <a:rPr lang="en-US" sz="1800" b="1" i="0" u="none" dirty="0" smtClean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Classically</a:t>
            </a:r>
            <a:r>
              <a:rPr lang="en-US" sz="18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 thickened, </a:t>
            </a:r>
            <a:r>
              <a:rPr lang="en-US" sz="1800" b="1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hydropic</a:t>
            </a:r>
            <a:r>
              <a:rPr lang="en-US" sz="18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placenta with fetal  or embryonic tissue with </a:t>
            </a:r>
            <a:r>
              <a:rPr lang="en-US" sz="1800" b="1" i="0" u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Cystic spaces </a:t>
            </a:r>
            <a:r>
              <a:rPr lang="en-US" sz="18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1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placenta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686800" cy="6553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 complete mole - </a:t>
            </a:r>
            <a:r>
              <a:rPr lang="en-US" dirty="0" err="1" smtClean="0"/>
              <a:t>Echogenic</a:t>
            </a:r>
            <a:r>
              <a:rPr lang="en-US" dirty="0" smtClean="0"/>
              <a:t> uterine mass with numerous anechoic cystic spaces but without a fetus or </a:t>
            </a:r>
            <a:r>
              <a:rPr lang="en-US" dirty="0" err="1" smtClean="0"/>
              <a:t>amnionic</a:t>
            </a:r>
            <a:r>
              <a:rPr lang="en-US" dirty="0" smtClean="0"/>
              <a:t> sac. </a:t>
            </a:r>
          </a:p>
          <a:p>
            <a:endParaRPr lang="en-US" dirty="0" smtClean="0"/>
          </a:p>
          <a:p>
            <a:r>
              <a:rPr lang="en-US" dirty="0" smtClean="0"/>
              <a:t>The appearance is often described as a “</a:t>
            </a:r>
            <a:r>
              <a:rPr lang="en-US" dirty="0" err="1" smtClean="0"/>
              <a:t>snowstorm”In</a:t>
            </a:r>
            <a:r>
              <a:rPr lang="en-US" dirty="0" smtClean="0"/>
              <a:t> molar pregnancy USG and absence of fetal parts.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partial mole in USG has features that include a thickened, </a:t>
            </a:r>
            <a:r>
              <a:rPr lang="en-US" dirty="0" err="1" smtClean="0"/>
              <a:t>multicystic</a:t>
            </a:r>
            <a:r>
              <a:rPr lang="en-US" dirty="0" smtClean="0"/>
              <a:t> placenta along with a fetus or at least fetal tissue.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It may also show the presence of theca </a:t>
            </a:r>
            <a:r>
              <a:rPr lang="en-US" dirty="0" err="1" smtClean="0"/>
              <a:t>luteal</a:t>
            </a:r>
            <a:r>
              <a:rPr lang="en-US" dirty="0" smtClean="0"/>
              <a:t> cysts in the ovaries.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Hence therefore  Ultrasound in 1</a:t>
            </a:r>
            <a:r>
              <a:rPr lang="en-US" baseline="30000" dirty="0" smtClean="0"/>
              <a:t>st</a:t>
            </a:r>
            <a:r>
              <a:rPr lang="en-US" dirty="0" smtClean="0"/>
              <a:t> trimester will rule out </a:t>
            </a:r>
            <a:r>
              <a:rPr lang="en-US" dirty="0" err="1" smtClean="0"/>
              <a:t>hydatiform</a:t>
            </a:r>
            <a:r>
              <a:rPr lang="en-US" dirty="0" smtClean="0"/>
              <a:t> mole and ectopic pregnancy and confirm a live intrauterine pregnancy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All elaborate human chorionic </a:t>
            </a:r>
            <a:r>
              <a:rPr lang="en-US" dirty="0" err="1" smtClean="0"/>
              <a:t>gonadotropin</a:t>
            </a:r>
            <a:r>
              <a:rPr lang="en-US" dirty="0" smtClean="0"/>
              <a:t> (</a:t>
            </a:r>
            <a:r>
              <a:rPr lang="en-US" dirty="0" err="1" smtClean="0"/>
              <a:t>hCG</a:t>
            </a:r>
            <a:r>
              <a:rPr lang="en-US" dirty="0" smtClean="0"/>
              <a:t>), which can be detected in the blood and urine at levels considerably higher than those found during normal pregnancy.</a:t>
            </a:r>
          </a:p>
          <a:p>
            <a:endParaRPr lang="en-US" dirty="0" smtClean="0"/>
          </a:p>
          <a:p>
            <a:r>
              <a:rPr lang="en-US" dirty="0" smtClean="0"/>
              <a:t>In addition to aiding diagnosis, the rise or fall of hormone levels in the blood or urine can be used to monitor treatment efficacy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Serum beta HCG levels &gt;1,00,000 </a:t>
            </a:r>
            <a:r>
              <a:rPr lang="en-US" dirty="0" err="1" smtClean="0"/>
              <a:t>mIU</a:t>
            </a:r>
            <a:r>
              <a:rPr lang="en-US" dirty="0" smtClean="0"/>
              <a:t>/ml – very high indicates - large molar growth inside the uterus.</a:t>
            </a:r>
          </a:p>
          <a:p>
            <a:r>
              <a:rPr lang="en-US" dirty="0" smtClean="0"/>
              <a:t>Complete blood count with platelet count to rule out associated </a:t>
            </a:r>
            <a:r>
              <a:rPr lang="en-US" dirty="0" err="1" smtClean="0"/>
              <a:t>anaemia</a:t>
            </a:r>
            <a:r>
              <a:rPr lang="en-US" dirty="0" smtClean="0"/>
              <a:t> and coagulation disorders.</a:t>
            </a:r>
          </a:p>
          <a:p>
            <a:r>
              <a:rPr lang="en-US" dirty="0" smtClean="0"/>
              <a:t>Liver function test</a:t>
            </a:r>
          </a:p>
          <a:p>
            <a:r>
              <a:rPr lang="en-US" dirty="0" smtClean="0"/>
              <a:t>Renal function test</a:t>
            </a:r>
          </a:p>
          <a:p>
            <a:r>
              <a:rPr lang="en-US" dirty="0" err="1" smtClean="0"/>
              <a:t>Thyroxine</a:t>
            </a:r>
            <a:r>
              <a:rPr lang="en-US" dirty="0" smtClean="0"/>
              <a:t> levels to rule out hyperthyroidism.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serum free </a:t>
            </a:r>
            <a:r>
              <a:rPr lang="en-US" dirty="0" err="1" smtClean="0"/>
              <a:t>thyroxine</a:t>
            </a:r>
            <a:r>
              <a:rPr lang="en-US" dirty="0" smtClean="0"/>
              <a:t> (fT4) levels to be elevated and thyroid-stimulating hormone (TSH) levels to be decreased.</a:t>
            </a:r>
          </a:p>
          <a:p>
            <a:r>
              <a:rPr lang="en-US" dirty="0" smtClean="0"/>
              <a:t>Moreover, the serum free T4 levels rapidly normalize after uterine evacuation</a:t>
            </a:r>
          </a:p>
          <a:p>
            <a:r>
              <a:rPr lang="en-US" dirty="0" err="1" smtClean="0"/>
              <a:t>Histopathologic</a:t>
            </a:r>
            <a:r>
              <a:rPr lang="en-US" dirty="0" smtClean="0"/>
              <a:t> evaluation can be enhanced by </a:t>
            </a:r>
            <a:r>
              <a:rPr lang="en-US" dirty="0" err="1" smtClean="0"/>
              <a:t>immunohistochemical</a:t>
            </a:r>
            <a:r>
              <a:rPr lang="en-US" dirty="0" smtClean="0"/>
              <a:t> staining for p57 expression and by molecular genotyping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p57KIP2 is a nuclear protein whose gene is paternally imprinted and maternally expressed.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This means that the gene product is produced only in tissues containing a maternal allele.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Because complete moles contain only paternal genes, the p57KIP2 protein is absent in complete moles, and tissues do not pick up this stain.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contrast, this nuclear protein is strongly expressed in normal placentas, in spontaneous pregnancy losses with </a:t>
            </a:r>
            <a:r>
              <a:rPr lang="en-US" dirty="0" err="1" smtClean="0"/>
              <a:t>hydropic</a:t>
            </a:r>
            <a:r>
              <a:rPr lang="en-US" dirty="0" smtClean="0"/>
              <a:t> degeneration, and in partial </a:t>
            </a:r>
            <a:r>
              <a:rPr lang="en-US" dirty="0" err="1" smtClean="0"/>
              <a:t>hydatidiform</a:t>
            </a:r>
            <a:r>
              <a:rPr lang="en-US" dirty="0" smtClean="0"/>
              <a:t> moles.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distinction of a partial mole from a </a:t>
            </a:r>
            <a:r>
              <a:rPr lang="en-US" dirty="0" err="1" smtClean="0"/>
              <a:t>nonmolar</a:t>
            </a:r>
            <a:r>
              <a:rPr lang="en-US" dirty="0" smtClean="0"/>
              <a:t> </a:t>
            </a:r>
            <a:r>
              <a:rPr lang="en-US" dirty="0" err="1" smtClean="0"/>
              <a:t>hydropic</a:t>
            </a:r>
            <a:r>
              <a:rPr lang="en-US" dirty="0" smtClean="0"/>
              <a:t> </a:t>
            </a:r>
            <a:r>
              <a:rPr lang="en-US" dirty="0" err="1" smtClean="0"/>
              <a:t>abortus</a:t>
            </a:r>
            <a:r>
              <a:rPr lang="en-US" dirty="0" smtClean="0"/>
              <a:t>, both of which express p57, molecular genotyping can be used.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Molecular genotyping determines the parental source of alleles.</a:t>
            </a:r>
          </a:p>
          <a:p>
            <a:endParaRPr lang="en-US" dirty="0" smtClean="0"/>
          </a:p>
          <a:p>
            <a:r>
              <a:rPr lang="en-US" dirty="0" smtClean="0"/>
              <a:t> Thereby, it can distinguish among a diploid </a:t>
            </a:r>
            <a:r>
              <a:rPr lang="en-US" dirty="0" err="1" smtClean="0"/>
              <a:t>diandric</a:t>
            </a:r>
            <a:r>
              <a:rPr lang="en-US" dirty="0" smtClean="0"/>
              <a:t> genome (complete mole), a triploid </a:t>
            </a:r>
            <a:r>
              <a:rPr lang="en-US" dirty="0" err="1" smtClean="0"/>
              <a:t>diandric-monogynic</a:t>
            </a:r>
            <a:r>
              <a:rPr lang="en-US" dirty="0" smtClean="0"/>
              <a:t> genome (partial mole), or </a:t>
            </a:r>
            <a:r>
              <a:rPr lang="en-US" dirty="0" err="1" smtClean="0"/>
              <a:t>biparental</a:t>
            </a:r>
            <a:r>
              <a:rPr lang="en-US" dirty="0" smtClean="0"/>
              <a:t> </a:t>
            </a:r>
            <a:r>
              <a:rPr lang="en-US" dirty="0" err="1" smtClean="0"/>
              <a:t>diploidy</a:t>
            </a:r>
            <a:r>
              <a:rPr lang="en-US" dirty="0" smtClean="0"/>
              <a:t> (</a:t>
            </a:r>
            <a:r>
              <a:rPr lang="en-US" dirty="0" err="1" smtClean="0"/>
              <a:t>nonmolar</a:t>
            </a:r>
            <a:r>
              <a:rPr lang="en-US" dirty="0" smtClean="0"/>
              <a:t> </a:t>
            </a:r>
            <a:r>
              <a:rPr lang="en-US" dirty="0" err="1" smtClean="0"/>
              <a:t>abortus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Threatned</a:t>
            </a:r>
            <a:r>
              <a:rPr lang="en-US" dirty="0" smtClean="0"/>
              <a:t> abortion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Uterus more than period of </a:t>
            </a:r>
            <a:r>
              <a:rPr lang="en-US" dirty="0" err="1" smtClean="0"/>
              <a:t>amennorhoea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Acute </a:t>
            </a:r>
            <a:r>
              <a:rPr lang="en-US" dirty="0" err="1" smtClean="0"/>
              <a:t>hydramnios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Multiple pregnancy</a:t>
            </a:r>
          </a:p>
          <a:p>
            <a:endParaRPr lang="en-US" dirty="0" smtClean="0"/>
          </a:p>
          <a:p>
            <a:r>
              <a:rPr lang="en-US" dirty="0" err="1" smtClean="0"/>
              <a:t>Tumours</a:t>
            </a:r>
            <a:r>
              <a:rPr lang="en-US" dirty="0" smtClean="0"/>
              <a:t> complicating pregnancy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It consists of two phases :</a:t>
            </a:r>
          </a:p>
          <a:p>
            <a:r>
              <a:rPr lang="en-US" dirty="0" smtClean="0"/>
              <a:t> Immediate evacuation of the mole</a:t>
            </a:r>
          </a:p>
          <a:p>
            <a:endParaRPr lang="en-US" dirty="0" smtClean="0"/>
          </a:p>
          <a:p>
            <a:r>
              <a:rPr lang="en-US" dirty="0" smtClean="0"/>
              <a:t>Subsequent follow up for detection of persistent </a:t>
            </a:r>
            <a:r>
              <a:rPr lang="en-US" dirty="0" err="1" smtClean="0"/>
              <a:t>trophoblastic</a:t>
            </a:r>
            <a:r>
              <a:rPr lang="en-US" dirty="0" smtClean="0"/>
              <a:t> proliferation or malignant change.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evacuation serum beta HCG level is estimated.</a:t>
            </a:r>
          </a:p>
          <a:p>
            <a:endParaRPr lang="en-US" dirty="0" smtClean="0"/>
          </a:p>
          <a:p>
            <a:r>
              <a:rPr lang="en-US" dirty="0" smtClean="0"/>
              <a:t>Chest </a:t>
            </a:r>
            <a:r>
              <a:rPr lang="en-US" dirty="0" err="1" smtClean="0"/>
              <a:t>xray</a:t>
            </a:r>
            <a:r>
              <a:rPr lang="en-US" dirty="0" smtClean="0"/>
              <a:t> is also taken to rule out pulmonary lesions which can present in </a:t>
            </a:r>
            <a:r>
              <a:rPr lang="en-US" dirty="0" err="1" smtClean="0"/>
              <a:t>hydatiform</a:t>
            </a:r>
            <a:r>
              <a:rPr lang="en-US" dirty="0" smtClean="0"/>
              <a:t> mole.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/>
          <a:lstStyle/>
          <a:p>
            <a:r>
              <a:rPr lang="en-US" b="1" dirty="0" smtClean="0"/>
              <a:t>Suction evacuation is the treatment of choice </a:t>
            </a:r>
            <a:r>
              <a:rPr lang="en-US" dirty="0" smtClean="0"/>
              <a:t>irrespective of the size of the uterus.</a:t>
            </a:r>
          </a:p>
          <a:p>
            <a:endParaRPr lang="en-US" dirty="0" smtClean="0"/>
          </a:p>
          <a:p>
            <a:r>
              <a:rPr lang="en-US" dirty="0" smtClean="0"/>
              <a:t>Cervical ripening agents like </a:t>
            </a:r>
            <a:r>
              <a:rPr lang="en-US" dirty="0" err="1" smtClean="0"/>
              <a:t>misoprostol</a:t>
            </a:r>
            <a:r>
              <a:rPr lang="en-US" dirty="0" smtClean="0"/>
              <a:t> (PGE1) analogues are used to dilate the cervix before evacuation.</a:t>
            </a:r>
          </a:p>
          <a:p>
            <a:endParaRPr lang="en-US" dirty="0" smtClean="0"/>
          </a:p>
          <a:p>
            <a:r>
              <a:rPr lang="en-US" dirty="0" smtClean="0"/>
              <a:t>Compatible blood has to be arranged and started on I.V fluids before evacuation as there can be heavy bleeding.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starting evacuation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Stabilize the patient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Start her on I.V fluids and  blood transfusion if needed.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Incidence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800" dirty="0" smtClean="0"/>
              <a:t>Incidence is high in teenagers and in older women.</a:t>
            </a:r>
          </a:p>
          <a:p>
            <a:r>
              <a:rPr lang="en-US" sz="2800" b="1" dirty="0" smtClean="0"/>
              <a:t>1 in 400 pregnancy – in India </a:t>
            </a:r>
            <a:endParaRPr lang="en-US" sz="2800" dirty="0" smtClean="0"/>
          </a:p>
          <a:p>
            <a:r>
              <a:rPr lang="en-US" sz="2800" dirty="0" smtClean="0"/>
              <a:t>It is higher in poorer classes.</a:t>
            </a:r>
          </a:p>
          <a:p>
            <a:r>
              <a:rPr lang="en-US" sz="2800" dirty="0" smtClean="0"/>
              <a:t>Incidence is </a:t>
            </a:r>
            <a:r>
              <a:rPr lang="en-US" sz="2800" b="1" dirty="0" smtClean="0"/>
              <a:t>10 times higher in Asia </a:t>
            </a:r>
            <a:r>
              <a:rPr lang="en-US" sz="2800" dirty="0" smtClean="0"/>
              <a:t>than in united states.</a:t>
            </a:r>
          </a:p>
          <a:p>
            <a:r>
              <a:rPr lang="en-US" sz="2800" dirty="0" smtClean="0"/>
              <a:t> Higher the ratio of paternal: maternal chromosomes, the greater is the molar change. </a:t>
            </a:r>
          </a:p>
          <a:p>
            <a:r>
              <a:rPr lang="en-US" sz="2800" dirty="0" smtClean="0"/>
              <a:t>Complete moles show 2:0 paternal/maternal ratio whereas partial mole shows 2:1 ratio.</a:t>
            </a:r>
          </a:p>
          <a:p>
            <a:r>
              <a:rPr lang="en-US" sz="2800" b="1" dirty="0" smtClean="0"/>
              <a:t>Mole Due to degenerative lesion though capable of </a:t>
            </a:r>
            <a:r>
              <a:rPr lang="en-US" sz="2800" b="1" dirty="0" err="1" smtClean="0"/>
              <a:t>neoplastic</a:t>
            </a:r>
            <a:r>
              <a:rPr lang="en-US" sz="2800" b="1" dirty="0" smtClean="0"/>
              <a:t> change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Oxytocin</a:t>
            </a:r>
            <a:r>
              <a:rPr lang="en-US" dirty="0" smtClean="0"/>
              <a:t> drip 5 units in 500ml Ringer lactate started as continuous infusion </a:t>
            </a:r>
          </a:p>
          <a:p>
            <a:r>
              <a:rPr lang="en-US" dirty="0" smtClean="0"/>
              <a:t>During evacuation procedure patient should ideally be monitored by pulse </a:t>
            </a:r>
            <a:r>
              <a:rPr lang="en-US" dirty="0" err="1" smtClean="0"/>
              <a:t>oximeter</a:t>
            </a:r>
            <a:r>
              <a:rPr lang="en-US" dirty="0" smtClean="0"/>
              <a:t> (oxygen saturation). </a:t>
            </a:r>
          </a:p>
          <a:p>
            <a:r>
              <a:rPr lang="en-US" dirty="0" smtClean="0"/>
              <a:t>Use of </a:t>
            </a:r>
            <a:r>
              <a:rPr lang="en-US" dirty="0" err="1" smtClean="0"/>
              <a:t>oxytocin</a:t>
            </a:r>
            <a:r>
              <a:rPr lang="en-US" dirty="0" smtClean="0"/>
              <a:t> helps the expulsion of moles and reduces blood loss but its routine use is not recommended due to the risks of </a:t>
            </a:r>
            <a:r>
              <a:rPr lang="en-US" dirty="0" err="1" smtClean="0"/>
              <a:t>embolization</a:t>
            </a:r>
            <a:endParaRPr lang="en-US" dirty="0" smtClean="0"/>
          </a:p>
          <a:p>
            <a:r>
              <a:rPr lang="en-US" dirty="0" smtClean="0"/>
              <a:t>Once the evacuation is done ,thorough curetting  to be done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Risk of hemorrhage is high especially when the uterus is large. 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Intra or post evacuation USG is useful in ascertaining the completeness of evacuation and if necessary check curettage can be done  a week later 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Main complications during evacuation are </a:t>
            </a:r>
            <a:r>
              <a:rPr lang="en-US" dirty="0" err="1" smtClean="0"/>
              <a:t>haemorrhage,perforation</a:t>
            </a:r>
            <a:r>
              <a:rPr lang="en-US" dirty="0" smtClean="0"/>
              <a:t> as the uterus may be very </a:t>
            </a:r>
            <a:r>
              <a:rPr lang="en-US" dirty="0" err="1" smtClean="0"/>
              <a:t>soft,subinvolution,embolization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In case of perforation – emergency </a:t>
            </a:r>
            <a:r>
              <a:rPr lang="en-US" dirty="0" err="1" smtClean="0"/>
              <a:t>lapratomy</a:t>
            </a:r>
            <a:r>
              <a:rPr lang="en-US" dirty="0" smtClean="0"/>
              <a:t> should be done.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en-US" dirty="0" smtClean="0"/>
              <a:t>All the products of conception to be sent to HPE to confirm the diagnosis and to exclude GTN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case of RH negative incompatibility – ANTI D prophylaxis to be given for both complete and partial mole.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Detection of malignant change and for prompts </a:t>
            </a:r>
            <a:r>
              <a:rPr lang="en-US" dirty="0" err="1" smtClean="0"/>
              <a:t>instituition</a:t>
            </a:r>
            <a:r>
              <a:rPr lang="en-US" dirty="0" smtClean="0"/>
              <a:t> of </a:t>
            </a:r>
            <a:r>
              <a:rPr lang="en-US" dirty="0" err="1" smtClean="0"/>
              <a:t>chemotheraphy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After 48 hrs of evacuation serum beta HCG levels are done </a:t>
            </a:r>
          </a:p>
          <a:p>
            <a:endParaRPr lang="en-US" dirty="0" smtClean="0"/>
          </a:p>
          <a:p>
            <a:r>
              <a:rPr lang="en-US" dirty="0" smtClean="0"/>
              <a:t>Usually normal levels reach within 8 weeks to 12 weeks.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of developing GTN is greater in 1</a:t>
            </a:r>
            <a:r>
              <a:rPr lang="en-US" baseline="30000" dirty="0" smtClean="0"/>
              <a:t>st</a:t>
            </a:r>
            <a:r>
              <a:rPr lang="en-US" dirty="0" smtClean="0"/>
              <a:t> 6 months.</a:t>
            </a:r>
          </a:p>
          <a:p>
            <a:r>
              <a:rPr lang="en-US" dirty="0" smtClean="0"/>
              <a:t>If the levels plateau or rise the patient is considered to have GTD and treated accordingly.</a:t>
            </a:r>
          </a:p>
          <a:p>
            <a:r>
              <a:rPr lang="en-US" dirty="0" smtClean="0"/>
              <a:t>Usually pregnancy is avoided in this period.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Surveillance following molar pregnancy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1752600"/>
          <a:ext cx="9144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At each visit relevant symptoms like irregular </a:t>
            </a:r>
            <a:r>
              <a:rPr lang="en-US" dirty="0" err="1" smtClean="0"/>
              <a:t>bleeding,persistent</a:t>
            </a:r>
            <a:r>
              <a:rPr lang="en-US" dirty="0" smtClean="0"/>
              <a:t> </a:t>
            </a:r>
            <a:r>
              <a:rPr lang="en-US" dirty="0" err="1" smtClean="0"/>
              <a:t>cough,hemoptysis,dyspnoea</a:t>
            </a:r>
            <a:r>
              <a:rPr lang="en-US" dirty="0" smtClean="0"/>
              <a:t> should be asked and enquired.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Per abdomen ad vaginal examination to be done to look for </a:t>
            </a:r>
            <a:r>
              <a:rPr lang="en-US" dirty="0" err="1" smtClean="0"/>
              <a:t>suburethral</a:t>
            </a:r>
            <a:r>
              <a:rPr lang="en-US" dirty="0" smtClean="0"/>
              <a:t> </a:t>
            </a:r>
            <a:r>
              <a:rPr lang="en-US" dirty="0" err="1" smtClean="0"/>
              <a:t>nodule,bleeding</a:t>
            </a:r>
            <a:r>
              <a:rPr lang="en-US" dirty="0" smtClean="0"/>
              <a:t> </a:t>
            </a:r>
            <a:r>
              <a:rPr lang="en-US" dirty="0" err="1" smtClean="0"/>
              <a:t>pv,subinvolution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Pregnancy is allowed after the period of follow up is over.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CONTRACEPTION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Untill</a:t>
            </a:r>
            <a:r>
              <a:rPr lang="en-US" dirty="0" smtClean="0"/>
              <a:t> beta HCG levels are normal , Barrier method is ideal.</a:t>
            </a:r>
          </a:p>
          <a:p>
            <a:endParaRPr lang="en-US" dirty="0" smtClean="0"/>
          </a:p>
          <a:p>
            <a:r>
              <a:rPr lang="en-US" dirty="0" smtClean="0"/>
              <a:t>Once the levels are normal either combined OCP can be used.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THANK YOU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6868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Extremes of age </a:t>
            </a:r>
            <a:r>
              <a:rPr lang="en-US" dirty="0" err="1" smtClean="0"/>
              <a:t>i.e</a:t>
            </a:r>
            <a:r>
              <a:rPr lang="en-US" dirty="0" smtClean="0"/>
              <a:t> &lt; 20 yrs and &gt; 35 yrs</a:t>
            </a:r>
          </a:p>
          <a:p>
            <a:r>
              <a:rPr lang="en-US" dirty="0" smtClean="0"/>
              <a:t>Previous H/o molar pregnancy 4-5 times risk</a:t>
            </a:r>
          </a:p>
          <a:p>
            <a:r>
              <a:rPr lang="en-US" dirty="0" smtClean="0"/>
              <a:t>Genetic factors </a:t>
            </a:r>
          </a:p>
          <a:p>
            <a:r>
              <a:rPr lang="en-US" b="1" dirty="0" smtClean="0"/>
              <a:t>Low dietary intake of </a:t>
            </a:r>
            <a:r>
              <a:rPr lang="en-US" b="1" dirty="0" err="1" smtClean="0"/>
              <a:t>carotene,protein</a:t>
            </a:r>
            <a:r>
              <a:rPr lang="en-US" b="1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increases the risk</a:t>
            </a:r>
          </a:p>
          <a:p>
            <a:r>
              <a:rPr lang="en-US" dirty="0" smtClean="0"/>
              <a:t>Disturbed maternal immune mechanisms </a:t>
            </a:r>
            <a:r>
              <a:rPr lang="en-US" dirty="0" err="1" smtClean="0"/>
              <a:t>i.e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(1) rise in </a:t>
            </a:r>
            <a:r>
              <a:rPr lang="en-US" dirty="0" err="1" smtClean="0"/>
              <a:t>gammaglobulin</a:t>
            </a:r>
            <a:r>
              <a:rPr lang="en-US" dirty="0" smtClean="0"/>
              <a:t> level in absence of hepatic disease,</a:t>
            </a:r>
          </a:p>
          <a:p>
            <a:pPr>
              <a:buNone/>
            </a:pPr>
            <a:r>
              <a:rPr lang="en-US" dirty="0" smtClean="0"/>
              <a:t>    (2) increased association with AB blood group which possess no ABO antibody. </a:t>
            </a:r>
          </a:p>
          <a:p>
            <a:pPr>
              <a:buNone/>
            </a:pPr>
            <a:r>
              <a:rPr lang="en-US" dirty="0" smtClean="0"/>
              <a:t>  combined </a:t>
            </a:r>
            <a:r>
              <a:rPr lang="en-US" dirty="0" err="1" smtClean="0"/>
              <a:t>Ocps</a:t>
            </a:r>
            <a:r>
              <a:rPr lang="en-US" dirty="0" smtClean="0"/>
              <a:t> intake has associated with increased risk.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 of recurrence of </a:t>
            </a:r>
            <a:r>
              <a:rPr lang="en-US" sz="28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hydatidiform</a:t>
            </a:r>
            <a:r>
              <a:rPr lang="en-US" sz="2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mole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future pregnancy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-after 1 molar pregnancy - 1-1.5 %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-after 2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molar pregnancy - 23 %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Rate of subsequent GTN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-following complete mole- 15-20%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-following partial mole    - 1-5%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PATHOLOGY OF HYDATIDIFORM MOLE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It is principally a disease of the </a:t>
            </a:r>
            <a:r>
              <a:rPr lang="en-US" b="1" dirty="0" err="1" smtClean="0"/>
              <a:t>chorion</a:t>
            </a:r>
            <a:r>
              <a:rPr lang="en-US" b="1" dirty="0" smtClean="0"/>
              <a:t>. </a:t>
            </a:r>
          </a:p>
          <a:p>
            <a:r>
              <a:rPr lang="en-US" dirty="0" smtClean="0"/>
              <a:t>Death of the ovum or failure of the embryo to grow -  is essential to develop complete (classic) </a:t>
            </a:r>
            <a:r>
              <a:rPr lang="en-US" dirty="0" err="1" smtClean="0"/>
              <a:t>hydatidiform</a:t>
            </a:r>
            <a:r>
              <a:rPr lang="en-US" dirty="0" smtClean="0"/>
              <a:t> mole. </a:t>
            </a:r>
          </a:p>
          <a:p>
            <a:r>
              <a:rPr lang="en-US" dirty="0" smtClean="0"/>
              <a:t>The secretion from the </a:t>
            </a:r>
            <a:r>
              <a:rPr lang="en-US" dirty="0" err="1" smtClean="0"/>
              <a:t>hyperplastic</a:t>
            </a:r>
            <a:r>
              <a:rPr lang="en-US" dirty="0" smtClean="0"/>
              <a:t> cells and transferred substances from the maternal blood accumulate in the </a:t>
            </a:r>
            <a:r>
              <a:rPr lang="en-US" dirty="0" err="1" smtClean="0"/>
              <a:t>stroma</a:t>
            </a:r>
            <a:r>
              <a:rPr lang="en-US" dirty="0" smtClean="0"/>
              <a:t> of the </a:t>
            </a:r>
            <a:r>
              <a:rPr lang="en-US" dirty="0" err="1" smtClean="0"/>
              <a:t>villi</a:t>
            </a:r>
            <a:r>
              <a:rPr lang="en-US" dirty="0" smtClean="0"/>
              <a:t> which are devoid of blood vessels.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2780</TotalTime>
  <Words>2596</Words>
  <Application>Microsoft Office PowerPoint</Application>
  <PresentationFormat>On-screen Show (4:3)</PresentationFormat>
  <Paragraphs>306</Paragraphs>
  <Slides>68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Pathology of pregnancy </vt:lpstr>
      <vt:lpstr>Definition </vt:lpstr>
      <vt:lpstr>Modified World Health Organization Classification of Gestational Trophoblastic Disease </vt:lpstr>
      <vt:lpstr>Hydatiform mole</vt:lpstr>
      <vt:lpstr>Slide 5</vt:lpstr>
      <vt:lpstr>Incidence </vt:lpstr>
      <vt:lpstr>Risk factors</vt:lpstr>
      <vt:lpstr>Slide 8</vt:lpstr>
      <vt:lpstr>PATHOLOGY OF HYDATIDIFORM MOLE</vt:lpstr>
      <vt:lpstr>Slide 10</vt:lpstr>
      <vt:lpstr>Slide 11</vt:lpstr>
      <vt:lpstr>          Hydatidiform Mole</vt:lpstr>
      <vt:lpstr>COMPLETE HYDATIDIFORM MOLE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MORPHOLOGY</vt:lpstr>
      <vt:lpstr>COMPLETE MOLE</vt:lpstr>
      <vt:lpstr>microscopic examination</vt:lpstr>
      <vt:lpstr>Slide 31</vt:lpstr>
      <vt:lpstr>Slide 32</vt:lpstr>
      <vt:lpstr>Complete H. Mole</vt:lpstr>
      <vt:lpstr>Partial  H. Mole</vt:lpstr>
      <vt:lpstr>Slide 35</vt:lpstr>
      <vt:lpstr>CLINICAL FEATURES</vt:lpstr>
      <vt:lpstr>SYMPTOMS </vt:lpstr>
      <vt:lpstr>Slide 38</vt:lpstr>
      <vt:lpstr>Slide 39</vt:lpstr>
      <vt:lpstr>SIGNS</vt:lpstr>
      <vt:lpstr>Slide 41</vt:lpstr>
      <vt:lpstr>Slide 42</vt:lpstr>
      <vt:lpstr>Slide 43</vt:lpstr>
      <vt:lpstr>DIAGNOSIS</vt:lpstr>
      <vt:lpstr>Slide 45</vt:lpstr>
      <vt:lpstr>Ultrasound features of partial mole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Differential diagnosis</vt:lpstr>
      <vt:lpstr>Treatment </vt:lpstr>
      <vt:lpstr>Slide 57</vt:lpstr>
      <vt:lpstr>Slide 58</vt:lpstr>
      <vt:lpstr>Before starting evacuation process</vt:lpstr>
      <vt:lpstr>Slide 60</vt:lpstr>
      <vt:lpstr>Slide 61</vt:lpstr>
      <vt:lpstr>Slide 62</vt:lpstr>
      <vt:lpstr>FOLLOW UP</vt:lpstr>
      <vt:lpstr>Slide 64</vt:lpstr>
      <vt:lpstr>Surveillance following molar pregnancy</vt:lpstr>
      <vt:lpstr>Slide 66</vt:lpstr>
      <vt:lpstr>CONTRACEPTION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Pathology of pregnancy</dc:title>
  <dc:creator>acs</dc:creator>
  <cp:lastModifiedBy>acs</cp:lastModifiedBy>
  <cp:revision>85</cp:revision>
  <dcterms:created xsi:type="dcterms:W3CDTF">2020-02-09T13:56:11Z</dcterms:created>
  <dcterms:modified xsi:type="dcterms:W3CDTF">2020-02-22T02:56:20Z</dcterms:modified>
</cp:coreProperties>
</file>