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98" r:id="rId2"/>
    <p:sldId id="258" r:id="rId3"/>
    <p:sldId id="259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3" r:id="rId29"/>
    <p:sldId id="294" r:id="rId30"/>
    <p:sldId id="297" r:id="rId31"/>
    <p:sldId id="299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IN" sz="5400" b="1" spc="-5" dirty="0" smtClean="0">
                <a:solidFill>
                  <a:srgbClr val="3B4643"/>
                </a:solidFill>
                <a:latin typeface="Carlito"/>
                <a:cs typeface="Carlito"/>
              </a:rPr>
              <a:t> Childhood Obesity</a:t>
            </a:r>
            <a:br>
              <a:rPr lang="en-IN" sz="5400" b="1" spc="-5" dirty="0" smtClean="0">
                <a:solidFill>
                  <a:srgbClr val="3B4643"/>
                </a:solidFill>
                <a:latin typeface="Carlito"/>
                <a:cs typeface="Carlito"/>
              </a:rPr>
            </a:br>
            <a:r>
              <a:rPr lang="en-IN" sz="5400" b="1" spc="-5" dirty="0" smtClean="0">
                <a:solidFill>
                  <a:srgbClr val="3B4643"/>
                </a:solidFill>
                <a:latin typeface="Carlito"/>
                <a:cs typeface="Carlito"/>
              </a:rPr>
              <a:t>                       </a:t>
            </a:r>
            <a:br>
              <a:rPr lang="en-IN" sz="5400" b="1" spc="-5" dirty="0" smtClean="0">
                <a:solidFill>
                  <a:srgbClr val="3B4643"/>
                </a:solidFill>
                <a:latin typeface="Carlito"/>
                <a:cs typeface="Carlito"/>
              </a:rPr>
            </a:br>
            <a:r>
              <a:rPr lang="en-IN" sz="5400" b="1" spc="-5" dirty="0" smtClean="0">
                <a:solidFill>
                  <a:srgbClr val="3B4643"/>
                </a:solidFill>
                <a:latin typeface="Carlito"/>
                <a:cs typeface="Carlito"/>
              </a:rPr>
              <a:t>                      </a:t>
            </a:r>
            <a:r>
              <a:rPr lang="en-IN" sz="5400" b="1" spc="-5" dirty="0" err="1" smtClean="0">
                <a:solidFill>
                  <a:srgbClr val="3B4643"/>
                </a:solidFill>
                <a:latin typeface="Carlito"/>
                <a:cs typeface="Carlito"/>
              </a:rPr>
              <a:t>Dr.Dinesh.k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7591" y="775716"/>
            <a:ext cx="6583680" cy="5858510"/>
            <a:chOff x="1307591" y="775716"/>
            <a:chExt cx="6583680" cy="5858510"/>
          </a:xfrm>
        </p:grpSpPr>
        <p:sp>
          <p:nvSpPr>
            <p:cNvPr id="3" name="object 3"/>
            <p:cNvSpPr/>
            <p:nvPr/>
          </p:nvSpPr>
          <p:spPr>
            <a:xfrm>
              <a:off x="1307591" y="775716"/>
              <a:ext cx="6583680" cy="5858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7591" y="775716"/>
              <a:ext cx="1013460" cy="243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204" y="323088"/>
            <a:ext cx="5608320" cy="6380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164" y="887984"/>
            <a:ext cx="3617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Complications </a:t>
            </a:r>
            <a:r>
              <a:rPr sz="2800" spc="-5" dirty="0"/>
              <a:t>of</a:t>
            </a:r>
            <a:r>
              <a:rPr sz="2800" spc="-15" dirty="0"/>
              <a:t> </a:t>
            </a:r>
            <a:r>
              <a:rPr sz="2800" spc="-10" dirty="0"/>
              <a:t>Obesity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52627" y="1830323"/>
            <a:ext cx="8472170" cy="5027930"/>
            <a:chOff x="452627" y="1830323"/>
            <a:chExt cx="8472170" cy="5027930"/>
          </a:xfrm>
        </p:grpSpPr>
        <p:sp>
          <p:nvSpPr>
            <p:cNvPr id="4" name="object 4"/>
            <p:cNvSpPr/>
            <p:nvPr/>
          </p:nvSpPr>
          <p:spPr>
            <a:xfrm>
              <a:off x="452627" y="1830323"/>
              <a:ext cx="8471916" cy="5027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699" y="2025395"/>
              <a:ext cx="7883652" cy="45430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164" y="887984"/>
            <a:ext cx="3617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Complications </a:t>
            </a:r>
            <a:r>
              <a:rPr sz="2800" spc="-5" dirty="0"/>
              <a:t>of</a:t>
            </a:r>
            <a:r>
              <a:rPr sz="2800" spc="-15" dirty="0"/>
              <a:t> </a:t>
            </a:r>
            <a:r>
              <a:rPr sz="2800" spc="-10" dirty="0"/>
              <a:t>Obesity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197863" y="1350263"/>
            <a:ext cx="6497320" cy="5507990"/>
            <a:chOff x="1197863" y="1350263"/>
            <a:chExt cx="6497320" cy="5507990"/>
          </a:xfrm>
        </p:grpSpPr>
        <p:sp>
          <p:nvSpPr>
            <p:cNvPr id="4" name="object 4"/>
            <p:cNvSpPr/>
            <p:nvPr/>
          </p:nvSpPr>
          <p:spPr>
            <a:xfrm>
              <a:off x="1197863" y="1350263"/>
              <a:ext cx="6496812" cy="55077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2935" y="1545335"/>
              <a:ext cx="5908548" cy="5172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164" y="820877"/>
            <a:ext cx="555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Complications associated </a:t>
            </a:r>
            <a:r>
              <a:rPr sz="2800" spc="-5" dirty="0"/>
              <a:t>with</a:t>
            </a:r>
            <a:r>
              <a:rPr sz="2800" spc="15" dirty="0"/>
              <a:t> </a:t>
            </a:r>
            <a:r>
              <a:rPr sz="2800" spc="-5" dirty="0"/>
              <a:t>Obesity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61772" y="3272028"/>
            <a:ext cx="553720" cy="741045"/>
            <a:chOff x="461772" y="3272028"/>
            <a:chExt cx="553720" cy="741045"/>
          </a:xfrm>
        </p:grpSpPr>
        <p:sp>
          <p:nvSpPr>
            <p:cNvPr id="4" name="object 4"/>
            <p:cNvSpPr/>
            <p:nvPr/>
          </p:nvSpPr>
          <p:spPr>
            <a:xfrm>
              <a:off x="461772" y="3272028"/>
              <a:ext cx="553212" cy="740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7822" y="3438271"/>
              <a:ext cx="170180" cy="381635"/>
            </a:xfrm>
            <a:custGeom>
              <a:avLst/>
              <a:gdLst/>
              <a:ahLst/>
              <a:cxnLst/>
              <a:rect l="l" t="t" r="r" b="b"/>
              <a:pathLst>
                <a:path w="170179" h="381635">
                  <a:moveTo>
                    <a:pt x="36271" y="282828"/>
                  </a:moveTo>
                  <a:lnTo>
                    <a:pt x="2171" y="315848"/>
                  </a:lnTo>
                  <a:lnTo>
                    <a:pt x="0" y="371728"/>
                  </a:lnTo>
                  <a:lnTo>
                    <a:pt x="596" y="373633"/>
                  </a:lnTo>
                  <a:lnTo>
                    <a:pt x="1930" y="375411"/>
                  </a:lnTo>
                  <a:lnTo>
                    <a:pt x="3086" y="377062"/>
                  </a:lnTo>
                  <a:lnTo>
                    <a:pt x="5321" y="377951"/>
                  </a:lnTo>
                  <a:lnTo>
                    <a:pt x="8559" y="377951"/>
                  </a:lnTo>
                  <a:lnTo>
                    <a:pt x="151930" y="381253"/>
                  </a:lnTo>
                  <a:lnTo>
                    <a:pt x="155155" y="381253"/>
                  </a:lnTo>
                  <a:lnTo>
                    <a:pt x="157429" y="380491"/>
                  </a:lnTo>
                  <a:lnTo>
                    <a:pt x="160083" y="377189"/>
                  </a:lnTo>
                  <a:lnTo>
                    <a:pt x="160756" y="375411"/>
                  </a:lnTo>
                  <a:lnTo>
                    <a:pt x="161110" y="359790"/>
                  </a:lnTo>
                  <a:lnTo>
                    <a:pt x="143459" y="359790"/>
                  </a:lnTo>
                  <a:lnTo>
                    <a:pt x="86804" y="358520"/>
                  </a:lnTo>
                  <a:lnTo>
                    <a:pt x="86813" y="358139"/>
                  </a:lnTo>
                  <a:lnTo>
                    <a:pt x="69786" y="358139"/>
                  </a:lnTo>
                  <a:lnTo>
                    <a:pt x="17729" y="356996"/>
                  </a:lnTo>
                  <a:lnTo>
                    <a:pt x="21539" y="316483"/>
                  </a:lnTo>
                  <a:lnTo>
                    <a:pt x="40373" y="304926"/>
                  </a:lnTo>
                  <a:lnTo>
                    <a:pt x="76274" y="304926"/>
                  </a:lnTo>
                  <a:lnTo>
                    <a:pt x="74917" y="301624"/>
                  </a:lnTo>
                  <a:lnTo>
                    <a:pt x="53543" y="284606"/>
                  </a:lnTo>
                  <a:lnTo>
                    <a:pt x="50088" y="283590"/>
                  </a:lnTo>
                  <a:lnTo>
                    <a:pt x="46456" y="283082"/>
                  </a:lnTo>
                  <a:lnTo>
                    <a:pt x="42646" y="282955"/>
                  </a:lnTo>
                  <a:lnTo>
                    <a:pt x="36271" y="282828"/>
                  </a:lnTo>
                  <a:close/>
                </a:path>
                <a:path w="170179" h="381635">
                  <a:moveTo>
                    <a:pt x="154907" y="296798"/>
                  </a:moveTo>
                  <a:lnTo>
                    <a:pt x="112852" y="296798"/>
                  </a:lnTo>
                  <a:lnTo>
                    <a:pt x="122135" y="297052"/>
                  </a:lnTo>
                  <a:lnTo>
                    <a:pt x="126047" y="297941"/>
                  </a:lnTo>
                  <a:lnTo>
                    <a:pt x="144243" y="323722"/>
                  </a:lnTo>
                  <a:lnTo>
                    <a:pt x="144162" y="328802"/>
                  </a:lnTo>
                  <a:lnTo>
                    <a:pt x="143459" y="359790"/>
                  </a:lnTo>
                  <a:lnTo>
                    <a:pt x="161110" y="359790"/>
                  </a:lnTo>
                  <a:lnTo>
                    <a:pt x="161812" y="328802"/>
                  </a:lnTo>
                  <a:lnTo>
                    <a:pt x="161783" y="323722"/>
                  </a:lnTo>
                  <a:lnTo>
                    <a:pt x="161606" y="320674"/>
                  </a:lnTo>
                  <a:lnTo>
                    <a:pt x="161507" y="319658"/>
                  </a:lnTo>
                  <a:lnTo>
                    <a:pt x="160045" y="310641"/>
                  </a:lnTo>
                  <a:lnTo>
                    <a:pt x="158838" y="306196"/>
                  </a:lnTo>
                  <a:lnTo>
                    <a:pt x="157187" y="302132"/>
                  </a:lnTo>
                  <a:lnTo>
                    <a:pt x="155549" y="297941"/>
                  </a:lnTo>
                  <a:lnTo>
                    <a:pt x="154907" y="296798"/>
                  </a:lnTo>
                  <a:close/>
                </a:path>
                <a:path w="170179" h="381635">
                  <a:moveTo>
                    <a:pt x="76274" y="304926"/>
                  </a:moveTo>
                  <a:lnTo>
                    <a:pt x="44259" y="304926"/>
                  </a:lnTo>
                  <a:lnTo>
                    <a:pt x="47739" y="305053"/>
                  </a:lnTo>
                  <a:lnTo>
                    <a:pt x="51104" y="305688"/>
                  </a:lnTo>
                  <a:lnTo>
                    <a:pt x="70459" y="328294"/>
                  </a:lnTo>
                  <a:lnTo>
                    <a:pt x="69786" y="358139"/>
                  </a:lnTo>
                  <a:lnTo>
                    <a:pt x="86813" y="358139"/>
                  </a:lnTo>
                  <a:lnTo>
                    <a:pt x="87541" y="326262"/>
                  </a:lnTo>
                  <a:lnTo>
                    <a:pt x="88303" y="320674"/>
                  </a:lnTo>
                  <a:lnTo>
                    <a:pt x="89687" y="316356"/>
                  </a:lnTo>
                  <a:lnTo>
                    <a:pt x="91071" y="311911"/>
                  </a:lnTo>
                  <a:lnTo>
                    <a:pt x="93040" y="308355"/>
                  </a:lnTo>
                  <a:lnTo>
                    <a:pt x="95925" y="305053"/>
                  </a:lnTo>
                  <a:lnTo>
                    <a:pt x="76326" y="305053"/>
                  </a:lnTo>
                  <a:close/>
                </a:path>
                <a:path w="170179" h="381635">
                  <a:moveTo>
                    <a:pt x="111455" y="274319"/>
                  </a:moveTo>
                  <a:lnTo>
                    <a:pt x="106426" y="274954"/>
                  </a:lnTo>
                  <a:lnTo>
                    <a:pt x="101828" y="276605"/>
                  </a:lnTo>
                  <a:lnTo>
                    <a:pt x="97243" y="278129"/>
                  </a:lnTo>
                  <a:lnTo>
                    <a:pt x="76326" y="305053"/>
                  </a:lnTo>
                  <a:lnTo>
                    <a:pt x="95925" y="305053"/>
                  </a:lnTo>
                  <a:lnTo>
                    <a:pt x="98145" y="302513"/>
                  </a:lnTo>
                  <a:lnTo>
                    <a:pt x="101257" y="300354"/>
                  </a:lnTo>
                  <a:lnTo>
                    <a:pt x="104927" y="298957"/>
                  </a:lnTo>
                  <a:lnTo>
                    <a:pt x="108610" y="297433"/>
                  </a:lnTo>
                  <a:lnTo>
                    <a:pt x="112852" y="296798"/>
                  </a:lnTo>
                  <a:lnTo>
                    <a:pt x="154907" y="296798"/>
                  </a:lnTo>
                  <a:lnTo>
                    <a:pt x="153479" y="294258"/>
                  </a:lnTo>
                  <a:lnTo>
                    <a:pt x="150701" y="290575"/>
                  </a:lnTo>
                  <a:lnTo>
                    <a:pt x="148488" y="287527"/>
                  </a:lnTo>
                  <a:lnTo>
                    <a:pt x="121970" y="274573"/>
                  </a:lnTo>
                  <a:lnTo>
                    <a:pt x="111455" y="274319"/>
                  </a:lnTo>
                  <a:close/>
                </a:path>
                <a:path w="170179" h="381635">
                  <a:moveTo>
                    <a:pt x="16624" y="64515"/>
                  </a:moveTo>
                  <a:lnTo>
                    <a:pt x="14884" y="64515"/>
                  </a:lnTo>
                  <a:lnTo>
                    <a:pt x="13411" y="64769"/>
                  </a:lnTo>
                  <a:lnTo>
                    <a:pt x="12192" y="65277"/>
                  </a:lnTo>
                  <a:lnTo>
                    <a:pt x="10985" y="65658"/>
                  </a:lnTo>
                  <a:lnTo>
                    <a:pt x="9969" y="66293"/>
                  </a:lnTo>
                  <a:lnTo>
                    <a:pt x="9169" y="67182"/>
                  </a:lnTo>
                  <a:lnTo>
                    <a:pt x="8356" y="67944"/>
                  </a:lnTo>
                  <a:lnTo>
                    <a:pt x="7759" y="68833"/>
                  </a:lnTo>
                  <a:lnTo>
                    <a:pt x="6959" y="71119"/>
                  </a:lnTo>
                  <a:lnTo>
                    <a:pt x="6756" y="72262"/>
                  </a:lnTo>
                  <a:lnTo>
                    <a:pt x="6362" y="89407"/>
                  </a:lnTo>
                  <a:lnTo>
                    <a:pt x="6553" y="91312"/>
                  </a:lnTo>
                  <a:lnTo>
                    <a:pt x="6972" y="92837"/>
                  </a:lnTo>
                  <a:lnTo>
                    <a:pt x="7391" y="94487"/>
                  </a:lnTo>
                  <a:lnTo>
                    <a:pt x="8102" y="96012"/>
                  </a:lnTo>
                  <a:lnTo>
                    <a:pt x="9105" y="97281"/>
                  </a:lnTo>
                  <a:lnTo>
                    <a:pt x="10109" y="98678"/>
                  </a:lnTo>
                  <a:lnTo>
                    <a:pt x="11468" y="99821"/>
                  </a:lnTo>
                  <a:lnTo>
                    <a:pt x="14909" y="102107"/>
                  </a:lnTo>
                  <a:lnTo>
                    <a:pt x="16992" y="103124"/>
                  </a:lnTo>
                  <a:lnTo>
                    <a:pt x="19456" y="104139"/>
                  </a:lnTo>
                  <a:lnTo>
                    <a:pt x="134416" y="154558"/>
                  </a:lnTo>
                  <a:lnTo>
                    <a:pt x="134404" y="155193"/>
                  </a:lnTo>
                  <a:lnTo>
                    <a:pt x="16954" y="198627"/>
                  </a:lnTo>
                  <a:lnTo>
                    <a:pt x="14706" y="199262"/>
                  </a:lnTo>
                  <a:lnTo>
                    <a:pt x="12738" y="200151"/>
                  </a:lnTo>
                  <a:lnTo>
                    <a:pt x="11048" y="201040"/>
                  </a:lnTo>
                  <a:lnTo>
                    <a:pt x="9372" y="202056"/>
                  </a:lnTo>
                  <a:lnTo>
                    <a:pt x="7975" y="203326"/>
                  </a:lnTo>
                  <a:lnTo>
                    <a:pt x="6870" y="204850"/>
                  </a:lnTo>
                  <a:lnTo>
                    <a:pt x="5753" y="206247"/>
                  </a:lnTo>
                  <a:lnTo>
                    <a:pt x="4927" y="208025"/>
                  </a:lnTo>
                  <a:lnTo>
                    <a:pt x="3848" y="212089"/>
                  </a:lnTo>
                  <a:lnTo>
                    <a:pt x="3543" y="214375"/>
                  </a:lnTo>
                  <a:lnTo>
                    <a:pt x="3136" y="232536"/>
                  </a:lnTo>
                  <a:lnTo>
                    <a:pt x="3835" y="234568"/>
                  </a:lnTo>
                  <a:lnTo>
                    <a:pt x="6731" y="238378"/>
                  </a:lnTo>
                  <a:lnTo>
                    <a:pt x="9194" y="239267"/>
                  </a:lnTo>
                  <a:lnTo>
                    <a:pt x="12674" y="239394"/>
                  </a:lnTo>
                  <a:lnTo>
                    <a:pt x="160528" y="242696"/>
                  </a:lnTo>
                  <a:lnTo>
                    <a:pt x="161188" y="242696"/>
                  </a:lnTo>
                  <a:lnTo>
                    <a:pt x="164719" y="228472"/>
                  </a:lnTo>
                  <a:lnTo>
                    <a:pt x="164363" y="225678"/>
                  </a:lnTo>
                  <a:lnTo>
                    <a:pt x="164147" y="224535"/>
                  </a:lnTo>
                  <a:lnTo>
                    <a:pt x="163868" y="223773"/>
                  </a:lnTo>
                  <a:lnTo>
                    <a:pt x="163601" y="222884"/>
                  </a:lnTo>
                  <a:lnTo>
                    <a:pt x="163220" y="222249"/>
                  </a:lnTo>
                  <a:lnTo>
                    <a:pt x="162242" y="221487"/>
                  </a:lnTo>
                  <a:lnTo>
                    <a:pt x="161671" y="221360"/>
                  </a:lnTo>
                  <a:lnTo>
                    <a:pt x="161010" y="221360"/>
                  </a:lnTo>
                  <a:lnTo>
                    <a:pt x="20980" y="218185"/>
                  </a:lnTo>
                  <a:lnTo>
                    <a:pt x="162852" y="167004"/>
                  </a:lnTo>
                  <a:lnTo>
                    <a:pt x="163347" y="166877"/>
                  </a:lnTo>
                  <a:lnTo>
                    <a:pt x="163817" y="166624"/>
                  </a:lnTo>
                  <a:lnTo>
                    <a:pt x="164236" y="166115"/>
                  </a:lnTo>
                  <a:lnTo>
                    <a:pt x="164668" y="165734"/>
                  </a:lnTo>
                  <a:lnTo>
                    <a:pt x="165023" y="165100"/>
                  </a:lnTo>
                  <a:lnTo>
                    <a:pt x="165341" y="164211"/>
                  </a:lnTo>
                  <a:lnTo>
                    <a:pt x="165646" y="163449"/>
                  </a:lnTo>
                  <a:lnTo>
                    <a:pt x="165900" y="162432"/>
                  </a:lnTo>
                  <a:lnTo>
                    <a:pt x="166281" y="159892"/>
                  </a:lnTo>
                  <a:lnTo>
                    <a:pt x="166395" y="158495"/>
                  </a:lnTo>
                  <a:lnTo>
                    <a:pt x="166446" y="153669"/>
                  </a:lnTo>
                  <a:lnTo>
                    <a:pt x="166255" y="151256"/>
                  </a:lnTo>
                  <a:lnTo>
                    <a:pt x="166065" y="150113"/>
                  </a:lnTo>
                  <a:lnTo>
                    <a:pt x="165798" y="149351"/>
                  </a:lnTo>
                  <a:lnTo>
                    <a:pt x="165531" y="148462"/>
                  </a:lnTo>
                  <a:lnTo>
                    <a:pt x="165188" y="147700"/>
                  </a:lnTo>
                  <a:lnTo>
                    <a:pt x="164782" y="147319"/>
                  </a:lnTo>
                  <a:lnTo>
                    <a:pt x="164388" y="146812"/>
                  </a:lnTo>
                  <a:lnTo>
                    <a:pt x="163893" y="146430"/>
                  </a:lnTo>
                  <a:lnTo>
                    <a:pt x="23964" y="86359"/>
                  </a:lnTo>
                  <a:lnTo>
                    <a:pt x="23964" y="86105"/>
                  </a:lnTo>
                  <a:lnTo>
                    <a:pt x="167321" y="86105"/>
                  </a:lnTo>
                  <a:lnTo>
                    <a:pt x="167538" y="85216"/>
                  </a:lnTo>
                  <a:lnTo>
                    <a:pt x="168008" y="82423"/>
                  </a:lnTo>
                  <a:lnTo>
                    <a:pt x="168160" y="80771"/>
                  </a:lnTo>
                  <a:lnTo>
                    <a:pt x="168186" y="74929"/>
                  </a:lnTo>
                  <a:lnTo>
                    <a:pt x="167830" y="72262"/>
                  </a:lnTo>
                  <a:lnTo>
                    <a:pt x="165125" y="67944"/>
                  </a:lnTo>
                  <a:lnTo>
                    <a:pt x="164465" y="67944"/>
                  </a:lnTo>
                  <a:lnTo>
                    <a:pt x="16624" y="64515"/>
                  </a:lnTo>
                  <a:close/>
                </a:path>
                <a:path w="170179" h="381635">
                  <a:moveTo>
                    <a:pt x="167321" y="86105"/>
                  </a:moveTo>
                  <a:lnTo>
                    <a:pt x="23964" y="86105"/>
                  </a:lnTo>
                  <a:lnTo>
                    <a:pt x="163982" y="89280"/>
                  </a:lnTo>
                  <a:lnTo>
                    <a:pt x="164642" y="89280"/>
                  </a:lnTo>
                  <a:lnTo>
                    <a:pt x="165226" y="89153"/>
                  </a:lnTo>
                  <a:lnTo>
                    <a:pt x="165734" y="88773"/>
                  </a:lnTo>
                  <a:lnTo>
                    <a:pt x="166243" y="88518"/>
                  </a:lnTo>
                  <a:lnTo>
                    <a:pt x="166649" y="87883"/>
                  </a:lnTo>
                  <a:lnTo>
                    <a:pt x="167259" y="86359"/>
                  </a:lnTo>
                  <a:lnTo>
                    <a:pt x="167321" y="86105"/>
                  </a:lnTo>
                  <a:close/>
                </a:path>
                <a:path w="170179" h="381635">
                  <a:moveTo>
                    <a:pt x="11620" y="0"/>
                  </a:moveTo>
                  <a:lnTo>
                    <a:pt x="10947" y="0"/>
                  </a:lnTo>
                  <a:lnTo>
                    <a:pt x="10363" y="126"/>
                  </a:lnTo>
                  <a:lnTo>
                    <a:pt x="9867" y="507"/>
                  </a:lnTo>
                  <a:lnTo>
                    <a:pt x="9359" y="762"/>
                  </a:lnTo>
                  <a:lnTo>
                    <a:pt x="7416" y="14096"/>
                  </a:lnTo>
                  <a:lnTo>
                    <a:pt x="7772" y="16890"/>
                  </a:lnTo>
                  <a:lnTo>
                    <a:pt x="10464" y="21336"/>
                  </a:lnTo>
                  <a:lnTo>
                    <a:pt x="11137" y="21336"/>
                  </a:lnTo>
                  <a:lnTo>
                    <a:pt x="165442" y="24891"/>
                  </a:lnTo>
                  <a:lnTo>
                    <a:pt x="166103" y="24891"/>
                  </a:lnTo>
                  <a:lnTo>
                    <a:pt x="166687" y="24637"/>
                  </a:lnTo>
                  <a:lnTo>
                    <a:pt x="167182" y="24383"/>
                  </a:lnTo>
                  <a:lnTo>
                    <a:pt x="167690" y="24002"/>
                  </a:lnTo>
                  <a:lnTo>
                    <a:pt x="168097" y="23494"/>
                  </a:lnTo>
                  <a:lnTo>
                    <a:pt x="168414" y="22605"/>
                  </a:lnTo>
                  <a:lnTo>
                    <a:pt x="168719" y="21843"/>
                  </a:lnTo>
                  <a:lnTo>
                    <a:pt x="168986" y="20700"/>
                  </a:lnTo>
                  <a:lnTo>
                    <a:pt x="169446" y="18033"/>
                  </a:lnTo>
                  <a:lnTo>
                    <a:pt x="169554" y="16890"/>
                  </a:lnTo>
                  <a:lnTo>
                    <a:pt x="169655" y="14096"/>
                  </a:lnTo>
                  <a:lnTo>
                    <a:pt x="169633" y="10413"/>
                  </a:lnTo>
                  <a:lnTo>
                    <a:pt x="167652" y="4063"/>
                  </a:lnTo>
                  <a:lnTo>
                    <a:pt x="167157" y="3682"/>
                  </a:lnTo>
                  <a:lnTo>
                    <a:pt x="166585" y="3428"/>
                  </a:lnTo>
                  <a:lnTo>
                    <a:pt x="165925" y="342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02436" y="1754123"/>
            <a:ext cx="7347584" cy="5104130"/>
            <a:chOff x="1202436" y="1754123"/>
            <a:chExt cx="7347584" cy="5104130"/>
          </a:xfrm>
        </p:grpSpPr>
        <p:sp>
          <p:nvSpPr>
            <p:cNvPr id="7" name="object 7"/>
            <p:cNvSpPr/>
            <p:nvPr/>
          </p:nvSpPr>
          <p:spPr>
            <a:xfrm>
              <a:off x="1228344" y="1780031"/>
              <a:ext cx="160019" cy="4689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2436" y="1754123"/>
              <a:ext cx="160019" cy="4689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3698" y="1847087"/>
              <a:ext cx="103505" cy="4601210"/>
            </a:xfrm>
            <a:custGeom>
              <a:avLst/>
              <a:gdLst/>
              <a:ahLst/>
              <a:cxnLst/>
              <a:rect l="l" t="t" r="r" b="b"/>
              <a:pathLst>
                <a:path w="103505" h="4601210">
                  <a:moveTo>
                    <a:pt x="51703" y="25113"/>
                  </a:moveTo>
                  <a:lnTo>
                    <a:pt x="45361" y="35995"/>
                  </a:lnTo>
                  <a:lnTo>
                    <a:pt x="45351" y="4600956"/>
                  </a:lnTo>
                  <a:lnTo>
                    <a:pt x="58051" y="4600956"/>
                  </a:lnTo>
                  <a:lnTo>
                    <a:pt x="58051" y="35995"/>
                  </a:lnTo>
                  <a:lnTo>
                    <a:pt x="51703" y="25113"/>
                  </a:lnTo>
                  <a:close/>
                </a:path>
                <a:path w="103505" h="4601210">
                  <a:moveTo>
                    <a:pt x="51701" y="0"/>
                  </a:moveTo>
                  <a:lnTo>
                    <a:pt x="0" y="88646"/>
                  </a:lnTo>
                  <a:lnTo>
                    <a:pt x="1028" y="92456"/>
                  </a:lnTo>
                  <a:lnTo>
                    <a:pt x="7086" y="96012"/>
                  </a:lnTo>
                  <a:lnTo>
                    <a:pt x="10972" y="94996"/>
                  </a:lnTo>
                  <a:lnTo>
                    <a:pt x="45351" y="36012"/>
                  </a:lnTo>
                  <a:lnTo>
                    <a:pt x="45351" y="12573"/>
                  </a:lnTo>
                  <a:lnTo>
                    <a:pt x="59032" y="12573"/>
                  </a:lnTo>
                  <a:lnTo>
                    <a:pt x="51701" y="0"/>
                  </a:lnTo>
                  <a:close/>
                </a:path>
                <a:path w="103505" h="4601210">
                  <a:moveTo>
                    <a:pt x="59032" y="12573"/>
                  </a:moveTo>
                  <a:lnTo>
                    <a:pt x="58051" y="12573"/>
                  </a:lnTo>
                  <a:lnTo>
                    <a:pt x="58061" y="36012"/>
                  </a:lnTo>
                  <a:lnTo>
                    <a:pt x="92468" y="94996"/>
                  </a:lnTo>
                  <a:lnTo>
                    <a:pt x="96278" y="96012"/>
                  </a:lnTo>
                  <a:lnTo>
                    <a:pt x="102374" y="92456"/>
                  </a:lnTo>
                  <a:lnTo>
                    <a:pt x="103390" y="88646"/>
                  </a:lnTo>
                  <a:lnTo>
                    <a:pt x="59032" y="12573"/>
                  </a:lnTo>
                  <a:close/>
                </a:path>
                <a:path w="103505" h="4601210">
                  <a:moveTo>
                    <a:pt x="58051" y="12573"/>
                  </a:moveTo>
                  <a:lnTo>
                    <a:pt x="45351" y="12573"/>
                  </a:lnTo>
                  <a:lnTo>
                    <a:pt x="45351" y="36012"/>
                  </a:lnTo>
                  <a:lnTo>
                    <a:pt x="51703" y="25113"/>
                  </a:lnTo>
                  <a:lnTo>
                    <a:pt x="46240" y="15748"/>
                  </a:lnTo>
                  <a:lnTo>
                    <a:pt x="58051" y="15748"/>
                  </a:lnTo>
                  <a:lnTo>
                    <a:pt x="58051" y="12573"/>
                  </a:lnTo>
                  <a:close/>
                </a:path>
                <a:path w="103505" h="4601210">
                  <a:moveTo>
                    <a:pt x="58051" y="15748"/>
                  </a:moveTo>
                  <a:lnTo>
                    <a:pt x="57162" y="15748"/>
                  </a:lnTo>
                  <a:lnTo>
                    <a:pt x="51703" y="25113"/>
                  </a:lnTo>
                  <a:lnTo>
                    <a:pt x="58051" y="35995"/>
                  </a:lnTo>
                  <a:lnTo>
                    <a:pt x="58051" y="15748"/>
                  </a:lnTo>
                  <a:close/>
                </a:path>
                <a:path w="103505" h="4601210">
                  <a:moveTo>
                    <a:pt x="57162" y="15748"/>
                  </a:moveTo>
                  <a:lnTo>
                    <a:pt x="46240" y="15748"/>
                  </a:lnTo>
                  <a:lnTo>
                    <a:pt x="51703" y="25113"/>
                  </a:lnTo>
                  <a:lnTo>
                    <a:pt x="57162" y="15748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6068" y="6382511"/>
              <a:ext cx="7243572" cy="1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1684" y="6356603"/>
              <a:ext cx="7242048" cy="1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5400" y="6409944"/>
              <a:ext cx="7162800" cy="76200"/>
            </a:xfrm>
            <a:custGeom>
              <a:avLst/>
              <a:gdLst/>
              <a:ahLst/>
              <a:cxnLst/>
              <a:rect l="l" t="t" r="r" b="b"/>
              <a:pathLst>
                <a:path w="7162800" h="76200">
                  <a:moveTo>
                    <a:pt x="7086600" y="0"/>
                  </a:moveTo>
                  <a:lnTo>
                    <a:pt x="7086600" y="76199"/>
                  </a:lnTo>
                  <a:lnTo>
                    <a:pt x="7150100" y="44449"/>
                  </a:lnTo>
                  <a:lnTo>
                    <a:pt x="7099427" y="44449"/>
                  </a:lnTo>
                  <a:lnTo>
                    <a:pt x="7099427" y="31749"/>
                  </a:lnTo>
                  <a:lnTo>
                    <a:pt x="7150100" y="31749"/>
                  </a:lnTo>
                  <a:lnTo>
                    <a:pt x="7086600" y="0"/>
                  </a:lnTo>
                  <a:close/>
                </a:path>
                <a:path w="7162800" h="76200">
                  <a:moveTo>
                    <a:pt x="708660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7086600" y="44449"/>
                  </a:lnTo>
                  <a:lnTo>
                    <a:pt x="7086600" y="31749"/>
                  </a:lnTo>
                  <a:close/>
                </a:path>
                <a:path w="7162800" h="76200">
                  <a:moveTo>
                    <a:pt x="7150100" y="31749"/>
                  </a:moveTo>
                  <a:lnTo>
                    <a:pt x="7099427" y="31749"/>
                  </a:lnTo>
                  <a:lnTo>
                    <a:pt x="7099427" y="44449"/>
                  </a:lnTo>
                  <a:lnTo>
                    <a:pt x="7150100" y="44449"/>
                  </a:lnTo>
                  <a:lnTo>
                    <a:pt x="7162800" y="38099"/>
                  </a:lnTo>
                  <a:lnTo>
                    <a:pt x="7150100" y="3174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7255" y="6048755"/>
              <a:ext cx="2289047" cy="3078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1536" y="5993891"/>
              <a:ext cx="2225040" cy="4831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6587" y="6038088"/>
              <a:ext cx="2286000" cy="304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48255" y="5667755"/>
              <a:ext cx="1527047" cy="3078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02536" y="5612891"/>
              <a:ext cx="1527048" cy="4831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37588" y="5657088"/>
              <a:ext cx="1524000" cy="3048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5286755"/>
              <a:ext cx="1679447" cy="3078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83536" y="5231891"/>
              <a:ext cx="1642872" cy="4831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8588" y="5276088"/>
              <a:ext cx="1676400" cy="3048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10255" y="4905755"/>
              <a:ext cx="2212847" cy="3078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64536" y="4850891"/>
              <a:ext cx="2168652" cy="4831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99588" y="4895088"/>
              <a:ext cx="2209800" cy="3048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91256" y="4524755"/>
              <a:ext cx="993647" cy="3078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5536" y="4469891"/>
              <a:ext cx="612648" cy="4831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80587" y="4514088"/>
              <a:ext cx="990600" cy="3048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72256" y="4143755"/>
              <a:ext cx="2593848" cy="3078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26536" y="4088891"/>
              <a:ext cx="2377440" cy="4831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61587" y="4133088"/>
              <a:ext cx="2590800" cy="3048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53256" y="3762755"/>
              <a:ext cx="1603248" cy="3078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07536" y="3707891"/>
              <a:ext cx="1499615" cy="48310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42587" y="3752088"/>
              <a:ext cx="1600200" cy="3048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42459" y="3419855"/>
              <a:ext cx="1450848" cy="30784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96740" y="3364991"/>
              <a:ext cx="1356360" cy="48310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31791" y="3409188"/>
              <a:ext cx="1447800" cy="3048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47259" y="3038855"/>
              <a:ext cx="2365247" cy="30784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01539" y="2983991"/>
              <a:ext cx="2321052" cy="48310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36591" y="3028187"/>
              <a:ext cx="2362200" cy="3048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28259" y="2657855"/>
              <a:ext cx="1679447" cy="30784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82539" y="2602991"/>
              <a:ext cx="1606295" cy="48310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17591" y="2647187"/>
              <a:ext cx="1676400" cy="3048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33059" y="2276855"/>
              <a:ext cx="917448" cy="30784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87339" y="2221991"/>
              <a:ext cx="836676" cy="48310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22391" y="2266187"/>
              <a:ext cx="914400" cy="3048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23487" y="6429754"/>
              <a:ext cx="2289048" cy="42824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656588" y="2147442"/>
            <a:ext cx="5442585" cy="465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2190" marR="554990" indent="304800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Death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Cardiac</a:t>
            </a:r>
            <a:r>
              <a:rPr sz="1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failure</a:t>
            </a:r>
            <a:endParaRPr sz="1800">
              <a:latin typeface="Carlito"/>
              <a:cs typeface="Carlito"/>
            </a:endParaRPr>
          </a:p>
          <a:p>
            <a:pPr marL="317119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Pickwickian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syndrome</a:t>
            </a:r>
            <a:endParaRPr sz="1800">
              <a:latin typeface="Carlito"/>
              <a:cs typeface="Carlito"/>
            </a:endParaRPr>
          </a:p>
          <a:p>
            <a:pPr marL="2866390">
              <a:lnSpc>
                <a:spcPct val="100000"/>
              </a:lnSpc>
              <a:spcBef>
                <a:spcPts val="84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Carcinomas</a:t>
            </a:r>
            <a:endParaRPr sz="1800">
              <a:latin typeface="Carlito"/>
              <a:cs typeface="Carlito"/>
            </a:endParaRPr>
          </a:p>
          <a:p>
            <a:pPr marL="2377440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Cholelithiasis</a:t>
            </a:r>
            <a:endParaRPr sz="1800">
              <a:latin typeface="Carlito"/>
              <a:cs typeface="Carlito"/>
            </a:endParaRPr>
          </a:p>
          <a:p>
            <a:pPr marL="1996439">
              <a:lnSpc>
                <a:spcPct val="100000"/>
              </a:lnSpc>
              <a:spcBef>
                <a:spcPts val="84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Cardiovascular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 disease</a:t>
            </a:r>
            <a:endParaRPr sz="1800">
              <a:latin typeface="Carlito"/>
              <a:cs typeface="Carlito"/>
            </a:endParaRPr>
          </a:p>
          <a:p>
            <a:pPr marL="161544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DM</a:t>
            </a:r>
            <a:endParaRPr sz="1800">
              <a:latin typeface="Carlito"/>
              <a:cs typeface="Carlito"/>
            </a:endParaRPr>
          </a:p>
          <a:p>
            <a:pPr marL="1233805">
              <a:lnSpc>
                <a:spcPct val="100000"/>
              </a:lnSpc>
              <a:spcBef>
                <a:spcPts val="84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Venous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insufficiency</a:t>
            </a:r>
            <a:endParaRPr sz="1800">
              <a:latin typeface="Carlito"/>
              <a:cs typeface="Carlito"/>
            </a:endParaRPr>
          </a:p>
          <a:p>
            <a:pPr marL="471805" marR="3215005" indent="381000">
              <a:lnSpc>
                <a:spcPct val="1389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yp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rur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emia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Hypertension</a:t>
            </a:r>
            <a:endParaRPr sz="18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Hypertriglyceridemia</a:t>
            </a:r>
            <a:endParaRPr sz="1800">
              <a:latin typeface="Carlito"/>
              <a:cs typeface="Carlito"/>
            </a:endParaRPr>
          </a:p>
          <a:p>
            <a:pPr marL="2008505">
              <a:lnSpc>
                <a:spcPct val="100000"/>
              </a:lnSpc>
              <a:spcBef>
                <a:spcPts val="1305"/>
              </a:spcBef>
            </a:pPr>
            <a:r>
              <a:rPr sz="2000" spc="-10" dirty="0">
                <a:solidFill>
                  <a:srgbClr val="FF3300"/>
                </a:solidFill>
                <a:latin typeface="Carlito"/>
                <a:cs typeface="Carlito"/>
              </a:rPr>
              <a:t>Duration </a:t>
            </a:r>
            <a:r>
              <a:rPr sz="2000" spc="-5" dirty="0">
                <a:solidFill>
                  <a:srgbClr val="FF3300"/>
                </a:solidFill>
                <a:latin typeface="Carlito"/>
                <a:cs typeface="Carlito"/>
              </a:rPr>
              <a:t>of</a:t>
            </a:r>
            <a:r>
              <a:rPr sz="2000" spc="-20" dirty="0">
                <a:solidFill>
                  <a:srgbClr val="FF33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3300"/>
                </a:solidFill>
                <a:latin typeface="Carlito"/>
                <a:cs typeface="Carlito"/>
              </a:rPr>
              <a:t>obesity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27376" y="0"/>
              <a:ext cx="5486400" cy="4322445"/>
            </a:xfrm>
            <a:custGeom>
              <a:avLst/>
              <a:gdLst/>
              <a:ahLst/>
              <a:cxnLst/>
              <a:rect l="l" t="t" r="r" b="b"/>
              <a:pathLst>
                <a:path w="5486400" h="4322445">
                  <a:moveTo>
                    <a:pt x="0" y="4322064"/>
                  </a:moveTo>
                  <a:lnTo>
                    <a:pt x="5486400" y="4322064"/>
                  </a:lnTo>
                  <a:lnTo>
                    <a:pt x="5486400" y="0"/>
                  </a:lnTo>
                  <a:lnTo>
                    <a:pt x="0" y="0"/>
                  </a:lnTo>
                  <a:lnTo>
                    <a:pt x="0" y="4322064"/>
                  </a:lnTo>
                  <a:close/>
                </a:path>
              </a:pathLst>
            </a:custGeom>
            <a:solidFill>
              <a:srgbClr val="E4E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7376" y="4462271"/>
              <a:ext cx="5486400" cy="1719580"/>
            </a:xfrm>
            <a:custGeom>
              <a:avLst/>
              <a:gdLst/>
              <a:ahLst/>
              <a:cxnLst/>
              <a:rect l="l" t="t" r="r" b="b"/>
              <a:pathLst>
                <a:path w="5486400" h="1719579">
                  <a:moveTo>
                    <a:pt x="5486400" y="0"/>
                  </a:moveTo>
                  <a:lnTo>
                    <a:pt x="0" y="0"/>
                  </a:lnTo>
                  <a:lnTo>
                    <a:pt x="0" y="1719071"/>
                  </a:lnTo>
                  <a:lnTo>
                    <a:pt x="5486400" y="1719071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DDC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7576" y="3148076"/>
            <a:ext cx="3185795" cy="11131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605"/>
              </a:spcBef>
            </a:pPr>
            <a:r>
              <a:rPr sz="3750" b="1" spc="-10" dirty="0">
                <a:solidFill>
                  <a:srgbClr val="3B4643"/>
                </a:solidFill>
                <a:latin typeface="Carlito"/>
                <a:cs typeface="Carlito"/>
              </a:rPr>
              <a:t>Management</a:t>
            </a:r>
            <a:r>
              <a:rPr sz="3750" b="1" spc="-10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3750" b="1" dirty="0">
                <a:solidFill>
                  <a:srgbClr val="3B4643"/>
                </a:solidFill>
                <a:latin typeface="Carlito"/>
                <a:cs typeface="Carlito"/>
              </a:rPr>
              <a:t>of  Obesity</a:t>
            </a:r>
            <a:endParaRPr sz="3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609985"/>
            <a:ext cx="316293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WORK UP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39164" y="2073846"/>
            <a:ext cx="6465570" cy="253492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5" dirty="0">
                <a:solidFill>
                  <a:srgbClr val="3B4643"/>
                </a:solidFill>
                <a:latin typeface="Times New Roman"/>
                <a:cs typeface="Times New Roman"/>
              </a:rPr>
              <a:t>Physical </a:t>
            </a:r>
            <a:r>
              <a:rPr sz="2400" dirty="0">
                <a:solidFill>
                  <a:srgbClr val="3B4643"/>
                </a:solidFill>
                <a:latin typeface="Times New Roman"/>
                <a:cs typeface="Times New Roman"/>
              </a:rPr>
              <a:t>exam – </a:t>
            </a:r>
            <a:r>
              <a:rPr sz="2400" spc="-5" dirty="0">
                <a:solidFill>
                  <a:srgbClr val="3B4643"/>
                </a:solidFill>
                <a:latin typeface="Times New Roman"/>
                <a:cs typeface="Times New Roman"/>
              </a:rPr>
              <a:t>Focus </a:t>
            </a:r>
            <a:r>
              <a:rPr sz="2400" dirty="0">
                <a:solidFill>
                  <a:srgbClr val="3B4643"/>
                </a:solidFill>
                <a:latin typeface="Times New Roman"/>
                <a:cs typeface="Times New Roman"/>
              </a:rPr>
              <a:t>on possible</a:t>
            </a:r>
            <a:r>
              <a:rPr sz="2400" spc="-2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B4643"/>
                </a:solidFill>
                <a:latin typeface="Times New Roman"/>
                <a:cs typeface="Times New Roman"/>
              </a:rPr>
              <a:t>complications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dirty="0">
                <a:solidFill>
                  <a:srgbClr val="3B4643"/>
                </a:solidFill>
                <a:latin typeface="Times New Roman"/>
                <a:cs typeface="Times New Roman"/>
              </a:rPr>
              <a:t>Investigations:</a:t>
            </a:r>
            <a:endParaRPr sz="2400">
              <a:latin typeface="Times New Roman"/>
              <a:cs typeface="Times New Roman"/>
            </a:endParaRPr>
          </a:p>
          <a:p>
            <a:pPr marL="527685" lvl="1" indent="-173355">
              <a:lnSpc>
                <a:spcPct val="100000"/>
              </a:lnSpc>
              <a:spcBef>
                <a:spcPts val="209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dirty="0">
                <a:solidFill>
                  <a:srgbClr val="3B4643"/>
                </a:solidFill>
                <a:latin typeface="Times New Roman"/>
                <a:cs typeface="Times New Roman"/>
              </a:rPr>
              <a:t>Blood </a:t>
            </a:r>
            <a:r>
              <a:rPr sz="2000" spc="-15" dirty="0">
                <a:solidFill>
                  <a:srgbClr val="3B4643"/>
                </a:solidFill>
                <a:latin typeface="Times New Roman"/>
                <a:cs typeface="Times New Roman"/>
              </a:rPr>
              <a:t>sugar, </a:t>
            </a:r>
            <a:r>
              <a:rPr sz="2000" spc="-5" dirty="0">
                <a:solidFill>
                  <a:srgbClr val="3B4643"/>
                </a:solidFill>
                <a:latin typeface="Times New Roman"/>
                <a:cs typeface="Times New Roman"/>
              </a:rPr>
              <a:t>lipid </a:t>
            </a:r>
            <a:r>
              <a:rPr sz="2000" dirty="0">
                <a:solidFill>
                  <a:srgbClr val="3B4643"/>
                </a:solidFill>
                <a:latin typeface="Times New Roman"/>
                <a:cs typeface="Times New Roman"/>
              </a:rPr>
              <a:t>profile, </a:t>
            </a:r>
            <a:r>
              <a:rPr sz="2000" spc="-5" dirty="0">
                <a:solidFill>
                  <a:srgbClr val="3B4643"/>
                </a:solidFill>
                <a:latin typeface="Times New Roman"/>
                <a:cs typeface="Times New Roman"/>
              </a:rPr>
              <a:t>liver </a:t>
            </a:r>
            <a:r>
              <a:rPr sz="2000" dirty="0">
                <a:solidFill>
                  <a:srgbClr val="3B4643"/>
                </a:solidFill>
                <a:latin typeface="Times New Roman"/>
                <a:cs typeface="Times New Roman"/>
              </a:rPr>
              <a:t>function</a:t>
            </a:r>
            <a:r>
              <a:rPr sz="2000" spc="-130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B4643"/>
                </a:solidFill>
                <a:latin typeface="Times New Roman"/>
                <a:cs typeface="Times New Roman"/>
              </a:rPr>
              <a:t>tests</a:t>
            </a:r>
            <a:endParaRPr sz="20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8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dirty="0">
                <a:solidFill>
                  <a:srgbClr val="3B4643"/>
                </a:solidFill>
                <a:latin typeface="Times New Roman"/>
                <a:cs typeface="Times New Roman"/>
              </a:rPr>
              <a:t>Other tests based on clinical</a:t>
            </a:r>
            <a:r>
              <a:rPr sz="2400" spc="-9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B4643"/>
                </a:solidFill>
                <a:latin typeface="Times New Roman"/>
                <a:cs typeface="Times New Roman"/>
              </a:rPr>
              <a:t>features</a:t>
            </a:r>
            <a:endParaRPr sz="2400">
              <a:latin typeface="Times New Roman"/>
              <a:cs typeface="Times New Roman"/>
            </a:endParaRPr>
          </a:p>
          <a:p>
            <a:pPr marL="527685" lvl="1" indent="-17335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dirty="0">
                <a:solidFill>
                  <a:srgbClr val="3B4643"/>
                </a:solidFill>
                <a:latin typeface="Times New Roman"/>
                <a:cs typeface="Times New Roman"/>
              </a:rPr>
              <a:t>TSH, </a:t>
            </a:r>
            <a:r>
              <a:rPr sz="2000" spc="-5" dirty="0">
                <a:solidFill>
                  <a:srgbClr val="3B4643"/>
                </a:solidFill>
                <a:latin typeface="Times New Roman"/>
                <a:cs typeface="Times New Roman"/>
              </a:rPr>
              <a:t>Sleep</a:t>
            </a:r>
            <a:r>
              <a:rPr sz="2000" spc="-2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B4643"/>
                </a:solidFill>
                <a:latin typeface="Times New Roman"/>
                <a:cs typeface="Times New Roman"/>
              </a:rPr>
              <a:t>studies</a:t>
            </a:r>
            <a:endParaRPr sz="2000">
              <a:latin typeface="Times New Roman"/>
              <a:cs typeface="Times New Roman"/>
            </a:endParaRPr>
          </a:p>
          <a:p>
            <a:pPr marL="527685" lvl="1" indent="-17335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spc="-5" dirty="0">
                <a:solidFill>
                  <a:srgbClr val="3B4643"/>
                </a:solidFill>
                <a:latin typeface="Times New Roman"/>
                <a:cs typeface="Times New Roman"/>
              </a:rPr>
              <a:t>Dexamethasone suppression test </a:t>
            </a:r>
            <a:r>
              <a:rPr sz="2000" dirty="0">
                <a:solidFill>
                  <a:srgbClr val="3B4643"/>
                </a:solidFill>
                <a:latin typeface="Times New Roman"/>
                <a:cs typeface="Times New Roman"/>
              </a:rPr>
              <a:t>for </a:t>
            </a:r>
            <a:r>
              <a:rPr sz="2000" spc="-15" dirty="0">
                <a:solidFill>
                  <a:srgbClr val="3B4643"/>
                </a:solidFill>
                <a:latin typeface="Times New Roman"/>
                <a:cs typeface="Times New Roman"/>
              </a:rPr>
              <a:t>Cushing’s</a:t>
            </a:r>
            <a:r>
              <a:rPr sz="2000" spc="-40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B4643"/>
                </a:solidFill>
                <a:latin typeface="Times New Roman"/>
                <a:cs typeface="Times New Roman"/>
              </a:rPr>
              <a:t>syndrome*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9470" y="745947"/>
            <a:ext cx="2383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5" dirty="0"/>
              <a:t>T</a:t>
            </a:r>
            <a:r>
              <a:rPr sz="4400" spc="-65" dirty="0"/>
              <a:t>r</a:t>
            </a:r>
            <a:r>
              <a:rPr sz="4400" dirty="0"/>
              <a:t>e</a:t>
            </a:r>
            <a:r>
              <a:rPr sz="4400" spc="-35" dirty="0"/>
              <a:t>a</a:t>
            </a:r>
            <a:r>
              <a:rPr sz="4400" dirty="0"/>
              <a:t>tme</a:t>
            </a:r>
            <a:r>
              <a:rPr sz="4400" spc="-40" dirty="0"/>
              <a:t>n</a:t>
            </a:r>
            <a:r>
              <a:rPr sz="4400" dirty="0"/>
              <a:t>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5844" y="2036470"/>
            <a:ext cx="3982085" cy="285877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20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Prevention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100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Diet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10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Increased </a:t>
            </a:r>
            <a:r>
              <a:rPr sz="2800" dirty="0">
                <a:solidFill>
                  <a:srgbClr val="3B4643"/>
                </a:solidFill>
                <a:latin typeface="Times New Roman"/>
                <a:cs typeface="Times New Roman"/>
              </a:rPr>
              <a:t>physical</a:t>
            </a:r>
            <a:r>
              <a:rPr sz="2800" spc="-9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activity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9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Behavior</a:t>
            </a:r>
            <a:r>
              <a:rPr sz="2800" spc="-20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modification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10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Medicines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164" y="817575"/>
            <a:ext cx="5103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Guide </a:t>
            </a:r>
            <a:r>
              <a:rPr spc="-25" dirty="0"/>
              <a:t>to </a:t>
            </a:r>
            <a:r>
              <a:rPr spc="-15" dirty="0"/>
              <a:t>treatment</a:t>
            </a:r>
            <a:r>
              <a:rPr spc="-95" dirty="0"/>
              <a:t> </a:t>
            </a:r>
            <a:r>
              <a:rPr spc="-5" dirty="0"/>
              <a:t>options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2544" y="2703576"/>
            <a:ext cx="8601710" cy="2936875"/>
            <a:chOff x="542544" y="2703576"/>
            <a:chExt cx="8601710" cy="2936875"/>
          </a:xfrm>
        </p:grpSpPr>
        <p:sp>
          <p:nvSpPr>
            <p:cNvPr id="4" name="object 4"/>
            <p:cNvSpPr/>
            <p:nvPr/>
          </p:nvSpPr>
          <p:spPr>
            <a:xfrm>
              <a:off x="542544" y="2703576"/>
              <a:ext cx="8601456" cy="2936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7616" y="2898648"/>
              <a:ext cx="8180832" cy="2348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4E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98091" y="217931"/>
            <a:ext cx="7231380" cy="6337300"/>
            <a:chOff x="1498091" y="217931"/>
            <a:chExt cx="7231380" cy="6337300"/>
          </a:xfrm>
        </p:grpSpPr>
        <p:sp>
          <p:nvSpPr>
            <p:cNvPr id="4" name="object 4"/>
            <p:cNvSpPr/>
            <p:nvPr/>
          </p:nvSpPr>
          <p:spPr>
            <a:xfrm>
              <a:off x="1837943" y="5827775"/>
              <a:ext cx="6348983" cy="726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7379" y="5867399"/>
              <a:ext cx="6230112" cy="60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6163" y="2093975"/>
              <a:ext cx="1406652" cy="3698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05600" y="2133600"/>
              <a:ext cx="1287779" cy="3581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88636" y="2093975"/>
              <a:ext cx="1405127" cy="3698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8071" y="2133600"/>
              <a:ext cx="1286255" cy="3581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62527" y="2093975"/>
              <a:ext cx="1405127" cy="3698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1963" y="2133600"/>
              <a:ext cx="1286256" cy="3581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5000" y="2093975"/>
              <a:ext cx="1405127" cy="3698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4436" y="2133600"/>
              <a:ext cx="1286256" cy="3581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8091" y="217931"/>
              <a:ext cx="7231380" cy="1840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7527" y="257556"/>
              <a:ext cx="7112508" cy="17236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18459" y="798575"/>
              <a:ext cx="4439412" cy="15118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09600" y="124693"/>
            <a:ext cx="80772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  <a:spcBef>
                <a:spcPts val="100"/>
              </a:spcBef>
              <a:tabLst>
                <a:tab pos="1477010" algn="l"/>
                <a:tab pos="2109470" algn="l"/>
                <a:tab pos="3021330" algn="l"/>
              </a:tabLst>
            </a:pPr>
            <a:r>
              <a:rPr spc="-30" dirty="0">
                <a:solidFill>
                  <a:srgbClr val="FFFFFF"/>
                </a:solidFill>
              </a:rPr>
              <a:t>Weight	</a:t>
            </a:r>
            <a:r>
              <a:rPr dirty="0">
                <a:solidFill>
                  <a:srgbClr val="FFFFFF"/>
                </a:solidFill>
              </a:rPr>
              <a:t>loss	&amp;  </a:t>
            </a:r>
            <a:r>
              <a:rPr spc="-45" dirty="0">
                <a:solidFill>
                  <a:srgbClr val="FFFFFF"/>
                </a:solidFill>
              </a:rPr>
              <a:t>w</a:t>
            </a:r>
            <a:r>
              <a:rPr dirty="0">
                <a:solidFill>
                  <a:srgbClr val="FFFFFF"/>
                </a:solidFill>
              </a:rPr>
              <a:t>eig</a:t>
            </a:r>
            <a:r>
              <a:rPr spc="-40" dirty="0">
                <a:solidFill>
                  <a:srgbClr val="FFFFFF"/>
                </a:solidFill>
              </a:rPr>
              <a:t>h</a:t>
            </a:r>
            <a:r>
              <a:rPr dirty="0">
                <a:solidFill>
                  <a:srgbClr val="FFFFFF"/>
                </a:solidFill>
              </a:rPr>
              <a:t>t	mai</a:t>
            </a:r>
            <a:r>
              <a:rPr spc="-25" dirty="0">
                <a:solidFill>
                  <a:srgbClr val="FFFFFF"/>
                </a:solidFill>
              </a:rPr>
              <a:t>n</a:t>
            </a:r>
            <a:r>
              <a:rPr spc="-45" dirty="0">
                <a:solidFill>
                  <a:srgbClr val="FFFFFF"/>
                </a:solidFill>
              </a:rPr>
              <a:t>t</a:t>
            </a:r>
            <a:r>
              <a:rPr dirty="0">
                <a:solidFill>
                  <a:srgbClr val="FFFFFF"/>
                </a:solidFill>
              </a:rPr>
              <a:t>ena</a:t>
            </a:r>
            <a:r>
              <a:rPr spc="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ce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905000" y="2418080"/>
            <a:ext cx="6322060" cy="4439920"/>
            <a:chOff x="1952244" y="2263139"/>
            <a:chExt cx="6322060" cy="4439920"/>
          </a:xfrm>
        </p:grpSpPr>
        <p:sp>
          <p:nvSpPr>
            <p:cNvPr id="19" name="object 19"/>
            <p:cNvSpPr/>
            <p:nvPr/>
          </p:nvSpPr>
          <p:spPr>
            <a:xfrm>
              <a:off x="1952244" y="2766059"/>
              <a:ext cx="1395983" cy="26487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2180" y="3057143"/>
              <a:ext cx="757936" cy="201345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7204" y="2668523"/>
              <a:ext cx="1456944" cy="28727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87520" y="2929381"/>
              <a:ext cx="862895" cy="22682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44439" y="2263139"/>
              <a:ext cx="1670304" cy="36545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92344" y="2554350"/>
              <a:ext cx="1035050" cy="30185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29984" y="2473451"/>
              <a:ext cx="1543812" cy="31897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80173" y="3830319"/>
              <a:ext cx="572168" cy="14885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07021" y="2733166"/>
              <a:ext cx="523183" cy="106908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1804" y="5846063"/>
              <a:ext cx="5885688" cy="8564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905001" y="5905906"/>
            <a:ext cx="5967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8810" algn="l"/>
                <a:tab pos="3216275" algn="l"/>
              </a:tabLst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200" spc="-4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eg</a:t>
            </a:r>
            <a:r>
              <a:rPr sz="3200" spc="-6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200" spc="-4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ed	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eig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t	mana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eme</a:t>
            </a: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164" y="852627"/>
            <a:ext cx="1654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Definition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13764" y="2064702"/>
            <a:ext cx="7050405" cy="177228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10185" indent="-1727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10820" algn="l"/>
              </a:tabLst>
            </a:pP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Def: </a:t>
            </a:r>
            <a:r>
              <a:rPr sz="2400" i="1" spc="-5" dirty="0">
                <a:solidFill>
                  <a:srgbClr val="3B4643"/>
                </a:solidFill>
                <a:latin typeface="Carlito"/>
                <a:cs typeface="Carlito"/>
              </a:rPr>
              <a:t>Obesity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is a </a:t>
            </a:r>
            <a:r>
              <a:rPr sz="2400" spc="-25" dirty="0">
                <a:solidFill>
                  <a:srgbClr val="3B4643"/>
                </a:solidFill>
                <a:latin typeface="Carlito"/>
                <a:cs typeface="Carlito"/>
              </a:rPr>
              <a:t>state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excess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adipose tissue</a:t>
            </a:r>
            <a:r>
              <a:rPr sz="2400" spc="-3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mass.</a:t>
            </a:r>
            <a:endParaRPr sz="2400" dirty="0">
              <a:latin typeface="Carlito"/>
              <a:cs typeface="Carlito"/>
            </a:endParaRPr>
          </a:p>
          <a:p>
            <a:pPr marL="210185" indent="-17272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210820" algn="l"/>
              </a:tabLst>
            </a:pPr>
            <a:r>
              <a:rPr sz="2400" spc="-20" dirty="0" smtClean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lang="en-US" sz="2400" dirty="0">
                <a:solidFill>
                  <a:srgbClr val="3B4643"/>
                </a:solidFill>
                <a:latin typeface="Carlito"/>
                <a:cs typeface="Carlito"/>
              </a:rPr>
              <a:t>T</a:t>
            </a:r>
            <a:r>
              <a:rPr sz="2400" dirty="0" smtClean="0">
                <a:solidFill>
                  <a:srgbClr val="3B4643"/>
                </a:solidFill>
                <a:latin typeface="Carlito"/>
                <a:cs typeface="Carlito"/>
              </a:rPr>
              <a:t>he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most 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widely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used method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to gauge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obesity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is the </a:t>
            </a:r>
            <a:r>
              <a:rPr sz="2400" i="1" spc="-5" dirty="0">
                <a:solidFill>
                  <a:srgbClr val="3B4643"/>
                </a:solidFill>
                <a:latin typeface="Carlito"/>
                <a:cs typeface="Carlito"/>
              </a:rPr>
              <a:t>body mass  </a:t>
            </a:r>
            <a:r>
              <a:rPr sz="2400" i="1" spc="-10" dirty="0">
                <a:solidFill>
                  <a:srgbClr val="3B4643"/>
                </a:solidFill>
                <a:latin typeface="Carlito"/>
                <a:cs typeface="Carlito"/>
              </a:rPr>
              <a:t>index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(BMI)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i.e.</a:t>
            </a:r>
            <a:r>
              <a:rPr sz="2400" spc="-3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kg/cm</a:t>
            </a:r>
            <a:r>
              <a:rPr sz="2400" baseline="24305" dirty="0">
                <a:solidFill>
                  <a:srgbClr val="3B4643"/>
                </a:solidFill>
                <a:latin typeface="Carlito"/>
                <a:cs typeface="Carlito"/>
              </a:rPr>
              <a:t>2</a:t>
            </a:r>
            <a:endParaRPr sz="2400" baseline="24305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376" y="852627"/>
            <a:ext cx="3870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Behaviour</a:t>
            </a:r>
            <a:r>
              <a:rPr sz="3200" spc="-55" dirty="0"/>
              <a:t> </a:t>
            </a:r>
            <a:r>
              <a:rPr sz="3200" spc="-10" dirty="0"/>
              <a:t>modification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07794" y="2395245"/>
            <a:ext cx="3877945" cy="172656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20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Self monitoring of</a:t>
            </a:r>
            <a:r>
              <a:rPr sz="2800" spc="-3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weight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100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Stress</a:t>
            </a:r>
            <a:r>
              <a:rPr sz="2800" spc="-10" dirty="0">
                <a:solidFill>
                  <a:srgbClr val="3B4643"/>
                </a:solidFill>
                <a:latin typeface="Times New Roman"/>
                <a:cs typeface="Times New Roman"/>
              </a:rPr>
              <a:t> management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110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Times New Roman"/>
                <a:cs typeface="Times New Roman"/>
              </a:rPr>
              <a:t>Social</a:t>
            </a:r>
            <a:r>
              <a:rPr sz="2800" spc="-1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B4643"/>
                </a:solidFill>
                <a:latin typeface="Times New Roman"/>
                <a:cs typeface="Times New Roman"/>
              </a:rPr>
              <a:t>support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9194" y="702690"/>
            <a:ext cx="705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Di</a:t>
            </a:r>
            <a:r>
              <a:rPr sz="3200" spc="-20" dirty="0"/>
              <a:t>e</a:t>
            </a:r>
            <a:r>
              <a:rPr sz="3200" dirty="0"/>
              <a:t>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140" y="2101341"/>
            <a:ext cx="4533265" cy="41192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149860" indent="-172720">
              <a:lnSpc>
                <a:spcPts val="2590"/>
              </a:lnSpc>
              <a:spcBef>
                <a:spcPts val="425"/>
              </a:spcBef>
              <a:buClr>
                <a:srgbClr val="3B4643"/>
              </a:buClr>
              <a:buFont typeface="Wingdings"/>
              <a:buChar char=""/>
              <a:tabLst>
                <a:tab pos="25400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The primary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focus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of diet therapy 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is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reduce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overall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calorie 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consumption</a:t>
            </a:r>
            <a:endParaRPr sz="2400">
              <a:latin typeface="Carlito"/>
              <a:cs typeface="Carlito"/>
            </a:endParaRPr>
          </a:p>
          <a:p>
            <a:pPr marL="527685" lvl="1" indent="-172720">
              <a:lnSpc>
                <a:spcPts val="224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25" dirty="0">
                <a:solidFill>
                  <a:srgbClr val="3B4643"/>
                </a:solidFill>
                <a:latin typeface="Carlito"/>
                <a:cs typeface="Carlito"/>
              </a:rPr>
              <a:t>Very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low energy diets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(e.g., 400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to</a:t>
            </a:r>
            <a:r>
              <a:rPr sz="2000" spc="-6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600</a:t>
            </a:r>
            <a:endParaRPr sz="2000">
              <a:latin typeface="Carlito"/>
              <a:cs typeface="Carlito"/>
            </a:endParaRPr>
          </a:p>
          <a:p>
            <a:pPr marL="527685">
              <a:lnSpc>
                <a:spcPts val="2260"/>
              </a:lnSpc>
            </a:pP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kcal/d)</a:t>
            </a:r>
            <a:endParaRPr sz="2000">
              <a:latin typeface="Carlito"/>
              <a:cs typeface="Carlito"/>
            </a:endParaRPr>
          </a:p>
          <a:p>
            <a:pPr marL="527685" lvl="1" indent="-172720">
              <a:lnSpc>
                <a:spcPts val="236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Low-calorie diets,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&gt;800</a:t>
            </a:r>
            <a:r>
              <a:rPr sz="2000" spc="-2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kcal/d</a:t>
            </a:r>
            <a:endParaRPr sz="2000">
              <a:latin typeface="Carlito"/>
              <a:cs typeface="Carlito"/>
            </a:endParaRPr>
          </a:p>
          <a:p>
            <a:pPr marL="527685" lvl="1" indent="-172720">
              <a:lnSpc>
                <a:spcPts val="2365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very low </a:t>
            </a:r>
            <a:r>
              <a:rPr sz="2000" spc="-25" dirty="0">
                <a:solidFill>
                  <a:srgbClr val="3B4643"/>
                </a:solidFill>
                <a:latin typeface="Carlito"/>
                <a:cs typeface="Carlito"/>
              </a:rPr>
              <a:t>fat</a:t>
            </a:r>
            <a:r>
              <a:rPr sz="2000" spc="1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diets</a:t>
            </a:r>
            <a:endParaRPr sz="2000">
              <a:latin typeface="Carlito"/>
              <a:cs typeface="Carlito"/>
            </a:endParaRPr>
          </a:p>
          <a:p>
            <a:pPr marL="527685" marR="274320" lvl="1" indent="-172720">
              <a:lnSpc>
                <a:spcPts val="2160"/>
              </a:lnSpc>
              <a:spcBef>
                <a:spcPts val="254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very low </a:t>
            </a:r>
            <a:r>
              <a:rPr sz="2000" spc="-15" dirty="0">
                <a:solidFill>
                  <a:srgbClr val="3B4643"/>
                </a:solidFill>
                <a:latin typeface="Carlito"/>
                <a:cs typeface="Carlito"/>
              </a:rPr>
              <a:t>carbohydrate </a:t>
            </a:r>
            <a:r>
              <a:rPr sz="2000" spc="-30" dirty="0">
                <a:solidFill>
                  <a:srgbClr val="3B4643"/>
                </a:solidFill>
                <a:latin typeface="Carlito"/>
                <a:cs typeface="Carlito"/>
              </a:rPr>
              <a:t>“Atkins”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style  diets</a:t>
            </a:r>
            <a:endParaRPr sz="2000">
              <a:latin typeface="Carlito"/>
              <a:cs typeface="Carlito"/>
            </a:endParaRPr>
          </a:p>
          <a:p>
            <a:pPr marL="184785" marR="5080" indent="-172720">
              <a:lnSpc>
                <a:spcPct val="89900"/>
              </a:lnSpc>
              <a:spcBef>
                <a:spcPts val="1065"/>
              </a:spcBef>
              <a:buFont typeface="Wingdings"/>
              <a:buChar char=""/>
              <a:tabLst>
                <a:tab pos="185420" algn="l"/>
              </a:tabLst>
            </a:pPr>
            <a:r>
              <a:rPr sz="2150" spc="-5" dirty="0">
                <a:solidFill>
                  <a:srgbClr val="3B4643"/>
                </a:solidFill>
                <a:latin typeface="Carlito"/>
                <a:cs typeface="Carlito"/>
              </a:rPr>
              <a:t>Guidelines </a:t>
            </a:r>
            <a:r>
              <a:rPr sz="2150" spc="-10" dirty="0">
                <a:solidFill>
                  <a:srgbClr val="3B4643"/>
                </a:solidFill>
                <a:latin typeface="Carlito"/>
                <a:cs typeface="Carlito"/>
              </a:rPr>
              <a:t>recommend </a:t>
            </a:r>
            <a:r>
              <a:rPr sz="2150" spc="-5" dirty="0">
                <a:solidFill>
                  <a:srgbClr val="3B4643"/>
                </a:solidFill>
                <a:latin typeface="Carlito"/>
                <a:cs typeface="Carlito"/>
              </a:rPr>
              <a:t>initiating  </a:t>
            </a:r>
            <a:r>
              <a:rPr sz="2150" spc="-15" dirty="0">
                <a:solidFill>
                  <a:srgbClr val="3B4643"/>
                </a:solidFill>
                <a:latin typeface="Carlito"/>
                <a:cs typeface="Carlito"/>
              </a:rPr>
              <a:t>treatment </a:t>
            </a:r>
            <a:r>
              <a:rPr sz="2150" spc="-5" dirty="0">
                <a:solidFill>
                  <a:srgbClr val="3B4643"/>
                </a:solidFill>
                <a:latin typeface="Carlito"/>
                <a:cs typeface="Carlito"/>
              </a:rPr>
              <a:t>with a calorie </a:t>
            </a:r>
            <a:r>
              <a:rPr sz="2150" spc="-10" dirty="0">
                <a:solidFill>
                  <a:srgbClr val="3B4643"/>
                </a:solidFill>
                <a:latin typeface="Carlito"/>
                <a:cs typeface="Carlito"/>
              </a:rPr>
              <a:t>deficit </a:t>
            </a:r>
            <a:r>
              <a:rPr sz="215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150" spc="5" dirty="0">
                <a:solidFill>
                  <a:srgbClr val="3B4643"/>
                </a:solidFill>
                <a:latin typeface="Carlito"/>
                <a:cs typeface="Carlito"/>
              </a:rPr>
              <a:t>500–  </a:t>
            </a:r>
            <a:r>
              <a:rPr sz="2150" dirty="0">
                <a:solidFill>
                  <a:srgbClr val="3B4643"/>
                </a:solidFill>
                <a:latin typeface="Carlito"/>
                <a:cs typeface="Carlito"/>
              </a:rPr>
              <a:t>1000 </a:t>
            </a:r>
            <a:r>
              <a:rPr sz="2150" spc="-15" dirty="0">
                <a:solidFill>
                  <a:srgbClr val="3B4643"/>
                </a:solidFill>
                <a:latin typeface="Carlito"/>
                <a:cs typeface="Carlito"/>
              </a:rPr>
              <a:t>kcal/d </a:t>
            </a:r>
            <a:r>
              <a:rPr sz="2150" spc="-10" dirty="0">
                <a:solidFill>
                  <a:srgbClr val="3B4643"/>
                </a:solidFill>
                <a:latin typeface="Carlito"/>
                <a:cs typeface="Carlito"/>
              </a:rPr>
              <a:t>compared </a:t>
            </a:r>
            <a:r>
              <a:rPr sz="2150" spc="-5" dirty="0">
                <a:solidFill>
                  <a:srgbClr val="3B4643"/>
                </a:solidFill>
                <a:latin typeface="Carlito"/>
                <a:cs typeface="Carlito"/>
              </a:rPr>
              <a:t>with the  </a:t>
            </a:r>
            <a:r>
              <a:rPr sz="2150" spc="-10" dirty="0">
                <a:solidFill>
                  <a:srgbClr val="3B4643"/>
                </a:solidFill>
                <a:latin typeface="Carlito"/>
                <a:cs typeface="Carlito"/>
              </a:rPr>
              <a:t>patient's habitual</a:t>
            </a:r>
            <a:r>
              <a:rPr sz="2150" spc="-1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150" spc="-10" dirty="0">
                <a:solidFill>
                  <a:srgbClr val="3B4643"/>
                </a:solidFill>
                <a:latin typeface="Carlito"/>
                <a:cs typeface="Carlito"/>
              </a:rPr>
              <a:t>diet.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2487167"/>
            <a:ext cx="4038600" cy="3197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685800"/>
            <a:ext cx="267982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</a:t>
            </a:r>
            <a:r>
              <a:rPr spc="-30" dirty="0"/>
              <a:t>e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164" y="1842008"/>
            <a:ext cx="6743065" cy="351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revised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Dietary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Reference Intakes for 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Macronutrients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released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by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Institute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Medicine 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recommends</a:t>
            </a:r>
            <a:endParaRPr sz="24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45–65% of calories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from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carbohydrates,</a:t>
            </a:r>
            <a:endParaRPr sz="2400">
              <a:latin typeface="Carlito"/>
              <a:cs typeface="Carlito"/>
            </a:endParaRPr>
          </a:p>
          <a:p>
            <a:pPr marL="253365" indent="-24130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25400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20–35%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from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fat,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10–35%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from</a:t>
            </a:r>
            <a:r>
              <a:rPr sz="2400" spc="-4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protein.</a:t>
            </a:r>
            <a:endParaRPr sz="2400">
              <a:latin typeface="Carlito"/>
              <a:cs typeface="Carlito"/>
            </a:endParaRPr>
          </a:p>
          <a:p>
            <a:pPr marL="184785" marR="53340" indent="-172720">
              <a:lnSpc>
                <a:spcPct val="100000"/>
              </a:lnSpc>
              <a:spcBef>
                <a:spcPts val="109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daily fiber </a:t>
            </a:r>
            <a:r>
              <a:rPr sz="2400" spc="-25" dirty="0">
                <a:solidFill>
                  <a:srgbClr val="3B4643"/>
                </a:solidFill>
                <a:latin typeface="Carlito"/>
                <a:cs typeface="Carlito"/>
              </a:rPr>
              <a:t>intake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38 g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(men)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 25 g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(women)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for 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persons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over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50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years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age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</a:t>
            </a:r>
            <a:endParaRPr sz="24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100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30 g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(men)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 21 g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(women)for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those under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age</a:t>
            </a:r>
            <a:r>
              <a:rPr sz="2400" spc="-12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50.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1" y="609985"/>
            <a:ext cx="146062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</a:t>
            </a:r>
            <a:r>
              <a:rPr spc="-30" dirty="0"/>
              <a:t>e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164" y="1842008"/>
            <a:ext cx="7012305" cy="286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87375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Low-carbohydrate,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high-protein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diets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appear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be 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more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effective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lowering</a:t>
            </a:r>
            <a:r>
              <a:rPr sz="2400" spc="1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BMI;</a:t>
            </a:r>
            <a:endParaRPr sz="2400">
              <a:latin typeface="Carlito"/>
              <a:cs typeface="Carlito"/>
            </a:endParaRPr>
          </a:p>
          <a:p>
            <a:pPr marL="184785" marR="5080" indent="-17272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improving coronary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heart disease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risk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factors,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including  an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increase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HDL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cholesterol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 a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decrease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in 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triglyceride</a:t>
            </a:r>
            <a:r>
              <a:rPr sz="2400" spc="-2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levels;</a:t>
            </a:r>
            <a:endParaRPr sz="2400">
              <a:latin typeface="Carlito"/>
              <a:cs typeface="Carlito"/>
            </a:endParaRPr>
          </a:p>
          <a:p>
            <a:pPr marL="184785" marR="504190" indent="-17272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controlling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satiety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in the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short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term compared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with 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low-fat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 diets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1" y="609985"/>
            <a:ext cx="123202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</a:t>
            </a:r>
            <a:r>
              <a:rPr spc="-30" dirty="0"/>
              <a:t>e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164" y="1842008"/>
            <a:ext cx="7049770" cy="424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633730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Occasionally,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very low calorie diets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(VLCDs)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are 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prescribed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as a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form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aggressive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dietary</a:t>
            </a:r>
            <a:r>
              <a:rPr sz="2400" spc="-2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30" dirty="0">
                <a:solidFill>
                  <a:srgbClr val="3B4643"/>
                </a:solidFill>
                <a:latin typeface="Carlito"/>
                <a:cs typeface="Carlito"/>
              </a:rPr>
              <a:t>therapy.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3B4643"/>
              </a:buClr>
              <a:buFont typeface="Wingdings"/>
              <a:buChar char=""/>
            </a:pP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B4643"/>
              </a:buClr>
              <a:buFont typeface="Wingdings"/>
              <a:buChar char=""/>
            </a:pPr>
            <a:endParaRPr sz="1750">
              <a:latin typeface="Carlito"/>
              <a:cs typeface="Carlito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The primary purpose of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VLCD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is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to promote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rapid 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significant (13–23 kg) short-term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weight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loss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over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 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3-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to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6-month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 period.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3B4643"/>
              </a:buClr>
              <a:buFont typeface="Wingdings"/>
              <a:buChar char=""/>
            </a:pPr>
            <a:endParaRPr sz="2400">
              <a:latin typeface="Carlito"/>
              <a:cs typeface="Carlito"/>
            </a:endParaRPr>
          </a:p>
          <a:p>
            <a:pPr marL="184785" marR="104775" indent="-172720">
              <a:lnSpc>
                <a:spcPct val="100000"/>
              </a:lnSpc>
              <a:spcBef>
                <a:spcPts val="214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These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propriety formulas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typically supply 800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kcal, </a:t>
            </a:r>
            <a:r>
              <a:rPr sz="2400" spc="10" dirty="0">
                <a:solidFill>
                  <a:srgbClr val="3B4643"/>
                </a:solidFill>
                <a:latin typeface="Carlito"/>
                <a:cs typeface="Carlito"/>
              </a:rPr>
              <a:t>50– 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80 g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protein,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100% of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recommended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daily 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intake for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vitamins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minerals.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</a:t>
            </a:r>
            <a:r>
              <a:rPr spc="-105" dirty="0"/>
              <a:t>x</a:t>
            </a:r>
            <a:r>
              <a:rPr dirty="0"/>
              <a:t>e</a:t>
            </a:r>
            <a:r>
              <a:rPr spc="-50" dirty="0"/>
              <a:t>r</a:t>
            </a:r>
            <a:r>
              <a:rPr dirty="0"/>
              <a:t>cise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612" y="2095322"/>
            <a:ext cx="505714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291465" indent="-320040">
              <a:lnSpc>
                <a:spcPct val="100000"/>
              </a:lnSpc>
              <a:spcBef>
                <a:spcPts val="100"/>
              </a:spcBef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Increased energy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expenditure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the 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most obvious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mechanism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for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 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effect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of</a:t>
            </a:r>
            <a:r>
              <a:rPr sz="2400" spc="1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exercise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B4643"/>
              </a:buClr>
              <a:buFont typeface="Arial"/>
              <a:buChar char=""/>
            </a:pPr>
            <a:endParaRPr sz="2350">
              <a:latin typeface="Carlito"/>
              <a:cs typeface="Carlito"/>
            </a:endParaRPr>
          </a:p>
          <a:p>
            <a:pPr marL="332740" marR="638810" indent="-320040">
              <a:lnSpc>
                <a:spcPct val="100000"/>
              </a:lnSpc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Exercise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appears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be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</a:t>
            </a:r>
            <a:r>
              <a:rPr sz="2400" spc="-8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valuable 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means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to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sustain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diet</a:t>
            </a:r>
            <a:r>
              <a:rPr sz="2400" spc="-5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therapy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B4643"/>
              </a:buClr>
              <a:buFont typeface="Arial"/>
              <a:buChar char=""/>
            </a:pPr>
            <a:endParaRPr sz="2350">
              <a:latin typeface="Carlito"/>
              <a:cs typeface="Carlito"/>
            </a:endParaRPr>
          </a:p>
          <a:p>
            <a:pPr marL="332740" marR="5080" indent="-320040">
              <a:lnSpc>
                <a:spcPct val="100000"/>
              </a:lnSpc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Valuable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in the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obese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individual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for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its 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effects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on cardiovascular tone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and 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blood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pressure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3352" y="2278379"/>
            <a:ext cx="3048000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505" y="817575"/>
            <a:ext cx="3331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Pharmacotherapy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164" y="2201417"/>
            <a:ext cx="6598920" cy="356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1545590" indent="-17272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15" dirty="0">
                <a:solidFill>
                  <a:srgbClr val="3B4643"/>
                </a:solidFill>
                <a:latin typeface="Carlito"/>
                <a:cs typeface="Carlito"/>
              </a:rPr>
              <a:t>Recommended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if BMI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&gt;/=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27 with 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comorbidities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or BMI &gt;/=</a:t>
            </a:r>
            <a:r>
              <a:rPr sz="2800" spc="5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30</a:t>
            </a:r>
            <a:endParaRPr sz="28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110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15" dirty="0">
                <a:solidFill>
                  <a:srgbClr val="3B4643"/>
                </a:solidFill>
                <a:latin typeface="Carlito"/>
                <a:cs typeface="Carlito"/>
              </a:rPr>
              <a:t>Facts:</a:t>
            </a:r>
            <a:endParaRPr sz="2800">
              <a:latin typeface="Carlito"/>
              <a:cs typeface="Carlito"/>
            </a:endParaRPr>
          </a:p>
          <a:p>
            <a:pPr marL="527685" lvl="1" indent="-173355">
              <a:lnSpc>
                <a:spcPct val="100000"/>
              </a:lnSpc>
              <a:spcBef>
                <a:spcPts val="210"/>
              </a:spcBef>
              <a:buFont typeface="Wingdings"/>
              <a:buChar char=""/>
              <a:tabLst>
                <a:tab pos="528320" algn="l"/>
              </a:tabLst>
            </a:pP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Drugs </a:t>
            </a:r>
            <a:r>
              <a:rPr sz="2650" dirty="0">
                <a:solidFill>
                  <a:srgbClr val="3B4643"/>
                </a:solidFill>
                <a:latin typeface="Carlito"/>
                <a:cs typeface="Carlito"/>
              </a:rPr>
              <a:t>alone </a:t>
            </a: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cause </a:t>
            </a: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modest </a:t>
            </a: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weight</a:t>
            </a:r>
            <a:r>
              <a:rPr sz="2650" spc="-4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loss</a:t>
            </a:r>
            <a:endParaRPr sz="2650">
              <a:latin typeface="Carlito"/>
              <a:cs typeface="Carlito"/>
            </a:endParaRPr>
          </a:p>
          <a:p>
            <a:pPr marL="527685" lvl="1" indent="-17335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528320" algn="l"/>
              </a:tabLst>
            </a:pP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Diet </a:t>
            </a:r>
            <a:r>
              <a:rPr sz="2650" dirty="0">
                <a:solidFill>
                  <a:srgbClr val="3B4643"/>
                </a:solidFill>
                <a:latin typeface="Carlito"/>
                <a:cs typeface="Carlito"/>
              </a:rPr>
              <a:t>with </a:t>
            </a: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drugs </a:t>
            </a: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improves</a:t>
            </a:r>
            <a:r>
              <a:rPr sz="2650" spc="-5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650" spc="-15" dirty="0">
                <a:solidFill>
                  <a:srgbClr val="3B4643"/>
                </a:solidFill>
                <a:latin typeface="Carlito"/>
                <a:cs typeface="Carlito"/>
              </a:rPr>
              <a:t>efficacy</a:t>
            </a:r>
            <a:endParaRPr sz="2650">
              <a:latin typeface="Carlito"/>
              <a:cs typeface="Carlito"/>
            </a:endParaRPr>
          </a:p>
          <a:p>
            <a:pPr marL="527685" marR="5080" lvl="1" indent="-1727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528320" algn="l"/>
              </a:tabLst>
            </a:pPr>
            <a:r>
              <a:rPr sz="2650" spc="-25" dirty="0">
                <a:solidFill>
                  <a:srgbClr val="3B4643"/>
                </a:solidFill>
                <a:latin typeface="Carlito"/>
                <a:cs typeface="Carlito"/>
              </a:rPr>
              <a:t>Effects </a:t>
            </a: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maintained </a:t>
            </a:r>
            <a:r>
              <a:rPr sz="2650" spc="-25" dirty="0">
                <a:solidFill>
                  <a:srgbClr val="3B4643"/>
                </a:solidFill>
                <a:latin typeface="Carlito"/>
                <a:cs typeface="Carlito"/>
              </a:rPr>
              <a:t>for </a:t>
            </a:r>
            <a:r>
              <a:rPr sz="2650" spc="-15" dirty="0">
                <a:solidFill>
                  <a:srgbClr val="3B4643"/>
                </a:solidFill>
                <a:latin typeface="Carlito"/>
                <a:cs typeface="Carlito"/>
              </a:rPr>
              <a:t>duration </a:t>
            </a: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treatment  </a:t>
            </a: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only</a:t>
            </a:r>
            <a:endParaRPr sz="2650">
              <a:latin typeface="Carlito"/>
              <a:cs typeface="Carlito"/>
            </a:endParaRPr>
          </a:p>
          <a:p>
            <a:pPr marL="527685" lvl="1" indent="-17335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528320" algn="l"/>
              </a:tabLst>
            </a:pP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Long </a:t>
            </a: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term </a:t>
            </a:r>
            <a:r>
              <a:rPr sz="2650" spc="-20" dirty="0">
                <a:solidFill>
                  <a:srgbClr val="3B4643"/>
                </a:solidFill>
                <a:latin typeface="Carlito"/>
                <a:cs typeface="Carlito"/>
              </a:rPr>
              <a:t>safety data </a:t>
            </a:r>
            <a:r>
              <a:rPr sz="2650" spc="-5" dirty="0">
                <a:solidFill>
                  <a:srgbClr val="3B4643"/>
                </a:solidFill>
                <a:latin typeface="Carlito"/>
                <a:cs typeface="Carlito"/>
              </a:rPr>
              <a:t>not</a:t>
            </a:r>
            <a:r>
              <a:rPr sz="2650" spc="1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available</a:t>
            </a:r>
            <a:endParaRPr sz="265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4480" y="193275"/>
            <a:ext cx="1496407" cy="181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838200"/>
            <a:ext cx="525779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Pharmacotherapy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164" y="2201417"/>
            <a:ext cx="6181090" cy="1761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Medications </a:t>
            </a:r>
            <a:r>
              <a:rPr sz="2800" spc="-25" dirty="0">
                <a:solidFill>
                  <a:srgbClr val="3B4643"/>
                </a:solidFill>
                <a:latin typeface="Carlito"/>
                <a:cs typeface="Carlito"/>
              </a:rPr>
              <a:t>for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obesity </a:t>
            </a:r>
            <a:r>
              <a:rPr sz="2800" spc="-25" dirty="0">
                <a:solidFill>
                  <a:srgbClr val="3B4643"/>
                </a:solidFill>
                <a:latin typeface="Carlito"/>
                <a:cs typeface="Carlito"/>
              </a:rPr>
              <a:t>have </a:t>
            </a:r>
            <a:r>
              <a:rPr sz="2800" spc="-15" dirty="0">
                <a:solidFill>
                  <a:srgbClr val="3B4643"/>
                </a:solidFill>
                <a:latin typeface="Carlito"/>
                <a:cs typeface="Carlito"/>
              </a:rPr>
              <a:t>traditionally  fallen </a:t>
            </a:r>
            <a:r>
              <a:rPr sz="2800" spc="-20" dirty="0">
                <a:solidFill>
                  <a:srgbClr val="3B4643"/>
                </a:solidFill>
                <a:latin typeface="Carlito"/>
                <a:cs typeface="Carlito"/>
              </a:rPr>
              <a:t>into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two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major</a:t>
            </a:r>
            <a:r>
              <a:rPr sz="2800" spc="5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3B4643"/>
                </a:solidFill>
                <a:latin typeface="Carlito"/>
                <a:cs typeface="Carlito"/>
              </a:rPr>
              <a:t>categories:</a:t>
            </a:r>
            <a:endParaRPr sz="2800">
              <a:latin typeface="Carlito"/>
              <a:cs typeface="Carlito"/>
            </a:endParaRPr>
          </a:p>
          <a:p>
            <a:pPr marL="870585" lvl="1" indent="-516255">
              <a:lnSpc>
                <a:spcPct val="100000"/>
              </a:lnSpc>
              <a:spcBef>
                <a:spcPts val="210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Appetite suppressants (</a:t>
            </a:r>
            <a:r>
              <a:rPr sz="2650" i="1" spc="-10" dirty="0">
                <a:solidFill>
                  <a:srgbClr val="3B4643"/>
                </a:solidFill>
                <a:latin typeface="Carlito"/>
                <a:cs typeface="Carlito"/>
              </a:rPr>
              <a:t>anorexiants</a:t>
            </a:r>
            <a:r>
              <a:rPr sz="2650" spc="-10" dirty="0">
                <a:solidFill>
                  <a:srgbClr val="3B4643"/>
                </a:solidFill>
                <a:latin typeface="Carlito"/>
                <a:cs typeface="Carlito"/>
              </a:rPr>
              <a:t>)</a:t>
            </a:r>
            <a:endParaRPr sz="2650">
              <a:latin typeface="Carlito"/>
              <a:cs typeface="Carlito"/>
            </a:endParaRPr>
          </a:p>
          <a:p>
            <a:pPr marL="870585" lvl="1" indent="-51625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2650" spc="-15" dirty="0">
                <a:solidFill>
                  <a:srgbClr val="3B4643"/>
                </a:solidFill>
                <a:latin typeface="Carlito"/>
                <a:cs typeface="Carlito"/>
              </a:rPr>
              <a:t>Gastrointestinal </a:t>
            </a:r>
            <a:r>
              <a:rPr sz="2800" spc="-30" dirty="0">
                <a:solidFill>
                  <a:srgbClr val="3B4643"/>
                </a:solidFill>
                <a:latin typeface="Carlito"/>
                <a:cs typeface="Carlito"/>
              </a:rPr>
              <a:t>fat</a:t>
            </a:r>
            <a:r>
              <a:rPr sz="2800" spc="1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3B4643"/>
                </a:solidFill>
                <a:latin typeface="Carlito"/>
                <a:cs typeface="Carlito"/>
              </a:rPr>
              <a:t>blockers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4480" y="193275"/>
            <a:ext cx="1496407" cy="181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533400"/>
            <a:ext cx="64008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 smtClean="0"/>
              <a:t>Surgery</a:t>
            </a:r>
            <a:r>
              <a:rPr lang="en-US" spc="-15" dirty="0" smtClean="0"/>
              <a:t> (MOSTLY IN ADULTS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796239" y="2240455"/>
            <a:ext cx="7276465" cy="20300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70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b="1" spc="-10" dirty="0">
                <a:solidFill>
                  <a:srgbClr val="3B4643"/>
                </a:solidFill>
                <a:latin typeface="Carlito"/>
                <a:cs typeface="Carlito"/>
              </a:rPr>
              <a:t>Indications</a:t>
            </a:r>
            <a:endParaRPr sz="2800">
              <a:latin typeface="Carlito"/>
              <a:cs typeface="Carlito"/>
            </a:endParaRPr>
          </a:p>
          <a:p>
            <a:pPr marL="527685" marR="5080" lvl="1" indent="-172720">
              <a:lnSpc>
                <a:spcPct val="100000"/>
              </a:lnSpc>
              <a:spcBef>
                <a:spcPts val="235"/>
              </a:spcBef>
              <a:buFont typeface="Wingdings"/>
              <a:buChar char=""/>
              <a:tabLst>
                <a:tab pos="528320" algn="l"/>
              </a:tabLst>
            </a:pP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BMI &gt; 35 with an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associated comorbidity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or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 BMI &gt;</a:t>
            </a:r>
            <a:r>
              <a:rPr sz="2400" spc="-12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40 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(irrespective)</a:t>
            </a:r>
            <a:endParaRPr sz="2400">
              <a:latin typeface="Carlito"/>
              <a:cs typeface="Carlito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528320" algn="l"/>
              </a:tabLst>
            </a:pP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Repeated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failures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of other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therapeutic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approaches</a:t>
            </a:r>
            <a:endParaRPr sz="2400">
              <a:latin typeface="Carlito"/>
              <a:cs typeface="Carlito"/>
            </a:endParaRPr>
          </a:p>
          <a:p>
            <a:pPr marL="527685" lvl="1" indent="-172720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52832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Capability of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tolerating</a:t>
            </a:r>
            <a:r>
              <a:rPr sz="2400" spc="-6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surgery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164" y="887984"/>
            <a:ext cx="1120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Su</a:t>
            </a:r>
            <a:r>
              <a:rPr sz="2800" spc="-50" dirty="0"/>
              <a:t>r</a:t>
            </a:r>
            <a:r>
              <a:rPr sz="2800" spc="-25" dirty="0"/>
              <a:t>g</a:t>
            </a:r>
            <a:r>
              <a:rPr sz="2800" spc="-5" dirty="0"/>
              <a:t>ery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39164" y="2179447"/>
            <a:ext cx="7056755" cy="3315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98170" indent="-1727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85420" algn="l"/>
              </a:tabLst>
            </a:pPr>
            <a:r>
              <a:rPr sz="2000" spc="-15" dirty="0">
                <a:solidFill>
                  <a:srgbClr val="3B4643"/>
                </a:solidFill>
                <a:latin typeface="Carlito"/>
                <a:cs typeface="Carlito"/>
              </a:rPr>
              <a:t>Weight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loss surgeries </a:t>
            </a:r>
            <a:r>
              <a:rPr sz="2000" spc="-20" dirty="0">
                <a:solidFill>
                  <a:srgbClr val="3B4643"/>
                </a:solidFill>
                <a:latin typeface="Carlito"/>
                <a:cs typeface="Carlito"/>
              </a:rPr>
              <a:t>have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traditionally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been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classified </a:t>
            </a:r>
            <a:r>
              <a:rPr sz="2000" spc="-15" dirty="0">
                <a:solidFill>
                  <a:srgbClr val="3B4643"/>
                </a:solidFill>
                <a:latin typeface="Carlito"/>
                <a:cs typeface="Carlito"/>
              </a:rPr>
              <a:t>into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3 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categories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on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the basis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anatomic</a:t>
            </a:r>
            <a:r>
              <a:rPr sz="2000" spc="2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changes:</a:t>
            </a:r>
            <a:endParaRPr sz="2000">
              <a:latin typeface="Carlito"/>
              <a:cs typeface="Carlito"/>
            </a:endParaRPr>
          </a:p>
          <a:p>
            <a:pPr marL="527685" lvl="1" indent="-173355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Restrictive</a:t>
            </a:r>
            <a:endParaRPr sz="2000">
              <a:latin typeface="Carlito"/>
              <a:cs typeface="Carlito"/>
            </a:endParaRPr>
          </a:p>
          <a:p>
            <a:pPr marL="527685" lvl="1" indent="-173355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Restrictive-malabsorptive</a:t>
            </a:r>
            <a:endParaRPr sz="2000">
              <a:latin typeface="Carlito"/>
              <a:cs typeface="Carlito"/>
            </a:endParaRPr>
          </a:p>
          <a:p>
            <a:pPr marL="527685" lvl="1" indent="-17335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Malabsorptive</a:t>
            </a:r>
            <a:endParaRPr sz="20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3B4643"/>
              </a:buClr>
              <a:buFont typeface="Wingdings"/>
              <a:buChar char=""/>
            </a:pPr>
            <a:endParaRPr sz="3000">
              <a:latin typeface="Carlito"/>
              <a:cs typeface="Carlito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5420" algn="l"/>
              </a:tabLst>
            </a:pP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Clinical benefits of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bariatric surgery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achieving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weight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loss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and 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alleviating metabolic comorbidities </a:t>
            </a:r>
            <a:r>
              <a:rPr sz="2000" spc="-20" dirty="0">
                <a:solidFill>
                  <a:srgbClr val="3B4643"/>
                </a:solidFill>
                <a:latin typeface="Carlito"/>
                <a:cs typeface="Carlito"/>
              </a:rPr>
              <a:t>have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been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attributed largely </a:t>
            </a:r>
            <a:r>
              <a:rPr sz="2000" spc="-15" dirty="0">
                <a:solidFill>
                  <a:srgbClr val="3B4643"/>
                </a:solidFill>
                <a:latin typeface="Carlito"/>
                <a:cs typeface="Carlito"/>
              </a:rPr>
              <a:t>to </a:t>
            </a:r>
            <a:r>
              <a:rPr sz="2000" u="heavy" spc="-15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Carlito"/>
                <a:cs typeface="Carlito"/>
              </a:rPr>
              <a:t> </a:t>
            </a:r>
            <a:r>
              <a:rPr sz="2000" i="1" u="heavy" spc="-5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Carlito"/>
                <a:cs typeface="Carlito"/>
              </a:rPr>
              <a:t>changes </a:t>
            </a:r>
            <a:r>
              <a:rPr sz="2000" i="1" u="heavy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Carlito"/>
                <a:cs typeface="Carlito"/>
              </a:rPr>
              <a:t>in the </a:t>
            </a:r>
            <a:r>
              <a:rPr sz="2000" i="1" u="heavy" spc="-10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Carlito"/>
                <a:cs typeface="Carlito"/>
              </a:rPr>
              <a:t>physiologic </a:t>
            </a:r>
            <a:r>
              <a:rPr sz="2000" i="1" u="heavy" spc="-5" dirty="0">
                <a:solidFill>
                  <a:srgbClr val="3B4643"/>
                </a:solidFill>
                <a:uFill>
                  <a:solidFill>
                    <a:srgbClr val="3B4643"/>
                  </a:solidFill>
                </a:uFill>
                <a:latin typeface="Carlito"/>
                <a:cs typeface="Carlito"/>
              </a:rPr>
              <a:t>responses</a:t>
            </a:r>
            <a:r>
              <a:rPr sz="2000" i="1" spc="-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gut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hormones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and in  adipose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tissue</a:t>
            </a:r>
            <a:r>
              <a:rPr sz="2000" spc="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metabolism.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164" y="852627"/>
            <a:ext cx="1654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Definition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02563" y="1828798"/>
            <a:ext cx="7737348" cy="492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95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</a:t>
            </a:r>
            <a:endParaRPr lang="en-IN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14415" y="5076444"/>
            <a:ext cx="3388360" cy="1541145"/>
            <a:chOff x="5614415" y="5076444"/>
            <a:chExt cx="3388360" cy="1541145"/>
          </a:xfrm>
        </p:grpSpPr>
        <p:sp>
          <p:nvSpPr>
            <p:cNvPr id="3" name="object 3"/>
            <p:cNvSpPr/>
            <p:nvPr/>
          </p:nvSpPr>
          <p:spPr>
            <a:xfrm>
              <a:off x="5617463" y="5079492"/>
              <a:ext cx="2263140" cy="1086485"/>
            </a:xfrm>
            <a:custGeom>
              <a:avLst/>
              <a:gdLst/>
              <a:ahLst/>
              <a:cxnLst/>
              <a:rect l="l" t="t" r="r" b="b"/>
              <a:pathLst>
                <a:path w="2263140" h="1086485">
                  <a:moveTo>
                    <a:pt x="1885950" y="900683"/>
                  </a:moveTo>
                  <a:lnTo>
                    <a:pt x="1320164" y="900683"/>
                  </a:lnTo>
                  <a:lnTo>
                    <a:pt x="2125344" y="1085900"/>
                  </a:lnTo>
                  <a:lnTo>
                    <a:pt x="1885950" y="900683"/>
                  </a:lnTo>
                  <a:close/>
                </a:path>
                <a:path w="2263140" h="1086485">
                  <a:moveTo>
                    <a:pt x="2113026" y="0"/>
                  </a:moveTo>
                  <a:lnTo>
                    <a:pt x="150113" y="0"/>
                  </a:lnTo>
                  <a:lnTo>
                    <a:pt x="102656" y="7650"/>
                  </a:lnTo>
                  <a:lnTo>
                    <a:pt x="61447" y="28955"/>
                  </a:lnTo>
                  <a:lnTo>
                    <a:pt x="28955" y="61447"/>
                  </a:lnTo>
                  <a:lnTo>
                    <a:pt x="7650" y="102656"/>
                  </a:lnTo>
                  <a:lnTo>
                    <a:pt x="0" y="150113"/>
                  </a:lnTo>
                  <a:lnTo>
                    <a:pt x="0" y="750569"/>
                  </a:lnTo>
                  <a:lnTo>
                    <a:pt x="7650" y="798017"/>
                  </a:lnTo>
                  <a:lnTo>
                    <a:pt x="28955" y="839225"/>
                  </a:lnTo>
                  <a:lnTo>
                    <a:pt x="61447" y="871720"/>
                  </a:lnTo>
                  <a:lnTo>
                    <a:pt x="102656" y="893031"/>
                  </a:lnTo>
                  <a:lnTo>
                    <a:pt x="150113" y="900683"/>
                  </a:lnTo>
                  <a:lnTo>
                    <a:pt x="2113026" y="900683"/>
                  </a:lnTo>
                  <a:lnTo>
                    <a:pt x="2160483" y="893031"/>
                  </a:lnTo>
                  <a:lnTo>
                    <a:pt x="2201692" y="871720"/>
                  </a:lnTo>
                  <a:lnTo>
                    <a:pt x="2234184" y="839225"/>
                  </a:lnTo>
                  <a:lnTo>
                    <a:pt x="2255489" y="798017"/>
                  </a:lnTo>
                  <a:lnTo>
                    <a:pt x="2263140" y="750569"/>
                  </a:lnTo>
                  <a:lnTo>
                    <a:pt x="2263140" y="150113"/>
                  </a:lnTo>
                  <a:lnTo>
                    <a:pt x="2255489" y="102656"/>
                  </a:lnTo>
                  <a:lnTo>
                    <a:pt x="2234184" y="61447"/>
                  </a:lnTo>
                  <a:lnTo>
                    <a:pt x="2201692" y="28955"/>
                  </a:lnTo>
                  <a:lnTo>
                    <a:pt x="2160483" y="7650"/>
                  </a:lnTo>
                  <a:lnTo>
                    <a:pt x="2113026" y="0"/>
                  </a:lnTo>
                  <a:close/>
                </a:path>
              </a:pathLst>
            </a:custGeom>
            <a:solidFill>
              <a:srgbClr val="F18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17463" y="5079492"/>
              <a:ext cx="2263140" cy="1086485"/>
            </a:xfrm>
            <a:custGeom>
              <a:avLst/>
              <a:gdLst/>
              <a:ahLst/>
              <a:cxnLst/>
              <a:rect l="l" t="t" r="r" b="b"/>
              <a:pathLst>
                <a:path w="2263140" h="1086485">
                  <a:moveTo>
                    <a:pt x="0" y="150113"/>
                  </a:moveTo>
                  <a:lnTo>
                    <a:pt x="7650" y="102656"/>
                  </a:lnTo>
                  <a:lnTo>
                    <a:pt x="28955" y="61447"/>
                  </a:lnTo>
                  <a:lnTo>
                    <a:pt x="61447" y="28955"/>
                  </a:lnTo>
                  <a:lnTo>
                    <a:pt x="102656" y="7650"/>
                  </a:lnTo>
                  <a:lnTo>
                    <a:pt x="150113" y="0"/>
                  </a:lnTo>
                  <a:lnTo>
                    <a:pt x="1320164" y="0"/>
                  </a:lnTo>
                  <a:lnTo>
                    <a:pt x="1885950" y="0"/>
                  </a:lnTo>
                  <a:lnTo>
                    <a:pt x="2113026" y="0"/>
                  </a:lnTo>
                  <a:lnTo>
                    <a:pt x="2160483" y="7650"/>
                  </a:lnTo>
                  <a:lnTo>
                    <a:pt x="2201692" y="28955"/>
                  </a:lnTo>
                  <a:lnTo>
                    <a:pt x="2234184" y="61447"/>
                  </a:lnTo>
                  <a:lnTo>
                    <a:pt x="2255489" y="102656"/>
                  </a:lnTo>
                  <a:lnTo>
                    <a:pt x="2263140" y="150113"/>
                  </a:lnTo>
                  <a:lnTo>
                    <a:pt x="2263140" y="525398"/>
                  </a:lnTo>
                  <a:lnTo>
                    <a:pt x="2263140" y="750569"/>
                  </a:lnTo>
                  <a:lnTo>
                    <a:pt x="2255489" y="798017"/>
                  </a:lnTo>
                  <a:lnTo>
                    <a:pt x="2234184" y="839225"/>
                  </a:lnTo>
                  <a:lnTo>
                    <a:pt x="2201692" y="871720"/>
                  </a:lnTo>
                  <a:lnTo>
                    <a:pt x="2160483" y="893031"/>
                  </a:lnTo>
                  <a:lnTo>
                    <a:pt x="2113026" y="900683"/>
                  </a:lnTo>
                  <a:lnTo>
                    <a:pt x="1885950" y="900683"/>
                  </a:lnTo>
                  <a:lnTo>
                    <a:pt x="2125344" y="1085900"/>
                  </a:lnTo>
                  <a:lnTo>
                    <a:pt x="1320164" y="900683"/>
                  </a:lnTo>
                  <a:lnTo>
                    <a:pt x="150113" y="900683"/>
                  </a:lnTo>
                  <a:lnTo>
                    <a:pt x="102656" y="893031"/>
                  </a:lnTo>
                  <a:lnTo>
                    <a:pt x="61447" y="871720"/>
                  </a:lnTo>
                  <a:lnTo>
                    <a:pt x="28955" y="839225"/>
                  </a:lnTo>
                  <a:lnTo>
                    <a:pt x="7650" y="798017"/>
                  </a:lnTo>
                  <a:lnTo>
                    <a:pt x="0" y="750569"/>
                  </a:lnTo>
                  <a:lnTo>
                    <a:pt x="0" y="525398"/>
                  </a:lnTo>
                  <a:lnTo>
                    <a:pt x="0" y="150113"/>
                  </a:lnTo>
                  <a:close/>
                </a:path>
              </a:pathLst>
            </a:custGeom>
            <a:ln w="60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64195" y="6205727"/>
              <a:ext cx="1335024" cy="4084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4195" y="6205727"/>
              <a:ext cx="1335405" cy="408940"/>
            </a:xfrm>
            <a:custGeom>
              <a:avLst/>
              <a:gdLst/>
              <a:ahLst/>
              <a:cxnLst/>
              <a:rect l="l" t="t" r="r" b="b"/>
              <a:pathLst>
                <a:path w="1335404" h="408940">
                  <a:moveTo>
                    <a:pt x="0" y="68072"/>
                  </a:moveTo>
                  <a:lnTo>
                    <a:pt x="5349" y="41576"/>
                  </a:lnTo>
                  <a:lnTo>
                    <a:pt x="19938" y="19939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1266952" y="0"/>
                  </a:lnTo>
                  <a:lnTo>
                    <a:pt x="1293447" y="5349"/>
                  </a:lnTo>
                  <a:lnTo>
                    <a:pt x="1315085" y="19939"/>
                  </a:lnTo>
                  <a:lnTo>
                    <a:pt x="1329674" y="41576"/>
                  </a:lnTo>
                  <a:lnTo>
                    <a:pt x="1335024" y="68072"/>
                  </a:lnTo>
                  <a:lnTo>
                    <a:pt x="1335024" y="340360"/>
                  </a:lnTo>
                  <a:lnTo>
                    <a:pt x="1329674" y="366855"/>
                  </a:lnTo>
                  <a:lnTo>
                    <a:pt x="1315085" y="388493"/>
                  </a:lnTo>
                  <a:lnTo>
                    <a:pt x="1293447" y="403082"/>
                  </a:lnTo>
                  <a:lnTo>
                    <a:pt x="1266952" y="408432"/>
                  </a:lnTo>
                  <a:lnTo>
                    <a:pt x="68072" y="408432"/>
                  </a:lnTo>
                  <a:lnTo>
                    <a:pt x="41576" y="403082"/>
                  </a:lnTo>
                  <a:lnTo>
                    <a:pt x="19938" y="388493"/>
                  </a:lnTo>
                  <a:lnTo>
                    <a:pt x="5349" y="366855"/>
                  </a:lnTo>
                  <a:lnTo>
                    <a:pt x="0" y="340360"/>
                  </a:lnTo>
                  <a:lnTo>
                    <a:pt x="0" y="68072"/>
                  </a:lnTo>
                  <a:close/>
                </a:path>
              </a:pathLst>
            </a:custGeom>
            <a:ln w="6096">
              <a:solidFill>
                <a:srgbClr val="DDC2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9164" y="852627"/>
            <a:ext cx="20815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Introduction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161544" y="1994916"/>
            <a:ext cx="5004816" cy="461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4302" y="2008759"/>
            <a:ext cx="3429000" cy="453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7465" indent="-1727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The distribution of 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adipose tissue in</a:t>
            </a:r>
            <a:r>
              <a:rPr sz="2400" spc="-9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different 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anatomic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depots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also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has 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substantial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implications  </a:t>
            </a:r>
            <a:r>
              <a:rPr sz="2400" spc="-20" dirty="0">
                <a:solidFill>
                  <a:srgbClr val="3B4643"/>
                </a:solidFill>
                <a:latin typeface="Carlito"/>
                <a:cs typeface="Carlito"/>
              </a:rPr>
              <a:t>for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morbidity</a:t>
            </a:r>
            <a:endParaRPr sz="2400">
              <a:latin typeface="Carlito"/>
              <a:cs typeface="Carlito"/>
            </a:endParaRPr>
          </a:p>
          <a:p>
            <a:pPr marL="184785" marR="176530" indent="-172720">
              <a:lnSpc>
                <a:spcPct val="100000"/>
              </a:lnSpc>
              <a:spcBef>
                <a:spcPts val="1105"/>
              </a:spcBef>
              <a:buFont typeface="Wingdings"/>
              <a:buChar char=""/>
              <a:tabLst>
                <a:tab pos="185420" algn="l"/>
              </a:tabLst>
            </a:pP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This distinction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is made 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clinically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by </a:t>
            </a:r>
            <a:r>
              <a:rPr sz="2400" dirty="0">
                <a:solidFill>
                  <a:srgbClr val="3B4643"/>
                </a:solidFill>
                <a:latin typeface="Carlito"/>
                <a:cs typeface="Carlito"/>
              </a:rPr>
              <a:t>the</a:t>
            </a:r>
            <a:r>
              <a:rPr sz="2400" spc="-8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3B4643"/>
                </a:solidFill>
                <a:latin typeface="Carlito"/>
                <a:cs typeface="Carlito"/>
              </a:rPr>
              <a:t>waist-to- 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hip </a:t>
            </a:r>
            <a:r>
              <a:rPr sz="2400" spc="-15" dirty="0">
                <a:solidFill>
                  <a:srgbClr val="3B4643"/>
                </a:solidFill>
                <a:latin typeface="Carlito"/>
                <a:cs typeface="Carlito"/>
              </a:rPr>
              <a:t>ratio</a:t>
            </a:r>
            <a:r>
              <a:rPr sz="2400" spc="-2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3B4643"/>
                </a:solidFill>
                <a:latin typeface="Carlito"/>
                <a:cs typeface="Carlito"/>
              </a:rPr>
              <a:t>(WHR)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210"/>
              </a:spcBef>
            </a:pPr>
            <a:r>
              <a:rPr sz="2250" spc="-5" dirty="0">
                <a:solidFill>
                  <a:srgbClr val="3B4643"/>
                </a:solidFill>
                <a:latin typeface="Carlito"/>
                <a:cs typeface="Carlito"/>
              </a:rPr>
              <a:t>&gt;0.9 in</a:t>
            </a:r>
            <a:r>
              <a:rPr sz="2250" spc="-2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250" spc="-10" dirty="0">
                <a:solidFill>
                  <a:srgbClr val="3B4643"/>
                </a:solidFill>
                <a:latin typeface="Carlito"/>
                <a:cs typeface="Carlito"/>
              </a:rPr>
              <a:t>women</a:t>
            </a:r>
            <a:endParaRPr sz="225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2250" spc="-5" dirty="0">
                <a:solidFill>
                  <a:srgbClr val="3B4643"/>
                </a:solidFill>
                <a:latin typeface="Carlito"/>
                <a:cs typeface="Carlito"/>
              </a:rPr>
              <a:t>&gt;1.0 in</a:t>
            </a:r>
            <a:r>
              <a:rPr sz="2250" spc="-1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250" dirty="0">
                <a:solidFill>
                  <a:srgbClr val="3B4643"/>
                </a:solidFill>
                <a:latin typeface="Carlito"/>
                <a:cs typeface="Carlito"/>
              </a:rPr>
              <a:t>men</a:t>
            </a:r>
            <a:endParaRPr sz="22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3B4643"/>
                </a:solidFill>
                <a:latin typeface="Carlito"/>
                <a:cs typeface="Carlito"/>
              </a:rPr>
              <a:t>A</a:t>
            </a:r>
            <a:r>
              <a:rPr sz="1800" spc="5" dirty="0">
                <a:solidFill>
                  <a:srgbClr val="3B4643"/>
                </a:solidFill>
                <a:latin typeface="Carlito"/>
                <a:cs typeface="Carlito"/>
              </a:rPr>
              <a:t>B</a:t>
            </a:r>
            <a:r>
              <a:rPr sz="1800" dirty="0">
                <a:solidFill>
                  <a:srgbClr val="3B4643"/>
                </a:solidFill>
                <a:latin typeface="Carlito"/>
                <a:cs typeface="Carlito"/>
              </a:rPr>
              <a:t>NO</a:t>
            </a:r>
            <a:r>
              <a:rPr sz="1800" spc="-10" dirty="0">
                <a:solidFill>
                  <a:srgbClr val="3B4643"/>
                </a:solidFill>
                <a:latin typeface="Carlito"/>
                <a:cs typeface="Carlito"/>
              </a:rPr>
              <a:t>R</a:t>
            </a:r>
            <a:r>
              <a:rPr sz="1800" dirty="0">
                <a:solidFill>
                  <a:srgbClr val="3B4643"/>
                </a:solidFill>
                <a:latin typeface="Carlito"/>
                <a:cs typeface="Carlito"/>
              </a:rPr>
              <a:t>MAL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164" y="852627"/>
            <a:ext cx="18313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</a:t>
            </a:r>
            <a:r>
              <a:rPr sz="3200" spc="-45" dirty="0"/>
              <a:t>r</a:t>
            </a:r>
            <a:r>
              <a:rPr sz="3200" spc="-15" dirty="0"/>
              <a:t>e</a:t>
            </a:r>
            <a:r>
              <a:rPr sz="3200" spc="-45" dirty="0"/>
              <a:t>v</a:t>
            </a:r>
            <a:r>
              <a:rPr sz="3200" dirty="0"/>
              <a:t>alen</a:t>
            </a:r>
            <a:r>
              <a:rPr sz="3200" spc="-10" dirty="0"/>
              <a:t>c</a:t>
            </a:r>
            <a:r>
              <a:rPr sz="3200" dirty="0"/>
              <a:t>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39164" y="2158745"/>
            <a:ext cx="6691630" cy="22720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marR="86360" indent="-172720">
              <a:lnSpc>
                <a:spcPts val="3020"/>
              </a:lnSpc>
              <a:spcBef>
                <a:spcPts val="480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15" dirty="0">
                <a:solidFill>
                  <a:srgbClr val="3B4643"/>
                </a:solidFill>
                <a:latin typeface="Carlito"/>
                <a:cs typeface="Carlito"/>
              </a:rPr>
              <a:t>Estimated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that </a:t>
            </a:r>
            <a:r>
              <a:rPr sz="2800" spc="-15" dirty="0">
                <a:solidFill>
                  <a:srgbClr val="3B4643"/>
                </a:solidFill>
                <a:latin typeface="Carlito"/>
                <a:cs typeface="Carlito"/>
              </a:rPr>
              <a:t>over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12% of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the </a:t>
            </a:r>
            <a:r>
              <a:rPr sz="2800" spc="-35" dirty="0">
                <a:solidFill>
                  <a:srgbClr val="3B4643"/>
                </a:solidFill>
                <a:latin typeface="Carlito"/>
                <a:cs typeface="Carlito"/>
              </a:rPr>
              <a:t>world’s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adult 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population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is</a:t>
            </a:r>
            <a:r>
              <a:rPr sz="2800" spc="3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obese</a:t>
            </a:r>
            <a:endParaRPr sz="2800">
              <a:latin typeface="Carlito"/>
              <a:cs typeface="Carlito"/>
            </a:endParaRPr>
          </a:p>
          <a:p>
            <a:pPr marL="184785" marR="513715" indent="-172720">
              <a:lnSpc>
                <a:spcPts val="3020"/>
              </a:lnSpc>
              <a:spcBef>
                <a:spcPts val="1115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Estimations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in India </a:t>
            </a:r>
            <a:r>
              <a:rPr sz="2800" spc="-15" dirty="0">
                <a:solidFill>
                  <a:srgbClr val="3B4643"/>
                </a:solidFill>
                <a:latin typeface="Carlito"/>
                <a:cs typeface="Carlito"/>
              </a:rPr>
              <a:t>reveal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that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5-12% </a:t>
            </a:r>
            <a:r>
              <a:rPr sz="2800" spc="-20" dirty="0">
                <a:solidFill>
                  <a:srgbClr val="3B4643"/>
                </a:solidFill>
                <a:latin typeface="Carlito"/>
                <a:cs typeface="Carlito"/>
              </a:rPr>
              <a:t>are 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obese</a:t>
            </a:r>
            <a:endParaRPr sz="28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750"/>
              </a:spcBef>
              <a:buSzPct val="96428"/>
              <a:buFont typeface="Wingdings"/>
              <a:buChar char=""/>
              <a:tabLst>
                <a:tab pos="185420" algn="l"/>
              </a:tabLst>
            </a:pP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⅓ of the adult </a:t>
            </a:r>
            <a:r>
              <a:rPr sz="2800" spc="-10" dirty="0">
                <a:solidFill>
                  <a:srgbClr val="3B4643"/>
                </a:solidFill>
                <a:latin typeface="Carlito"/>
                <a:cs typeface="Carlito"/>
              </a:rPr>
              <a:t>population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of the US </a:t>
            </a:r>
            <a:r>
              <a:rPr sz="2800" spc="-5" dirty="0">
                <a:solidFill>
                  <a:srgbClr val="3B4643"/>
                </a:solidFill>
                <a:latin typeface="Wingdings"/>
                <a:cs typeface="Wingdings"/>
              </a:rPr>
              <a:t></a:t>
            </a:r>
            <a:r>
              <a:rPr sz="2800" spc="1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B4643"/>
                </a:solidFill>
                <a:latin typeface="Carlito"/>
                <a:cs typeface="Carlito"/>
              </a:rPr>
              <a:t>Obese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667334"/>
            <a:ext cx="69488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Physiological regulation </a:t>
            </a:r>
            <a:r>
              <a:rPr sz="3200" dirty="0"/>
              <a:t>of </a:t>
            </a:r>
            <a:r>
              <a:rPr sz="3200" spc="-10" dirty="0"/>
              <a:t>energy </a:t>
            </a:r>
            <a:r>
              <a:rPr sz="3200" spc="-5" dirty="0"/>
              <a:t>balance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23950" y="5777280"/>
            <a:ext cx="75177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Body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weight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is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regulated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by both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endocrine and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neural</a:t>
            </a:r>
            <a:r>
              <a:rPr sz="2000" spc="-5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components</a:t>
            </a:r>
            <a:endParaRPr sz="2000">
              <a:latin typeface="Carlito"/>
              <a:cs typeface="Carlito"/>
            </a:endParaRPr>
          </a:p>
          <a:p>
            <a:pPr marL="332740" marR="5080" indent="-320040">
              <a:lnSpc>
                <a:spcPct val="100000"/>
              </a:lnSpc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Alterations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stable weight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by </a:t>
            </a:r>
            <a:r>
              <a:rPr sz="2000" spc="-15" dirty="0">
                <a:solidFill>
                  <a:srgbClr val="3B4643"/>
                </a:solidFill>
                <a:latin typeface="Carlito"/>
                <a:cs typeface="Carlito"/>
              </a:rPr>
              <a:t>forced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overfeeding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or </a:t>
            </a:r>
            <a:r>
              <a:rPr sz="2000" spc="-15" dirty="0">
                <a:solidFill>
                  <a:srgbClr val="3B4643"/>
                </a:solidFill>
                <a:latin typeface="Carlito"/>
                <a:cs typeface="Carlito"/>
              </a:rPr>
              <a:t>food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deprivation 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induce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physiologic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changes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that </a:t>
            </a:r>
            <a:r>
              <a:rPr sz="2000" spc="-10" dirty="0">
                <a:solidFill>
                  <a:srgbClr val="3B4643"/>
                </a:solidFill>
                <a:latin typeface="Carlito"/>
                <a:cs typeface="Carlito"/>
              </a:rPr>
              <a:t>resist </a:t>
            </a:r>
            <a:r>
              <a:rPr sz="2000" dirty="0">
                <a:solidFill>
                  <a:srgbClr val="3B4643"/>
                </a:solidFill>
                <a:latin typeface="Carlito"/>
                <a:cs typeface="Carlito"/>
              </a:rPr>
              <a:t>these </a:t>
            </a:r>
            <a:r>
              <a:rPr sz="2000" spc="-5" dirty="0">
                <a:solidFill>
                  <a:srgbClr val="3B4643"/>
                </a:solidFill>
                <a:latin typeface="Carlito"/>
                <a:cs typeface="Carlito"/>
              </a:rPr>
              <a:t>perturbations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91183" y="1269491"/>
            <a:ext cx="6863080" cy="4660900"/>
            <a:chOff x="1091183" y="1269491"/>
            <a:chExt cx="6863080" cy="4660900"/>
          </a:xfrm>
        </p:grpSpPr>
        <p:sp>
          <p:nvSpPr>
            <p:cNvPr id="5" name="object 5"/>
            <p:cNvSpPr/>
            <p:nvPr/>
          </p:nvSpPr>
          <p:spPr>
            <a:xfrm>
              <a:off x="1091183" y="1269491"/>
              <a:ext cx="6862572" cy="4660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6255" y="1464563"/>
              <a:ext cx="6274308" cy="40721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213" y="907541"/>
            <a:ext cx="3449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Etiology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obesity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04972" y="1865376"/>
            <a:ext cx="2490470" cy="1870075"/>
            <a:chOff x="3204972" y="1865376"/>
            <a:chExt cx="2490470" cy="1870075"/>
          </a:xfrm>
        </p:grpSpPr>
        <p:sp>
          <p:nvSpPr>
            <p:cNvPr id="4" name="object 4"/>
            <p:cNvSpPr/>
            <p:nvPr/>
          </p:nvSpPr>
          <p:spPr>
            <a:xfrm>
              <a:off x="4128516" y="2170176"/>
              <a:ext cx="592836" cy="1565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7952" y="2209800"/>
              <a:ext cx="473963" cy="144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4972" y="1865376"/>
              <a:ext cx="2490216" cy="726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4408" y="1905000"/>
              <a:ext cx="2371343" cy="60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240023" y="3870959"/>
            <a:ext cx="2369820" cy="1960245"/>
            <a:chOff x="3240023" y="3870959"/>
            <a:chExt cx="2369820" cy="1960245"/>
          </a:xfrm>
        </p:grpSpPr>
        <p:sp>
          <p:nvSpPr>
            <p:cNvPr id="9" name="object 9"/>
            <p:cNvSpPr/>
            <p:nvPr/>
          </p:nvSpPr>
          <p:spPr>
            <a:xfrm>
              <a:off x="4125467" y="4265675"/>
              <a:ext cx="592836" cy="1565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023" y="3870959"/>
              <a:ext cx="2369820" cy="18821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64408" y="1905000"/>
            <a:ext cx="2371725" cy="60960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955"/>
              </a:spcBef>
            </a:pPr>
            <a:r>
              <a:rPr sz="2400" b="1" spc="-5" dirty="0">
                <a:solidFill>
                  <a:srgbClr val="3B4643"/>
                </a:solidFill>
                <a:latin typeface="Arial"/>
                <a:cs typeface="Arial"/>
              </a:rPr>
              <a:t>LIFESTYLE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2459" y="2855976"/>
            <a:ext cx="2489200" cy="1367155"/>
            <a:chOff x="632459" y="2855976"/>
            <a:chExt cx="2489200" cy="1367155"/>
          </a:xfrm>
        </p:grpSpPr>
        <p:sp>
          <p:nvSpPr>
            <p:cNvPr id="13" name="object 13"/>
            <p:cNvSpPr/>
            <p:nvPr/>
          </p:nvSpPr>
          <p:spPr>
            <a:xfrm>
              <a:off x="1603248" y="3285744"/>
              <a:ext cx="1290828" cy="9372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2810" y="3326130"/>
              <a:ext cx="1171702" cy="8188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2459" y="2855976"/>
              <a:ext cx="2488691" cy="7269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895" y="2895600"/>
              <a:ext cx="2369820" cy="609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1895" y="2895600"/>
            <a:ext cx="2369820" cy="6096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solidFill>
                  <a:srgbClr val="3B4643"/>
                </a:solidFill>
                <a:latin typeface="Arial"/>
                <a:cs typeface="Arial"/>
              </a:rPr>
              <a:t>PSYCHOLOGICAL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47588" y="2855976"/>
            <a:ext cx="2489200" cy="1355090"/>
            <a:chOff x="5847588" y="2855976"/>
            <a:chExt cx="2489200" cy="1355090"/>
          </a:xfrm>
        </p:grpSpPr>
        <p:sp>
          <p:nvSpPr>
            <p:cNvPr id="19" name="object 19"/>
            <p:cNvSpPr/>
            <p:nvPr/>
          </p:nvSpPr>
          <p:spPr>
            <a:xfrm>
              <a:off x="6147816" y="3262884"/>
              <a:ext cx="1281684" cy="9479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7760" y="3303524"/>
              <a:ext cx="1162049" cy="8294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47588" y="2855976"/>
              <a:ext cx="2488691" cy="7269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07024" y="2895600"/>
              <a:ext cx="2369820" cy="6096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07023" y="2895600"/>
            <a:ext cx="2369820" cy="6096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705485">
              <a:lnSpc>
                <a:spcPct val="100000"/>
              </a:lnSpc>
              <a:spcBef>
                <a:spcPts val="1225"/>
              </a:spcBef>
            </a:pPr>
            <a:r>
              <a:rPr sz="2000" b="1" dirty="0">
                <a:solidFill>
                  <a:srgbClr val="3B4643"/>
                </a:solidFill>
                <a:latin typeface="Arial"/>
                <a:cs typeface="Arial"/>
              </a:rPr>
              <a:t>MEDICAL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40023" y="3870959"/>
            <a:ext cx="2369820" cy="609600"/>
          </a:xfrm>
          <a:prstGeom prst="rect">
            <a:avLst/>
          </a:prstGeom>
          <a:ln w="6096">
            <a:solidFill>
              <a:srgbClr val="6387A2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639445">
              <a:lnSpc>
                <a:spcPct val="100000"/>
              </a:lnSpc>
              <a:spcBef>
                <a:spcPts val="1410"/>
              </a:spcBef>
            </a:pPr>
            <a:r>
              <a:rPr sz="2000" b="1" dirty="0">
                <a:solidFill>
                  <a:srgbClr val="3B4643"/>
                </a:solidFill>
                <a:latin typeface="Arial"/>
                <a:cs typeface="Arial"/>
              </a:rPr>
              <a:t>GENETIC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64408" y="5791200"/>
            <a:ext cx="2371343" cy="609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64408" y="5791200"/>
            <a:ext cx="2371725" cy="609600"/>
          </a:xfrm>
          <a:prstGeom prst="rect">
            <a:avLst/>
          </a:prstGeom>
          <a:ln w="6096">
            <a:solidFill>
              <a:srgbClr val="926D8F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1115"/>
              </a:spcBef>
            </a:pPr>
            <a:r>
              <a:rPr sz="2000" b="1" dirty="0">
                <a:solidFill>
                  <a:srgbClr val="3B4643"/>
                </a:solidFill>
                <a:latin typeface="Arial"/>
                <a:cs typeface="Arial"/>
              </a:rPr>
              <a:t>OBESITY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3732" y="709929"/>
            <a:ext cx="5795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Environmental/Psychosocial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31596" y="2047494"/>
            <a:ext cx="3550285" cy="430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63575" indent="-2743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87020" algn="l"/>
              </a:tabLst>
            </a:pPr>
            <a:r>
              <a:rPr sz="3000" dirty="0">
                <a:solidFill>
                  <a:srgbClr val="3B4643"/>
                </a:solidFill>
                <a:latin typeface="Times New Roman"/>
                <a:cs typeface="Times New Roman"/>
              </a:rPr>
              <a:t>Increased</a:t>
            </a:r>
            <a:r>
              <a:rPr sz="3000" spc="-60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3B4643"/>
                </a:solidFill>
                <a:latin typeface="Times New Roman"/>
                <a:cs typeface="Times New Roman"/>
              </a:rPr>
              <a:t>caloric  intake</a:t>
            </a:r>
            <a:endParaRPr sz="3000">
              <a:latin typeface="Times New Roman"/>
              <a:cs typeface="Times New Roman"/>
            </a:endParaRPr>
          </a:p>
          <a:p>
            <a:pPr marL="551815" lvl="1" indent="-171450">
              <a:lnSpc>
                <a:spcPct val="100000"/>
              </a:lnSpc>
              <a:spcBef>
                <a:spcPts val="220"/>
              </a:spcBef>
              <a:buClr>
                <a:srgbClr val="6387A2"/>
              </a:buClr>
              <a:buFont typeface="Arial"/>
              <a:buChar char="▪"/>
              <a:tabLst>
                <a:tab pos="552450" algn="l"/>
              </a:tabLst>
            </a:pPr>
            <a:r>
              <a:rPr sz="2600" spc="-30" dirty="0">
                <a:solidFill>
                  <a:srgbClr val="3B4643"/>
                </a:solidFill>
                <a:latin typeface="Times New Roman"/>
                <a:cs typeface="Times New Roman"/>
              </a:rPr>
              <a:t>Availability,</a:t>
            </a:r>
            <a:r>
              <a:rPr sz="2600" spc="-10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B4643"/>
                </a:solidFill>
                <a:latin typeface="Times New Roman"/>
                <a:cs typeface="Times New Roman"/>
              </a:rPr>
              <a:t>price</a:t>
            </a:r>
            <a:endParaRPr sz="2600">
              <a:latin typeface="Times New Roman"/>
              <a:cs typeface="Times New Roman"/>
            </a:endParaRPr>
          </a:p>
          <a:p>
            <a:pPr marL="551815" marR="5080" lvl="1" indent="-170815">
              <a:lnSpc>
                <a:spcPct val="100000"/>
              </a:lnSpc>
              <a:spcBef>
                <a:spcPts val="190"/>
              </a:spcBef>
              <a:buClr>
                <a:srgbClr val="6387A2"/>
              </a:buClr>
              <a:buFont typeface="Arial"/>
              <a:buChar char="▪"/>
              <a:tabLst>
                <a:tab pos="552450" algn="l"/>
              </a:tabLst>
            </a:pPr>
            <a:r>
              <a:rPr sz="2600" dirty="0">
                <a:solidFill>
                  <a:srgbClr val="3B4643"/>
                </a:solidFill>
                <a:latin typeface="Times New Roman"/>
                <a:cs typeface="Times New Roman"/>
              </a:rPr>
              <a:t>Extra 50 </a:t>
            </a:r>
            <a:r>
              <a:rPr sz="2600" spc="-5" dirty="0">
                <a:solidFill>
                  <a:srgbClr val="3B4643"/>
                </a:solidFill>
                <a:latin typeface="Times New Roman"/>
                <a:cs typeface="Times New Roman"/>
              </a:rPr>
              <a:t>cal/day </a:t>
            </a:r>
            <a:r>
              <a:rPr sz="2600" dirty="0">
                <a:solidFill>
                  <a:srgbClr val="3B4643"/>
                </a:solidFill>
                <a:latin typeface="Times New Roman"/>
                <a:cs typeface="Times New Roman"/>
              </a:rPr>
              <a:t>(1</a:t>
            </a:r>
            <a:r>
              <a:rPr sz="2600" spc="-9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B4643"/>
                </a:solidFill>
                <a:latin typeface="Times New Roman"/>
                <a:cs typeface="Times New Roman"/>
              </a:rPr>
              <a:t>tsp  </a:t>
            </a:r>
            <a:r>
              <a:rPr sz="2600" dirty="0">
                <a:solidFill>
                  <a:srgbClr val="3B4643"/>
                </a:solidFill>
                <a:latin typeface="Times New Roman"/>
                <a:cs typeface="Times New Roman"/>
              </a:rPr>
              <a:t>sugar) = 2.25</a:t>
            </a:r>
            <a:r>
              <a:rPr sz="2600" spc="-9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B4643"/>
                </a:solidFill>
                <a:latin typeface="Times New Roman"/>
                <a:cs typeface="Times New Roman"/>
              </a:rPr>
              <a:t>kg/year</a:t>
            </a:r>
            <a:endParaRPr sz="26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3B4643"/>
                </a:solidFill>
                <a:latin typeface="Times New Roman"/>
                <a:cs typeface="Times New Roman"/>
              </a:rPr>
              <a:t>= 25 kg over 10</a:t>
            </a:r>
            <a:r>
              <a:rPr sz="2600" spc="-105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B4643"/>
                </a:solidFill>
                <a:latin typeface="Times New Roman"/>
                <a:cs typeface="Times New Roman"/>
              </a:rPr>
              <a:t>years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85"/>
              </a:spcBef>
              <a:buFont typeface="Wingdings"/>
              <a:buChar char=""/>
              <a:tabLst>
                <a:tab pos="287020" algn="l"/>
              </a:tabLst>
            </a:pPr>
            <a:r>
              <a:rPr sz="3000" dirty="0">
                <a:solidFill>
                  <a:srgbClr val="3B4643"/>
                </a:solidFill>
                <a:latin typeface="Times New Roman"/>
                <a:cs typeface="Times New Roman"/>
              </a:rPr>
              <a:t>More</a:t>
            </a:r>
            <a:r>
              <a:rPr sz="3000" spc="-10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3B4643"/>
                </a:solidFill>
                <a:latin typeface="Times New Roman"/>
                <a:cs typeface="Times New Roman"/>
              </a:rPr>
              <a:t>sedentary</a:t>
            </a:r>
            <a:endParaRPr sz="3000">
              <a:latin typeface="Times New Roman"/>
              <a:cs typeface="Times New Roman"/>
            </a:endParaRPr>
          </a:p>
          <a:p>
            <a:pPr marL="551815" lvl="1" indent="-171450">
              <a:lnSpc>
                <a:spcPct val="100000"/>
              </a:lnSpc>
              <a:spcBef>
                <a:spcPts val="225"/>
              </a:spcBef>
              <a:buClr>
                <a:srgbClr val="6387A2"/>
              </a:buClr>
              <a:buFont typeface="Arial"/>
              <a:buChar char="▪"/>
              <a:tabLst>
                <a:tab pos="552450" algn="l"/>
              </a:tabLst>
            </a:pPr>
            <a:r>
              <a:rPr sz="2600" spc="-10" dirty="0">
                <a:solidFill>
                  <a:srgbClr val="3B4643"/>
                </a:solidFill>
                <a:latin typeface="Times New Roman"/>
                <a:cs typeface="Times New Roman"/>
              </a:rPr>
              <a:t>Television/Computer</a:t>
            </a:r>
            <a:endParaRPr sz="2600">
              <a:latin typeface="Times New Roman"/>
              <a:cs typeface="Times New Roman"/>
            </a:endParaRPr>
          </a:p>
          <a:p>
            <a:pPr marL="551815" marR="1291590" lvl="1" indent="-170815">
              <a:lnSpc>
                <a:spcPct val="100000"/>
              </a:lnSpc>
              <a:spcBef>
                <a:spcPts val="190"/>
              </a:spcBef>
              <a:buClr>
                <a:srgbClr val="6387A2"/>
              </a:buClr>
              <a:buFont typeface="Arial"/>
              <a:buChar char="▪"/>
              <a:tabLst>
                <a:tab pos="552450" algn="l"/>
              </a:tabLst>
            </a:pPr>
            <a:r>
              <a:rPr sz="2600" dirty="0">
                <a:solidFill>
                  <a:srgbClr val="3B4643"/>
                </a:solidFill>
                <a:latin typeface="Times New Roman"/>
                <a:cs typeface="Times New Roman"/>
              </a:rPr>
              <a:t>Emphasis</a:t>
            </a:r>
            <a:r>
              <a:rPr sz="2600" spc="-90" dirty="0">
                <a:solidFill>
                  <a:srgbClr val="3B464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B4643"/>
                </a:solidFill>
                <a:latin typeface="Times New Roman"/>
                <a:cs typeface="Times New Roman"/>
              </a:rPr>
              <a:t>on  </a:t>
            </a:r>
            <a:r>
              <a:rPr sz="2600" spc="-5" dirty="0">
                <a:solidFill>
                  <a:srgbClr val="3B4643"/>
                </a:solidFill>
                <a:latin typeface="Times New Roman"/>
                <a:cs typeface="Times New Roman"/>
              </a:rPr>
              <a:t>academics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8470" y="709929"/>
            <a:ext cx="3147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Medical</a:t>
            </a:r>
            <a:r>
              <a:rPr sz="4000" spc="-85" dirty="0"/>
              <a:t> </a:t>
            </a:r>
            <a:r>
              <a:rPr sz="4000" spc="-10" dirty="0"/>
              <a:t>causes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31596" y="2241134"/>
            <a:ext cx="6885940" cy="30810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287020" algn="l"/>
              </a:tabLst>
            </a:pPr>
            <a:r>
              <a:rPr sz="3200" spc="-10" dirty="0">
                <a:solidFill>
                  <a:srgbClr val="3B4643"/>
                </a:solidFill>
                <a:latin typeface="Carlito"/>
                <a:cs typeface="Carlito"/>
              </a:rPr>
              <a:t>Cushing’s</a:t>
            </a:r>
            <a:r>
              <a:rPr sz="3200" spc="25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3B4643"/>
                </a:solidFill>
                <a:latin typeface="Carlito"/>
                <a:cs typeface="Carlito"/>
              </a:rPr>
              <a:t>syndrome</a:t>
            </a:r>
            <a:endParaRPr sz="3200">
              <a:latin typeface="Carlito"/>
              <a:cs typeface="Carlito"/>
            </a:endParaRPr>
          </a:p>
          <a:p>
            <a:pPr marL="287020" indent="-2743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87020" algn="l"/>
              </a:tabLst>
            </a:pPr>
            <a:r>
              <a:rPr sz="3200" spc="-15" dirty="0">
                <a:solidFill>
                  <a:srgbClr val="3B4643"/>
                </a:solidFill>
                <a:latin typeface="Carlito"/>
                <a:cs typeface="Carlito"/>
              </a:rPr>
              <a:t>Hypothyroidism</a:t>
            </a:r>
            <a:endParaRPr sz="3200">
              <a:latin typeface="Carlito"/>
              <a:cs typeface="Carlito"/>
            </a:endParaRPr>
          </a:p>
          <a:p>
            <a:pPr marL="287020" indent="-2743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87020" algn="l"/>
              </a:tabLst>
            </a:pPr>
            <a:r>
              <a:rPr sz="3200" spc="-5" dirty="0">
                <a:solidFill>
                  <a:srgbClr val="3B4643"/>
                </a:solidFill>
                <a:latin typeface="Carlito"/>
                <a:cs typeface="Carlito"/>
              </a:rPr>
              <a:t>Insulinoma</a:t>
            </a:r>
            <a:endParaRPr sz="3200">
              <a:latin typeface="Carlito"/>
              <a:cs typeface="Carlito"/>
            </a:endParaRPr>
          </a:p>
          <a:p>
            <a:pPr marL="286385" marR="5080" indent="-2743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287020" algn="l"/>
              </a:tabLst>
            </a:pPr>
            <a:r>
              <a:rPr sz="3200" spc="-5" dirty="0">
                <a:solidFill>
                  <a:srgbClr val="3B4643"/>
                </a:solidFill>
                <a:latin typeface="Carlito"/>
                <a:cs typeface="Carlito"/>
              </a:rPr>
              <a:t>Craniopharyngioma </a:t>
            </a:r>
            <a:r>
              <a:rPr sz="3200" dirty="0">
                <a:solidFill>
                  <a:srgbClr val="3B4643"/>
                </a:solidFill>
                <a:latin typeface="Carlito"/>
                <a:cs typeface="Carlito"/>
              </a:rPr>
              <a:t>and </a:t>
            </a:r>
            <a:r>
              <a:rPr sz="3200" spc="-5" dirty="0">
                <a:solidFill>
                  <a:srgbClr val="3B4643"/>
                </a:solidFill>
                <a:latin typeface="Carlito"/>
                <a:cs typeface="Carlito"/>
              </a:rPr>
              <a:t>other </a:t>
            </a:r>
            <a:r>
              <a:rPr sz="3200" spc="-20" dirty="0">
                <a:solidFill>
                  <a:srgbClr val="3B4643"/>
                </a:solidFill>
                <a:latin typeface="Carlito"/>
                <a:cs typeface="Carlito"/>
              </a:rPr>
              <a:t>disorders  </a:t>
            </a:r>
            <a:r>
              <a:rPr sz="3200" spc="-10" dirty="0">
                <a:solidFill>
                  <a:srgbClr val="3B4643"/>
                </a:solidFill>
                <a:latin typeface="Carlito"/>
                <a:cs typeface="Carlito"/>
              </a:rPr>
              <a:t>involving </a:t>
            </a:r>
            <a:r>
              <a:rPr sz="3200" dirty="0">
                <a:solidFill>
                  <a:srgbClr val="3B4643"/>
                </a:solidFill>
                <a:latin typeface="Carlito"/>
                <a:cs typeface="Carlito"/>
              </a:rPr>
              <a:t>the</a:t>
            </a:r>
            <a:r>
              <a:rPr sz="3200" spc="2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3B4643"/>
                </a:solidFill>
                <a:latin typeface="Carlito"/>
                <a:cs typeface="Carlito"/>
              </a:rPr>
              <a:t>hypothalamus</a:t>
            </a:r>
            <a:endParaRPr sz="3200">
              <a:latin typeface="Carlito"/>
              <a:cs typeface="Carlito"/>
            </a:endParaRPr>
          </a:p>
          <a:p>
            <a:pPr marL="287020" indent="-2743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87020" algn="l"/>
              </a:tabLst>
            </a:pPr>
            <a:r>
              <a:rPr sz="3200" spc="-5" dirty="0">
                <a:solidFill>
                  <a:srgbClr val="3B4643"/>
                </a:solidFill>
                <a:latin typeface="Carlito"/>
                <a:cs typeface="Carlito"/>
              </a:rPr>
              <a:t>Drug</a:t>
            </a:r>
            <a:r>
              <a:rPr sz="3200" spc="-10" dirty="0">
                <a:solidFill>
                  <a:srgbClr val="3B4643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3B4643"/>
                </a:solidFill>
                <a:latin typeface="Carlito"/>
                <a:cs typeface="Carlito"/>
              </a:rPr>
              <a:t>induced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658</Words>
  <Application>Microsoft Office PowerPoint</Application>
  <PresentationFormat>On-screen Show (4:3)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 Childhood Obesity                                               Dr.Dinesh.k</vt:lpstr>
      <vt:lpstr>Definition</vt:lpstr>
      <vt:lpstr>Definition</vt:lpstr>
      <vt:lpstr>Introduction</vt:lpstr>
      <vt:lpstr>Prevalence</vt:lpstr>
      <vt:lpstr>Physiological regulation of energy balance</vt:lpstr>
      <vt:lpstr>Etiology of obesity</vt:lpstr>
      <vt:lpstr>Environmental/Psychosocial</vt:lpstr>
      <vt:lpstr>Medical causes</vt:lpstr>
      <vt:lpstr>Slide 10</vt:lpstr>
      <vt:lpstr>Slide 11</vt:lpstr>
      <vt:lpstr>Complications of Obesity</vt:lpstr>
      <vt:lpstr>Complications of Obesity</vt:lpstr>
      <vt:lpstr>Complications associated with Obesity</vt:lpstr>
      <vt:lpstr>Management of  Obesity</vt:lpstr>
      <vt:lpstr>WORK UP</vt:lpstr>
      <vt:lpstr>Treatment</vt:lpstr>
      <vt:lpstr>Guide to treatment options</vt:lpstr>
      <vt:lpstr>Weight loss &amp;  weight maintenance</vt:lpstr>
      <vt:lpstr>Behaviour modification</vt:lpstr>
      <vt:lpstr>Diet</vt:lpstr>
      <vt:lpstr>Diet</vt:lpstr>
      <vt:lpstr>Diet</vt:lpstr>
      <vt:lpstr>Diet</vt:lpstr>
      <vt:lpstr>Exercise</vt:lpstr>
      <vt:lpstr>Pharmacotherapy</vt:lpstr>
      <vt:lpstr>Pharmacotherapy</vt:lpstr>
      <vt:lpstr>Surgery (MOSTLY IN ADULTS</vt:lpstr>
      <vt:lpstr>Surgery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Obesity                                               Dr.Dinesh.k</dc:title>
  <dc:creator>Hemamalini</dc:creator>
  <cp:lastModifiedBy>Hemamalini</cp:lastModifiedBy>
  <cp:revision>1</cp:revision>
  <dcterms:created xsi:type="dcterms:W3CDTF">2020-04-15T13:25:08Z</dcterms:created>
  <dcterms:modified xsi:type="dcterms:W3CDTF">2020-04-17T05:43:42Z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2020-04-15T00:00:00Z</vt:filetime>
  </property>
</Properties>
</file>