
<file path=[Content_Types].xml><?xml version="1.0" encoding="utf-8"?>
<Types xmlns="http://schemas.openxmlformats.org/package/2006/content-types">
  <Default ContentType="image/x-emf" Extension="emf"/>
  <Default ContentType="image/gif" Extension="gif"/>
  <Default ContentType="image/png" Extension="png"/>
  <Default ContentType="image/vnd.ms-photo" Extension="wdp"/>
  <Default ContentType="application/vnd.openxmlformats-package.relationships+xml" Extension="rels"/>
  <Default ContentType="application/xml" Extension="xml"/>
  <Default ContentType="image/jpeg" Extension="jpeg"/>
  <Override ContentType="application/vnd.openxmlformats-officedocument.theme+xml" PartName="/ppt/theme/theme2.xml"/>
  <Override ContentType="application/vnd.openxmlformats-officedocument.theme+xml" PartName="/ppt/theme/theme1.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19.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6.xml"/>
  <Override ContentType="application/vnd.openxmlformats-officedocument.presentationml.notesSlide+xml" PartName="/ppt/notesSlides/notesSlide18.xml"/>
  <Override ContentType="application/vnd.openxmlformats-officedocument.presentationml.notesSlide+xml" PartName="/ppt/notesSlides/notesSlide5.xml"/>
  <Override ContentType="application/vnd.openxmlformats-officedocument.presentationml.notesSlide+xml" PartName="/ppt/notesSlides/notesSlide7.xml"/>
  <Override ContentType="application/vnd.openxmlformats-officedocument.presentationml.notesSlide+xml" PartName="/ppt/notesSlides/notesSlide9.xml"/>
  <Override ContentType="application/vnd.openxmlformats-officedocument.presentationml.notesSlide+xml" PartName="/ppt/notesSlides/notesSlide12.xml"/>
  <Override ContentType="application/vnd.openxmlformats-officedocument.presentationml.notesSlide+xml" PartName="/ppt/notesSlides/notesSlide11.xml"/>
  <Override ContentType="application/vnd.openxmlformats-officedocument.presentationml.notesSlide+xml" PartName="/ppt/notesSlides/notesSlide13.xml"/>
  <Override ContentType="application/vnd.openxmlformats-officedocument.presentationml.notesSlide+xml" PartName="/ppt/notesSlides/notesSlide10.xml"/>
  <Override ContentType="application/vnd.openxmlformats-officedocument.presentationml.notesSlide+xml" PartName="/ppt/notesSlides/notesSlide4.xml"/>
  <Override ContentType="application/vnd.openxmlformats-officedocument.presentationml.notesSlide+xml" PartName="/ppt/notesSlides/notesSlide17.xml"/>
  <Override ContentType="application/vnd.openxmlformats-officedocument.presentationml.slideLayout+xml" PartName="/ppt/slideLayouts/slideLayout3.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4.xml"/>
  <Override ContentType="application/vnd.openxmlformats-officedocument.presentationml.slideLayout+xml" PartName="/ppt/slideLayouts/slideLayout9.xml"/>
  <Override ContentType="application/vnd.openxmlformats-officedocument.presentationml.slideLayout+xml" PartName="/ppt/slideLayouts/slideLayout12.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drawingml.diagramData+xml" PartName="/ppt/diagrams/data8.xml"/>
  <Override ContentType="application/vnd.openxmlformats-officedocument.drawingml.diagramData+xml" PartName="/ppt/diagrams/data9.xml"/>
  <Override ContentType="application/vnd.openxmlformats-officedocument.drawingml.diagramData+xml" PartName="/ppt/diagrams/data1.xml"/>
  <Override ContentType="application/vnd.openxmlformats-officedocument.drawingml.diagramData+xml" PartName="/ppt/diagrams/data2.xml"/>
  <Override ContentType="application/vnd.openxmlformats-officedocument.drawingml.diagramData+xml" PartName="/ppt/diagrams/data10.xml"/>
  <Override ContentType="application/vnd.openxmlformats-officedocument.drawingml.diagramData+xml" PartName="/ppt/diagrams/data5.xml"/>
  <Override ContentType="application/vnd.openxmlformats-officedocument.drawingml.diagramData+xml" PartName="/ppt/diagrams/data6.xml"/>
  <Override ContentType="application/vnd.openxmlformats-officedocument.drawingml.diagramData+xml" PartName="/ppt/diagrams/data4.xml"/>
  <Override ContentType="application/vnd.openxmlformats-officedocument.drawingml.diagramData+xml" PartName="/ppt/diagrams/data7.xml"/>
  <Override ContentType="application/vnd.openxmlformats-officedocument.drawingml.diagramData+xml" PartName="/ppt/diagrams/data3.xml"/>
  <Override ContentType="application/vnd.openxmlformats-officedocument.presentationml.presProps+xml" PartName="/ppt/presProps3.xml"/>
  <Override ContentType="application/vnd.ms-office.drawingml.diagramDrawing+xml" PartName="/ppt/diagrams/drawing7.xml"/>
  <Override ContentType="application/vnd.ms-office.drawingml.diagramDrawing+xml" PartName="/ppt/diagrams/drawing9.xml"/>
  <Override ContentType="application/vnd.ms-office.drawingml.diagramDrawing+xml" PartName="/ppt/diagrams/drawing3.xml"/>
  <Override ContentType="application/vnd.ms-office.drawingml.diagramDrawing+xml" PartName="/ppt/diagrams/drawing6.xml"/>
  <Override ContentType="application/vnd.ms-office.drawingml.diagramDrawing+xml" PartName="/ppt/diagrams/drawing8.xml"/>
  <Override ContentType="application/vnd.ms-office.drawingml.diagramDrawing+xml" PartName="/ppt/diagrams/drawing1.xml"/>
  <Override ContentType="application/vnd.ms-office.drawingml.diagramDrawing+xml" PartName="/ppt/diagrams/drawing2.xml"/>
  <Override ContentType="application/vnd.openxmlformats-officedocument.drawingml.diagramColors+xml" PartName="/ppt/diagrams/colors9.xml"/>
  <Override ContentType="application/vnd.openxmlformats-officedocument.drawingml.diagramColors+xml" PartName="/ppt/diagrams/colors8.xml"/>
  <Override ContentType="application/vnd.openxmlformats-officedocument.drawingml.diagramColors+xml" PartName="/ppt/diagrams/colors6.xml"/>
  <Override ContentType="application/vnd.openxmlformats-officedocument.drawingml.diagramColors+xml" PartName="/ppt/diagrams/colors1.xml"/>
  <Override ContentType="application/vnd.openxmlformats-officedocument.drawingml.diagramColors+xml" PartName="/ppt/diagrams/colors5.xml"/>
  <Override ContentType="application/vnd.openxmlformats-officedocument.drawingml.diagramColors+xml" PartName="/ppt/diagrams/colors10.xml"/>
  <Override ContentType="application/vnd.openxmlformats-officedocument.drawingml.diagramColors+xml" PartName="/ppt/diagrams/colors4.xml"/>
  <Override ContentType="application/vnd.openxmlformats-officedocument.drawingml.diagramColors+xml" PartName="/ppt/diagrams/colors3.xml"/>
  <Override ContentType="application/vnd.openxmlformats-officedocument.drawingml.diagramColors+xml" PartName="/ppt/diagrams/colors2.xml"/>
  <Override ContentType="application/vnd.openxmlformats-officedocument.drawingml.diagramColors+xml" PartName="/ppt/diagrams/colors7.xml"/>
  <Override ContentType="application/vnd.openxmlformats-officedocument.drawingml.diagramStyle+xml" PartName="/ppt/diagrams/quickStyle10.xml"/>
  <Override ContentType="application/vnd.openxmlformats-officedocument.drawingml.diagramStyle+xml" PartName="/ppt/diagrams/quickStyle3.xml"/>
  <Override ContentType="application/vnd.openxmlformats-officedocument.drawingml.diagramStyle+xml" PartName="/ppt/diagrams/quickStyle8.xml"/>
  <Override ContentType="application/vnd.openxmlformats-officedocument.drawingml.diagramStyle+xml" PartName="/ppt/diagrams/quickStyle5.xml"/>
  <Override ContentType="application/vnd.openxmlformats-officedocument.drawingml.diagramStyle+xml" PartName="/ppt/diagrams/quickStyle7.xml"/>
  <Override ContentType="application/vnd.openxmlformats-officedocument.drawingml.diagramStyle+xml" PartName="/ppt/diagrams/quickStyle2.xml"/>
  <Override ContentType="application/vnd.openxmlformats-officedocument.drawingml.diagramStyle+xml" PartName="/ppt/diagrams/quickStyle9.xml"/>
  <Override ContentType="application/vnd.openxmlformats-officedocument.drawingml.diagramStyle+xml" PartName="/ppt/diagrams/quickStyle4.xml"/>
  <Override ContentType="application/vnd.openxmlformats-officedocument.drawingml.diagramStyle+xml" PartName="/ppt/diagrams/quickStyle1.xml"/>
  <Override ContentType="application/vnd.openxmlformats-officedocument.drawingml.diagramStyle+xml" PartName="/ppt/diagrams/quickStyle6.xml"/>
  <Override ContentType="application/vnd.openxmlformats-officedocument.drawingml.diagramLayout+xml" PartName="/ppt/diagrams/layout6.xml"/>
  <Override ContentType="application/vnd.openxmlformats-officedocument.drawingml.diagramLayout+xml" PartName="/ppt/diagrams/layout8.xml"/>
  <Override ContentType="application/vnd.openxmlformats-officedocument.drawingml.diagramLayout+xml" PartName="/ppt/diagrams/layout1.xml"/>
  <Override ContentType="application/vnd.openxmlformats-officedocument.drawingml.diagramLayout+xml" PartName="/ppt/diagrams/layout3.xml"/>
  <Override ContentType="application/vnd.openxmlformats-officedocument.drawingml.diagramLayout+xml" PartName="/ppt/diagrams/layout2.xml"/>
  <Override ContentType="application/vnd.openxmlformats-officedocument.drawingml.diagramLayout+xml" PartName="/ppt/diagrams/layout7.xml"/>
  <Override ContentType="application/vnd.openxmlformats-officedocument.drawingml.diagramLayout+xml" PartName="/ppt/diagrams/layout5.xml"/>
  <Override ContentType="application/vnd.openxmlformats-officedocument.drawingml.diagramLayout+xml" PartName="/ppt/diagrams/layout10.xml"/>
  <Override ContentType="application/vnd.openxmlformats-officedocument.drawingml.diagramLayout+xml" PartName="/ppt/diagrams/layout9.xml"/>
  <Override ContentType="application/vnd.openxmlformats-officedocument.drawingml.diagramLayout+xml" PartName="/ppt/diagrams/layout4.xml"/>
  <Override ContentType="application/vnd.openxmlformats-officedocument.presentationml.tags+xml" PartName="/ppt/tags/tag3.xml"/>
  <Override ContentType="application/vnd.openxmlformats-officedocument.presentationml.slideMaster+xml" PartName="/ppt/slideMasters/slideMaster1.xml"/>
  <Override ContentType="application/vnd.openxmlformats-officedocument.presentationml.notesMaster+xml" PartName="/ppt/notesMasters/notesMaster1.xml"/>
  <Override ContentType="application/vnd.openxmlformats-officedocument.presentationml.slide+xml" PartName="/ppt/slides/slide34.xml"/>
  <Override ContentType="application/vnd.openxmlformats-officedocument.presentationml.slide+xml" PartName="/ppt/slides/slide23.xml"/>
  <Override ContentType="application/vnd.openxmlformats-officedocument.presentationml.slide+xml" PartName="/ppt/slides/slide19.xml"/>
  <Override ContentType="application/vnd.openxmlformats-officedocument.presentationml.slide+xml" PartName="/ppt/slides/slide56.xml"/>
  <Override ContentType="application/vnd.openxmlformats-officedocument.presentationml.slide+xml" PartName="/ppt/slides/slide43.xml"/>
  <Override ContentType="application/vnd.openxmlformats-officedocument.presentationml.slide+xml" PartName="/ppt/slides/slide101.xml"/>
  <Override ContentType="application/vnd.openxmlformats-officedocument.presentationml.slide+xml" PartName="/ppt/slides/slide70.xml"/>
  <Override ContentType="application/vnd.openxmlformats-officedocument.presentationml.slide+xml" PartName="/ppt/slides/slide5.xml"/>
  <Override ContentType="application/vnd.openxmlformats-officedocument.presentationml.slide+xml" PartName="/ppt/slides/slide89.xml"/>
  <Override ContentType="application/vnd.openxmlformats-officedocument.presentationml.slide+xml" PartName="/ppt/slides/slide45.xml"/>
  <Override ContentType="application/vnd.openxmlformats-officedocument.presentationml.slide+xml" PartName="/ppt/slides/slide82.xml"/>
  <Override ContentType="application/vnd.openxmlformats-officedocument.presentationml.slide+xml" PartName="/ppt/slides/slide92.xml"/>
  <Override ContentType="application/vnd.openxmlformats-officedocument.presentationml.slide+xml" PartName="/ppt/slides/slide7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00.xml"/>
  <Override ContentType="application/vnd.openxmlformats-officedocument.presentationml.slide+xml" PartName="/ppt/slides/slide36.xml"/>
  <Override ContentType="application/vnd.openxmlformats-officedocument.presentationml.slide+xml" PartName="/ppt/slides/slide78.xml"/>
  <Override ContentType="application/vnd.openxmlformats-officedocument.presentationml.slide+xml" PartName="/ppt/slides/slide50.xml"/>
  <Override ContentType="application/vnd.openxmlformats-officedocument.presentationml.slide+xml" PartName="/ppt/slides/slide6.xml"/>
  <Override ContentType="application/vnd.openxmlformats-officedocument.presentationml.slide+xml" PartName="/ppt/slides/slide55.xml"/>
  <Override ContentType="application/vnd.openxmlformats-officedocument.presentationml.slide+xml" PartName="/ppt/slides/slide16.xml"/>
  <Override ContentType="application/vnd.openxmlformats-officedocument.presentationml.slide+xml" PartName="/ppt/slides/slide59.xml"/>
  <Override ContentType="application/vnd.openxmlformats-officedocument.presentationml.slide+xml" PartName="/ppt/slides/slide90.xml"/>
  <Override ContentType="application/vnd.openxmlformats-officedocument.presentationml.slide+xml" PartName="/ppt/slides/slide66.xml"/>
  <Override ContentType="application/vnd.openxmlformats-officedocument.presentationml.slide+xml" PartName="/ppt/slides/slide27.xml"/>
  <Override ContentType="application/vnd.openxmlformats-officedocument.presentationml.slide+xml" PartName="/ppt/slides/slide62.xml"/>
  <Override ContentType="application/vnd.openxmlformats-officedocument.presentationml.slide+xml" PartName="/ppt/slides/slide38.xml"/>
  <Override ContentType="application/vnd.openxmlformats-officedocument.presentationml.slide+xml" PartName="/ppt/slides/slide51.xml"/>
  <Override ContentType="application/vnd.openxmlformats-officedocument.presentationml.slide+xml" PartName="/ppt/slides/slide61.xml"/>
  <Override ContentType="application/vnd.openxmlformats-officedocument.presentationml.slide+xml" PartName="/ppt/slides/slide84.xml"/>
  <Override ContentType="application/vnd.openxmlformats-officedocument.presentationml.slide+xml" PartName="/ppt/slides/slide93.xml"/>
  <Override ContentType="application/vnd.openxmlformats-officedocument.presentationml.slide+xml" PartName="/ppt/slides/slide85.xml"/>
  <Override ContentType="application/vnd.openxmlformats-officedocument.presentationml.slide+xml" PartName="/ppt/slides/slide88.xml"/>
  <Override ContentType="application/vnd.openxmlformats-officedocument.presentationml.slide+xml" PartName="/ppt/slides/slide69.xml"/>
  <Override ContentType="application/vnd.openxmlformats-officedocument.presentationml.slide+xml" PartName="/ppt/slides/slide29.xml"/>
  <Override ContentType="application/vnd.openxmlformats-officedocument.presentationml.slide+xml" PartName="/ppt/slides/slide79.xml"/>
  <Override ContentType="application/vnd.openxmlformats-officedocument.presentationml.slide+xml" PartName="/ppt/slides/slide44.xml"/>
  <Override ContentType="application/vnd.openxmlformats-officedocument.presentationml.slide+xml" PartName="/ppt/slides/slide57.xml"/>
  <Override ContentType="application/vnd.openxmlformats-officedocument.presentationml.slide+xml" PartName="/ppt/slides/slide14.xml"/>
  <Override ContentType="application/vnd.openxmlformats-officedocument.presentationml.slide+xml" PartName="/ppt/slides/slide7.xml"/>
  <Override ContentType="application/vnd.openxmlformats-officedocument.presentationml.slide+xml" PartName="/ppt/slides/slide22.xml"/>
  <Override ContentType="application/vnd.openxmlformats-officedocument.presentationml.slide+xml" PartName="/ppt/slides/slide96.xml"/>
  <Override ContentType="application/vnd.openxmlformats-officedocument.presentationml.slide+xml" PartName="/ppt/slides/slide12.xml"/>
  <Override ContentType="application/vnd.openxmlformats-officedocument.presentationml.slide+xml" PartName="/ppt/slides/slide63.xml"/>
  <Override ContentType="application/vnd.openxmlformats-officedocument.presentationml.slide+xml" PartName="/ppt/slides/slide9.xml"/>
  <Override ContentType="application/vnd.openxmlformats-officedocument.presentationml.slide+xml" PartName="/ppt/slides/slide52.xml"/>
  <Override ContentType="application/vnd.openxmlformats-officedocument.presentationml.slide+xml" PartName="/ppt/slides/slide65.xml"/>
  <Override ContentType="application/vnd.openxmlformats-officedocument.presentationml.slide+xml" PartName="/ppt/slides/slide21.xml"/>
  <Override ContentType="application/vnd.openxmlformats-officedocument.presentationml.slide+xml" PartName="/ppt/slides/slide80.xml"/>
  <Override ContentType="application/vnd.openxmlformats-officedocument.presentationml.slide+xml" PartName="/ppt/slides/slide94.xml"/>
  <Override ContentType="application/vnd.openxmlformats-officedocument.presentationml.slide+xml" PartName="/ppt/slides/slide54.xml"/>
  <Override ContentType="application/vnd.openxmlformats-officedocument.presentationml.slide+xml" PartName="/ppt/slides/slide86.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73.xml"/>
  <Override ContentType="application/vnd.openxmlformats-officedocument.presentationml.slide+xml" PartName="/ppt/slides/slide2.xml"/>
  <Override ContentType="application/vnd.openxmlformats-officedocument.presentationml.slide+xml" PartName="/ppt/slides/slide60.xml"/>
  <Override ContentType="application/vnd.openxmlformats-officedocument.presentationml.slide+xml" PartName="/ppt/slides/slide87.xml"/>
  <Override ContentType="application/vnd.openxmlformats-officedocument.presentationml.slide+xml" PartName="/ppt/slides/slide31.xml"/>
  <Override ContentType="application/vnd.openxmlformats-officedocument.presentationml.slide+xml" PartName="/ppt/slides/slide3.xml"/>
  <Override ContentType="application/vnd.openxmlformats-officedocument.presentationml.slide+xml" PartName="/ppt/slides/slide102.xml"/>
  <Override ContentType="application/vnd.openxmlformats-officedocument.presentationml.slide+xml" PartName="/ppt/slides/slide41.xml"/>
  <Override ContentType="application/vnd.openxmlformats-officedocument.presentationml.slide+xml" PartName="/ppt/slides/slide81.xml"/>
  <Override ContentType="application/vnd.openxmlformats-officedocument.presentationml.slide+xml" PartName="/ppt/slides/slide32.xml"/>
  <Override ContentType="application/vnd.openxmlformats-officedocument.presentationml.slide+xml" PartName="/ppt/slides/slide15.xml"/>
  <Override ContentType="application/vnd.openxmlformats-officedocument.presentationml.slide+xml" PartName="/ppt/slides/slide76.xml"/>
  <Override ContentType="application/vnd.openxmlformats-officedocument.presentationml.slide+xml" PartName="/ppt/slides/slide53.xml"/>
  <Override ContentType="application/vnd.openxmlformats-officedocument.presentationml.slide+xml" PartName="/ppt/slides/slide17.xml"/>
  <Override ContentType="application/vnd.openxmlformats-officedocument.presentationml.slide+xml" PartName="/ppt/slides/slide91.xml"/>
  <Override ContentType="application/vnd.openxmlformats-officedocument.presentationml.slide+xml" PartName="/ppt/slides/slide99.xml"/>
  <Override ContentType="application/vnd.openxmlformats-officedocument.presentationml.slide+xml" PartName="/ppt/slides/slide64.xml"/>
  <Override ContentType="application/vnd.openxmlformats-officedocument.presentationml.slide+xml" PartName="/ppt/slides/slide58.xml"/>
  <Override ContentType="application/vnd.openxmlformats-officedocument.presentationml.slide+xml" PartName="/ppt/slides/slide49.xml"/>
  <Override ContentType="application/vnd.openxmlformats-officedocument.presentationml.slide+xml" PartName="/ppt/slides/slide1.xml"/>
  <Override ContentType="application/vnd.openxmlformats-officedocument.presentationml.slide+xml" PartName="/ppt/slides/slide74.xml"/>
  <Override ContentType="application/vnd.openxmlformats-officedocument.presentationml.slide+xml" PartName="/ppt/slides/slide40.xml"/>
  <Override ContentType="application/vnd.openxmlformats-officedocument.presentationml.slide+xml" PartName="/ppt/slides/slide103.xml"/>
  <Override ContentType="application/vnd.openxmlformats-officedocument.presentationml.slide+xml" PartName="/ppt/slides/slide10.xml"/>
  <Override ContentType="application/vnd.openxmlformats-officedocument.presentationml.slide+xml" PartName="/ppt/slides/slide8.xml"/>
  <Override ContentType="application/vnd.openxmlformats-officedocument.presentationml.slide+xml" PartName="/ppt/slides/slide13.xml"/>
  <Override ContentType="application/vnd.openxmlformats-officedocument.presentationml.slide+xml" PartName="/ppt/slides/slide98.xml"/>
  <Override ContentType="application/vnd.openxmlformats-officedocument.presentationml.slide+xml" PartName="/ppt/slides/slide39.xml"/>
  <Override ContentType="application/vnd.openxmlformats-officedocument.presentationml.slide+xml" PartName="/ppt/slides/slide97.xml"/>
  <Override ContentType="application/vnd.openxmlformats-officedocument.presentationml.slide+xml" PartName="/ppt/slides/slide83.xml"/>
  <Override ContentType="application/vnd.openxmlformats-officedocument.presentationml.slide+xml" PartName="/ppt/slides/slide95.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33.xml"/>
  <Override ContentType="application/vnd.openxmlformats-officedocument.presentationml.slide+xml" PartName="/ppt/slides/slide77.xml"/>
  <Override ContentType="application/vnd.openxmlformats-officedocument.presentationml.slide+xml" PartName="/ppt/slides/slide75.xml"/>
  <Override ContentType="application/vnd.openxmlformats-officedocument.presentationml.slide+xml" PartName="/ppt/slides/slide67.xml"/>
  <Override ContentType="application/vnd.openxmlformats-officedocument.presentationml.slide+xml" PartName="/ppt/slides/slide37.xml"/>
  <Override ContentType="application/vnd.openxmlformats-officedocument.presentationml.slide+xml" PartName="/ppt/slides/slide68.xml"/>
  <Override ContentType="application/vnd.openxmlformats-officedocument.presentationml.slide+xml" PartName="/ppt/slides/slide35.xml"/>
  <Override ContentType="application/vnd.openxmlformats-officedocument.presentationml.slide+xml" PartName="/ppt/slides/slide28.xml"/>
  <Override ContentType="application/vnd.openxmlformats-officedocument.presentationml.slide+xml" PartName="/ppt/slides/slide26.xml"/>
  <Override ContentType="application/vnd.openxmlformats-officedocument.presentationml.slide+xml" PartName="/ppt/slides/slide46.xml"/>
  <Override ContentType="application/vnd.openxmlformats-officedocument.presentationml.slide+xml" PartName="/ppt/slides/slide18.xml"/>
  <Override ContentType="application/vnd.openxmlformats-officedocument.presentationml.slide+xml" PartName="/ppt/slides/slide20.xml"/>
  <Override ContentType="application/vnd.openxmlformats-officedocument.presentationml.slide+xml" PartName="/ppt/slides/slide42.xml"/>
  <Override ContentType="application/vnd.openxmlformats-officedocument.presentationml.slide+xml" PartName="/ppt/slides/slide24.xml"/>
  <Override ContentType="application/vnd.openxmlformats-officedocument.presentationml.slide+xml" PartName="/ppt/slides/slide104.xml"/>
  <Override ContentType="application/vnd.openxmlformats-officedocument.presentationml.presentation.main+xml" PartName="/ppt/presentation.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Lst>
  <p:sldSz cy="6858000" cx="9144000"/>
  <p:notesSz cx="6858000" cy="9144000"/>
  <p:custDataLst>
    <p:tags r:id="rId109"/>
  </p:custDataLst>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3.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2" Type="http://schemas.openxmlformats.org/officeDocument/2006/relationships/slide" Target="slides/slide8.xml"/><Relationship Id="rId38" Type="http://schemas.openxmlformats.org/officeDocument/2006/relationships/slide" Target="slides/slide34.xml"/><Relationship Id="rId103" Type="http://schemas.openxmlformats.org/officeDocument/2006/relationships/slide" Target="slides/slide99.xml"/><Relationship Id="rId29" Type="http://schemas.openxmlformats.org/officeDocument/2006/relationships/slide" Target="slides/slide25.xml"/><Relationship Id="rId81" Type="http://schemas.openxmlformats.org/officeDocument/2006/relationships/slide" Target="slides/slide77.xml"/><Relationship Id="rId4" Type="http://schemas.openxmlformats.org/officeDocument/2006/relationships/notesMaster" Target="notesMasters/notesMaster1.xml"/><Relationship Id="rId42" Type="http://schemas.openxmlformats.org/officeDocument/2006/relationships/slide" Target="slides/slide38.xml"/><Relationship Id="rId71" Type="http://schemas.openxmlformats.org/officeDocument/2006/relationships/slide" Target="slides/slide67.xml"/><Relationship Id="rId9" Type="http://schemas.openxmlformats.org/officeDocument/2006/relationships/slide" Target="slides/slide5.xml"/><Relationship Id="rId94" Type="http://schemas.openxmlformats.org/officeDocument/2006/relationships/slide" Target="slides/slide90.xml"/><Relationship Id="rId31" Type="http://schemas.openxmlformats.org/officeDocument/2006/relationships/slide" Target="slides/slide27.xml"/><Relationship Id="rId48" Type="http://schemas.openxmlformats.org/officeDocument/2006/relationships/slide" Target="slides/slide44.xml"/><Relationship Id="rId43" Type="http://schemas.openxmlformats.org/officeDocument/2006/relationships/slide" Target="slides/slide39.xml"/><Relationship Id="rId33" Type="http://schemas.openxmlformats.org/officeDocument/2006/relationships/slide" Target="slides/slide29.xml"/><Relationship Id="rId104" Type="http://schemas.openxmlformats.org/officeDocument/2006/relationships/slide" Target="slides/slide100.xml"/><Relationship Id="rId24" Type="http://schemas.openxmlformats.org/officeDocument/2006/relationships/slide" Target="slides/slide20.xml"/><Relationship Id="rId80" Type="http://schemas.openxmlformats.org/officeDocument/2006/relationships/slide" Target="slides/slide76.xml"/><Relationship Id="rId87" Type="http://schemas.openxmlformats.org/officeDocument/2006/relationships/slide" Target="slides/slide83.xml"/><Relationship Id="rId45" Type="http://schemas.openxmlformats.org/officeDocument/2006/relationships/slide" Target="slides/slide41.xml"/><Relationship Id="rId76" Type="http://schemas.openxmlformats.org/officeDocument/2006/relationships/slide" Target="slides/slide72.xml"/><Relationship Id="rId6" Type="http://schemas.openxmlformats.org/officeDocument/2006/relationships/slide" Target="slides/slide2.xml"/><Relationship Id="rId88" Type="http://schemas.openxmlformats.org/officeDocument/2006/relationships/slide" Target="slides/slide84.xml"/><Relationship Id="rId107" Type="http://schemas.openxmlformats.org/officeDocument/2006/relationships/slide" Target="slides/slide103.xml"/><Relationship Id="rId89" Type="http://schemas.openxmlformats.org/officeDocument/2006/relationships/slide" Target="slides/slide85.xml"/><Relationship Id="rId66" Type="http://schemas.openxmlformats.org/officeDocument/2006/relationships/slide" Target="slides/slide62.xml"/><Relationship Id="rId51" Type="http://schemas.openxmlformats.org/officeDocument/2006/relationships/slide" Target="slides/slide47.xml"/><Relationship Id="rId85" Type="http://schemas.openxmlformats.org/officeDocument/2006/relationships/slide" Target="slides/slide81.xml"/><Relationship Id="rId40" Type="http://schemas.openxmlformats.org/officeDocument/2006/relationships/slide" Target="slides/slide36.xml"/><Relationship Id="rId54" Type="http://schemas.openxmlformats.org/officeDocument/2006/relationships/slide" Target="slides/slide50.xml"/><Relationship Id="rId28" Type="http://schemas.openxmlformats.org/officeDocument/2006/relationships/slide" Target="slides/slide24.xml"/><Relationship Id="rId16" Type="http://schemas.openxmlformats.org/officeDocument/2006/relationships/slide" Target="slides/slide12.xml"/><Relationship Id="rId79" Type="http://schemas.openxmlformats.org/officeDocument/2006/relationships/slide" Target="slides/slide75.xml"/><Relationship Id="rId20" Type="http://schemas.openxmlformats.org/officeDocument/2006/relationships/slide" Target="slides/slide16.xml"/><Relationship Id="rId108" Type="http://schemas.openxmlformats.org/officeDocument/2006/relationships/slide" Target="slides/slide104.xml"/><Relationship Id="rId60" Type="http://schemas.openxmlformats.org/officeDocument/2006/relationships/slide" Target="slides/slide56.xml"/><Relationship Id="rId68" Type="http://schemas.openxmlformats.org/officeDocument/2006/relationships/slide" Target="slides/slide64.xml"/><Relationship Id="rId11" Type="http://schemas.openxmlformats.org/officeDocument/2006/relationships/slide" Target="slides/slide7.xml"/><Relationship Id="rId14" Type="http://schemas.openxmlformats.org/officeDocument/2006/relationships/slide" Target="slides/slide10.xml"/><Relationship Id="rId7" Type="http://schemas.openxmlformats.org/officeDocument/2006/relationships/slide" Target="slides/slide3.xml"/><Relationship Id="rId73" Type="http://schemas.openxmlformats.org/officeDocument/2006/relationships/slide" Target="slides/slide69.xml"/><Relationship Id="rId70" Type="http://schemas.openxmlformats.org/officeDocument/2006/relationships/slide" Target="slides/slide66.xml"/><Relationship Id="rId27" Type="http://schemas.openxmlformats.org/officeDocument/2006/relationships/slide" Target="slides/slide23.xml"/><Relationship Id="rId61" Type="http://schemas.openxmlformats.org/officeDocument/2006/relationships/slide" Target="slides/slide57.xml"/><Relationship Id="rId95" Type="http://schemas.openxmlformats.org/officeDocument/2006/relationships/slide" Target="slides/slide91.xml"/><Relationship Id="rId101" Type="http://schemas.openxmlformats.org/officeDocument/2006/relationships/slide" Target="slides/slide97.xml"/><Relationship Id="rId22" Type="http://schemas.openxmlformats.org/officeDocument/2006/relationships/slide" Target="slides/slide18.xml"/><Relationship Id="rId91" Type="http://schemas.openxmlformats.org/officeDocument/2006/relationships/slide" Target="slides/slide87.xml"/><Relationship Id="rId78" Type="http://schemas.openxmlformats.org/officeDocument/2006/relationships/slide" Target="slides/slide74.xml"/><Relationship Id="rId72" Type="http://schemas.openxmlformats.org/officeDocument/2006/relationships/slide" Target="slides/slide68.xml"/><Relationship Id="rId65" Type="http://schemas.openxmlformats.org/officeDocument/2006/relationships/slide" Target="slides/slide61.xml"/><Relationship Id="rId10" Type="http://schemas.openxmlformats.org/officeDocument/2006/relationships/slide" Target="slides/slide6.xml"/><Relationship Id="rId52" Type="http://schemas.openxmlformats.org/officeDocument/2006/relationships/slide" Target="slides/slide48.xml"/><Relationship Id="rId64" Type="http://schemas.openxmlformats.org/officeDocument/2006/relationships/slide" Target="slides/slide60.xml"/><Relationship Id="rId109" Type="http://schemas.openxmlformats.org/officeDocument/2006/relationships/tags" Target="tags/tag3.xml"/><Relationship Id="rId47" Type="http://schemas.openxmlformats.org/officeDocument/2006/relationships/slide" Target="slides/slide43.xml"/><Relationship Id="rId99" Type="http://schemas.openxmlformats.org/officeDocument/2006/relationships/slide" Target="slides/slide95.xml"/><Relationship Id="rId58" Type="http://schemas.openxmlformats.org/officeDocument/2006/relationships/slide" Target="slides/slide54.xml"/><Relationship Id="rId50" Type="http://schemas.openxmlformats.org/officeDocument/2006/relationships/slide" Target="slides/slide46.xml"/><Relationship Id="rId46" Type="http://schemas.openxmlformats.org/officeDocument/2006/relationships/slide" Target="slides/slide42.xml"/><Relationship Id="rId15" Type="http://schemas.openxmlformats.org/officeDocument/2006/relationships/slide" Target="slides/slide11.xml"/><Relationship Id="rId25" Type="http://schemas.openxmlformats.org/officeDocument/2006/relationships/slide" Target="slides/slide21.xml"/><Relationship Id="rId74" Type="http://schemas.openxmlformats.org/officeDocument/2006/relationships/slide" Target="slides/slide70.xml"/><Relationship Id="rId62" Type="http://schemas.openxmlformats.org/officeDocument/2006/relationships/slide" Target="slides/slide58.xml"/><Relationship Id="rId35" Type="http://schemas.openxmlformats.org/officeDocument/2006/relationships/slide" Target="slides/slide31.xml"/><Relationship Id="rId13" Type="http://schemas.openxmlformats.org/officeDocument/2006/relationships/slide" Target="slides/slide9.xml"/><Relationship Id="rId8" Type="http://schemas.openxmlformats.org/officeDocument/2006/relationships/slide" Target="slides/slide4.xml"/><Relationship Id="rId44" Type="http://schemas.openxmlformats.org/officeDocument/2006/relationships/slide" Target="slides/slide40.xml"/><Relationship Id="rId5" Type="http://schemas.openxmlformats.org/officeDocument/2006/relationships/slide" Target="slides/slide1.xml"/><Relationship Id="rId36" Type="http://schemas.openxmlformats.org/officeDocument/2006/relationships/slide" Target="slides/slide32.xml"/><Relationship Id="rId98" Type="http://schemas.openxmlformats.org/officeDocument/2006/relationships/slide" Target="slides/slide94.xml"/><Relationship Id="rId23" Type="http://schemas.openxmlformats.org/officeDocument/2006/relationships/slide" Target="slides/slide19.xml"/><Relationship Id="rId2" Type="http://schemas.openxmlformats.org/officeDocument/2006/relationships/presProps" Target="presProps3.xml"/><Relationship Id="rId102" Type="http://schemas.openxmlformats.org/officeDocument/2006/relationships/slide" Target="slides/slide98.xml"/><Relationship Id="rId90" Type="http://schemas.openxmlformats.org/officeDocument/2006/relationships/slide" Target="slides/slide86.xml"/><Relationship Id="rId59" Type="http://schemas.openxmlformats.org/officeDocument/2006/relationships/slide" Target="slides/slide55.xml"/><Relationship Id="rId96" Type="http://schemas.openxmlformats.org/officeDocument/2006/relationships/slide" Target="slides/slide92.xml"/><Relationship Id="rId57" Type="http://schemas.openxmlformats.org/officeDocument/2006/relationships/slide" Target="slides/slide53.xml"/><Relationship Id="rId41" Type="http://schemas.openxmlformats.org/officeDocument/2006/relationships/slide" Target="slides/slide37.xml"/><Relationship Id="rId56" Type="http://schemas.openxmlformats.org/officeDocument/2006/relationships/slide" Target="slides/slide52.xml"/><Relationship Id="rId84" Type="http://schemas.openxmlformats.org/officeDocument/2006/relationships/slide" Target="slides/slide80.xml"/><Relationship Id="rId100" Type="http://schemas.openxmlformats.org/officeDocument/2006/relationships/slide" Target="slides/slide96.xml"/><Relationship Id="rId97" Type="http://schemas.openxmlformats.org/officeDocument/2006/relationships/slide" Target="slides/slide93.xml"/><Relationship Id="rId39" Type="http://schemas.openxmlformats.org/officeDocument/2006/relationships/slide" Target="slides/slide35.xml"/><Relationship Id="rId106" Type="http://schemas.openxmlformats.org/officeDocument/2006/relationships/slide" Target="slides/slide102.xml"/><Relationship Id="rId105" Type="http://schemas.openxmlformats.org/officeDocument/2006/relationships/slide" Target="slides/slide101.xml"/><Relationship Id="rId69" Type="http://schemas.openxmlformats.org/officeDocument/2006/relationships/slide" Target="slides/slide65.xml"/><Relationship Id="rId77" Type="http://schemas.openxmlformats.org/officeDocument/2006/relationships/slide" Target="slides/slide73.xml"/><Relationship Id="rId53" Type="http://schemas.openxmlformats.org/officeDocument/2006/relationships/slide" Target="slides/slide49.xml"/><Relationship Id="rId34" Type="http://schemas.openxmlformats.org/officeDocument/2006/relationships/slide" Target="slides/slide30.xml"/><Relationship Id="rId83" Type="http://schemas.openxmlformats.org/officeDocument/2006/relationships/slide" Target="slides/slide79.xml"/><Relationship Id="rId82" Type="http://schemas.openxmlformats.org/officeDocument/2006/relationships/slide" Target="slides/slide78.xml"/><Relationship Id="rId1" Type="http://schemas.openxmlformats.org/officeDocument/2006/relationships/theme" Target="theme/theme1.xml"/><Relationship Id="rId86" Type="http://schemas.openxmlformats.org/officeDocument/2006/relationships/slide" Target="slides/slide82.xml"/><Relationship Id="rId30" Type="http://schemas.openxmlformats.org/officeDocument/2006/relationships/slide" Target="slides/slide26.xml"/><Relationship Id="rId18" Type="http://schemas.openxmlformats.org/officeDocument/2006/relationships/slide" Target="slides/slide14.xml"/><Relationship Id="rId75" Type="http://schemas.openxmlformats.org/officeDocument/2006/relationships/slide" Target="slides/slide71.xml"/><Relationship Id="rId26" Type="http://schemas.openxmlformats.org/officeDocument/2006/relationships/slide" Target="slides/slide22.xml"/><Relationship Id="rId92" Type="http://schemas.openxmlformats.org/officeDocument/2006/relationships/slide" Target="slides/slide88.xml"/><Relationship Id="rId49" Type="http://schemas.openxmlformats.org/officeDocument/2006/relationships/slide" Target="slides/slide45.xml"/><Relationship Id="rId21" Type="http://schemas.openxmlformats.org/officeDocument/2006/relationships/slide" Target="slides/slide17.xml"/><Relationship Id="rId67" Type="http://schemas.openxmlformats.org/officeDocument/2006/relationships/slide" Target="slides/slide63.xml"/><Relationship Id="rId63" Type="http://schemas.openxmlformats.org/officeDocument/2006/relationships/slide" Target="slides/slide59.xml"/><Relationship Id="rId32" Type="http://schemas.openxmlformats.org/officeDocument/2006/relationships/slide" Target="slides/slide28.xml"/><Relationship Id="rId19" Type="http://schemas.openxmlformats.org/officeDocument/2006/relationships/slide" Target="slides/slide15.xml"/><Relationship Id="rId17" Type="http://schemas.openxmlformats.org/officeDocument/2006/relationships/slide" Target="slides/slide13.xml"/><Relationship Id="rId55" Type="http://schemas.openxmlformats.org/officeDocument/2006/relationships/slide" Target="slides/slide51.xml"/><Relationship Id="rId3" Type="http://schemas.openxmlformats.org/officeDocument/2006/relationships/slideMaster" Target="slideMasters/slideMaster1.xml"/><Relationship Id="rId93" Type="http://schemas.openxmlformats.org/officeDocument/2006/relationships/slide" Target="slides/slide89.xml"/><Relationship Id="rId37"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7A394-322D-49A0-83A0-0B293F4F441F}" type="doc">
      <dgm:prSet loTypeId="urn:microsoft.com/office/officeart/2005/8/layout/hProcess7" loCatId="list" qsTypeId="urn:microsoft.com/office/officeart/2005/8/quickstyle/3d2" qsCatId="3D" csTypeId="urn:microsoft.com/office/officeart/2005/8/colors/colorful5" csCatId="colorful" phldr="1"/>
      <dgm:spPr/>
      <dgm:t>
        <a:bodyPr/>
        <a:lstStyle/>
        <a:p>
          <a:endParaRPr lang="en-IN"/>
        </a:p>
      </dgm:t>
    </dgm:pt>
    <dgm:pt modelId="{B0584A83-77A0-41CA-B1AC-FB949AEBED1B}">
      <dgm:prSet phldrT="[Text]" custT="1"/>
      <dgm:spPr>
        <a:solidFill>
          <a:schemeClr val="accent3">
            <a:lumMod val="40000"/>
            <a:lumOff val="60000"/>
          </a:schemeClr>
        </a:solidFill>
      </dgm:spPr>
      <dgm:t>
        <a:bodyPr/>
        <a:lstStyle/>
        <a:p>
          <a:endParaRPr lang="en-US" sz="2000" dirty="0" smtClean="0">
            <a:solidFill>
              <a:srgbClr val="92D050"/>
            </a:solidFill>
            <a:latin typeface="Calibri Light" pitchFamily="34" charset="0"/>
          </a:endParaRPr>
        </a:p>
        <a:p>
          <a:r>
            <a:rPr lang="en-US" sz="1800" dirty="0" smtClean="0">
              <a:solidFill>
                <a:schemeClr val="tx1"/>
              </a:solidFill>
              <a:latin typeface="+mj-lt"/>
            </a:rPr>
            <a:t>Ovulation</a:t>
          </a:r>
          <a:r>
            <a:rPr lang="en-US" sz="1800" dirty="0" smtClean="0">
              <a:solidFill>
                <a:schemeClr val="tx1"/>
              </a:solidFill>
              <a:latin typeface="+mj-lt"/>
              <a:sym typeface="Wingdings" pitchFamily="2" charset="2"/>
            </a:rPr>
            <a:t></a:t>
          </a:r>
          <a:r>
            <a:rPr lang="en-US" sz="1800" dirty="0" smtClean="0">
              <a:solidFill>
                <a:schemeClr val="tx1"/>
              </a:solidFill>
              <a:latin typeface="+mj-lt"/>
            </a:rPr>
            <a:t> ovum  picked up by </a:t>
          </a:r>
          <a:r>
            <a:rPr lang="en-US" sz="1800" dirty="0" err="1" smtClean="0">
              <a:solidFill>
                <a:schemeClr val="tx1"/>
              </a:solidFill>
              <a:latin typeface="+mj-lt"/>
            </a:rPr>
            <a:t>fimbria</a:t>
          </a:r>
          <a:r>
            <a:rPr lang="en-US" sz="1800" dirty="0" smtClean="0">
              <a:solidFill>
                <a:schemeClr val="tx1"/>
              </a:solidFill>
              <a:latin typeface="+mj-lt"/>
              <a:sym typeface="Wingdings" pitchFamily="2" charset="2"/>
            </a:rPr>
            <a:t></a:t>
          </a:r>
          <a:r>
            <a:rPr lang="en-US" sz="1800" dirty="0" smtClean="0">
              <a:solidFill>
                <a:schemeClr val="tx1"/>
              </a:solidFill>
              <a:latin typeface="+mj-lt"/>
            </a:rPr>
            <a:t> swept by </a:t>
          </a:r>
          <a:r>
            <a:rPr lang="en-US" sz="1800" dirty="0" err="1" smtClean="0">
              <a:solidFill>
                <a:schemeClr val="tx1"/>
              </a:solidFill>
              <a:latin typeface="+mj-lt"/>
            </a:rPr>
            <a:t>ciliary</a:t>
          </a:r>
          <a:r>
            <a:rPr lang="en-US" sz="1800" dirty="0" smtClean="0">
              <a:solidFill>
                <a:schemeClr val="tx1"/>
              </a:solidFill>
              <a:latin typeface="+mj-lt"/>
            </a:rPr>
            <a:t> action towards </a:t>
          </a:r>
          <a:r>
            <a:rPr lang="en-US" sz="1800" dirty="0" err="1" smtClean="0">
              <a:solidFill>
                <a:schemeClr val="tx1"/>
              </a:solidFill>
              <a:latin typeface="+mj-lt"/>
            </a:rPr>
            <a:t>ampulla</a:t>
          </a:r>
          <a:r>
            <a:rPr lang="en-US" sz="1800" dirty="0" smtClean="0">
              <a:solidFill>
                <a:schemeClr val="tx1"/>
              </a:solidFill>
              <a:latin typeface="+mj-lt"/>
              <a:sym typeface="Wingdings" pitchFamily="2" charset="2"/>
            </a:rPr>
            <a:t> fertili</a:t>
          </a:r>
          <a:r>
            <a:rPr lang="en-US" sz="1800" dirty="0" smtClean="0">
              <a:solidFill>
                <a:schemeClr val="tx1"/>
              </a:solidFill>
              <a:latin typeface="+mj-lt"/>
            </a:rPr>
            <a:t>zation.</a:t>
          </a:r>
        </a:p>
        <a:p>
          <a:endParaRPr lang="en-US" sz="1800" u="sng" dirty="0" smtClean="0">
            <a:solidFill>
              <a:schemeClr val="tx1"/>
            </a:solidFill>
            <a:latin typeface="+mj-lt"/>
          </a:endParaRPr>
        </a:p>
        <a:p>
          <a:r>
            <a:rPr lang="en-US" sz="1800" u="sng" dirty="0" smtClean="0">
              <a:solidFill>
                <a:schemeClr val="tx1"/>
              </a:solidFill>
              <a:latin typeface="+mj-lt"/>
            </a:rPr>
            <a:t>Zygote </a:t>
          </a:r>
          <a:r>
            <a:rPr lang="en-US" sz="1800" dirty="0" smtClean="0">
              <a:solidFill>
                <a:schemeClr val="tx1"/>
              </a:solidFill>
              <a:latin typeface="+mj-lt"/>
              <a:sym typeface="Wingdings" pitchFamily="2" charset="2"/>
            </a:rPr>
            <a:t>cleavage</a:t>
          </a:r>
          <a:r>
            <a:rPr lang="en-US" sz="1800" dirty="0" smtClean="0">
              <a:solidFill>
                <a:schemeClr val="tx1"/>
              </a:solidFill>
              <a:latin typeface="+mj-lt"/>
            </a:rPr>
            <a:t> division in (3 -4 days) </a:t>
          </a:r>
          <a:r>
            <a:rPr lang="en-US" sz="1800" dirty="0" smtClean="0">
              <a:solidFill>
                <a:schemeClr val="tx1"/>
              </a:solidFill>
              <a:latin typeface="+mj-lt"/>
              <a:sym typeface="Wingdings" pitchFamily="2" charset="2"/>
            </a:rPr>
            <a:t> </a:t>
          </a:r>
          <a:r>
            <a:rPr lang="en-US" sz="1800" u="sng" dirty="0" err="1" smtClean="0">
              <a:solidFill>
                <a:schemeClr val="tx1"/>
              </a:solidFill>
              <a:latin typeface="+mj-lt"/>
            </a:rPr>
            <a:t>morula</a:t>
          </a:r>
          <a:r>
            <a:rPr lang="en-US" sz="1800" dirty="0" smtClean="0">
              <a:solidFill>
                <a:schemeClr val="tx1"/>
              </a:solidFill>
              <a:latin typeface="+mj-lt"/>
            </a:rPr>
            <a:t> (8-32 cell stage)</a:t>
          </a:r>
          <a:r>
            <a:rPr lang="en-US" sz="1800" dirty="0" smtClean="0">
              <a:solidFill>
                <a:schemeClr val="tx1"/>
              </a:solidFill>
              <a:latin typeface="+mj-lt"/>
              <a:sym typeface="Wingdings" pitchFamily="2" charset="2"/>
            </a:rPr>
            <a:t></a:t>
          </a:r>
          <a:r>
            <a:rPr lang="en-US" sz="1800" dirty="0" smtClean="0">
              <a:solidFill>
                <a:schemeClr val="tx1"/>
              </a:solidFill>
              <a:latin typeface="+mj-lt"/>
            </a:rPr>
            <a:t> embryo to uterine cavity for up to 72 hours</a:t>
          </a:r>
          <a:r>
            <a:rPr lang="en-US" sz="1800" dirty="0" smtClean="0">
              <a:solidFill>
                <a:schemeClr val="tx1"/>
              </a:solidFill>
              <a:latin typeface="+mj-lt"/>
              <a:sym typeface="Wingdings" pitchFamily="2" charset="2"/>
            </a:rPr>
            <a:t> D</a:t>
          </a:r>
          <a:r>
            <a:rPr lang="en-US" sz="1800" dirty="0" smtClean="0">
              <a:solidFill>
                <a:schemeClr val="tx1"/>
              </a:solidFill>
              <a:latin typeface="+mj-lt"/>
            </a:rPr>
            <a:t>6 enters uterus</a:t>
          </a:r>
          <a:r>
            <a:rPr lang="en-US" sz="1800" dirty="0" smtClean="0">
              <a:solidFill>
                <a:schemeClr val="tx1"/>
              </a:solidFill>
              <a:latin typeface="+mj-lt"/>
              <a:sym typeface="Wingdings" pitchFamily="2" charset="2"/>
            </a:rPr>
            <a:t> implantation- </a:t>
          </a:r>
          <a:r>
            <a:rPr lang="en-US" sz="1800" dirty="0" smtClean="0">
              <a:solidFill>
                <a:schemeClr val="tx1"/>
              </a:solidFill>
              <a:latin typeface="+mj-lt"/>
            </a:rPr>
            <a:t>uterine cavity in normal positioned pregnancy .</a:t>
          </a:r>
        </a:p>
        <a:p>
          <a:endParaRPr lang="en-US" sz="1800" dirty="0" smtClean="0">
            <a:solidFill>
              <a:schemeClr val="tx1"/>
            </a:solidFill>
            <a:latin typeface="+mj-lt"/>
          </a:endParaRPr>
        </a:p>
        <a:p>
          <a:r>
            <a:rPr lang="en-US" sz="1800" dirty="0" err="1" smtClean="0">
              <a:solidFill>
                <a:schemeClr val="tx1"/>
              </a:solidFill>
              <a:latin typeface="+mj-lt"/>
            </a:rPr>
            <a:t>hCG</a:t>
          </a:r>
          <a:r>
            <a:rPr lang="en-US" sz="1800" dirty="0" smtClean="0">
              <a:solidFill>
                <a:schemeClr val="tx1"/>
              </a:solidFill>
              <a:latin typeface="+mj-lt"/>
            </a:rPr>
            <a:t> (</a:t>
          </a:r>
          <a:r>
            <a:rPr lang="en-US" sz="1800" dirty="0" err="1" smtClean="0">
              <a:solidFill>
                <a:schemeClr val="tx1"/>
              </a:solidFill>
              <a:latin typeface="+mj-lt"/>
            </a:rPr>
            <a:t>trophoblast</a:t>
          </a:r>
          <a:r>
            <a:rPr lang="en-US" sz="1800" dirty="0" smtClean="0">
              <a:solidFill>
                <a:schemeClr val="tx1"/>
              </a:solidFill>
              <a:latin typeface="+mj-lt"/>
            </a:rPr>
            <a:t>)mother’s serum 1 week after implantation, level doubles every 36-48 hours</a:t>
          </a:r>
          <a:endParaRPr lang="en-IN" sz="1800" dirty="0">
            <a:solidFill>
              <a:schemeClr val="tx1"/>
            </a:solidFill>
            <a:latin typeface="+mj-lt"/>
          </a:endParaRPr>
        </a:p>
      </dgm:t>
    </dgm:pt>
    <dgm:pt modelId="{F13638B9-5B6E-4BDD-9AD1-BCB9192A45CA}" type="parTrans" cxnId="{C8CCE755-3863-4EB5-8E04-E49720572E82}">
      <dgm:prSet/>
      <dgm:spPr/>
      <dgm:t>
        <a:bodyPr/>
        <a:lstStyle/>
        <a:p>
          <a:endParaRPr lang="en-IN"/>
        </a:p>
      </dgm:t>
    </dgm:pt>
    <dgm:pt modelId="{5C10E561-214F-4001-8830-60992D77B01C}" type="sibTrans" cxnId="{C8CCE755-3863-4EB5-8E04-E49720572E82}">
      <dgm:prSet/>
      <dgm:spPr/>
      <dgm:t>
        <a:bodyPr/>
        <a:lstStyle/>
        <a:p>
          <a:endParaRPr lang="en-IN"/>
        </a:p>
      </dgm:t>
    </dgm:pt>
    <dgm:pt modelId="{3ECB153B-5E01-4504-A381-6683EAFBB8DF}">
      <dgm:prSet phldrT="[Text]" phldr="1"/>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endParaRPr lang="en-IN" dirty="0"/>
        </a:p>
      </dgm:t>
    </dgm:pt>
    <dgm:pt modelId="{EA3A2C69-8D1A-4219-A188-351057F9C9A3}" type="parTrans" cxnId="{C5ED5FAD-C854-45A1-BC34-B9578A539B61}">
      <dgm:prSet/>
      <dgm:spPr/>
      <dgm:t>
        <a:bodyPr/>
        <a:lstStyle/>
        <a:p>
          <a:endParaRPr lang="en-IN"/>
        </a:p>
      </dgm:t>
    </dgm:pt>
    <dgm:pt modelId="{4B5B828E-1A52-493F-9D15-B08EA8295AAA}" type="sibTrans" cxnId="{C5ED5FAD-C854-45A1-BC34-B9578A539B61}">
      <dgm:prSet/>
      <dgm:spPr/>
      <dgm:t>
        <a:bodyPr/>
        <a:lstStyle/>
        <a:p>
          <a:endParaRPr lang="en-IN"/>
        </a:p>
      </dgm:t>
    </dgm:pt>
    <dgm:pt modelId="{3B581391-1155-454D-92E9-CDBDFD2B46C4}">
      <dgm:prSet phldrT="[Text]" custT="1"/>
      <dgm:spPr>
        <a:solidFill>
          <a:schemeClr val="accent3">
            <a:lumMod val="40000"/>
            <a:lumOff val="60000"/>
          </a:schemeClr>
        </a:solidFill>
      </dgm:spPr>
      <dgm:t>
        <a:bodyPr/>
        <a:lstStyle/>
        <a:p>
          <a:endParaRPr lang="en-US" sz="1700" dirty="0" smtClean="0"/>
        </a:p>
        <a:p>
          <a:r>
            <a:rPr lang="en-US" sz="1800" dirty="0" smtClean="0">
              <a:solidFill>
                <a:schemeClr val="tx1"/>
              </a:solidFill>
            </a:rPr>
            <a:t>Delay or obstruction of the passage of fertilized egg down the fallopian tube to the uterus</a:t>
          </a:r>
          <a:r>
            <a:rPr lang="en-US" sz="1800" dirty="0" smtClean="0">
              <a:solidFill>
                <a:schemeClr val="tx1"/>
              </a:solidFill>
              <a:sym typeface="Wingdings" pitchFamily="2" charset="2"/>
            </a:rPr>
            <a:t></a:t>
          </a:r>
          <a:r>
            <a:rPr lang="en-US" sz="1800" dirty="0" smtClean="0">
              <a:solidFill>
                <a:schemeClr val="tx1"/>
              </a:solidFill>
            </a:rPr>
            <a:t> implantation in tube or ovary or peritoneal cavity</a:t>
          </a:r>
          <a:r>
            <a:rPr lang="en-US" sz="1800" dirty="0" smtClean="0">
              <a:solidFill>
                <a:schemeClr val="tx1"/>
              </a:solidFill>
              <a:sym typeface="Wingdings" pitchFamily="2" charset="2"/>
            </a:rPr>
            <a:t></a:t>
          </a:r>
          <a:r>
            <a:rPr lang="en-US" sz="1800" dirty="0" smtClean="0">
              <a:solidFill>
                <a:schemeClr val="tx1"/>
              </a:solidFill>
            </a:rPr>
            <a:t> </a:t>
          </a:r>
          <a:r>
            <a:rPr lang="en-US" sz="1800" u="sng" dirty="0" smtClean="0">
              <a:solidFill>
                <a:schemeClr val="tx1"/>
              </a:solidFill>
            </a:rPr>
            <a:t>ectopic pregnancy</a:t>
          </a:r>
          <a:endParaRPr lang="en-IN" sz="1800" dirty="0">
            <a:solidFill>
              <a:schemeClr val="tx1"/>
            </a:solidFill>
          </a:endParaRPr>
        </a:p>
      </dgm:t>
    </dgm:pt>
    <dgm:pt modelId="{E6B774BB-FC8C-4DF6-BBD9-987223272426}" type="parTrans" cxnId="{C2DE23C3-1A1B-45E4-ABA0-FB0A84EB08CC}">
      <dgm:prSet/>
      <dgm:spPr/>
      <dgm:t>
        <a:bodyPr/>
        <a:lstStyle/>
        <a:p>
          <a:endParaRPr lang="en-IN"/>
        </a:p>
      </dgm:t>
    </dgm:pt>
    <dgm:pt modelId="{BC052FD5-A7AC-4DE4-AA07-0334536D3BCD}" type="sibTrans" cxnId="{C2DE23C3-1A1B-45E4-ABA0-FB0A84EB08CC}">
      <dgm:prSet/>
      <dgm:spPr/>
      <dgm:t>
        <a:bodyPr/>
        <a:lstStyle/>
        <a:p>
          <a:endParaRPr lang="en-IN"/>
        </a:p>
      </dgm:t>
    </dgm:pt>
    <dgm:pt modelId="{61C59F16-B101-4A9B-8B64-CCB98CE26A03}">
      <dgm:prSet custT="1"/>
      <dgm:spPr>
        <a:solidFill>
          <a:schemeClr val="accent3">
            <a:lumMod val="40000"/>
            <a:lumOff val="60000"/>
          </a:schemeClr>
        </a:solidFill>
      </dgm:spPr>
      <dgm:t>
        <a:bodyPr/>
        <a:lstStyle/>
        <a:p>
          <a:endParaRPr lang="en-US" sz="1800" u="sng" dirty="0" smtClean="0">
            <a:solidFill>
              <a:schemeClr val="tx1"/>
            </a:solidFill>
          </a:endParaRPr>
        </a:p>
        <a:p>
          <a:r>
            <a:rPr lang="en-US" sz="1800" u="sng" dirty="0" smtClean="0">
              <a:solidFill>
                <a:schemeClr val="tx1"/>
              </a:solidFill>
            </a:rPr>
            <a:t>Eventually fails to develop</a:t>
          </a:r>
        </a:p>
      </dgm:t>
    </dgm:pt>
    <dgm:pt modelId="{D78B1FD0-7AE0-405E-B08E-6BB0521968BD}" type="parTrans" cxnId="{CF7229B1-D101-42E1-9235-DA32F7D857EA}">
      <dgm:prSet/>
      <dgm:spPr/>
      <dgm:t>
        <a:bodyPr/>
        <a:lstStyle/>
        <a:p>
          <a:endParaRPr lang="en-IN"/>
        </a:p>
      </dgm:t>
    </dgm:pt>
    <dgm:pt modelId="{0390A90F-3A5E-44CE-94ED-1B89ABCF274A}" type="sibTrans" cxnId="{CF7229B1-D101-42E1-9235-DA32F7D857EA}">
      <dgm:prSet/>
      <dgm:spPr/>
      <dgm:t>
        <a:bodyPr/>
        <a:lstStyle/>
        <a:p>
          <a:endParaRPr lang="en-IN"/>
        </a:p>
      </dgm:t>
    </dgm:pt>
    <dgm:pt modelId="{7B465B51-7CF5-4393-A655-3E758C6307E3}">
      <dgm:prSet custT="1"/>
      <dgm:spPr>
        <a:solidFill>
          <a:schemeClr val="accent3">
            <a:lumMod val="40000"/>
            <a:lumOff val="60000"/>
          </a:schemeClr>
        </a:solidFill>
      </dgm:spPr>
      <dgm:t>
        <a:bodyPr/>
        <a:lstStyle/>
        <a:p>
          <a:r>
            <a:rPr lang="en-US" sz="1800" u="sng" dirty="0" err="1" smtClean="0">
              <a:solidFill>
                <a:schemeClr val="tx1"/>
              </a:solidFill>
            </a:rPr>
            <a:t>hCG</a:t>
          </a:r>
          <a:r>
            <a:rPr lang="en-US" sz="1800" dirty="0" smtClean="0">
              <a:solidFill>
                <a:schemeClr val="tx1"/>
              </a:solidFill>
            </a:rPr>
            <a:t> fails to raise dramatically</a:t>
          </a:r>
          <a:endParaRPr lang="en-IN" sz="1800" dirty="0" smtClean="0">
            <a:solidFill>
              <a:schemeClr val="tx1"/>
            </a:solidFill>
          </a:endParaRPr>
        </a:p>
      </dgm:t>
    </dgm:pt>
    <dgm:pt modelId="{8623DBF5-3C62-4F85-833C-4E1DF5127F30}" type="parTrans" cxnId="{86294295-4834-4441-9917-37E59FFB342C}">
      <dgm:prSet/>
      <dgm:spPr/>
      <dgm:t>
        <a:bodyPr/>
        <a:lstStyle/>
        <a:p>
          <a:endParaRPr lang="en-IN"/>
        </a:p>
      </dgm:t>
    </dgm:pt>
    <dgm:pt modelId="{2CDEB5EB-D737-43F5-B255-4BE726F9EC10}" type="sibTrans" cxnId="{86294295-4834-4441-9917-37E59FFB342C}">
      <dgm:prSet/>
      <dgm:spPr/>
      <dgm:t>
        <a:bodyPr/>
        <a:lstStyle/>
        <a:p>
          <a:endParaRPr lang="en-IN"/>
        </a:p>
      </dgm:t>
    </dgm:pt>
    <dgm:pt modelId="{C951C72C-F64D-4C00-8C2C-6CD81C8F140E}">
      <dgm:prSet phldrT="[Text]" phldr="1"/>
      <dgm:spPr>
        <a:gradFill rotWithShape="0">
          <a:gsLst>
            <a:gs pos="0">
              <a:srgbClr val="FFEFD1"/>
            </a:gs>
            <a:gs pos="64999">
              <a:srgbClr val="F0EBD5"/>
            </a:gs>
            <a:gs pos="100000">
              <a:srgbClr val="D1C39F"/>
            </a:gs>
          </a:gsLst>
          <a:lin ang="5400000" scaled="0"/>
        </a:gradFill>
      </dgm:spPr>
      <dgm:t>
        <a:bodyPr/>
        <a:lstStyle/>
        <a:p>
          <a:endParaRPr lang="en-IN" dirty="0"/>
        </a:p>
      </dgm:t>
    </dgm:pt>
    <dgm:pt modelId="{93B83601-2DC7-48F7-A158-0B4C9926D6B7}" type="sibTrans" cxnId="{6548BE2A-1905-4203-B4B8-506FE2F316CD}">
      <dgm:prSet/>
      <dgm:spPr/>
      <dgm:t>
        <a:bodyPr/>
        <a:lstStyle/>
        <a:p>
          <a:endParaRPr lang="en-IN"/>
        </a:p>
      </dgm:t>
    </dgm:pt>
    <dgm:pt modelId="{AF558B92-A0DA-4B66-8A02-D0895F34C2D4}" type="parTrans" cxnId="{6548BE2A-1905-4203-B4B8-506FE2F316CD}">
      <dgm:prSet/>
      <dgm:spPr/>
      <dgm:t>
        <a:bodyPr/>
        <a:lstStyle/>
        <a:p>
          <a:endParaRPr lang="en-IN"/>
        </a:p>
      </dgm:t>
    </dgm:pt>
    <dgm:pt modelId="{C6E2B0B0-DF57-46FF-857A-4BA56509B683}" type="pres">
      <dgm:prSet presAssocID="{C1D7A394-322D-49A0-83A0-0B293F4F441F}" presName="Name0" presStyleCnt="0">
        <dgm:presLayoutVars>
          <dgm:dir/>
          <dgm:animLvl val="lvl"/>
          <dgm:resizeHandles val="exact"/>
        </dgm:presLayoutVars>
      </dgm:prSet>
      <dgm:spPr/>
      <dgm:t>
        <a:bodyPr/>
        <a:lstStyle/>
        <a:p>
          <a:endParaRPr lang="en-IN"/>
        </a:p>
      </dgm:t>
    </dgm:pt>
    <dgm:pt modelId="{4B4E44DB-2447-4B33-A842-D4A8651E806C}" type="pres">
      <dgm:prSet presAssocID="{C951C72C-F64D-4C00-8C2C-6CD81C8F140E}" presName="compositeNode" presStyleCnt="0">
        <dgm:presLayoutVars>
          <dgm:bulletEnabled val="1"/>
        </dgm:presLayoutVars>
      </dgm:prSet>
      <dgm:spPr/>
      <dgm:t>
        <a:bodyPr/>
        <a:lstStyle/>
        <a:p>
          <a:endParaRPr lang="en-IN"/>
        </a:p>
      </dgm:t>
    </dgm:pt>
    <dgm:pt modelId="{B55BFD0A-8D97-47B1-807E-2C9321084AE4}" type="pres">
      <dgm:prSet presAssocID="{C951C72C-F64D-4C00-8C2C-6CD81C8F140E}" presName="bgRect" presStyleLbl="node1" presStyleIdx="0" presStyleCnt="2" custScaleX="526295" custScaleY="412259" custLinFactNeighborX="853" custLinFactNeighborY="-21004"/>
      <dgm:spPr/>
      <dgm:t>
        <a:bodyPr/>
        <a:lstStyle/>
        <a:p>
          <a:endParaRPr lang="en-IN"/>
        </a:p>
      </dgm:t>
    </dgm:pt>
    <dgm:pt modelId="{91EB2FCA-8970-4451-8BD1-FA3054B1D6D4}" type="pres">
      <dgm:prSet presAssocID="{C951C72C-F64D-4C00-8C2C-6CD81C8F140E}" presName="parentNode" presStyleLbl="node1" presStyleIdx="0" presStyleCnt="2">
        <dgm:presLayoutVars>
          <dgm:chMax val="0"/>
          <dgm:bulletEnabled val="1"/>
        </dgm:presLayoutVars>
      </dgm:prSet>
      <dgm:spPr/>
      <dgm:t>
        <a:bodyPr/>
        <a:lstStyle/>
        <a:p>
          <a:endParaRPr lang="en-IN"/>
        </a:p>
      </dgm:t>
    </dgm:pt>
    <dgm:pt modelId="{70AAA2AB-8372-47A2-9E79-8D6C43F6B915}" type="pres">
      <dgm:prSet presAssocID="{C951C72C-F64D-4C00-8C2C-6CD81C8F140E}" presName="childNode" presStyleLbl="node1" presStyleIdx="0" presStyleCnt="2">
        <dgm:presLayoutVars>
          <dgm:bulletEnabled val="1"/>
        </dgm:presLayoutVars>
      </dgm:prSet>
      <dgm:spPr/>
      <dgm:t>
        <a:bodyPr/>
        <a:lstStyle/>
        <a:p>
          <a:endParaRPr lang="en-IN"/>
        </a:p>
      </dgm:t>
    </dgm:pt>
    <dgm:pt modelId="{5919DE5F-67CC-49F6-A3CB-A9AA767217FF}" type="pres">
      <dgm:prSet presAssocID="{93B83601-2DC7-48F7-A158-0B4C9926D6B7}" presName="hSp" presStyleCnt="0"/>
      <dgm:spPr/>
      <dgm:t>
        <a:bodyPr/>
        <a:lstStyle/>
        <a:p>
          <a:endParaRPr lang="en-IN"/>
        </a:p>
      </dgm:t>
    </dgm:pt>
    <dgm:pt modelId="{D2F3DC50-989F-45C1-92EB-1681115C3062}" type="pres">
      <dgm:prSet presAssocID="{93B83601-2DC7-48F7-A158-0B4C9926D6B7}" presName="vProcSp" presStyleCnt="0"/>
      <dgm:spPr/>
      <dgm:t>
        <a:bodyPr/>
        <a:lstStyle/>
        <a:p>
          <a:endParaRPr lang="en-IN"/>
        </a:p>
      </dgm:t>
    </dgm:pt>
    <dgm:pt modelId="{14394990-4E87-4AD1-A2EB-A8841DE1465F}" type="pres">
      <dgm:prSet presAssocID="{93B83601-2DC7-48F7-A158-0B4C9926D6B7}" presName="vSp1" presStyleCnt="0"/>
      <dgm:spPr/>
      <dgm:t>
        <a:bodyPr/>
        <a:lstStyle/>
        <a:p>
          <a:endParaRPr lang="en-IN"/>
        </a:p>
      </dgm:t>
    </dgm:pt>
    <dgm:pt modelId="{080C70F0-38D0-4BD2-A269-056B1A1ED630}" type="pres">
      <dgm:prSet presAssocID="{93B83601-2DC7-48F7-A158-0B4C9926D6B7}" presName="simulatedConn" presStyleLbl="solidFgAcc1" presStyleIdx="0" presStyleCnt="1"/>
      <dgm:spPr/>
      <dgm:t>
        <a:bodyPr/>
        <a:lstStyle/>
        <a:p>
          <a:endParaRPr lang="en-IN"/>
        </a:p>
      </dgm:t>
    </dgm:pt>
    <dgm:pt modelId="{E99D68C9-4D7D-4D04-B2AB-4D1187DD87FD}" type="pres">
      <dgm:prSet presAssocID="{93B83601-2DC7-48F7-A158-0B4C9926D6B7}" presName="vSp2" presStyleCnt="0"/>
      <dgm:spPr/>
      <dgm:t>
        <a:bodyPr/>
        <a:lstStyle/>
        <a:p>
          <a:endParaRPr lang="en-IN"/>
        </a:p>
      </dgm:t>
    </dgm:pt>
    <dgm:pt modelId="{BAEAFFEB-FD44-4641-97ED-ECAB9FC06A38}" type="pres">
      <dgm:prSet presAssocID="{93B83601-2DC7-48F7-A158-0B4C9926D6B7}" presName="sibTrans" presStyleCnt="0"/>
      <dgm:spPr/>
      <dgm:t>
        <a:bodyPr/>
        <a:lstStyle/>
        <a:p>
          <a:endParaRPr lang="en-IN"/>
        </a:p>
      </dgm:t>
    </dgm:pt>
    <dgm:pt modelId="{08090CF4-18C1-4CE2-A3CD-8D6D49E3E5D3}" type="pres">
      <dgm:prSet presAssocID="{3ECB153B-5E01-4504-A381-6683EAFBB8DF}" presName="compositeNode" presStyleCnt="0">
        <dgm:presLayoutVars>
          <dgm:bulletEnabled val="1"/>
        </dgm:presLayoutVars>
      </dgm:prSet>
      <dgm:spPr/>
      <dgm:t>
        <a:bodyPr/>
        <a:lstStyle/>
        <a:p>
          <a:endParaRPr lang="en-IN"/>
        </a:p>
      </dgm:t>
    </dgm:pt>
    <dgm:pt modelId="{DA19C31B-49D4-4562-B20E-7E43929F75CA}" type="pres">
      <dgm:prSet presAssocID="{3ECB153B-5E01-4504-A381-6683EAFBB8DF}" presName="bgRect" presStyleLbl="node1" presStyleIdx="1" presStyleCnt="2" custScaleX="287852" custScaleY="411260" custLinFactNeighborX="11513" custLinFactNeighborY="4506"/>
      <dgm:spPr/>
      <dgm:t>
        <a:bodyPr/>
        <a:lstStyle/>
        <a:p>
          <a:endParaRPr lang="en-IN"/>
        </a:p>
      </dgm:t>
    </dgm:pt>
    <dgm:pt modelId="{386BE6CC-811D-40EB-BBFE-C4C7B6BED80F}" type="pres">
      <dgm:prSet presAssocID="{3ECB153B-5E01-4504-A381-6683EAFBB8DF}" presName="parentNode" presStyleLbl="node1" presStyleIdx="1" presStyleCnt="2">
        <dgm:presLayoutVars>
          <dgm:chMax val="0"/>
          <dgm:bulletEnabled val="1"/>
        </dgm:presLayoutVars>
      </dgm:prSet>
      <dgm:spPr/>
      <dgm:t>
        <a:bodyPr/>
        <a:lstStyle/>
        <a:p>
          <a:endParaRPr lang="en-IN"/>
        </a:p>
      </dgm:t>
    </dgm:pt>
    <dgm:pt modelId="{DD67D32A-4BFB-4595-92C9-1660D37BD02E}" type="pres">
      <dgm:prSet presAssocID="{3ECB153B-5E01-4504-A381-6683EAFBB8DF}" presName="childNode" presStyleLbl="node1" presStyleIdx="1" presStyleCnt="2">
        <dgm:presLayoutVars>
          <dgm:bulletEnabled val="1"/>
        </dgm:presLayoutVars>
      </dgm:prSet>
      <dgm:spPr/>
      <dgm:t>
        <a:bodyPr/>
        <a:lstStyle/>
        <a:p>
          <a:endParaRPr lang="en-IN"/>
        </a:p>
      </dgm:t>
    </dgm:pt>
  </dgm:ptLst>
  <dgm:cxnLst>
    <dgm:cxn modelId="{BFC2F09A-0990-4779-91F8-6159EC6CE471}" type="presOf" srcId="{3B581391-1155-454D-92E9-CDBDFD2B46C4}" destId="{DD67D32A-4BFB-4595-92C9-1660D37BD02E}" srcOrd="0" destOrd="0" presId="urn:microsoft.com/office/officeart/2005/8/layout/hProcess7"/>
    <dgm:cxn modelId="{C8CCE755-3863-4EB5-8E04-E49720572E82}" srcId="{C951C72C-F64D-4C00-8C2C-6CD81C8F140E}" destId="{B0584A83-77A0-41CA-B1AC-FB949AEBED1B}" srcOrd="0" destOrd="0" parTransId="{F13638B9-5B6E-4BDD-9AD1-BCB9192A45CA}" sibTransId="{5C10E561-214F-4001-8830-60992D77B01C}"/>
    <dgm:cxn modelId="{86294295-4834-4441-9917-37E59FFB342C}" srcId="{3ECB153B-5E01-4504-A381-6683EAFBB8DF}" destId="{7B465B51-7CF5-4393-A655-3E758C6307E3}" srcOrd="2" destOrd="0" parTransId="{8623DBF5-3C62-4F85-833C-4E1DF5127F30}" sibTransId="{2CDEB5EB-D737-43F5-B255-4BE726F9EC10}"/>
    <dgm:cxn modelId="{0525FEA2-BADA-41EC-8165-0C174DB329B8}" type="presOf" srcId="{3ECB153B-5E01-4504-A381-6683EAFBB8DF}" destId="{DA19C31B-49D4-4562-B20E-7E43929F75CA}" srcOrd="0" destOrd="0" presId="urn:microsoft.com/office/officeart/2005/8/layout/hProcess7"/>
    <dgm:cxn modelId="{CF7229B1-D101-42E1-9235-DA32F7D857EA}" srcId="{3ECB153B-5E01-4504-A381-6683EAFBB8DF}" destId="{61C59F16-B101-4A9B-8B64-CCB98CE26A03}" srcOrd="1" destOrd="0" parTransId="{D78B1FD0-7AE0-405E-B08E-6BB0521968BD}" sibTransId="{0390A90F-3A5E-44CE-94ED-1B89ABCF274A}"/>
    <dgm:cxn modelId="{B8003B7A-2852-402E-9284-52D9FCB38FEE}" type="presOf" srcId="{C1D7A394-322D-49A0-83A0-0B293F4F441F}" destId="{C6E2B0B0-DF57-46FF-857A-4BA56509B683}" srcOrd="0" destOrd="0" presId="urn:microsoft.com/office/officeart/2005/8/layout/hProcess7"/>
    <dgm:cxn modelId="{C5ED5FAD-C854-45A1-BC34-B9578A539B61}" srcId="{C1D7A394-322D-49A0-83A0-0B293F4F441F}" destId="{3ECB153B-5E01-4504-A381-6683EAFBB8DF}" srcOrd="1" destOrd="0" parTransId="{EA3A2C69-8D1A-4219-A188-351057F9C9A3}" sibTransId="{4B5B828E-1A52-493F-9D15-B08EA8295AAA}"/>
    <dgm:cxn modelId="{6548BE2A-1905-4203-B4B8-506FE2F316CD}" srcId="{C1D7A394-322D-49A0-83A0-0B293F4F441F}" destId="{C951C72C-F64D-4C00-8C2C-6CD81C8F140E}" srcOrd="0" destOrd="0" parTransId="{AF558B92-A0DA-4B66-8A02-D0895F34C2D4}" sibTransId="{93B83601-2DC7-48F7-A158-0B4C9926D6B7}"/>
    <dgm:cxn modelId="{C2DE23C3-1A1B-45E4-ABA0-FB0A84EB08CC}" srcId="{3ECB153B-5E01-4504-A381-6683EAFBB8DF}" destId="{3B581391-1155-454D-92E9-CDBDFD2B46C4}" srcOrd="0" destOrd="0" parTransId="{E6B774BB-FC8C-4DF6-BBD9-987223272426}" sibTransId="{BC052FD5-A7AC-4DE4-AA07-0334536D3BCD}"/>
    <dgm:cxn modelId="{F8A7095A-3126-41EE-9DD1-51644EF1D54A}" type="presOf" srcId="{3ECB153B-5E01-4504-A381-6683EAFBB8DF}" destId="{386BE6CC-811D-40EB-BBFE-C4C7B6BED80F}" srcOrd="1" destOrd="0" presId="urn:microsoft.com/office/officeart/2005/8/layout/hProcess7"/>
    <dgm:cxn modelId="{289478C1-BC4B-49F7-AE54-6DD6143A8E7C}" type="presOf" srcId="{61C59F16-B101-4A9B-8B64-CCB98CE26A03}" destId="{DD67D32A-4BFB-4595-92C9-1660D37BD02E}" srcOrd="0" destOrd="1" presId="urn:microsoft.com/office/officeart/2005/8/layout/hProcess7"/>
    <dgm:cxn modelId="{DF9F5D08-2F64-402F-ABCF-3FFFF607FFC9}" type="presOf" srcId="{7B465B51-7CF5-4393-A655-3E758C6307E3}" destId="{DD67D32A-4BFB-4595-92C9-1660D37BD02E}" srcOrd="0" destOrd="2" presId="urn:microsoft.com/office/officeart/2005/8/layout/hProcess7"/>
    <dgm:cxn modelId="{03418BFB-A25C-4A48-9F96-0BBC475D0C07}" type="presOf" srcId="{C951C72C-F64D-4C00-8C2C-6CD81C8F140E}" destId="{B55BFD0A-8D97-47B1-807E-2C9321084AE4}" srcOrd="0" destOrd="0" presId="urn:microsoft.com/office/officeart/2005/8/layout/hProcess7"/>
    <dgm:cxn modelId="{8957112A-99FE-48B7-A0C9-3C29681B93A1}" type="presOf" srcId="{B0584A83-77A0-41CA-B1AC-FB949AEBED1B}" destId="{70AAA2AB-8372-47A2-9E79-8D6C43F6B915}" srcOrd="0" destOrd="0" presId="urn:microsoft.com/office/officeart/2005/8/layout/hProcess7"/>
    <dgm:cxn modelId="{47A967EF-0CAD-43D6-B7B4-608A60E0EC0E}" type="presOf" srcId="{C951C72C-F64D-4C00-8C2C-6CD81C8F140E}" destId="{91EB2FCA-8970-4451-8BD1-FA3054B1D6D4}" srcOrd="1" destOrd="0" presId="urn:microsoft.com/office/officeart/2005/8/layout/hProcess7"/>
    <dgm:cxn modelId="{9626D13F-33E5-4F71-83C6-E475C06EC4A6}" type="presParOf" srcId="{C6E2B0B0-DF57-46FF-857A-4BA56509B683}" destId="{4B4E44DB-2447-4B33-A842-D4A8651E806C}" srcOrd="0" destOrd="0" presId="urn:microsoft.com/office/officeart/2005/8/layout/hProcess7"/>
    <dgm:cxn modelId="{9CF020AA-E06D-4AC2-9B96-7D181A9E9B9B}" type="presParOf" srcId="{4B4E44DB-2447-4B33-A842-D4A8651E806C}" destId="{B55BFD0A-8D97-47B1-807E-2C9321084AE4}" srcOrd="0" destOrd="0" presId="urn:microsoft.com/office/officeart/2005/8/layout/hProcess7"/>
    <dgm:cxn modelId="{AC6066DA-087C-438E-B274-D4CC4ECAAEDB}" type="presParOf" srcId="{4B4E44DB-2447-4B33-A842-D4A8651E806C}" destId="{91EB2FCA-8970-4451-8BD1-FA3054B1D6D4}" srcOrd="1" destOrd="0" presId="urn:microsoft.com/office/officeart/2005/8/layout/hProcess7"/>
    <dgm:cxn modelId="{B110A67F-2166-4955-A843-CC0811BD3308}" type="presParOf" srcId="{4B4E44DB-2447-4B33-A842-D4A8651E806C}" destId="{70AAA2AB-8372-47A2-9E79-8D6C43F6B915}" srcOrd="2" destOrd="0" presId="urn:microsoft.com/office/officeart/2005/8/layout/hProcess7"/>
    <dgm:cxn modelId="{9E7CCD3B-28A9-427E-B74E-0BC7AFE60639}" type="presParOf" srcId="{C6E2B0B0-DF57-46FF-857A-4BA56509B683}" destId="{5919DE5F-67CC-49F6-A3CB-A9AA767217FF}" srcOrd="1" destOrd="0" presId="urn:microsoft.com/office/officeart/2005/8/layout/hProcess7"/>
    <dgm:cxn modelId="{0EFD341B-2F84-4A36-AD57-22CE28F5445E}" type="presParOf" srcId="{C6E2B0B0-DF57-46FF-857A-4BA56509B683}" destId="{D2F3DC50-989F-45C1-92EB-1681115C3062}" srcOrd="2" destOrd="0" presId="urn:microsoft.com/office/officeart/2005/8/layout/hProcess7"/>
    <dgm:cxn modelId="{95473427-74C8-4EAA-A307-14FDA9DEB13F}" type="presParOf" srcId="{D2F3DC50-989F-45C1-92EB-1681115C3062}" destId="{14394990-4E87-4AD1-A2EB-A8841DE1465F}" srcOrd="0" destOrd="0" presId="urn:microsoft.com/office/officeart/2005/8/layout/hProcess7"/>
    <dgm:cxn modelId="{F8F60F33-3E73-4BA7-8BE9-635A98801CF6}" type="presParOf" srcId="{D2F3DC50-989F-45C1-92EB-1681115C3062}" destId="{080C70F0-38D0-4BD2-A269-056B1A1ED630}" srcOrd="1" destOrd="0" presId="urn:microsoft.com/office/officeart/2005/8/layout/hProcess7"/>
    <dgm:cxn modelId="{20CDD73E-5EA3-46DA-B0C5-4166CCB3FB7A}" type="presParOf" srcId="{D2F3DC50-989F-45C1-92EB-1681115C3062}" destId="{E99D68C9-4D7D-4D04-B2AB-4D1187DD87FD}" srcOrd="2" destOrd="0" presId="urn:microsoft.com/office/officeart/2005/8/layout/hProcess7"/>
    <dgm:cxn modelId="{06127E4F-84CE-4B1B-B7A2-468473843004}" type="presParOf" srcId="{C6E2B0B0-DF57-46FF-857A-4BA56509B683}" destId="{BAEAFFEB-FD44-4641-97ED-ECAB9FC06A38}" srcOrd="3" destOrd="0" presId="urn:microsoft.com/office/officeart/2005/8/layout/hProcess7"/>
    <dgm:cxn modelId="{BD92A442-DDA5-475C-B114-2654959D16E2}" type="presParOf" srcId="{C6E2B0B0-DF57-46FF-857A-4BA56509B683}" destId="{08090CF4-18C1-4CE2-A3CD-8D6D49E3E5D3}" srcOrd="4" destOrd="0" presId="urn:microsoft.com/office/officeart/2005/8/layout/hProcess7"/>
    <dgm:cxn modelId="{3C15EAB7-BEAF-444A-B20D-7094B6DAC289}" type="presParOf" srcId="{08090CF4-18C1-4CE2-A3CD-8D6D49E3E5D3}" destId="{DA19C31B-49D4-4562-B20E-7E43929F75CA}" srcOrd="0" destOrd="0" presId="urn:microsoft.com/office/officeart/2005/8/layout/hProcess7"/>
    <dgm:cxn modelId="{F3DED110-ADB9-41B1-923F-1A57D29659E4}" type="presParOf" srcId="{08090CF4-18C1-4CE2-A3CD-8D6D49E3E5D3}" destId="{386BE6CC-811D-40EB-BBFE-C4C7B6BED80F}" srcOrd="1" destOrd="0" presId="urn:microsoft.com/office/officeart/2005/8/layout/hProcess7"/>
    <dgm:cxn modelId="{7EB9D934-BE6A-4241-B226-42E19FE803AE}" type="presParOf" srcId="{08090CF4-18C1-4CE2-A3CD-8D6D49E3E5D3}" destId="{DD67D32A-4BFB-4595-92C9-1660D37BD02E}" srcOrd="2" destOrd="0" presId="urn:microsoft.com/office/officeart/2005/8/layout/hProcess7"/>
  </dgm:cxnLst>
  <dgm:bg/>
  <dgm:whole/>
</dgm:dataModel>
</file>

<file path=ppt/diagrams/data10.xml><?xml version="1.0" encoding="utf-8"?>
<dgm:dataModel xmlns:dgm="http://schemas.openxmlformats.org/drawingml/2006/diagram" xmlns:a="http://schemas.openxmlformats.org/drawingml/2006/main">
  <dgm:ptLst>
    <dgm:pt modelId="{C61AD034-96D8-4484-A4BA-4DDC9B631389}"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en-IN"/>
        </a:p>
      </dgm:t>
    </dgm:pt>
    <dgm:pt modelId="{53B37D56-E3F9-436F-9FC6-54178B09A962}">
      <dgm:prSet phldrT="[Text]"/>
      <dgm:spPr/>
      <dgm:t>
        <a:bodyPr/>
        <a:lstStyle/>
        <a:p>
          <a:r>
            <a:rPr lang="en-IN" b="1" dirty="0" smtClean="0"/>
            <a:t>good and consistent evidence</a:t>
          </a:r>
        </a:p>
        <a:p>
          <a:r>
            <a:rPr lang="en-IN" b="1" dirty="0" smtClean="0"/>
            <a:t>(Level A)</a:t>
          </a:r>
          <a:r>
            <a:rPr lang="en-IN" dirty="0" smtClean="0"/>
            <a:t>:</a:t>
          </a:r>
          <a:endParaRPr lang="en-IN" dirty="0"/>
        </a:p>
      </dgm:t>
    </dgm:pt>
    <dgm:pt modelId="{0506A70B-EB3A-44C0-BDDB-70296F4D7CA9}" type="parTrans" cxnId="{8225706F-511C-4DB9-94EE-840403F295C6}">
      <dgm:prSet/>
      <dgm:spPr/>
      <dgm:t>
        <a:bodyPr/>
        <a:lstStyle/>
        <a:p>
          <a:endParaRPr lang="en-IN"/>
        </a:p>
      </dgm:t>
    </dgm:pt>
    <dgm:pt modelId="{29C34E4A-6378-4A3E-B774-9FB01CE01C52}" type="sibTrans" cxnId="{8225706F-511C-4DB9-94EE-840403F295C6}">
      <dgm:prSet/>
      <dgm:spPr/>
      <dgm:t>
        <a:bodyPr/>
        <a:lstStyle/>
        <a:p>
          <a:endParaRPr lang="en-IN"/>
        </a:p>
      </dgm:t>
    </dgm:pt>
    <dgm:pt modelId="{CD0B5276-C9A8-4948-81AB-33BDF5EC35AB}">
      <dgm:prSet phldrT="[Text]"/>
      <dgm:spPr/>
      <dgm:t>
        <a:bodyPr/>
        <a:lstStyle/>
        <a:p>
          <a:endParaRPr lang="en-IN" sz="800" dirty="0"/>
        </a:p>
      </dgm:t>
    </dgm:pt>
    <dgm:pt modelId="{8DB44F07-8433-49EC-81EE-D53162ACE3A7}" type="parTrans" cxnId="{DFFC07E0-CA62-44C0-8194-F7B8D5B93042}">
      <dgm:prSet/>
      <dgm:spPr/>
      <dgm:t>
        <a:bodyPr/>
        <a:lstStyle/>
        <a:p>
          <a:endParaRPr lang="en-IN"/>
        </a:p>
      </dgm:t>
    </dgm:pt>
    <dgm:pt modelId="{C15106CF-AD5A-450D-849C-D7F244958D20}" type="sibTrans" cxnId="{DFFC07E0-CA62-44C0-8194-F7B8D5B93042}">
      <dgm:prSet/>
      <dgm:spPr/>
      <dgm:t>
        <a:bodyPr/>
        <a:lstStyle/>
        <a:p>
          <a:endParaRPr lang="en-IN"/>
        </a:p>
      </dgm:t>
    </dgm:pt>
    <dgm:pt modelId="{116B2489-5C4D-4D88-B673-EA11896C9407}">
      <dgm:prSet phldrT="[Text]"/>
      <dgm:spPr/>
      <dgm:t>
        <a:bodyPr/>
        <a:lstStyle/>
        <a:p>
          <a:r>
            <a:rPr lang="en-IN" b="1" dirty="0" smtClean="0"/>
            <a:t>limited or inconsistent evidence</a:t>
          </a:r>
        </a:p>
        <a:p>
          <a:r>
            <a:rPr lang="en-IN" b="1" dirty="0" smtClean="0"/>
            <a:t> (Level B)</a:t>
          </a:r>
          <a:r>
            <a:rPr lang="en-IN" dirty="0" smtClean="0"/>
            <a:t>:</a:t>
          </a:r>
          <a:endParaRPr lang="en-IN" dirty="0"/>
        </a:p>
      </dgm:t>
    </dgm:pt>
    <dgm:pt modelId="{59A193E2-3BF5-43A7-96D8-64F8695F5F5A}" type="parTrans" cxnId="{E4CD708B-46F4-4570-9535-EFAE3BBA6494}">
      <dgm:prSet/>
      <dgm:spPr/>
      <dgm:t>
        <a:bodyPr/>
        <a:lstStyle/>
        <a:p>
          <a:endParaRPr lang="en-IN"/>
        </a:p>
      </dgm:t>
    </dgm:pt>
    <dgm:pt modelId="{3F7CC8B7-E0A2-4393-8FCE-B036F225AD2B}" type="sibTrans" cxnId="{E4CD708B-46F4-4570-9535-EFAE3BBA6494}">
      <dgm:prSet/>
      <dgm:spPr/>
      <dgm:t>
        <a:bodyPr/>
        <a:lstStyle/>
        <a:p>
          <a:endParaRPr lang="en-IN"/>
        </a:p>
      </dgm:t>
    </dgm:pt>
    <dgm:pt modelId="{E9062709-FEEE-4AE7-8100-50957C720B1D}">
      <dgm:prSet phldrT="[Text]" custT="1"/>
      <dgm:spPr/>
      <dgm:t>
        <a:bodyPr/>
        <a:lstStyle/>
        <a:p>
          <a:endParaRPr lang="en-IN" sz="1100" dirty="0"/>
        </a:p>
      </dgm:t>
    </dgm:pt>
    <dgm:pt modelId="{7A83C4A7-BC1F-4864-914A-65C71DF7C4C4}" type="parTrans" cxnId="{D4CC6057-FA5D-4CA2-9FC5-45BF971DDB56}">
      <dgm:prSet/>
      <dgm:spPr/>
      <dgm:t>
        <a:bodyPr/>
        <a:lstStyle/>
        <a:p>
          <a:endParaRPr lang="en-IN"/>
        </a:p>
      </dgm:t>
    </dgm:pt>
    <dgm:pt modelId="{C9A8D9D7-7D4B-40CE-A923-2C39237C88C3}" type="sibTrans" cxnId="{D4CC6057-FA5D-4CA2-9FC5-45BF971DDB56}">
      <dgm:prSet/>
      <dgm:spPr/>
      <dgm:t>
        <a:bodyPr/>
        <a:lstStyle/>
        <a:p>
          <a:endParaRPr lang="en-IN"/>
        </a:p>
      </dgm:t>
    </dgm:pt>
    <dgm:pt modelId="{36764C65-2A70-4EE9-9162-E3C2A753E92C}">
      <dgm:prSet phldrT="[Text]"/>
      <dgm:spPr/>
      <dgm:t>
        <a:bodyPr/>
        <a:lstStyle/>
        <a:p>
          <a:r>
            <a:rPr lang="en-IN" b="1" dirty="0" smtClean="0"/>
            <a:t>consensus and expert opinion (Level C)</a:t>
          </a:r>
          <a:r>
            <a:rPr lang="en-IN" dirty="0" smtClean="0"/>
            <a:t>:</a:t>
          </a:r>
          <a:endParaRPr lang="en-IN" dirty="0"/>
        </a:p>
      </dgm:t>
    </dgm:pt>
    <dgm:pt modelId="{CAB377E8-E24C-49DA-88D7-83844D34B225}" type="parTrans" cxnId="{D209A498-05F4-4C26-A82F-D75CC9B0ED37}">
      <dgm:prSet/>
      <dgm:spPr/>
      <dgm:t>
        <a:bodyPr/>
        <a:lstStyle/>
        <a:p>
          <a:endParaRPr lang="en-IN"/>
        </a:p>
      </dgm:t>
    </dgm:pt>
    <dgm:pt modelId="{2526EFBE-5DA7-4216-A0E2-F4E59BB3826D}" type="sibTrans" cxnId="{D209A498-05F4-4C26-A82F-D75CC9B0ED37}">
      <dgm:prSet/>
      <dgm:spPr/>
      <dgm:t>
        <a:bodyPr/>
        <a:lstStyle/>
        <a:p>
          <a:endParaRPr lang="en-IN"/>
        </a:p>
      </dgm:t>
    </dgm:pt>
    <dgm:pt modelId="{249420FE-658F-4C47-9961-4A517CED476A}">
      <dgm:prSet phldrT="[Text]" custT="1"/>
      <dgm:spPr/>
      <dgm:t>
        <a:bodyPr/>
        <a:lstStyle/>
        <a:p>
          <a:r>
            <a:rPr lang="en-IN" sz="1800" dirty="0" smtClean="0"/>
            <a:t>If the initial </a:t>
          </a:r>
          <a:r>
            <a:rPr lang="en-IN" sz="1800" dirty="0" err="1" smtClean="0"/>
            <a:t>hCG</a:t>
          </a:r>
          <a:r>
            <a:rPr lang="en-IN" sz="1800" dirty="0" smtClean="0"/>
            <a:t> level is less than 200 </a:t>
          </a:r>
          <a:r>
            <a:rPr lang="en-IN" sz="1800" dirty="0" err="1" smtClean="0"/>
            <a:t>mU</a:t>
          </a:r>
          <a:r>
            <a:rPr lang="en-IN" sz="1800" dirty="0" smtClean="0"/>
            <a:t>/</a:t>
          </a:r>
          <a:r>
            <a:rPr lang="en-IN" sz="1800" dirty="0" err="1" smtClean="0"/>
            <a:t>mL</a:t>
          </a:r>
          <a:r>
            <a:rPr lang="en-IN" sz="1800" dirty="0" smtClean="0"/>
            <a:t>, 88% of patients experience spontaneous resolution</a:t>
          </a:r>
          <a:r>
            <a:rPr lang="en-IN" sz="800" dirty="0" smtClean="0"/>
            <a:t>.</a:t>
          </a:r>
          <a:endParaRPr lang="en-IN" sz="800" dirty="0"/>
        </a:p>
      </dgm:t>
    </dgm:pt>
    <dgm:pt modelId="{C053F619-1ABA-4930-A38E-D909B840241B}" type="parTrans" cxnId="{AF1E88F3-ACB4-4D9D-A6B5-A4C531C9EDB5}">
      <dgm:prSet/>
      <dgm:spPr/>
      <dgm:t>
        <a:bodyPr/>
        <a:lstStyle/>
        <a:p>
          <a:endParaRPr lang="en-IN"/>
        </a:p>
      </dgm:t>
    </dgm:pt>
    <dgm:pt modelId="{ADF331B9-8A29-4CD5-9560-ACC039DA7FF0}" type="sibTrans" cxnId="{AF1E88F3-ACB4-4D9D-A6B5-A4C531C9EDB5}">
      <dgm:prSet/>
      <dgm:spPr/>
      <dgm:t>
        <a:bodyPr/>
        <a:lstStyle/>
        <a:p>
          <a:endParaRPr lang="en-IN"/>
        </a:p>
      </dgm:t>
    </dgm:pt>
    <dgm:pt modelId="{B178F9D9-E28C-4474-9E0C-305E2A6E0E58}">
      <dgm:prSet custT="1"/>
      <dgm:spPr/>
      <dgm:t>
        <a:bodyPr/>
        <a:lstStyle/>
        <a:p>
          <a:r>
            <a:rPr lang="en-IN" sz="1600" dirty="0" smtClean="0"/>
            <a:t>In comparing systemic </a:t>
          </a:r>
          <a:r>
            <a:rPr lang="en-IN" sz="1600" dirty="0" err="1" smtClean="0"/>
            <a:t>methotrexate</a:t>
          </a:r>
          <a:r>
            <a:rPr lang="en-IN" sz="1600" dirty="0" smtClean="0"/>
            <a:t> with tube-sparing laparoscopic surgery, randomized trials have shown no difference in overall tubal preservation, tubal patency, repeat ectopic pregnancy, or future pregnancies</a:t>
          </a:r>
          <a:endParaRPr lang="en-IN" sz="1600" dirty="0"/>
        </a:p>
      </dgm:t>
    </dgm:pt>
    <dgm:pt modelId="{15926A3A-D5A2-485E-B06B-261110D5B984}" type="parTrans" cxnId="{2A4E0CB2-7F2E-4463-88C9-4E45759ED79A}">
      <dgm:prSet/>
      <dgm:spPr/>
      <dgm:t>
        <a:bodyPr/>
        <a:lstStyle/>
        <a:p>
          <a:endParaRPr lang="en-IN"/>
        </a:p>
      </dgm:t>
    </dgm:pt>
    <dgm:pt modelId="{1E85F8F7-91FC-44AC-8F04-F912E11C844B}" type="sibTrans" cxnId="{2A4E0CB2-7F2E-4463-88C9-4E45759ED79A}">
      <dgm:prSet/>
      <dgm:spPr/>
      <dgm:t>
        <a:bodyPr/>
        <a:lstStyle/>
        <a:p>
          <a:endParaRPr lang="en-IN"/>
        </a:p>
      </dgm:t>
    </dgm:pt>
    <dgm:pt modelId="{058316EE-7816-4F45-8B44-1C210084C668}">
      <dgm:prSet custT="1"/>
      <dgm:spPr/>
      <dgm:t>
        <a:bodyPr/>
        <a:lstStyle/>
        <a:p>
          <a:r>
            <a:rPr lang="en-IN" sz="1400" dirty="0" smtClean="0"/>
            <a:t>An increase in serum </a:t>
          </a:r>
          <a:r>
            <a:rPr lang="en-IN" sz="1400" dirty="0" err="1" smtClean="0"/>
            <a:t>hCG</a:t>
          </a:r>
          <a:r>
            <a:rPr lang="en-IN" sz="1400" dirty="0" smtClean="0"/>
            <a:t> of &lt; 53% in 48 hr confirms an abnormal pregnancy.</a:t>
          </a:r>
        </a:p>
      </dgm:t>
    </dgm:pt>
    <dgm:pt modelId="{5DEF0869-BCBC-43FB-A4C6-7F190AE02D46}" type="parTrans" cxnId="{A2DB6CB2-7D4E-4ACB-8168-CB3B650B0089}">
      <dgm:prSet/>
      <dgm:spPr/>
      <dgm:t>
        <a:bodyPr/>
        <a:lstStyle/>
        <a:p>
          <a:endParaRPr lang="en-IN"/>
        </a:p>
      </dgm:t>
    </dgm:pt>
    <dgm:pt modelId="{EF72FF4B-9982-4CCA-BB0B-9D4E4E6A3060}" type="sibTrans" cxnId="{A2DB6CB2-7D4E-4ACB-8168-CB3B650B0089}">
      <dgm:prSet/>
      <dgm:spPr/>
      <dgm:t>
        <a:bodyPr/>
        <a:lstStyle/>
        <a:p>
          <a:endParaRPr lang="en-IN"/>
        </a:p>
      </dgm:t>
    </dgm:pt>
    <dgm:pt modelId="{E69D0812-978F-46AF-951C-D93348DE7E4E}">
      <dgm:prSet custT="1"/>
      <dgm:spPr/>
      <dgm:t>
        <a:bodyPr/>
        <a:lstStyle/>
        <a:p>
          <a:r>
            <a:rPr lang="en-IN" sz="1400" dirty="0" smtClean="0"/>
            <a:t>With an </a:t>
          </a:r>
          <a:r>
            <a:rPr lang="en-IN" sz="1400" dirty="0" err="1" smtClean="0"/>
            <a:t>hCG</a:t>
          </a:r>
          <a:r>
            <a:rPr lang="en-IN" sz="1400" dirty="0" smtClean="0"/>
            <a:t> level of &gt; 5,000 </a:t>
          </a:r>
          <a:r>
            <a:rPr lang="en-IN" sz="1400" dirty="0" err="1" smtClean="0"/>
            <a:t>mIU</a:t>
          </a:r>
          <a:r>
            <a:rPr lang="en-IN" sz="1400" dirty="0" smtClean="0"/>
            <a:t>/</a:t>
          </a:r>
          <a:r>
            <a:rPr lang="en-IN" sz="1400" dirty="0" err="1" smtClean="0"/>
            <a:t>mL</a:t>
          </a:r>
          <a:r>
            <a:rPr lang="en-IN" sz="1400" dirty="0" smtClean="0"/>
            <a:t>, multiple doses MTX may be appropriate.</a:t>
          </a:r>
        </a:p>
      </dgm:t>
    </dgm:pt>
    <dgm:pt modelId="{9A4C0417-0D92-4887-BE51-8A5625557CB8}" type="parTrans" cxnId="{2C3EE145-BAA6-4F3D-B243-3751AD53A241}">
      <dgm:prSet/>
      <dgm:spPr/>
      <dgm:t>
        <a:bodyPr/>
        <a:lstStyle/>
        <a:p>
          <a:endParaRPr lang="en-IN"/>
        </a:p>
      </dgm:t>
    </dgm:pt>
    <dgm:pt modelId="{50C3E88A-9B8A-4244-9F43-553AB056E47B}" type="sibTrans" cxnId="{2C3EE145-BAA6-4F3D-B243-3751AD53A241}">
      <dgm:prSet/>
      <dgm:spPr/>
      <dgm:t>
        <a:bodyPr/>
        <a:lstStyle/>
        <a:p>
          <a:endParaRPr lang="en-IN"/>
        </a:p>
      </dgm:t>
    </dgm:pt>
    <dgm:pt modelId="{A7845835-C14B-4A9A-9126-CFA83ECF4858}">
      <dgm:prSet custT="1"/>
      <dgm:spPr/>
      <dgm:t>
        <a:bodyPr/>
        <a:lstStyle/>
        <a:p>
          <a:r>
            <a:rPr lang="en-IN" sz="1400" dirty="0" smtClean="0"/>
            <a:t>MTX can be considered in those women with a confirmed, or high clinical suspicion of, ectopic pregnancy who are </a:t>
          </a:r>
          <a:r>
            <a:rPr lang="en-IN" sz="1400" dirty="0" err="1" smtClean="0"/>
            <a:t>hemodynamically</a:t>
          </a:r>
          <a:r>
            <a:rPr lang="en-IN" sz="1400" dirty="0" smtClean="0"/>
            <a:t> stable with an </a:t>
          </a:r>
          <a:r>
            <a:rPr lang="en-IN" sz="1400" dirty="0" err="1" smtClean="0"/>
            <a:t>unruptured</a:t>
          </a:r>
          <a:r>
            <a:rPr lang="en-IN" sz="1400" dirty="0" smtClean="0"/>
            <a:t> mass.</a:t>
          </a:r>
        </a:p>
      </dgm:t>
    </dgm:pt>
    <dgm:pt modelId="{73BB8F4C-F04C-48C1-AF4D-D1C254848455}" type="parTrans" cxnId="{42AC4A53-BA2A-466A-B89A-C04CF53438C2}">
      <dgm:prSet/>
      <dgm:spPr/>
      <dgm:t>
        <a:bodyPr/>
        <a:lstStyle/>
        <a:p>
          <a:endParaRPr lang="en-IN"/>
        </a:p>
      </dgm:t>
    </dgm:pt>
    <dgm:pt modelId="{3EA9F3F6-4BDB-4E44-9FC2-B63CE937155F}" type="sibTrans" cxnId="{42AC4A53-BA2A-466A-B89A-C04CF53438C2}">
      <dgm:prSet/>
      <dgm:spPr/>
      <dgm:t>
        <a:bodyPr/>
        <a:lstStyle/>
        <a:p>
          <a:endParaRPr lang="en-IN"/>
        </a:p>
      </dgm:t>
    </dgm:pt>
    <dgm:pt modelId="{43AD93B2-1AD2-4A88-B7DB-C591F9D09D54}">
      <dgm:prSet custT="1"/>
      <dgm:spPr/>
      <dgm:t>
        <a:bodyPr/>
        <a:lstStyle/>
        <a:p>
          <a:r>
            <a:rPr lang="en-IN" sz="1400" dirty="0" smtClean="0"/>
            <a:t>Failure of the </a:t>
          </a:r>
          <a:r>
            <a:rPr lang="en-IN" sz="1400" dirty="0" err="1" smtClean="0"/>
            <a:t>hCG</a:t>
          </a:r>
          <a:r>
            <a:rPr lang="en-IN" sz="1400" dirty="0" smtClean="0"/>
            <a:t> level to decrease by at least 15% from day 4 to day 7 after MTX administration </a:t>
          </a:r>
          <a:r>
            <a:rPr lang="en-IN" sz="1400" dirty="0" smtClean="0">
              <a:sym typeface="Wingdings" pitchFamily="2" charset="2"/>
            </a:rPr>
            <a:t></a:t>
          </a:r>
          <a:r>
            <a:rPr lang="en-IN" sz="1400" dirty="0" smtClean="0"/>
            <a:t> treatment failure requiring therapy with either additional MTX / surgical intervention.</a:t>
          </a:r>
        </a:p>
      </dgm:t>
    </dgm:pt>
    <dgm:pt modelId="{1BF9A87C-9DEB-4B66-90AD-1111A93A6DBA}" type="parTrans" cxnId="{B9D2FBE3-552A-4A77-A301-079087107CAF}">
      <dgm:prSet/>
      <dgm:spPr/>
      <dgm:t>
        <a:bodyPr/>
        <a:lstStyle/>
        <a:p>
          <a:endParaRPr lang="en-IN"/>
        </a:p>
      </dgm:t>
    </dgm:pt>
    <dgm:pt modelId="{4025FD1F-A99B-4DF2-9CB9-0E5F196DA6CC}" type="sibTrans" cxnId="{B9D2FBE3-552A-4A77-A301-079087107CAF}">
      <dgm:prSet/>
      <dgm:spPr/>
      <dgm:t>
        <a:bodyPr/>
        <a:lstStyle/>
        <a:p>
          <a:endParaRPr lang="en-IN"/>
        </a:p>
      </dgm:t>
    </dgm:pt>
    <dgm:pt modelId="{2F728CCA-060F-4787-BA76-707AE47DF752}">
      <dgm:prSet custT="1"/>
      <dgm:spPr/>
      <dgm:t>
        <a:bodyPr/>
        <a:lstStyle/>
        <a:p>
          <a:r>
            <a:rPr lang="en-IN" sz="1400" dirty="0" smtClean="0"/>
            <a:t>Post-treatment </a:t>
          </a:r>
          <a:r>
            <a:rPr lang="en-IN" sz="1400" dirty="0" err="1" smtClean="0"/>
            <a:t>hCG</a:t>
          </a:r>
          <a:r>
            <a:rPr lang="en-IN" sz="1400" dirty="0" smtClean="0"/>
            <a:t> levels  monitored until a </a:t>
          </a:r>
          <a:r>
            <a:rPr lang="en-IN" sz="1400" dirty="0" err="1" smtClean="0"/>
            <a:t>nonpregnancy</a:t>
          </a:r>
          <a:r>
            <a:rPr lang="en-IN" sz="1400" dirty="0" smtClean="0"/>
            <a:t> level is reached</a:t>
          </a:r>
          <a:endParaRPr lang="en-IN" sz="1400" dirty="0"/>
        </a:p>
      </dgm:t>
    </dgm:pt>
    <dgm:pt modelId="{EB374789-C0A2-453F-B0FD-3F42C1E99324}" type="parTrans" cxnId="{08D9DD31-CEEE-4B4D-8F8C-0CEB27CAEB86}">
      <dgm:prSet/>
      <dgm:spPr/>
      <dgm:t>
        <a:bodyPr/>
        <a:lstStyle/>
        <a:p>
          <a:endParaRPr lang="en-IN"/>
        </a:p>
      </dgm:t>
    </dgm:pt>
    <dgm:pt modelId="{02EF1041-B851-4ACD-901B-9BC15DFA620D}" type="sibTrans" cxnId="{08D9DD31-CEEE-4B4D-8F8C-0CEB27CAEB86}">
      <dgm:prSet/>
      <dgm:spPr/>
      <dgm:t>
        <a:bodyPr/>
        <a:lstStyle/>
        <a:p>
          <a:endParaRPr lang="en-IN"/>
        </a:p>
      </dgm:t>
    </dgm:pt>
    <dgm:pt modelId="{5E96113E-726D-4D5A-AF0D-CF99C6036E3B}" type="pres">
      <dgm:prSet presAssocID="{C61AD034-96D8-4484-A4BA-4DDC9B631389}" presName="Name0" presStyleCnt="0">
        <dgm:presLayoutVars>
          <dgm:dir/>
          <dgm:animLvl val="lvl"/>
          <dgm:resizeHandles val="exact"/>
        </dgm:presLayoutVars>
      </dgm:prSet>
      <dgm:spPr/>
      <dgm:t>
        <a:bodyPr/>
        <a:lstStyle/>
        <a:p>
          <a:endParaRPr lang="en-IN"/>
        </a:p>
      </dgm:t>
    </dgm:pt>
    <dgm:pt modelId="{6AA2F650-5E16-4578-B5E5-6F099B79F1AE}" type="pres">
      <dgm:prSet presAssocID="{53B37D56-E3F9-436F-9FC6-54178B09A962}" presName="linNode" presStyleCnt="0"/>
      <dgm:spPr/>
      <dgm:t>
        <a:bodyPr/>
        <a:lstStyle/>
        <a:p>
          <a:endParaRPr lang="en-IN"/>
        </a:p>
      </dgm:t>
    </dgm:pt>
    <dgm:pt modelId="{15A0391B-176E-49A4-AB5E-8CA31B187134}" type="pres">
      <dgm:prSet presAssocID="{53B37D56-E3F9-436F-9FC6-54178B09A962}" presName="parentText" presStyleLbl="node1" presStyleIdx="0" presStyleCnt="3" custLinFactY="153705" custLinFactNeighborY="200000">
        <dgm:presLayoutVars>
          <dgm:chMax val="1"/>
          <dgm:bulletEnabled val="1"/>
        </dgm:presLayoutVars>
      </dgm:prSet>
      <dgm:spPr/>
      <dgm:t>
        <a:bodyPr/>
        <a:lstStyle/>
        <a:p>
          <a:endParaRPr lang="en-IN"/>
        </a:p>
      </dgm:t>
    </dgm:pt>
    <dgm:pt modelId="{2D97DDA3-BBCF-454F-991E-75065B8336BE}" type="pres">
      <dgm:prSet presAssocID="{53B37D56-E3F9-436F-9FC6-54178B09A962}" presName="descendantText" presStyleLbl="alignAccFollowNode1" presStyleIdx="0" presStyleCnt="3" custScaleY="141591" custLinFactY="200000" custLinFactNeighborX="-2701" custLinFactNeighborY="242916">
        <dgm:presLayoutVars>
          <dgm:bulletEnabled val="1"/>
        </dgm:presLayoutVars>
      </dgm:prSet>
      <dgm:spPr/>
      <dgm:t>
        <a:bodyPr/>
        <a:lstStyle/>
        <a:p>
          <a:endParaRPr lang="en-IN"/>
        </a:p>
      </dgm:t>
    </dgm:pt>
    <dgm:pt modelId="{413941EA-79EF-40F4-B8EA-CFC53B9C180F}" type="pres">
      <dgm:prSet presAssocID="{29C34E4A-6378-4A3E-B774-9FB01CE01C52}" presName="sp" presStyleCnt="0"/>
      <dgm:spPr/>
      <dgm:t>
        <a:bodyPr/>
        <a:lstStyle/>
        <a:p>
          <a:endParaRPr lang="en-IN"/>
        </a:p>
      </dgm:t>
    </dgm:pt>
    <dgm:pt modelId="{9FC4C2C6-2EA7-40E5-893C-38E014151947}" type="pres">
      <dgm:prSet presAssocID="{116B2489-5C4D-4D88-B673-EA11896C9407}" presName="linNode" presStyleCnt="0"/>
      <dgm:spPr/>
      <dgm:t>
        <a:bodyPr/>
        <a:lstStyle/>
        <a:p>
          <a:endParaRPr lang="en-IN"/>
        </a:p>
      </dgm:t>
    </dgm:pt>
    <dgm:pt modelId="{C682A8C5-2C4A-4FF5-B845-2B9C776E6B69}" type="pres">
      <dgm:prSet presAssocID="{116B2489-5C4D-4D88-B673-EA11896C9407}" presName="parentText" presStyleLbl="node1" presStyleIdx="1" presStyleCnt="3">
        <dgm:presLayoutVars>
          <dgm:chMax val="1"/>
          <dgm:bulletEnabled val="1"/>
        </dgm:presLayoutVars>
      </dgm:prSet>
      <dgm:spPr/>
      <dgm:t>
        <a:bodyPr/>
        <a:lstStyle/>
        <a:p>
          <a:endParaRPr lang="en-IN"/>
        </a:p>
      </dgm:t>
    </dgm:pt>
    <dgm:pt modelId="{B60265FC-41EE-4164-A016-4920144ADC76}" type="pres">
      <dgm:prSet presAssocID="{116B2489-5C4D-4D88-B673-EA11896C9407}" presName="descendantText" presStyleLbl="alignAccFollowNode1" presStyleIdx="1" presStyleCnt="3" custScaleY="306325" custLinFactNeighborX="1725" custLinFactNeighborY="-20362">
        <dgm:presLayoutVars>
          <dgm:bulletEnabled val="1"/>
        </dgm:presLayoutVars>
      </dgm:prSet>
      <dgm:spPr/>
      <dgm:t>
        <a:bodyPr/>
        <a:lstStyle/>
        <a:p>
          <a:endParaRPr lang="en-IN"/>
        </a:p>
      </dgm:t>
    </dgm:pt>
    <dgm:pt modelId="{650F663B-714F-4B2B-8B9A-18B5D3E92D6B}" type="pres">
      <dgm:prSet presAssocID="{3F7CC8B7-E0A2-4393-8FCE-B036F225AD2B}" presName="sp" presStyleCnt="0"/>
      <dgm:spPr/>
      <dgm:t>
        <a:bodyPr/>
        <a:lstStyle/>
        <a:p>
          <a:endParaRPr lang="en-IN"/>
        </a:p>
      </dgm:t>
    </dgm:pt>
    <dgm:pt modelId="{BFCAF5C9-DFA1-48A3-8CAF-A4D93F523667}" type="pres">
      <dgm:prSet presAssocID="{36764C65-2A70-4EE9-9162-E3C2A753E92C}" presName="linNode" presStyleCnt="0"/>
      <dgm:spPr/>
      <dgm:t>
        <a:bodyPr/>
        <a:lstStyle/>
        <a:p>
          <a:endParaRPr lang="en-IN"/>
        </a:p>
      </dgm:t>
    </dgm:pt>
    <dgm:pt modelId="{AB407D9B-F775-45B5-8FEC-DF815CC1CE94}" type="pres">
      <dgm:prSet presAssocID="{36764C65-2A70-4EE9-9162-E3C2A753E92C}" presName="parentText" presStyleLbl="node1" presStyleIdx="2" presStyleCnt="3" custLinFactY="-168491" custLinFactNeighborY="-200000">
        <dgm:presLayoutVars>
          <dgm:chMax val="1"/>
          <dgm:bulletEnabled val="1"/>
        </dgm:presLayoutVars>
      </dgm:prSet>
      <dgm:spPr/>
      <dgm:t>
        <a:bodyPr/>
        <a:lstStyle/>
        <a:p>
          <a:endParaRPr lang="en-IN"/>
        </a:p>
      </dgm:t>
    </dgm:pt>
    <dgm:pt modelId="{71F03BA8-035E-4AA2-8722-1BC31F50CF23}" type="pres">
      <dgm:prSet presAssocID="{36764C65-2A70-4EE9-9162-E3C2A753E92C}" presName="descendantText" presStyleLbl="alignAccFollowNode1" presStyleIdx="2" presStyleCnt="3" custScaleY="95355" custLinFactY="-200000" custLinFactNeighborX="-633" custLinFactNeighborY="-260416">
        <dgm:presLayoutVars>
          <dgm:bulletEnabled val="1"/>
        </dgm:presLayoutVars>
      </dgm:prSet>
      <dgm:spPr/>
      <dgm:t>
        <a:bodyPr/>
        <a:lstStyle/>
        <a:p>
          <a:endParaRPr lang="en-IN"/>
        </a:p>
      </dgm:t>
    </dgm:pt>
  </dgm:ptLst>
  <dgm:cxnLst>
    <dgm:cxn modelId="{8225706F-511C-4DB9-94EE-840403F295C6}" srcId="{C61AD034-96D8-4484-A4BA-4DDC9B631389}" destId="{53B37D56-E3F9-436F-9FC6-54178B09A962}" srcOrd="0" destOrd="0" parTransId="{0506A70B-EB3A-44C0-BDDB-70296F4D7CA9}" sibTransId="{29C34E4A-6378-4A3E-B774-9FB01CE01C52}"/>
    <dgm:cxn modelId="{EE9C7E26-5D46-4B43-A112-E8E41BEF7C7C}" type="presOf" srcId="{B178F9D9-E28C-4474-9E0C-305E2A6E0E58}" destId="{2D97DDA3-BBCF-454F-991E-75065B8336BE}" srcOrd="0" destOrd="1" presId="urn:microsoft.com/office/officeart/2005/8/layout/vList5"/>
    <dgm:cxn modelId="{A2DB6CB2-7D4E-4ACB-8168-CB3B650B0089}" srcId="{116B2489-5C4D-4D88-B673-EA11896C9407}" destId="{058316EE-7816-4F45-8B44-1C210084C668}" srcOrd="1" destOrd="0" parTransId="{5DEF0869-BCBC-43FB-A4C6-7F190AE02D46}" sibTransId="{EF72FF4B-9982-4CCA-BB0B-9D4E4E6A3060}"/>
    <dgm:cxn modelId="{20166D11-C5FA-498E-969D-75079DC7B225}" type="presOf" srcId="{A7845835-C14B-4A9A-9126-CFA83ECF4858}" destId="{B60265FC-41EE-4164-A016-4920144ADC76}" srcOrd="0" destOrd="3" presId="urn:microsoft.com/office/officeart/2005/8/layout/vList5"/>
    <dgm:cxn modelId="{B9D2FBE3-552A-4A77-A301-079087107CAF}" srcId="{116B2489-5C4D-4D88-B673-EA11896C9407}" destId="{43AD93B2-1AD2-4A88-B7DB-C591F9D09D54}" srcOrd="4" destOrd="0" parTransId="{1BF9A87C-9DEB-4B66-90AD-1111A93A6DBA}" sibTransId="{4025FD1F-A99B-4DF2-9CB9-0E5F196DA6CC}"/>
    <dgm:cxn modelId="{C4883BBF-FDCA-4A8F-A0EE-160D3067E14E}" type="presOf" srcId="{36764C65-2A70-4EE9-9162-E3C2A753E92C}" destId="{AB407D9B-F775-45B5-8FEC-DF815CC1CE94}" srcOrd="0" destOrd="0" presId="urn:microsoft.com/office/officeart/2005/8/layout/vList5"/>
    <dgm:cxn modelId="{BB598F88-6F03-454C-87CC-FEBF352203DA}" type="presOf" srcId="{43AD93B2-1AD2-4A88-B7DB-C591F9D09D54}" destId="{B60265FC-41EE-4164-A016-4920144ADC76}" srcOrd="0" destOrd="4" presId="urn:microsoft.com/office/officeart/2005/8/layout/vList5"/>
    <dgm:cxn modelId="{42AC4A53-BA2A-466A-B89A-C04CF53438C2}" srcId="{116B2489-5C4D-4D88-B673-EA11896C9407}" destId="{A7845835-C14B-4A9A-9126-CFA83ECF4858}" srcOrd="3" destOrd="0" parTransId="{73BB8F4C-F04C-48C1-AF4D-D1C254848455}" sibTransId="{3EA9F3F6-4BDB-4E44-9FC2-B63CE937155F}"/>
    <dgm:cxn modelId="{08D9DD31-CEEE-4B4D-8F8C-0CEB27CAEB86}" srcId="{116B2489-5C4D-4D88-B673-EA11896C9407}" destId="{2F728CCA-060F-4787-BA76-707AE47DF752}" srcOrd="5" destOrd="0" parTransId="{EB374789-C0A2-453F-B0FD-3F42C1E99324}" sibTransId="{02EF1041-B851-4ACD-901B-9BC15DFA620D}"/>
    <dgm:cxn modelId="{AF1E88F3-ACB4-4D9D-A6B5-A4C531C9EDB5}" srcId="{36764C65-2A70-4EE9-9162-E3C2A753E92C}" destId="{249420FE-658F-4C47-9961-4A517CED476A}" srcOrd="0" destOrd="0" parTransId="{C053F619-1ABA-4930-A38E-D909B840241B}" sibTransId="{ADF331B9-8A29-4CD5-9560-ACC039DA7FF0}"/>
    <dgm:cxn modelId="{D209A498-05F4-4C26-A82F-D75CC9B0ED37}" srcId="{C61AD034-96D8-4484-A4BA-4DDC9B631389}" destId="{36764C65-2A70-4EE9-9162-E3C2A753E92C}" srcOrd="2" destOrd="0" parTransId="{CAB377E8-E24C-49DA-88D7-83844D34B225}" sibTransId="{2526EFBE-5DA7-4216-A0E2-F4E59BB3826D}"/>
    <dgm:cxn modelId="{36C7080A-C24F-4AE2-B39E-AB5F1133C5A7}" type="presOf" srcId="{CD0B5276-C9A8-4948-81AB-33BDF5EC35AB}" destId="{2D97DDA3-BBCF-454F-991E-75065B8336BE}" srcOrd="0" destOrd="0" presId="urn:microsoft.com/office/officeart/2005/8/layout/vList5"/>
    <dgm:cxn modelId="{D60864AE-E439-431D-B2CD-4BC6CCE922E6}" type="presOf" srcId="{53B37D56-E3F9-436F-9FC6-54178B09A962}" destId="{15A0391B-176E-49A4-AB5E-8CA31B187134}" srcOrd="0" destOrd="0" presId="urn:microsoft.com/office/officeart/2005/8/layout/vList5"/>
    <dgm:cxn modelId="{E4CD708B-46F4-4570-9535-EFAE3BBA6494}" srcId="{C61AD034-96D8-4484-A4BA-4DDC9B631389}" destId="{116B2489-5C4D-4D88-B673-EA11896C9407}" srcOrd="1" destOrd="0" parTransId="{59A193E2-3BF5-43A7-96D8-64F8695F5F5A}" sibTransId="{3F7CC8B7-E0A2-4393-8FCE-B036F225AD2B}"/>
    <dgm:cxn modelId="{40A79C39-CC33-4DB1-A845-6235FF5C2435}" type="presOf" srcId="{058316EE-7816-4F45-8B44-1C210084C668}" destId="{B60265FC-41EE-4164-A016-4920144ADC76}" srcOrd="0" destOrd="1" presId="urn:microsoft.com/office/officeart/2005/8/layout/vList5"/>
    <dgm:cxn modelId="{4D5682AD-A731-4C9F-BF28-BB8546869E9C}" type="presOf" srcId="{E9062709-FEEE-4AE7-8100-50957C720B1D}" destId="{B60265FC-41EE-4164-A016-4920144ADC76}" srcOrd="0" destOrd="0" presId="urn:microsoft.com/office/officeart/2005/8/layout/vList5"/>
    <dgm:cxn modelId="{9DBE32C8-10F0-44DA-9F11-2C2E36A8FBB4}" type="presOf" srcId="{E69D0812-978F-46AF-951C-D93348DE7E4E}" destId="{B60265FC-41EE-4164-A016-4920144ADC76}" srcOrd="0" destOrd="2" presId="urn:microsoft.com/office/officeart/2005/8/layout/vList5"/>
    <dgm:cxn modelId="{D4CC6057-FA5D-4CA2-9FC5-45BF971DDB56}" srcId="{116B2489-5C4D-4D88-B673-EA11896C9407}" destId="{E9062709-FEEE-4AE7-8100-50957C720B1D}" srcOrd="0" destOrd="0" parTransId="{7A83C4A7-BC1F-4864-914A-65C71DF7C4C4}" sibTransId="{C9A8D9D7-7D4B-40CE-A923-2C39237C88C3}"/>
    <dgm:cxn modelId="{B9A8BBAF-9A64-4304-B54F-BD0DCDFA7D3C}" type="presOf" srcId="{116B2489-5C4D-4D88-B673-EA11896C9407}" destId="{C682A8C5-2C4A-4FF5-B845-2B9C776E6B69}" srcOrd="0" destOrd="0" presId="urn:microsoft.com/office/officeart/2005/8/layout/vList5"/>
    <dgm:cxn modelId="{DFFC07E0-CA62-44C0-8194-F7B8D5B93042}" srcId="{53B37D56-E3F9-436F-9FC6-54178B09A962}" destId="{CD0B5276-C9A8-4948-81AB-33BDF5EC35AB}" srcOrd="0" destOrd="0" parTransId="{8DB44F07-8433-49EC-81EE-D53162ACE3A7}" sibTransId="{C15106CF-AD5A-450D-849C-D7F244958D20}"/>
    <dgm:cxn modelId="{2F99E590-AC35-4976-9C34-8DA96C7988D0}" type="presOf" srcId="{2F728CCA-060F-4787-BA76-707AE47DF752}" destId="{B60265FC-41EE-4164-A016-4920144ADC76}" srcOrd="0" destOrd="5" presId="urn:microsoft.com/office/officeart/2005/8/layout/vList5"/>
    <dgm:cxn modelId="{5DE60563-C2AD-4235-90C7-E415951BD218}" type="presOf" srcId="{C61AD034-96D8-4484-A4BA-4DDC9B631389}" destId="{5E96113E-726D-4D5A-AF0D-CF99C6036E3B}" srcOrd="0" destOrd="0" presId="urn:microsoft.com/office/officeart/2005/8/layout/vList5"/>
    <dgm:cxn modelId="{2A4E0CB2-7F2E-4463-88C9-4E45759ED79A}" srcId="{53B37D56-E3F9-436F-9FC6-54178B09A962}" destId="{B178F9D9-E28C-4474-9E0C-305E2A6E0E58}" srcOrd="1" destOrd="0" parTransId="{15926A3A-D5A2-485E-B06B-261110D5B984}" sibTransId="{1E85F8F7-91FC-44AC-8F04-F912E11C844B}"/>
    <dgm:cxn modelId="{CC8DA76E-2A26-48D1-9E6B-BB8259A06C43}" type="presOf" srcId="{249420FE-658F-4C47-9961-4A517CED476A}" destId="{71F03BA8-035E-4AA2-8722-1BC31F50CF23}" srcOrd="0" destOrd="0" presId="urn:microsoft.com/office/officeart/2005/8/layout/vList5"/>
    <dgm:cxn modelId="{2C3EE145-BAA6-4F3D-B243-3751AD53A241}" srcId="{116B2489-5C4D-4D88-B673-EA11896C9407}" destId="{E69D0812-978F-46AF-951C-D93348DE7E4E}" srcOrd="2" destOrd="0" parTransId="{9A4C0417-0D92-4887-BE51-8A5625557CB8}" sibTransId="{50C3E88A-9B8A-4244-9F43-553AB056E47B}"/>
    <dgm:cxn modelId="{E71D38B4-D033-47B0-B0FA-42925D9125B6}" type="presParOf" srcId="{5E96113E-726D-4D5A-AF0D-CF99C6036E3B}" destId="{6AA2F650-5E16-4578-B5E5-6F099B79F1AE}" srcOrd="0" destOrd="0" presId="urn:microsoft.com/office/officeart/2005/8/layout/vList5"/>
    <dgm:cxn modelId="{0E31A219-E05C-42EA-B196-409A04E814E5}" type="presParOf" srcId="{6AA2F650-5E16-4578-B5E5-6F099B79F1AE}" destId="{15A0391B-176E-49A4-AB5E-8CA31B187134}" srcOrd="0" destOrd="0" presId="urn:microsoft.com/office/officeart/2005/8/layout/vList5"/>
    <dgm:cxn modelId="{AC94E6FB-68B9-473E-9A4B-72C9AB6D8CF5}" type="presParOf" srcId="{6AA2F650-5E16-4578-B5E5-6F099B79F1AE}" destId="{2D97DDA3-BBCF-454F-991E-75065B8336BE}" srcOrd="1" destOrd="0" presId="urn:microsoft.com/office/officeart/2005/8/layout/vList5"/>
    <dgm:cxn modelId="{54067C68-764C-43AA-93DA-AA4EE0DCBCE2}" type="presParOf" srcId="{5E96113E-726D-4D5A-AF0D-CF99C6036E3B}" destId="{413941EA-79EF-40F4-B8EA-CFC53B9C180F}" srcOrd="1" destOrd="0" presId="urn:microsoft.com/office/officeart/2005/8/layout/vList5"/>
    <dgm:cxn modelId="{1F748DC8-346A-4F55-8968-C059562EB791}" type="presParOf" srcId="{5E96113E-726D-4D5A-AF0D-CF99C6036E3B}" destId="{9FC4C2C6-2EA7-40E5-893C-38E014151947}" srcOrd="2" destOrd="0" presId="urn:microsoft.com/office/officeart/2005/8/layout/vList5"/>
    <dgm:cxn modelId="{53F4F864-7CEE-4838-A295-BA51D373975B}" type="presParOf" srcId="{9FC4C2C6-2EA7-40E5-893C-38E014151947}" destId="{C682A8C5-2C4A-4FF5-B845-2B9C776E6B69}" srcOrd="0" destOrd="0" presId="urn:microsoft.com/office/officeart/2005/8/layout/vList5"/>
    <dgm:cxn modelId="{B01FF5C7-FF4D-4CF4-BA82-311901D68BA3}" type="presParOf" srcId="{9FC4C2C6-2EA7-40E5-893C-38E014151947}" destId="{B60265FC-41EE-4164-A016-4920144ADC76}" srcOrd="1" destOrd="0" presId="urn:microsoft.com/office/officeart/2005/8/layout/vList5"/>
    <dgm:cxn modelId="{A5139A1E-6229-43A8-8C83-9FF5CD9A3C02}" type="presParOf" srcId="{5E96113E-726D-4D5A-AF0D-CF99C6036E3B}" destId="{650F663B-714F-4B2B-8B9A-18B5D3E92D6B}" srcOrd="3" destOrd="0" presId="urn:microsoft.com/office/officeart/2005/8/layout/vList5"/>
    <dgm:cxn modelId="{1F2BE35C-AE0C-44EF-A1E5-3ACC094E0FEB}" type="presParOf" srcId="{5E96113E-726D-4D5A-AF0D-CF99C6036E3B}" destId="{BFCAF5C9-DFA1-48A3-8CAF-A4D93F523667}" srcOrd="4" destOrd="0" presId="urn:microsoft.com/office/officeart/2005/8/layout/vList5"/>
    <dgm:cxn modelId="{7D5E4CD9-5278-4544-AD01-6743EC24C3F7}" type="presParOf" srcId="{BFCAF5C9-DFA1-48A3-8CAF-A4D93F523667}" destId="{AB407D9B-F775-45B5-8FEC-DF815CC1CE94}" srcOrd="0" destOrd="0" presId="urn:microsoft.com/office/officeart/2005/8/layout/vList5"/>
    <dgm:cxn modelId="{A3E813D7-2CE0-4157-B69B-E28D2C6D4537}" type="presParOf" srcId="{BFCAF5C9-DFA1-48A3-8CAF-A4D93F523667}" destId="{71F03BA8-035E-4AA2-8722-1BC31F50CF23}"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DBA9A2-D1D1-450B-8871-C63E2F72FC25}" type="doc">
      <dgm:prSet loTypeId="urn:microsoft.com/office/officeart/2005/8/layout/orgChart1" loCatId="hierarchy" qsTypeId="urn:microsoft.com/office/officeart/2005/8/quickstyle/simple5" qsCatId="simple" csTypeId="urn:microsoft.com/office/officeart/2005/8/colors/accent2_4" csCatId="accent2" phldr="1"/>
      <dgm:spPr/>
      <dgm:t>
        <a:bodyPr/>
        <a:lstStyle/>
        <a:p>
          <a:endParaRPr lang="en-IN"/>
        </a:p>
      </dgm:t>
    </dgm:pt>
    <dgm:pt modelId="{C6DA6817-41DB-47CE-9F0D-342171B04913}">
      <dgm:prSet phldrT="[Text]" custT="1"/>
      <dgm:spPr/>
      <dgm:t>
        <a:bodyPr/>
        <a:lstStyle/>
        <a:p>
          <a:r>
            <a:rPr lang="en-IN" sz="2000" b="1" dirty="0" smtClean="0"/>
            <a:t>IMPLANTATION SITES</a:t>
          </a:r>
          <a:endParaRPr lang="en-IN" sz="2000" b="1" dirty="0"/>
        </a:p>
      </dgm:t>
    </dgm:pt>
    <dgm:pt modelId="{57495D3F-CED5-4736-B9D1-701C2ACFFF91}" type="parTrans" cxnId="{CCD8CC3C-440B-4268-B3E4-F532319CB12B}">
      <dgm:prSet/>
      <dgm:spPr/>
      <dgm:t>
        <a:bodyPr/>
        <a:lstStyle/>
        <a:p>
          <a:endParaRPr lang="en-IN"/>
        </a:p>
      </dgm:t>
    </dgm:pt>
    <dgm:pt modelId="{F52C343D-9F5E-46F2-A312-C20CF7E12975}" type="sibTrans" cxnId="{CCD8CC3C-440B-4268-B3E4-F532319CB12B}">
      <dgm:prSet/>
      <dgm:spPr/>
      <dgm:t>
        <a:bodyPr/>
        <a:lstStyle/>
        <a:p>
          <a:endParaRPr lang="en-IN"/>
        </a:p>
      </dgm:t>
    </dgm:pt>
    <dgm:pt modelId="{720E94C9-FE9E-4210-AC36-9866D2B75E7A}" type="asst">
      <dgm:prSet phldrT="[Text]" custT="1"/>
      <dgm:spPr>
        <a:solidFill>
          <a:srgbClr val="92D050"/>
        </a:solidFill>
      </dgm:spPr>
      <dgm:t>
        <a:bodyPr/>
        <a:lstStyle/>
        <a:p>
          <a:r>
            <a:rPr lang="en-IN" sz="1800" b="1" dirty="0" smtClean="0">
              <a:solidFill>
                <a:schemeClr val="tx1"/>
              </a:solidFill>
            </a:rPr>
            <a:t>EXTRA</a:t>
          </a:r>
        </a:p>
        <a:p>
          <a:r>
            <a:rPr lang="en-IN" sz="1800" b="1" dirty="0" smtClean="0">
              <a:solidFill>
                <a:schemeClr val="tx1"/>
              </a:solidFill>
            </a:rPr>
            <a:t>UTERINE</a:t>
          </a:r>
          <a:endParaRPr lang="en-IN" sz="1800" b="1" dirty="0">
            <a:solidFill>
              <a:schemeClr val="tx1"/>
            </a:solidFill>
          </a:endParaRPr>
        </a:p>
      </dgm:t>
    </dgm:pt>
    <dgm:pt modelId="{62EAA021-8891-42FC-AE25-4A3EDAE376F6}" type="parTrans" cxnId="{CD195DE7-A3D0-48DA-A7B1-FBDEE97A4711}">
      <dgm:prSet/>
      <dgm:spPr/>
      <dgm:t>
        <a:bodyPr/>
        <a:lstStyle/>
        <a:p>
          <a:endParaRPr lang="en-IN"/>
        </a:p>
      </dgm:t>
    </dgm:pt>
    <dgm:pt modelId="{3671BC47-DF41-440E-8B94-BC9DA1A0E7C8}" type="sibTrans" cxnId="{CD195DE7-A3D0-48DA-A7B1-FBDEE97A4711}">
      <dgm:prSet/>
      <dgm:spPr/>
      <dgm:t>
        <a:bodyPr/>
        <a:lstStyle/>
        <a:p>
          <a:endParaRPr lang="en-IN"/>
        </a:p>
      </dgm:t>
    </dgm:pt>
    <dgm:pt modelId="{55E5C069-541A-4DD0-892B-D2C237A72AC1}">
      <dgm:prSet phldrT="[Text]" custT="1"/>
      <dgm:spPr>
        <a:solidFill>
          <a:schemeClr val="accent1">
            <a:lumMod val="40000"/>
            <a:lumOff val="60000"/>
          </a:schemeClr>
        </a:solidFill>
      </dgm:spPr>
      <dgm:t>
        <a:bodyPr/>
        <a:lstStyle/>
        <a:p>
          <a:r>
            <a:rPr lang="en-IN" sz="1800" dirty="0" smtClean="0">
              <a:solidFill>
                <a:schemeClr val="tx1"/>
              </a:solidFill>
            </a:rPr>
            <a:t>TUBAL</a:t>
          </a:r>
        </a:p>
        <a:p>
          <a:r>
            <a:rPr lang="en-IN" sz="1800" dirty="0" smtClean="0">
              <a:solidFill>
                <a:schemeClr val="tx1"/>
              </a:solidFill>
            </a:rPr>
            <a:t>(95%)</a:t>
          </a:r>
          <a:endParaRPr lang="en-IN" sz="1800" dirty="0">
            <a:solidFill>
              <a:schemeClr val="tx1"/>
            </a:solidFill>
          </a:endParaRPr>
        </a:p>
      </dgm:t>
    </dgm:pt>
    <dgm:pt modelId="{75E12B50-BC39-43C4-8B9D-811FD076FEFA}" type="parTrans" cxnId="{B4FEE3C4-6300-41D0-B0BC-8C9C1DD1D775}">
      <dgm:prSet/>
      <dgm:spPr/>
      <dgm:t>
        <a:bodyPr/>
        <a:lstStyle/>
        <a:p>
          <a:endParaRPr lang="en-IN"/>
        </a:p>
      </dgm:t>
    </dgm:pt>
    <dgm:pt modelId="{16A28BDD-669C-434B-BA50-C5156349932A}" type="sibTrans" cxnId="{B4FEE3C4-6300-41D0-B0BC-8C9C1DD1D775}">
      <dgm:prSet/>
      <dgm:spPr/>
      <dgm:t>
        <a:bodyPr/>
        <a:lstStyle/>
        <a:p>
          <a:endParaRPr lang="en-IN"/>
        </a:p>
      </dgm:t>
    </dgm:pt>
    <dgm:pt modelId="{5A6D90EF-DC14-47BB-A277-6404C1E815F2}">
      <dgm:prSet phldrT="[Text]" custT="1"/>
      <dgm:spPr>
        <a:solidFill>
          <a:schemeClr val="accent1">
            <a:lumMod val="40000"/>
            <a:lumOff val="60000"/>
          </a:schemeClr>
        </a:solidFill>
      </dgm:spPr>
      <dgm:t>
        <a:bodyPr/>
        <a:lstStyle/>
        <a:p>
          <a:r>
            <a:rPr lang="en-IN" sz="1800" dirty="0" smtClean="0">
              <a:solidFill>
                <a:schemeClr val="tx1"/>
              </a:solidFill>
            </a:rPr>
            <a:t>ABDOMINAL</a:t>
          </a:r>
        </a:p>
        <a:p>
          <a:r>
            <a:rPr lang="en-IN" sz="1800" dirty="0" smtClean="0">
              <a:solidFill>
                <a:schemeClr val="tx1"/>
              </a:solidFill>
            </a:rPr>
            <a:t>(1%)</a:t>
          </a:r>
          <a:endParaRPr lang="en-IN" sz="1800" dirty="0">
            <a:solidFill>
              <a:schemeClr val="tx1"/>
            </a:solidFill>
          </a:endParaRPr>
        </a:p>
      </dgm:t>
    </dgm:pt>
    <dgm:pt modelId="{3ED1B85D-4B5C-4053-B482-851D7675E154}" type="parTrans" cxnId="{45976D56-5C80-4381-B022-E2F369887934}">
      <dgm:prSet/>
      <dgm:spPr/>
      <dgm:t>
        <a:bodyPr/>
        <a:lstStyle/>
        <a:p>
          <a:endParaRPr lang="en-IN"/>
        </a:p>
      </dgm:t>
    </dgm:pt>
    <dgm:pt modelId="{9297EE71-0B46-4AC6-972D-F58FC6BD0988}" type="sibTrans" cxnId="{45976D56-5C80-4381-B022-E2F369887934}">
      <dgm:prSet/>
      <dgm:spPr/>
      <dgm:t>
        <a:bodyPr/>
        <a:lstStyle/>
        <a:p>
          <a:endParaRPr lang="en-IN"/>
        </a:p>
      </dgm:t>
    </dgm:pt>
    <dgm:pt modelId="{343C2AB8-23FC-41A2-8B8C-997D6DFD7E88}">
      <dgm:prSet phldrT="[Text]" custT="1"/>
      <dgm:spPr>
        <a:solidFill>
          <a:schemeClr val="accent1">
            <a:lumMod val="40000"/>
            <a:lumOff val="60000"/>
          </a:schemeClr>
        </a:solidFill>
      </dgm:spPr>
      <dgm:t>
        <a:bodyPr/>
        <a:lstStyle/>
        <a:p>
          <a:r>
            <a:rPr lang="en-IN" sz="1600" dirty="0" smtClean="0">
              <a:solidFill>
                <a:schemeClr val="tx1"/>
              </a:solidFill>
            </a:rPr>
            <a:t>OVARIAN</a:t>
          </a:r>
        </a:p>
        <a:p>
          <a:r>
            <a:rPr lang="en-IN" sz="1600" dirty="0" smtClean="0">
              <a:solidFill>
                <a:schemeClr val="tx1"/>
              </a:solidFill>
            </a:rPr>
            <a:t>(3%)</a:t>
          </a:r>
          <a:endParaRPr lang="en-IN" sz="1600" dirty="0">
            <a:solidFill>
              <a:schemeClr val="tx1"/>
            </a:solidFill>
          </a:endParaRPr>
        </a:p>
      </dgm:t>
    </dgm:pt>
    <dgm:pt modelId="{18127ADD-58FF-4CD5-94BA-D90A0C9AA39D}" type="parTrans" cxnId="{0A8990AA-1B20-4AD6-9D3C-6B18E6276593}">
      <dgm:prSet/>
      <dgm:spPr/>
      <dgm:t>
        <a:bodyPr/>
        <a:lstStyle/>
        <a:p>
          <a:endParaRPr lang="en-IN"/>
        </a:p>
      </dgm:t>
    </dgm:pt>
    <dgm:pt modelId="{3620BEC1-B3F9-4516-8902-A0D2BA806668}" type="sibTrans" cxnId="{0A8990AA-1B20-4AD6-9D3C-6B18E6276593}">
      <dgm:prSet/>
      <dgm:spPr/>
      <dgm:t>
        <a:bodyPr/>
        <a:lstStyle/>
        <a:p>
          <a:endParaRPr lang="en-IN"/>
        </a:p>
      </dgm:t>
    </dgm:pt>
    <dgm:pt modelId="{F67EE3E2-6459-4CBB-B23B-FBB365F14F40}" type="asst">
      <dgm:prSet custT="1"/>
      <dgm:spPr>
        <a:solidFill>
          <a:srgbClr val="92D050"/>
        </a:solidFill>
      </dgm:spPr>
      <dgm:t>
        <a:bodyPr/>
        <a:lstStyle/>
        <a:p>
          <a:r>
            <a:rPr lang="en-IN" sz="1600" b="1" dirty="0" smtClean="0">
              <a:solidFill>
                <a:schemeClr val="tx1"/>
              </a:solidFill>
            </a:rPr>
            <a:t>UTERINE</a:t>
          </a:r>
        </a:p>
        <a:p>
          <a:r>
            <a:rPr lang="en-IN" sz="1600" b="1" dirty="0" smtClean="0">
              <a:solidFill>
                <a:schemeClr val="tx1"/>
              </a:solidFill>
            </a:rPr>
            <a:t>(1%</a:t>
          </a:r>
          <a:r>
            <a:rPr lang="en-IN" sz="1600" dirty="0" smtClean="0">
              <a:solidFill>
                <a:schemeClr val="tx1"/>
              </a:solidFill>
            </a:rPr>
            <a:t>)</a:t>
          </a:r>
          <a:endParaRPr lang="en-IN" sz="1600" dirty="0">
            <a:solidFill>
              <a:schemeClr val="tx1"/>
            </a:solidFill>
          </a:endParaRPr>
        </a:p>
      </dgm:t>
    </dgm:pt>
    <dgm:pt modelId="{AB6CC732-322C-48F8-A637-C22F66108204}" type="parTrans" cxnId="{76FC8E48-54D5-46DE-ACB8-A847918A946E}">
      <dgm:prSet/>
      <dgm:spPr/>
      <dgm:t>
        <a:bodyPr/>
        <a:lstStyle/>
        <a:p>
          <a:endParaRPr lang="en-IN"/>
        </a:p>
      </dgm:t>
    </dgm:pt>
    <dgm:pt modelId="{22E938D3-2170-421D-9D90-62E703AA93C3}" type="sibTrans" cxnId="{76FC8E48-54D5-46DE-ACB8-A847918A946E}">
      <dgm:prSet/>
      <dgm:spPr/>
      <dgm:t>
        <a:bodyPr/>
        <a:lstStyle/>
        <a:p>
          <a:endParaRPr lang="en-IN"/>
        </a:p>
      </dgm:t>
    </dgm:pt>
    <dgm:pt modelId="{E4ADE6B1-5BC9-4786-8FD3-1365C3D7CB34}">
      <dgm:prSet custT="1"/>
      <dgm:spPr>
        <a:solidFill>
          <a:srgbClr val="92D050"/>
        </a:solidFill>
      </dgm:spPr>
      <dgm:t>
        <a:bodyPr/>
        <a:lstStyle/>
        <a:p>
          <a:r>
            <a:rPr lang="en-IN" sz="1600" dirty="0" smtClean="0">
              <a:solidFill>
                <a:schemeClr val="tx1"/>
              </a:solidFill>
            </a:rPr>
            <a:t>AMPULLARY 70%</a:t>
          </a:r>
          <a:endParaRPr lang="en-IN" sz="1600" dirty="0">
            <a:solidFill>
              <a:schemeClr val="tx1"/>
            </a:solidFill>
          </a:endParaRPr>
        </a:p>
      </dgm:t>
    </dgm:pt>
    <dgm:pt modelId="{B43E6530-73F4-46A6-8861-45904A742681}" type="parTrans" cxnId="{6865820F-210B-43F8-B72C-FAFD82BA49EF}">
      <dgm:prSet/>
      <dgm:spPr/>
      <dgm:t>
        <a:bodyPr/>
        <a:lstStyle/>
        <a:p>
          <a:endParaRPr lang="en-IN"/>
        </a:p>
      </dgm:t>
    </dgm:pt>
    <dgm:pt modelId="{85C8FFFE-BD24-4AFB-AB99-2D248B4AA6A6}" type="sibTrans" cxnId="{6865820F-210B-43F8-B72C-FAFD82BA49EF}">
      <dgm:prSet/>
      <dgm:spPr/>
      <dgm:t>
        <a:bodyPr/>
        <a:lstStyle/>
        <a:p>
          <a:endParaRPr lang="en-IN"/>
        </a:p>
      </dgm:t>
    </dgm:pt>
    <dgm:pt modelId="{6108475C-5C72-4472-A92C-7695CA7FF630}">
      <dgm:prSet custT="1"/>
      <dgm:spPr>
        <a:solidFill>
          <a:srgbClr val="92D050"/>
        </a:solidFill>
      </dgm:spPr>
      <dgm:t>
        <a:bodyPr/>
        <a:lstStyle/>
        <a:p>
          <a:r>
            <a:rPr lang="en-IN" sz="1800" b="0" dirty="0" smtClean="0">
              <a:solidFill>
                <a:schemeClr val="tx1"/>
              </a:solidFill>
            </a:rPr>
            <a:t>INFUNDIBULAR</a:t>
          </a:r>
        </a:p>
        <a:p>
          <a:r>
            <a:rPr lang="en-IN" sz="1800" b="0" dirty="0" smtClean="0">
              <a:solidFill>
                <a:schemeClr val="tx1"/>
              </a:solidFill>
            </a:rPr>
            <a:t>11%</a:t>
          </a:r>
          <a:endParaRPr lang="en-IN" sz="1800" b="0" dirty="0">
            <a:solidFill>
              <a:schemeClr val="tx1"/>
            </a:solidFill>
          </a:endParaRPr>
        </a:p>
      </dgm:t>
    </dgm:pt>
    <dgm:pt modelId="{62836463-0F0E-4CC3-BAB4-4439B14B1271}" type="parTrans" cxnId="{3D6CA994-B67A-43DB-BCB2-6A6581241508}">
      <dgm:prSet/>
      <dgm:spPr/>
      <dgm:t>
        <a:bodyPr/>
        <a:lstStyle/>
        <a:p>
          <a:endParaRPr lang="en-IN"/>
        </a:p>
      </dgm:t>
    </dgm:pt>
    <dgm:pt modelId="{E1906532-9076-4D54-A148-5B1B059B587C}" type="sibTrans" cxnId="{3D6CA994-B67A-43DB-BCB2-6A6581241508}">
      <dgm:prSet/>
      <dgm:spPr/>
      <dgm:t>
        <a:bodyPr/>
        <a:lstStyle/>
        <a:p>
          <a:endParaRPr lang="en-IN"/>
        </a:p>
      </dgm:t>
    </dgm:pt>
    <dgm:pt modelId="{BB5493B7-E46D-493F-909B-C60EF3FA7B68}">
      <dgm:prSet custT="1"/>
      <dgm:spPr>
        <a:solidFill>
          <a:srgbClr val="92D050"/>
        </a:solidFill>
      </dgm:spPr>
      <dgm:t>
        <a:bodyPr/>
        <a:lstStyle/>
        <a:p>
          <a:r>
            <a:rPr lang="en-IN" sz="1800" dirty="0" smtClean="0">
              <a:solidFill>
                <a:schemeClr val="tx1"/>
              </a:solidFill>
            </a:rPr>
            <a:t>INTERSTITIAL </a:t>
          </a:r>
        </a:p>
        <a:p>
          <a:r>
            <a:rPr lang="en-IN" sz="1800" dirty="0" smtClean="0">
              <a:solidFill>
                <a:schemeClr val="tx1"/>
              </a:solidFill>
            </a:rPr>
            <a:t>2%</a:t>
          </a:r>
          <a:endParaRPr lang="en-IN" sz="1800" dirty="0">
            <a:solidFill>
              <a:schemeClr val="tx1"/>
            </a:solidFill>
          </a:endParaRPr>
        </a:p>
      </dgm:t>
    </dgm:pt>
    <dgm:pt modelId="{427AE376-3133-4746-9437-D5838036F65A}" type="parTrans" cxnId="{7D3AD612-C1C2-41A7-82A7-FA1CE11114A0}">
      <dgm:prSet/>
      <dgm:spPr/>
      <dgm:t>
        <a:bodyPr/>
        <a:lstStyle/>
        <a:p>
          <a:endParaRPr lang="en-IN"/>
        </a:p>
      </dgm:t>
    </dgm:pt>
    <dgm:pt modelId="{44C099CF-0C50-4407-9627-B1957659217F}" type="sibTrans" cxnId="{7D3AD612-C1C2-41A7-82A7-FA1CE11114A0}">
      <dgm:prSet/>
      <dgm:spPr/>
      <dgm:t>
        <a:bodyPr/>
        <a:lstStyle/>
        <a:p>
          <a:endParaRPr lang="en-IN"/>
        </a:p>
      </dgm:t>
    </dgm:pt>
    <dgm:pt modelId="{CF18ED31-2082-42BA-9AE5-80AE28F7BE05}">
      <dgm:prSet custT="1"/>
      <dgm:spPr>
        <a:solidFill>
          <a:srgbClr val="92D050"/>
        </a:solidFill>
      </dgm:spPr>
      <dgm:t>
        <a:bodyPr/>
        <a:lstStyle/>
        <a:p>
          <a:r>
            <a:rPr lang="en-IN" sz="1800" dirty="0" smtClean="0">
              <a:solidFill>
                <a:schemeClr val="tx1"/>
              </a:solidFill>
            </a:rPr>
            <a:t>ISTHMUS 12%	</a:t>
          </a:r>
          <a:endParaRPr lang="en-IN" sz="1800" dirty="0">
            <a:solidFill>
              <a:schemeClr val="tx1"/>
            </a:solidFill>
          </a:endParaRPr>
        </a:p>
      </dgm:t>
    </dgm:pt>
    <dgm:pt modelId="{7388ED84-0B88-461E-8D52-164DC920629D}" type="parTrans" cxnId="{6DF61B0C-7A14-4175-8599-4FE9941B1710}">
      <dgm:prSet/>
      <dgm:spPr/>
      <dgm:t>
        <a:bodyPr/>
        <a:lstStyle/>
        <a:p>
          <a:endParaRPr lang="en-IN"/>
        </a:p>
      </dgm:t>
    </dgm:pt>
    <dgm:pt modelId="{66B988EA-7F2A-4C63-9125-B309E2F46049}" type="sibTrans" cxnId="{6DF61B0C-7A14-4175-8599-4FE9941B1710}">
      <dgm:prSet/>
      <dgm:spPr/>
      <dgm:t>
        <a:bodyPr/>
        <a:lstStyle/>
        <a:p>
          <a:endParaRPr lang="en-IN"/>
        </a:p>
      </dgm:t>
    </dgm:pt>
    <dgm:pt modelId="{627D4C38-E6DA-4EE2-847E-A9C8EAD08CBC}">
      <dgm:prSet custT="1"/>
      <dgm:spPr>
        <a:solidFill>
          <a:srgbClr val="FFC000"/>
        </a:solidFill>
      </dgm:spPr>
      <dgm:t>
        <a:bodyPr/>
        <a:lstStyle/>
        <a:p>
          <a:r>
            <a:rPr lang="en-IN" sz="1800" b="0" dirty="0" smtClean="0">
              <a:solidFill>
                <a:schemeClr val="tx1"/>
              </a:solidFill>
            </a:rPr>
            <a:t>SECONDARY</a:t>
          </a:r>
          <a:endParaRPr lang="en-IN" sz="1800" b="0" dirty="0">
            <a:solidFill>
              <a:schemeClr val="tx1"/>
            </a:solidFill>
          </a:endParaRPr>
        </a:p>
      </dgm:t>
    </dgm:pt>
    <dgm:pt modelId="{CDA39A89-83A7-4B66-9213-34C72AE3E0FA}" type="parTrans" cxnId="{585ACEFE-BE51-4AC2-97C7-D112B719A3F7}">
      <dgm:prSet/>
      <dgm:spPr/>
      <dgm:t>
        <a:bodyPr/>
        <a:lstStyle/>
        <a:p>
          <a:endParaRPr lang="en-IN"/>
        </a:p>
      </dgm:t>
    </dgm:pt>
    <dgm:pt modelId="{4AD411E2-AB84-4C78-AE32-44543C26B9F5}" type="sibTrans" cxnId="{585ACEFE-BE51-4AC2-97C7-D112B719A3F7}">
      <dgm:prSet/>
      <dgm:spPr/>
      <dgm:t>
        <a:bodyPr/>
        <a:lstStyle/>
        <a:p>
          <a:endParaRPr lang="en-IN"/>
        </a:p>
      </dgm:t>
    </dgm:pt>
    <dgm:pt modelId="{1BC94AAF-D779-451A-BD28-DCE43C2B69F0}">
      <dgm:prSet custT="1"/>
      <dgm:spPr>
        <a:solidFill>
          <a:srgbClr val="FFC000"/>
        </a:solidFill>
      </dgm:spPr>
      <dgm:t>
        <a:bodyPr/>
        <a:lstStyle/>
        <a:p>
          <a:r>
            <a:rPr lang="en-IN" sz="1600" dirty="0" smtClean="0">
              <a:solidFill>
                <a:schemeClr val="tx1"/>
              </a:solidFill>
            </a:rPr>
            <a:t>PRIMARY</a:t>
          </a:r>
        </a:p>
        <a:p>
          <a:r>
            <a:rPr lang="en-IN" sz="1600" dirty="0" smtClean="0">
              <a:solidFill>
                <a:schemeClr val="tx1"/>
              </a:solidFill>
            </a:rPr>
            <a:t>(rare)</a:t>
          </a:r>
          <a:endParaRPr lang="en-IN" sz="700" dirty="0">
            <a:solidFill>
              <a:schemeClr val="tx1"/>
            </a:solidFill>
          </a:endParaRPr>
        </a:p>
      </dgm:t>
    </dgm:pt>
    <dgm:pt modelId="{B7F69A27-2B7B-422E-934D-4DF0B8B48F5F}" type="parTrans" cxnId="{11D478A3-FEE4-405C-B0C4-97CDE9CA2ACB}">
      <dgm:prSet/>
      <dgm:spPr/>
      <dgm:t>
        <a:bodyPr/>
        <a:lstStyle/>
        <a:p>
          <a:endParaRPr lang="en-IN"/>
        </a:p>
      </dgm:t>
    </dgm:pt>
    <dgm:pt modelId="{490FED77-51BE-4728-B702-450339A71B9D}" type="sibTrans" cxnId="{11D478A3-FEE4-405C-B0C4-97CDE9CA2ACB}">
      <dgm:prSet/>
      <dgm:spPr/>
      <dgm:t>
        <a:bodyPr/>
        <a:lstStyle/>
        <a:p>
          <a:endParaRPr lang="en-IN"/>
        </a:p>
      </dgm:t>
    </dgm:pt>
    <dgm:pt modelId="{0213A696-155D-46C7-8093-49887E4F1C26}">
      <dgm:prSet/>
      <dgm:spPr>
        <a:solidFill>
          <a:srgbClr val="00B0F0"/>
        </a:solidFill>
      </dgm:spPr>
      <dgm:t>
        <a:bodyPr/>
        <a:lstStyle/>
        <a:p>
          <a:r>
            <a:rPr lang="en-IN" dirty="0" smtClean="0">
              <a:solidFill>
                <a:schemeClr val="tx1"/>
              </a:solidFill>
            </a:rPr>
            <a:t>ANGULAR</a:t>
          </a:r>
          <a:endParaRPr lang="en-IN" dirty="0">
            <a:solidFill>
              <a:schemeClr val="tx1"/>
            </a:solidFill>
          </a:endParaRPr>
        </a:p>
      </dgm:t>
    </dgm:pt>
    <dgm:pt modelId="{E37872B7-804B-4CF0-A963-4D853C6188E8}" type="parTrans" cxnId="{1B1F7E5E-ECBC-405F-9F5A-4F09AF18DC0F}">
      <dgm:prSet/>
      <dgm:spPr/>
      <dgm:t>
        <a:bodyPr/>
        <a:lstStyle/>
        <a:p>
          <a:endParaRPr lang="en-IN"/>
        </a:p>
      </dgm:t>
    </dgm:pt>
    <dgm:pt modelId="{5D33EF1E-68DA-4826-82C1-27AFB11EB66B}" type="sibTrans" cxnId="{1B1F7E5E-ECBC-405F-9F5A-4F09AF18DC0F}">
      <dgm:prSet/>
      <dgm:spPr/>
      <dgm:t>
        <a:bodyPr/>
        <a:lstStyle/>
        <a:p>
          <a:endParaRPr lang="en-IN"/>
        </a:p>
      </dgm:t>
    </dgm:pt>
    <dgm:pt modelId="{9E805378-ECF9-411C-9310-B72BD2A927B9}">
      <dgm:prSet/>
      <dgm:spPr>
        <a:solidFill>
          <a:srgbClr val="00B0F0"/>
        </a:solidFill>
      </dgm:spPr>
      <dgm:t>
        <a:bodyPr/>
        <a:lstStyle/>
        <a:p>
          <a:r>
            <a:rPr lang="en-IN" b="1" dirty="0" smtClean="0">
              <a:solidFill>
                <a:schemeClr val="tx1"/>
              </a:solidFill>
            </a:rPr>
            <a:t>CERVICAL &lt;1%</a:t>
          </a:r>
          <a:endParaRPr lang="en-IN" b="1" dirty="0">
            <a:solidFill>
              <a:schemeClr val="tx1"/>
            </a:solidFill>
          </a:endParaRPr>
        </a:p>
      </dgm:t>
    </dgm:pt>
    <dgm:pt modelId="{5DC43836-FFBD-47B4-9D0D-343B1932645D}" type="parTrans" cxnId="{937CA9C9-2077-4802-A6C0-5A9ADEB6DE54}">
      <dgm:prSet/>
      <dgm:spPr/>
      <dgm:t>
        <a:bodyPr/>
        <a:lstStyle/>
        <a:p>
          <a:endParaRPr lang="en-IN"/>
        </a:p>
      </dgm:t>
    </dgm:pt>
    <dgm:pt modelId="{09164791-A4F5-42E5-9D35-31005A5CA187}" type="sibTrans" cxnId="{937CA9C9-2077-4802-A6C0-5A9ADEB6DE54}">
      <dgm:prSet/>
      <dgm:spPr/>
      <dgm:t>
        <a:bodyPr/>
        <a:lstStyle/>
        <a:p>
          <a:endParaRPr lang="en-IN"/>
        </a:p>
      </dgm:t>
    </dgm:pt>
    <dgm:pt modelId="{F0869F1E-9B0A-407F-9D8A-7F7DC12CFEF7}">
      <dgm:prSet/>
      <dgm:spPr>
        <a:solidFill>
          <a:srgbClr val="00B0F0"/>
        </a:solidFill>
      </dgm:spPr>
      <dgm:t>
        <a:bodyPr/>
        <a:lstStyle/>
        <a:p>
          <a:r>
            <a:rPr lang="en-IN" dirty="0" smtClean="0">
              <a:solidFill>
                <a:schemeClr val="tx1"/>
              </a:solidFill>
            </a:rPr>
            <a:t>CS SCAR &lt;1%</a:t>
          </a:r>
          <a:endParaRPr lang="en-IN" dirty="0">
            <a:solidFill>
              <a:schemeClr val="tx1"/>
            </a:solidFill>
          </a:endParaRPr>
        </a:p>
      </dgm:t>
    </dgm:pt>
    <dgm:pt modelId="{22B3DC75-0E44-4F65-AC2B-3AEDB9FB3B08}" type="parTrans" cxnId="{DCF241EB-9FD0-44E9-A6DB-AE751711C883}">
      <dgm:prSet/>
      <dgm:spPr/>
      <dgm:t>
        <a:bodyPr/>
        <a:lstStyle/>
        <a:p>
          <a:endParaRPr lang="en-IN"/>
        </a:p>
      </dgm:t>
    </dgm:pt>
    <dgm:pt modelId="{266212AE-7388-42AB-A8AD-2BBF67804E35}" type="sibTrans" cxnId="{DCF241EB-9FD0-44E9-A6DB-AE751711C883}">
      <dgm:prSet/>
      <dgm:spPr/>
      <dgm:t>
        <a:bodyPr/>
        <a:lstStyle/>
        <a:p>
          <a:endParaRPr lang="en-IN"/>
        </a:p>
      </dgm:t>
    </dgm:pt>
    <dgm:pt modelId="{0B1929DE-BFB1-449D-9B9E-17853205F8C2}">
      <dgm:prSet/>
      <dgm:spPr>
        <a:solidFill>
          <a:srgbClr val="00B0F0"/>
        </a:solidFill>
      </dgm:spPr>
      <dgm:t>
        <a:bodyPr/>
        <a:lstStyle/>
        <a:p>
          <a:r>
            <a:rPr lang="en-IN" dirty="0" smtClean="0">
              <a:solidFill>
                <a:schemeClr val="tx1"/>
              </a:solidFill>
            </a:rPr>
            <a:t>CORNUAL</a:t>
          </a:r>
          <a:endParaRPr lang="en-IN" dirty="0">
            <a:solidFill>
              <a:schemeClr val="tx1"/>
            </a:solidFill>
          </a:endParaRPr>
        </a:p>
      </dgm:t>
    </dgm:pt>
    <dgm:pt modelId="{9D03DE55-97F4-4A2E-83E7-D4C1714D6034}" type="parTrans" cxnId="{D0AE9640-5EB5-4B72-A0D0-717B71E2CE8E}">
      <dgm:prSet/>
      <dgm:spPr/>
      <dgm:t>
        <a:bodyPr/>
        <a:lstStyle/>
        <a:p>
          <a:endParaRPr lang="en-IN"/>
        </a:p>
      </dgm:t>
    </dgm:pt>
    <dgm:pt modelId="{75DB8B84-3BBC-4C61-BB71-19A462F80624}" type="sibTrans" cxnId="{D0AE9640-5EB5-4B72-A0D0-717B71E2CE8E}">
      <dgm:prSet/>
      <dgm:spPr/>
      <dgm:t>
        <a:bodyPr/>
        <a:lstStyle/>
        <a:p>
          <a:endParaRPr lang="en-IN"/>
        </a:p>
      </dgm:t>
    </dgm:pt>
    <dgm:pt modelId="{B5B3BA74-073A-4D47-A8C1-A5146F35F9A5}" type="asst">
      <dgm:prSet custT="1"/>
      <dgm:spPr>
        <a:solidFill>
          <a:schemeClr val="accent2"/>
        </a:solidFill>
      </dgm:spPr>
      <dgm:t>
        <a:bodyPr/>
        <a:lstStyle/>
        <a:p>
          <a:r>
            <a:rPr lang="en-IN" sz="1400" dirty="0" smtClean="0">
              <a:solidFill>
                <a:schemeClr val="tx1"/>
              </a:solidFill>
            </a:rPr>
            <a:t>INTRAPERITONEAL</a:t>
          </a:r>
        </a:p>
        <a:p>
          <a:r>
            <a:rPr lang="en-IN" sz="1400" dirty="0" smtClean="0">
              <a:solidFill>
                <a:schemeClr val="tx1"/>
              </a:solidFill>
            </a:rPr>
            <a:t> MC</a:t>
          </a:r>
          <a:endParaRPr lang="en-IN" sz="1400" dirty="0">
            <a:solidFill>
              <a:schemeClr val="tx1"/>
            </a:solidFill>
          </a:endParaRPr>
        </a:p>
      </dgm:t>
    </dgm:pt>
    <dgm:pt modelId="{C42C30AA-C56E-4652-84C9-13AFABDA67A6}" type="parTrans" cxnId="{2D62DA26-8CF1-4E5B-BE2F-46FEFF5EB09C}">
      <dgm:prSet/>
      <dgm:spPr/>
      <dgm:t>
        <a:bodyPr/>
        <a:lstStyle/>
        <a:p>
          <a:endParaRPr lang="en-IN"/>
        </a:p>
      </dgm:t>
    </dgm:pt>
    <dgm:pt modelId="{2B374CF7-C8C1-4DC9-9A71-8F1A303E8DBE}" type="sibTrans" cxnId="{2D62DA26-8CF1-4E5B-BE2F-46FEFF5EB09C}">
      <dgm:prSet/>
      <dgm:spPr/>
      <dgm:t>
        <a:bodyPr/>
        <a:lstStyle/>
        <a:p>
          <a:endParaRPr lang="en-IN"/>
        </a:p>
      </dgm:t>
    </dgm:pt>
    <dgm:pt modelId="{928599A1-5AE9-44F2-B4B3-E894F667275C}" type="asst">
      <dgm:prSet custT="1"/>
      <dgm:spPr>
        <a:solidFill>
          <a:schemeClr val="accent2"/>
        </a:solidFill>
      </dgm:spPr>
      <dgm:t>
        <a:bodyPr/>
        <a:lstStyle/>
        <a:p>
          <a:r>
            <a:rPr lang="en-IN" sz="1400" dirty="0" smtClean="0">
              <a:solidFill>
                <a:schemeClr val="tx1"/>
              </a:solidFill>
            </a:rPr>
            <a:t>EXTRAPERITONEAL</a:t>
          </a:r>
        </a:p>
        <a:p>
          <a:r>
            <a:rPr lang="en-IN" sz="1400" dirty="0" smtClean="0">
              <a:solidFill>
                <a:schemeClr val="tx1"/>
              </a:solidFill>
            </a:rPr>
            <a:t>(broad </a:t>
          </a:r>
          <a:r>
            <a:rPr lang="en-IN" sz="1400" dirty="0" err="1" smtClean="0">
              <a:solidFill>
                <a:schemeClr val="tx1"/>
              </a:solidFill>
            </a:rPr>
            <a:t>lig</a:t>
          </a:r>
          <a:r>
            <a:rPr lang="en-IN" sz="1400" dirty="0" smtClean="0">
              <a:solidFill>
                <a:schemeClr val="tx1"/>
              </a:solidFill>
            </a:rPr>
            <a:t>)</a:t>
          </a:r>
          <a:endParaRPr lang="en-IN" sz="1400" dirty="0">
            <a:solidFill>
              <a:schemeClr val="tx1"/>
            </a:solidFill>
          </a:endParaRPr>
        </a:p>
      </dgm:t>
    </dgm:pt>
    <dgm:pt modelId="{1113BE93-A5C9-4F9A-82B5-BCE7917D0118}" type="parTrans" cxnId="{6A357511-F516-4E73-8BAA-B6BDD298CA24}">
      <dgm:prSet/>
      <dgm:spPr/>
      <dgm:t>
        <a:bodyPr/>
        <a:lstStyle/>
        <a:p>
          <a:endParaRPr lang="en-IN"/>
        </a:p>
      </dgm:t>
    </dgm:pt>
    <dgm:pt modelId="{059E20FD-1E5A-4D21-9283-75D763510B01}" type="sibTrans" cxnId="{6A357511-F516-4E73-8BAA-B6BDD298CA24}">
      <dgm:prSet/>
      <dgm:spPr/>
      <dgm:t>
        <a:bodyPr/>
        <a:lstStyle/>
        <a:p>
          <a:endParaRPr lang="en-IN"/>
        </a:p>
      </dgm:t>
    </dgm:pt>
    <dgm:pt modelId="{7D2900D1-907E-430D-9780-239212B84386}" type="pres">
      <dgm:prSet presAssocID="{6EDBA9A2-D1D1-450B-8871-C63E2F72FC25}" presName="hierChild1" presStyleCnt="0">
        <dgm:presLayoutVars>
          <dgm:orgChart val="1"/>
          <dgm:chPref val="1"/>
          <dgm:dir/>
          <dgm:animOne val="branch"/>
          <dgm:animLvl val="lvl"/>
          <dgm:resizeHandles/>
        </dgm:presLayoutVars>
      </dgm:prSet>
      <dgm:spPr/>
      <dgm:t>
        <a:bodyPr/>
        <a:lstStyle/>
        <a:p>
          <a:endParaRPr lang="en-IN"/>
        </a:p>
      </dgm:t>
    </dgm:pt>
    <dgm:pt modelId="{E0A0CA47-5A68-4953-9D2D-920713FC2D75}" type="pres">
      <dgm:prSet presAssocID="{C6DA6817-41DB-47CE-9F0D-342171B04913}" presName="hierRoot1" presStyleCnt="0">
        <dgm:presLayoutVars>
          <dgm:hierBranch val="init"/>
        </dgm:presLayoutVars>
      </dgm:prSet>
      <dgm:spPr/>
    </dgm:pt>
    <dgm:pt modelId="{FDBC9868-6EE2-46FF-A05C-EF07C7E4512B}" type="pres">
      <dgm:prSet presAssocID="{C6DA6817-41DB-47CE-9F0D-342171B04913}" presName="rootComposite1" presStyleCnt="0"/>
      <dgm:spPr/>
    </dgm:pt>
    <dgm:pt modelId="{FD2C0BD4-41F1-4686-9952-E05D0C638505}" type="pres">
      <dgm:prSet presAssocID="{C6DA6817-41DB-47CE-9F0D-342171B04913}" presName="rootText1" presStyleLbl="node0" presStyleIdx="0" presStyleCnt="1" custScaleX="816111" custScaleY="209866" custLinFactNeighborX="34213" custLinFactNeighborY="-29314">
        <dgm:presLayoutVars>
          <dgm:chPref val="3"/>
        </dgm:presLayoutVars>
      </dgm:prSet>
      <dgm:spPr/>
      <dgm:t>
        <a:bodyPr/>
        <a:lstStyle/>
        <a:p>
          <a:endParaRPr lang="en-IN"/>
        </a:p>
      </dgm:t>
    </dgm:pt>
    <dgm:pt modelId="{AE1D9286-E2D8-40D7-9AF4-F9125EB9FB1E}" type="pres">
      <dgm:prSet presAssocID="{C6DA6817-41DB-47CE-9F0D-342171B04913}" presName="rootConnector1" presStyleLbl="node1" presStyleIdx="0" presStyleCnt="0"/>
      <dgm:spPr/>
      <dgm:t>
        <a:bodyPr/>
        <a:lstStyle/>
        <a:p>
          <a:endParaRPr lang="en-IN"/>
        </a:p>
      </dgm:t>
    </dgm:pt>
    <dgm:pt modelId="{61E7A15A-E8F9-4073-9A2C-A00728270AB9}" type="pres">
      <dgm:prSet presAssocID="{C6DA6817-41DB-47CE-9F0D-342171B04913}" presName="hierChild2" presStyleCnt="0"/>
      <dgm:spPr/>
    </dgm:pt>
    <dgm:pt modelId="{3FD17AEC-F50D-48F1-A6BA-08B48C5DA556}" type="pres">
      <dgm:prSet presAssocID="{75E12B50-BC39-43C4-8B9D-811FD076FEFA}" presName="Name37" presStyleLbl="parChTrans1D2" presStyleIdx="0" presStyleCnt="5"/>
      <dgm:spPr/>
      <dgm:t>
        <a:bodyPr/>
        <a:lstStyle/>
        <a:p>
          <a:endParaRPr lang="en-IN"/>
        </a:p>
      </dgm:t>
    </dgm:pt>
    <dgm:pt modelId="{C17534FE-4CD0-441E-977B-E780CA32C644}" type="pres">
      <dgm:prSet presAssocID="{55E5C069-541A-4DD0-892B-D2C237A72AC1}" presName="hierRoot2" presStyleCnt="0">
        <dgm:presLayoutVars>
          <dgm:hierBranch val="init"/>
        </dgm:presLayoutVars>
      </dgm:prSet>
      <dgm:spPr/>
    </dgm:pt>
    <dgm:pt modelId="{9B7E2E75-310D-4F72-96BC-2A82614EF6E3}" type="pres">
      <dgm:prSet presAssocID="{55E5C069-541A-4DD0-892B-D2C237A72AC1}" presName="rootComposite" presStyleCnt="0"/>
      <dgm:spPr/>
    </dgm:pt>
    <dgm:pt modelId="{153DB41D-3086-4B79-99A9-F2DB6C791877}" type="pres">
      <dgm:prSet presAssocID="{55E5C069-541A-4DD0-892B-D2C237A72AC1}" presName="rootText" presStyleLbl="node2" presStyleIdx="0" presStyleCnt="3" custScaleX="238172" custScaleY="303370" custLinFactY="-195054" custLinFactNeighborX="-86296" custLinFactNeighborY="-200000">
        <dgm:presLayoutVars>
          <dgm:chPref val="3"/>
        </dgm:presLayoutVars>
      </dgm:prSet>
      <dgm:spPr>
        <a:prstGeom prst="flowChartAlternateProcess">
          <a:avLst/>
        </a:prstGeom>
      </dgm:spPr>
      <dgm:t>
        <a:bodyPr/>
        <a:lstStyle/>
        <a:p>
          <a:endParaRPr lang="en-IN"/>
        </a:p>
      </dgm:t>
    </dgm:pt>
    <dgm:pt modelId="{841B8653-66AA-4905-81F7-B16AA603D222}" type="pres">
      <dgm:prSet presAssocID="{55E5C069-541A-4DD0-892B-D2C237A72AC1}" presName="rootConnector" presStyleLbl="node2" presStyleIdx="0" presStyleCnt="3"/>
      <dgm:spPr/>
      <dgm:t>
        <a:bodyPr/>
        <a:lstStyle/>
        <a:p>
          <a:endParaRPr lang="en-IN"/>
        </a:p>
      </dgm:t>
    </dgm:pt>
    <dgm:pt modelId="{2A667A00-C1B4-4B49-8B63-E77BD2D26830}" type="pres">
      <dgm:prSet presAssocID="{55E5C069-541A-4DD0-892B-D2C237A72AC1}" presName="hierChild4" presStyleCnt="0"/>
      <dgm:spPr/>
    </dgm:pt>
    <dgm:pt modelId="{41486AE8-B97B-4886-AD75-938BED97A44C}" type="pres">
      <dgm:prSet presAssocID="{B43E6530-73F4-46A6-8861-45904A742681}" presName="Name37" presStyleLbl="parChTrans1D3" presStyleIdx="0" presStyleCnt="10"/>
      <dgm:spPr/>
      <dgm:t>
        <a:bodyPr/>
        <a:lstStyle/>
        <a:p>
          <a:endParaRPr lang="en-IN"/>
        </a:p>
      </dgm:t>
    </dgm:pt>
    <dgm:pt modelId="{5D75EBAB-F1A8-41F8-9889-5D7EFEEA6A48}" type="pres">
      <dgm:prSet presAssocID="{E4ADE6B1-5BC9-4786-8FD3-1365C3D7CB34}" presName="hierRoot2" presStyleCnt="0">
        <dgm:presLayoutVars>
          <dgm:hierBranch val="init"/>
        </dgm:presLayoutVars>
      </dgm:prSet>
      <dgm:spPr/>
    </dgm:pt>
    <dgm:pt modelId="{2C6B0459-E0F9-4B45-B895-6296656E1783}" type="pres">
      <dgm:prSet presAssocID="{E4ADE6B1-5BC9-4786-8FD3-1365C3D7CB34}" presName="rootComposite" presStyleCnt="0"/>
      <dgm:spPr/>
    </dgm:pt>
    <dgm:pt modelId="{CC3FB8D3-040E-4B9F-83FD-4F1925853CC6}" type="pres">
      <dgm:prSet presAssocID="{E4ADE6B1-5BC9-4786-8FD3-1365C3D7CB34}" presName="rootText" presStyleLbl="node3" presStyleIdx="0" presStyleCnt="10" custScaleX="306908" custScaleY="181779" custLinFactX="-59168" custLinFactY="-170212" custLinFactNeighborX="-100000" custLinFactNeighborY="-200000">
        <dgm:presLayoutVars>
          <dgm:chPref val="3"/>
        </dgm:presLayoutVars>
      </dgm:prSet>
      <dgm:spPr/>
      <dgm:t>
        <a:bodyPr/>
        <a:lstStyle/>
        <a:p>
          <a:endParaRPr lang="en-IN"/>
        </a:p>
      </dgm:t>
    </dgm:pt>
    <dgm:pt modelId="{B42D7E17-15EB-4FDF-A24D-872439902333}" type="pres">
      <dgm:prSet presAssocID="{E4ADE6B1-5BC9-4786-8FD3-1365C3D7CB34}" presName="rootConnector" presStyleLbl="node3" presStyleIdx="0" presStyleCnt="10"/>
      <dgm:spPr/>
      <dgm:t>
        <a:bodyPr/>
        <a:lstStyle/>
        <a:p>
          <a:endParaRPr lang="en-IN"/>
        </a:p>
      </dgm:t>
    </dgm:pt>
    <dgm:pt modelId="{01B7FE0E-0947-4D77-B3E8-0292B25F9305}" type="pres">
      <dgm:prSet presAssocID="{E4ADE6B1-5BC9-4786-8FD3-1365C3D7CB34}" presName="hierChild4" presStyleCnt="0"/>
      <dgm:spPr/>
    </dgm:pt>
    <dgm:pt modelId="{3261832A-6831-4F96-A071-E58DC0B03CA7}" type="pres">
      <dgm:prSet presAssocID="{E4ADE6B1-5BC9-4786-8FD3-1365C3D7CB34}" presName="hierChild5" presStyleCnt="0"/>
      <dgm:spPr/>
    </dgm:pt>
    <dgm:pt modelId="{EACF0BFA-8354-459F-8553-2D04F439EB30}" type="pres">
      <dgm:prSet presAssocID="{62836463-0F0E-4CC3-BAB4-4439B14B1271}" presName="Name37" presStyleLbl="parChTrans1D3" presStyleIdx="1" presStyleCnt="10"/>
      <dgm:spPr/>
      <dgm:t>
        <a:bodyPr/>
        <a:lstStyle/>
        <a:p>
          <a:endParaRPr lang="en-IN"/>
        </a:p>
      </dgm:t>
    </dgm:pt>
    <dgm:pt modelId="{06CD5052-3042-4D2A-B52E-21E01B220475}" type="pres">
      <dgm:prSet presAssocID="{6108475C-5C72-4472-A92C-7695CA7FF630}" presName="hierRoot2" presStyleCnt="0">
        <dgm:presLayoutVars>
          <dgm:hierBranch val="init"/>
        </dgm:presLayoutVars>
      </dgm:prSet>
      <dgm:spPr/>
    </dgm:pt>
    <dgm:pt modelId="{1075DD36-1C63-4F33-95DA-62A33819AE86}" type="pres">
      <dgm:prSet presAssocID="{6108475C-5C72-4472-A92C-7695CA7FF630}" presName="rootComposite" presStyleCnt="0"/>
      <dgm:spPr/>
    </dgm:pt>
    <dgm:pt modelId="{41E2680D-CF6B-4259-A395-7E3B06412FDC}" type="pres">
      <dgm:prSet presAssocID="{6108475C-5C72-4472-A92C-7695CA7FF630}" presName="rootText" presStyleLbl="node3" presStyleIdx="1" presStyleCnt="10" custScaleX="357607" custScaleY="345790" custLinFactX="-59168" custLinFactNeighborX="-100000" custLinFactNeighborY="-60069">
        <dgm:presLayoutVars>
          <dgm:chPref val="3"/>
        </dgm:presLayoutVars>
      </dgm:prSet>
      <dgm:spPr/>
      <dgm:t>
        <a:bodyPr/>
        <a:lstStyle/>
        <a:p>
          <a:endParaRPr lang="en-IN"/>
        </a:p>
      </dgm:t>
    </dgm:pt>
    <dgm:pt modelId="{F56EAB73-316D-4888-B424-71F6FFE2C108}" type="pres">
      <dgm:prSet presAssocID="{6108475C-5C72-4472-A92C-7695CA7FF630}" presName="rootConnector" presStyleLbl="node3" presStyleIdx="1" presStyleCnt="10"/>
      <dgm:spPr/>
      <dgm:t>
        <a:bodyPr/>
        <a:lstStyle/>
        <a:p>
          <a:endParaRPr lang="en-IN"/>
        </a:p>
      </dgm:t>
    </dgm:pt>
    <dgm:pt modelId="{335461C6-555C-498F-BD8F-3D39F3BD1405}" type="pres">
      <dgm:prSet presAssocID="{6108475C-5C72-4472-A92C-7695CA7FF630}" presName="hierChild4" presStyleCnt="0"/>
      <dgm:spPr/>
    </dgm:pt>
    <dgm:pt modelId="{1809E82E-7612-47D3-93AA-D09D947A547F}" type="pres">
      <dgm:prSet presAssocID="{6108475C-5C72-4472-A92C-7695CA7FF630}" presName="hierChild5" presStyleCnt="0"/>
      <dgm:spPr/>
    </dgm:pt>
    <dgm:pt modelId="{BCCE6B65-9AD4-49D8-BA1A-535A3B15A1E0}" type="pres">
      <dgm:prSet presAssocID="{427AE376-3133-4746-9437-D5838036F65A}" presName="Name37" presStyleLbl="parChTrans1D3" presStyleIdx="2" presStyleCnt="10"/>
      <dgm:spPr/>
      <dgm:t>
        <a:bodyPr/>
        <a:lstStyle/>
        <a:p>
          <a:endParaRPr lang="en-IN"/>
        </a:p>
      </dgm:t>
    </dgm:pt>
    <dgm:pt modelId="{BDA7E77E-770F-4D1B-86BC-EE91FBBD1D90}" type="pres">
      <dgm:prSet presAssocID="{BB5493B7-E46D-493F-909B-C60EF3FA7B68}" presName="hierRoot2" presStyleCnt="0">
        <dgm:presLayoutVars>
          <dgm:hierBranch val="init"/>
        </dgm:presLayoutVars>
      </dgm:prSet>
      <dgm:spPr/>
    </dgm:pt>
    <dgm:pt modelId="{C214CEE1-07D3-4CFD-A0C8-63CFF8C376BA}" type="pres">
      <dgm:prSet presAssocID="{BB5493B7-E46D-493F-909B-C60EF3FA7B68}" presName="rootComposite" presStyleCnt="0"/>
      <dgm:spPr/>
    </dgm:pt>
    <dgm:pt modelId="{6ACB763D-9FC9-4EB1-92D3-F56C141B0447}" type="pres">
      <dgm:prSet presAssocID="{BB5493B7-E46D-493F-909B-C60EF3FA7B68}" presName="rootText" presStyleLbl="node3" presStyleIdx="2" presStyleCnt="10" custScaleX="380720" custScaleY="260780" custLinFactX="-45820" custLinFactNeighborX="-100000" custLinFactNeighborY="-20722">
        <dgm:presLayoutVars>
          <dgm:chPref val="3"/>
        </dgm:presLayoutVars>
      </dgm:prSet>
      <dgm:spPr/>
      <dgm:t>
        <a:bodyPr/>
        <a:lstStyle/>
        <a:p>
          <a:endParaRPr lang="en-IN"/>
        </a:p>
      </dgm:t>
    </dgm:pt>
    <dgm:pt modelId="{144DC052-0ED8-4602-9D52-014148C8539D}" type="pres">
      <dgm:prSet presAssocID="{BB5493B7-E46D-493F-909B-C60EF3FA7B68}" presName="rootConnector" presStyleLbl="node3" presStyleIdx="2" presStyleCnt="10"/>
      <dgm:spPr/>
      <dgm:t>
        <a:bodyPr/>
        <a:lstStyle/>
        <a:p>
          <a:endParaRPr lang="en-IN"/>
        </a:p>
      </dgm:t>
    </dgm:pt>
    <dgm:pt modelId="{2B38E1E4-340E-4FDF-BEC1-B2AC93B7ABF9}" type="pres">
      <dgm:prSet presAssocID="{BB5493B7-E46D-493F-909B-C60EF3FA7B68}" presName="hierChild4" presStyleCnt="0"/>
      <dgm:spPr/>
    </dgm:pt>
    <dgm:pt modelId="{935B38F7-742F-43EB-9B1A-F4B1F6291F3D}" type="pres">
      <dgm:prSet presAssocID="{BB5493B7-E46D-493F-909B-C60EF3FA7B68}" presName="hierChild5" presStyleCnt="0"/>
      <dgm:spPr/>
    </dgm:pt>
    <dgm:pt modelId="{DD6733F1-FE88-4947-B8B3-2068593A361B}" type="pres">
      <dgm:prSet presAssocID="{7388ED84-0B88-461E-8D52-164DC920629D}" presName="Name37" presStyleLbl="parChTrans1D3" presStyleIdx="3" presStyleCnt="10"/>
      <dgm:spPr/>
      <dgm:t>
        <a:bodyPr/>
        <a:lstStyle/>
        <a:p>
          <a:endParaRPr lang="en-IN"/>
        </a:p>
      </dgm:t>
    </dgm:pt>
    <dgm:pt modelId="{3AAC3193-CAC6-493B-8D2E-819E5328F73B}" type="pres">
      <dgm:prSet presAssocID="{CF18ED31-2082-42BA-9AE5-80AE28F7BE05}" presName="hierRoot2" presStyleCnt="0">
        <dgm:presLayoutVars>
          <dgm:hierBranch val="init"/>
        </dgm:presLayoutVars>
      </dgm:prSet>
      <dgm:spPr/>
    </dgm:pt>
    <dgm:pt modelId="{048078F9-20DD-4B49-A6B3-11D40C63496E}" type="pres">
      <dgm:prSet presAssocID="{CF18ED31-2082-42BA-9AE5-80AE28F7BE05}" presName="rootComposite" presStyleCnt="0"/>
      <dgm:spPr/>
    </dgm:pt>
    <dgm:pt modelId="{43D5992E-F4E3-4A40-B892-56FFE566968D}" type="pres">
      <dgm:prSet presAssocID="{CF18ED31-2082-42BA-9AE5-80AE28F7BE05}" presName="rootText" presStyleLbl="node3" presStyleIdx="3" presStyleCnt="10" custScaleX="313124" custScaleY="209049" custLinFactX="-59168" custLinFactY="-500000" custLinFactNeighborX="-100000" custLinFactNeighborY="-517600">
        <dgm:presLayoutVars>
          <dgm:chPref val="3"/>
        </dgm:presLayoutVars>
      </dgm:prSet>
      <dgm:spPr/>
      <dgm:t>
        <a:bodyPr/>
        <a:lstStyle/>
        <a:p>
          <a:endParaRPr lang="en-IN"/>
        </a:p>
      </dgm:t>
    </dgm:pt>
    <dgm:pt modelId="{6D8E843F-21AB-49AA-BECC-BAD18D7906E0}" type="pres">
      <dgm:prSet presAssocID="{CF18ED31-2082-42BA-9AE5-80AE28F7BE05}" presName="rootConnector" presStyleLbl="node3" presStyleIdx="3" presStyleCnt="10"/>
      <dgm:spPr/>
      <dgm:t>
        <a:bodyPr/>
        <a:lstStyle/>
        <a:p>
          <a:endParaRPr lang="en-IN"/>
        </a:p>
      </dgm:t>
    </dgm:pt>
    <dgm:pt modelId="{7D49CBBA-B1D3-4818-9C83-2FEADA15A69B}" type="pres">
      <dgm:prSet presAssocID="{CF18ED31-2082-42BA-9AE5-80AE28F7BE05}" presName="hierChild4" presStyleCnt="0"/>
      <dgm:spPr/>
    </dgm:pt>
    <dgm:pt modelId="{9D139B3A-95BA-4703-AACA-15CBC50DC83D}" type="pres">
      <dgm:prSet presAssocID="{CF18ED31-2082-42BA-9AE5-80AE28F7BE05}" presName="hierChild5" presStyleCnt="0"/>
      <dgm:spPr/>
    </dgm:pt>
    <dgm:pt modelId="{A878707D-C3CC-4C08-8EE3-E79459EF0895}" type="pres">
      <dgm:prSet presAssocID="{55E5C069-541A-4DD0-892B-D2C237A72AC1}" presName="hierChild5" presStyleCnt="0"/>
      <dgm:spPr/>
    </dgm:pt>
    <dgm:pt modelId="{65D26F0B-DFB0-4D00-9B04-C8248A2E7F5F}" type="pres">
      <dgm:prSet presAssocID="{3ED1B85D-4B5C-4053-B482-851D7675E154}" presName="Name37" presStyleLbl="parChTrans1D2" presStyleIdx="1" presStyleCnt="5"/>
      <dgm:spPr/>
      <dgm:t>
        <a:bodyPr/>
        <a:lstStyle/>
        <a:p>
          <a:endParaRPr lang="en-IN"/>
        </a:p>
      </dgm:t>
    </dgm:pt>
    <dgm:pt modelId="{B1C8A4DB-124D-416B-BCA8-80CEE4388C53}" type="pres">
      <dgm:prSet presAssocID="{5A6D90EF-DC14-47BB-A277-6404C1E815F2}" presName="hierRoot2" presStyleCnt="0">
        <dgm:presLayoutVars>
          <dgm:hierBranch val="init"/>
        </dgm:presLayoutVars>
      </dgm:prSet>
      <dgm:spPr/>
    </dgm:pt>
    <dgm:pt modelId="{A7A8C46D-403E-4A13-BD1A-11931B898E42}" type="pres">
      <dgm:prSet presAssocID="{5A6D90EF-DC14-47BB-A277-6404C1E815F2}" presName="rootComposite" presStyleCnt="0"/>
      <dgm:spPr/>
    </dgm:pt>
    <dgm:pt modelId="{57B377BD-4A1E-45AC-A932-5712A784D3BA}" type="pres">
      <dgm:prSet presAssocID="{5A6D90EF-DC14-47BB-A277-6404C1E815F2}" presName="rootText" presStyleLbl="node2" presStyleIdx="1" presStyleCnt="3" custScaleX="352607" custScaleY="246765" custLinFactX="-100000" custLinFactY="-162905" custLinFactNeighborX="-149958" custLinFactNeighborY="-200000">
        <dgm:presLayoutVars>
          <dgm:chPref val="3"/>
        </dgm:presLayoutVars>
      </dgm:prSet>
      <dgm:spPr/>
      <dgm:t>
        <a:bodyPr/>
        <a:lstStyle/>
        <a:p>
          <a:endParaRPr lang="en-IN"/>
        </a:p>
      </dgm:t>
    </dgm:pt>
    <dgm:pt modelId="{BCDE8493-BBE3-4D27-97DE-5FF26DB94939}" type="pres">
      <dgm:prSet presAssocID="{5A6D90EF-DC14-47BB-A277-6404C1E815F2}" presName="rootConnector" presStyleLbl="node2" presStyleIdx="1" presStyleCnt="3"/>
      <dgm:spPr/>
      <dgm:t>
        <a:bodyPr/>
        <a:lstStyle/>
        <a:p>
          <a:endParaRPr lang="en-IN"/>
        </a:p>
      </dgm:t>
    </dgm:pt>
    <dgm:pt modelId="{18AA2873-66BE-450C-9858-56CBB9882E31}" type="pres">
      <dgm:prSet presAssocID="{5A6D90EF-DC14-47BB-A277-6404C1E815F2}" presName="hierChild4" presStyleCnt="0"/>
      <dgm:spPr/>
    </dgm:pt>
    <dgm:pt modelId="{3B90A72F-43AB-4F4F-8ACB-99295895E990}" type="pres">
      <dgm:prSet presAssocID="{CDA39A89-83A7-4B66-9213-34C72AE3E0FA}" presName="Name37" presStyleLbl="parChTrans1D3" presStyleIdx="4" presStyleCnt="10"/>
      <dgm:spPr/>
      <dgm:t>
        <a:bodyPr/>
        <a:lstStyle/>
        <a:p>
          <a:endParaRPr lang="en-IN"/>
        </a:p>
      </dgm:t>
    </dgm:pt>
    <dgm:pt modelId="{807B1682-336D-4B00-9B14-DCD9F2E89B72}" type="pres">
      <dgm:prSet presAssocID="{627D4C38-E6DA-4EE2-847E-A9C8EAD08CBC}" presName="hierRoot2" presStyleCnt="0">
        <dgm:presLayoutVars>
          <dgm:hierBranch val="init"/>
        </dgm:presLayoutVars>
      </dgm:prSet>
      <dgm:spPr/>
    </dgm:pt>
    <dgm:pt modelId="{BE8DEE0D-90C7-4F5C-85E0-63317D9981BF}" type="pres">
      <dgm:prSet presAssocID="{627D4C38-E6DA-4EE2-847E-A9C8EAD08CBC}" presName="rootComposite" presStyleCnt="0"/>
      <dgm:spPr/>
    </dgm:pt>
    <dgm:pt modelId="{5B4516E3-7E4A-4920-B444-9658B1A8D0FF}" type="pres">
      <dgm:prSet presAssocID="{627D4C38-E6DA-4EE2-847E-A9C8EAD08CBC}" presName="rootText" presStyleLbl="node3" presStyleIdx="4" presStyleCnt="10" custScaleX="332800" custScaleY="233643" custLinFactY="-100000" custLinFactNeighborX="82406" custLinFactNeighborY="-129599">
        <dgm:presLayoutVars>
          <dgm:chPref val="3"/>
        </dgm:presLayoutVars>
      </dgm:prSet>
      <dgm:spPr/>
      <dgm:t>
        <a:bodyPr/>
        <a:lstStyle/>
        <a:p>
          <a:endParaRPr lang="en-IN"/>
        </a:p>
      </dgm:t>
    </dgm:pt>
    <dgm:pt modelId="{A7405F0B-CECC-4A9A-886A-F45964F2C233}" type="pres">
      <dgm:prSet presAssocID="{627D4C38-E6DA-4EE2-847E-A9C8EAD08CBC}" presName="rootConnector" presStyleLbl="node3" presStyleIdx="4" presStyleCnt="10"/>
      <dgm:spPr/>
      <dgm:t>
        <a:bodyPr/>
        <a:lstStyle/>
        <a:p>
          <a:endParaRPr lang="en-IN"/>
        </a:p>
      </dgm:t>
    </dgm:pt>
    <dgm:pt modelId="{29CE3045-D1C5-463F-8E4C-89FA5A3A7854}" type="pres">
      <dgm:prSet presAssocID="{627D4C38-E6DA-4EE2-847E-A9C8EAD08CBC}" presName="hierChild4" presStyleCnt="0"/>
      <dgm:spPr/>
    </dgm:pt>
    <dgm:pt modelId="{7905D1FD-DA11-410A-9907-6F7162BFCC49}" type="pres">
      <dgm:prSet presAssocID="{627D4C38-E6DA-4EE2-847E-A9C8EAD08CBC}" presName="hierChild5" presStyleCnt="0"/>
      <dgm:spPr/>
    </dgm:pt>
    <dgm:pt modelId="{9245CB0C-2728-44D0-9BE2-52B9371FF484}" type="pres">
      <dgm:prSet presAssocID="{C42C30AA-C56E-4652-84C9-13AFABDA67A6}" presName="Name111" presStyleLbl="parChTrans1D4" presStyleIdx="0" presStyleCnt="2"/>
      <dgm:spPr/>
      <dgm:t>
        <a:bodyPr/>
        <a:lstStyle/>
        <a:p>
          <a:endParaRPr lang="en-IN"/>
        </a:p>
      </dgm:t>
    </dgm:pt>
    <dgm:pt modelId="{56240EF3-F038-400D-89CA-0A5C6BB79C30}" type="pres">
      <dgm:prSet presAssocID="{B5B3BA74-073A-4D47-A8C1-A5146F35F9A5}" presName="hierRoot3" presStyleCnt="0">
        <dgm:presLayoutVars>
          <dgm:hierBranch val="init"/>
        </dgm:presLayoutVars>
      </dgm:prSet>
      <dgm:spPr/>
    </dgm:pt>
    <dgm:pt modelId="{F3D0D4E1-8CF9-45B8-843A-4962A8ED67D9}" type="pres">
      <dgm:prSet presAssocID="{B5B3BA74-073A-4D47-A8C1-A5146F35F9A5}" presName="rootComposite3" presStyleCnt="0"/>
      <dgm:spPr/>
    </dgm:pt>
    <dgm:pt modelId="{AB63D981-559F-4DB2-9A1E-A715A9BF07A1}" type="pres">
      <dgm:prSet presAssocID="{B5B3BA74-073A-4D47-A8C1-A5146F35F9A5}" presName="rootText3" presStyleLbl="asst3" presStyleIdx="0" presStyleCnt="2" custScaleX="396752" custScaleY="334537" custLinFactNeighborX="80854" custLinFactNeighborY="-64555">
        <dgm:presLayoutVars>
          <dgm:chPref val="3"/>
        </dgm:presLayoutVars>
      </dgm:prSet>
      <dgm:spPr/>
      <dgm:t>
        <a:bodyPr/>
        <a:lstStyle/>
        <a:p>
          <a:endParaRPr lang="en-IN"/>
        </a:p>
      </dgm:t>
    </dgm:pt>
    <dgm:pt modelId="{E85ECDD1-D9E6-4734-AE15-B16E03D3257E}" type="pres">
      <dgm:prSet presAssocID="{B5B3BA74-073A-4D47-A8C1-A5146F35F9A5}" presName="rootConnector3" presStyleLbl="asst3" presStyleIdx="0" presStyleCnt="2"/>
      <dgm:spPr/>
      <dgm:t>
        <a:bodyPr/>
        <a:lstStyle/>
        <a:p>
          <a:endParaRPr lang="en-IN"/>
        </a:p>
      </dgm:t>
    </dgm:pt>
    <dgm:pt modelId="{80D39A6B-3BDC-4621-9762-C2083D9961EA}" type="pres">
      <dgm:prSet presAssocID="{B5B3BA74-073A-4D47-A8C1-A5146F35F9A5}" presName="hierChild6" presStyleCnt="0"/>
      <dgm:spPr/>
    </dgm:pt>
    <dgm:pt modelId="{A8699C12-5F06-4259-8134-0A8FA863EC52}" type="pres">
      <dgm:prSet presAssocID="{B5B3BA74-073A-4D47-A8C1-A5146F35F9A5}" presName="hierChild7" presStyleCnt="0"/>
      <dgm:spPr/>
    </dgm:pt>
    <dgm:pt modelId="{E724E195-5073-43BC-93C3-B9C242813418}" type="pres">
      <dgm:prSet presAssocID="{1113BE93-A5C9-4F9A-82B5-BCE7917D0118}" presName="Name111" presStyleLbl="parChTrans1D4" presStyleIdx="1" presStyleCnt="2"/>
      <dgm:spPr/>
      <dgm:t>
        <a:bodyPr/>
        <a:lstStyle/>
        <a:p>
          <a:endParaRPr lang="en-IN"/>
        </a:p>
      </dgm:t>
    </dgm:pt>
    <dgm:pt modelId="{A2A9F5DF-0FC0-44D5-9D6F-9D71C9DCC631}" type="pres">
      <dgm:prSet presAssocID="{928599A1-5AE9-44F2-B4B3-E894F667275C}" presName="hierRoot3" presStyleCnt="0">
        <dgm:presLayoutVars>
          <dgm:hierBranch val="init"/>
        </dgm:presLayoutVars>
      </dgm:prSet>
      <dgm:spPr/>
    </dgm:pt>
    <dgm:pt modelId="{61D280A1-A854-451E-813F-2A51D7E31042}" type="pres">
      <dgm:prSet presAssocID="{928599A1-5AE9-44F2-B4B3-E894F667275C}" presName="rootComposite3" presStyleCnt="0"/>
      <dgm:spPr/>
    </dgm:pt>
    <dgm:pt modelId="{8B05206E-C051-4152-93A5-1BE8473C6EBF}" type="pres">
      <dgm:prSet presAssocID="{928599A1-5AE9-44F2-B4B3-E894F667275C}" presName="rootText3" presStyleLbl="asst3" presStyleIdx="1" presStyleCnt="2" custScaleX="460728" custScaleY="301659" custLinFactX="33822" custLinFactNeighborX="100000" custLinFactNeighborY="-46607">
        <dgm:presLayoutVars>
          <dgm:chPref val="3"/>
        </dgm:presLayoutVars>
      </dgm:prSet>
      <dgm:spPr/>
      <dgm:t>
        <a:bodyPr/>
        <a:lstStyle/>
        <a:p>
          <a:endParaRPr lang="en-IN"/>
        </a:p>
      </dgm:t>
    </dgm:pt>
    <dgm:pt modelId="{26D0A3AE-2AD2-4523-A17E-1FC20AA6F5DD}" type="pres">
      <dgm:prSet presAssocID="{928599A1-5AE9-44F2-B4B3-E894F667275C}" presName="rootConnector3" presStyleLbl="asst3" presStyleIdx="1" presStyleCnt="2"/>
      <dgm:spPr/>
      <dgm:t>
        <a:bodyPr/>
        <a:lstStyle/>
        <a:p>
          <a:endParaRPr lang="en-IN"/>
        </a:p>
      </dgm:t>
    </dgm:pt>
    <dgm:pt modelId="{17D992F7-9379-4141-904C-55331CF27B6E}" type="pres">
      <dgm:prSet presAssocID="{928599A1-5AE9-44F2-B4B3-E894F667275C}" presName="hierChild6" presStyleCnt="0"/>
      <dgm:spPr/>
    </dgm:pt>
    <dgm:pt modelId="{A3D83B9E-6BF5-44B1-8648-18C9912EC167}" type="pres">
      <dgm:prSet presAssocID="{928599A1-5AE9-44F2-B4B3-E894F667275C}" presName="hierChild7" presStyleCnt="0"/>
      <dgm:spPr/>
    </dgm:pt>
    <dgm:pt modelId="{74D94C05-48D0-4B56-8B40-65CF2E5B1B72}" type="pres">
      <dgm:prSet presAssocID="{B7F69A27-2B7B-422E-934D-4DF0B8B48F5F}" presName="Name37" presStyleLbl="parChTrans1D3" presStyleIdx="5" presStyleCnt="10"/>
      <dgm:spPr/>
      <dgm:t>
        <a:bodyPr/>
        <a:lstStyle/>
        <a:p>
          <a:endParaRPr lang="en-IN"/>
        </a:p>
      </dgm:t>
    </dgm:pt>
    <dgm:pt modelId="{2C149AA1-6AE4-437F-B816-100B54E755CD}" type="pres">
      <dgm:prSet presAssocID="{1BC94AAF-D779-451A-BD28-DCE43C2B69F0}" presName="hierRoot2" presStyleCnt="0">
        <dgm:presLayoutVars>
          <dgm:hierBranch val="init"/>
        </dgm:presLayoutVars>
      </dgm:prSet>
      <dgm:spPr/>
    </dgm:pt>
    <dgm:pt modelId="{ACC61E2F-CB30-4A59-9852-D9366484AD5C}" type="pres">
      <dgm:prSet presAssocID="{1BC94AAF-D779-451A-BD28-DCE43C2B69F0}" presName="rootComposite" presStyleCnt="0"/>
      <dgm:spPr/>
    </dgm:pt>
    <dgm:pt modelId="{BEE237D1-3DD8-440A-AB8E-0DB477DAAA86}" type="pres">
      <dgm:prSet presAssocID="{1BC94AAF-D779-451A-BD28-DCE43C2B69F0}" presName="rootText" presStyleLbl="node3" presStyleIdx="5" presStyleCnt="10" custScaleX="318390" custScaleY="256873" custLinFactX="-300000" custLinFactY="-100000" custLinFactNeighborX="-345139" custLinFactNeighborY="-129599">
        <dgm:presLayoutVars>
          <dgm:chPref val="3"/>
        </dgm:presLayoutVars>
      </dgm:prSet>
      <dgm:spPr/>
      <dgm:t>
        <a:bodyPr/>
        <a:lstStyle/>
        <a:p>
          <a:endParaRPr lang="en-IN"/>
        </a:p>
      </dgm:t>
    </dgm:pt>
    <dgm:pt modelId="{59ED747A-0B50-4AA7-9788-5A134E492F6F}" type="pres">
      <dgm:prSet presAssocID="{1BC94AAF-D779-451A-BD28-DCE43C2B69F0}" presName="rootConnector" presStyleLbl="node3" presStyleIdx="5" presStyleCnt="10"/>
      <dgm:spPr/>
      <dgm:t>
        <a:bodyPr/>
        <a:lstStyle/>
        <a:p>
          <a:endParaRPr lang="en-IN"/>
        </a:p>
      </dgm:t>
    </dgm:pt>
    <dgm:pt modelId="{CC870EDB-F4AF-407B-B0D4-5CA2BCF8DA78}" type="pres">
      <dgm:prSet presAssocID="{1BC94AAF-D779-451A-BD28-DCE43C2B69F0}" presName="hierChild4" presStyleCnt="0"/>
      <dgm:spPr/>
    </dgm:pt>
    <dgm:pt modelId="{456877B0-28B9-419D-965B-879B7214FD4A}" type="pres">
      <dgm:prSet presAssocID="{1BC94AAF-D779-451A-BD28-DCE43C2B69F0}" presName="hierChild5" presStyleCnt="0"/>
      <dgm:spPr/>
    </dgm:pt>
    <dgm:pt modelId="{A11E4DCD-2705-42C7-9575-55C81262D282}" type="pres">
      <dgm:prSet presAssocID="{5A6D90EF-DC14-47BB-A277-6404C1E815F2}" presName="hierChild5" presStyleCnt="0"/>
      <dgm:spPr/>
    </dgm:pt>
    <dgm:pt modelId="{9CF765E7-FE54-4130-98D8-3ADBFCC9E7F0}" type="pres">
      <dgm:prSet presAssocID="{18127ADD-58FF-4CD5-94BA-D90A0C9AA39D}" presName="Name37" presStyleLbl="parChTrans1D2" presStyleIdx="2" presStyleCnt="5"/>
      <dgm:spPr/>
      <dgm:t>
        <a:bodyPr/>
        <a:lstStyle/>
        <a:p>
          <a:endParaRPr lang="en-IN"/>
        </a:p>
      </dgm:t>
    </dgm:pt>
    <dgm:pt modelId="{38745ED7-D329-458B-B58B-40D567238DD8}" type="pres">
      <dgm:prSet presAssocID="{343C2AB8-23FC-41A2-8B8C-997D6DFD7E88}" presName="hierRoot2" presStyleCnt="0">
        <dgm:presLayoutVars>
          <dgm:hierBranch val="init"/>
        </dgm:presLayoutVars>
      </dgm:prSet>
      <dgm:spPr/>
    </dgm:pt>
    <dgm:pt modelId="{308F57DC-6D3C-4170-96D3-31EE6575831F}" type="pres">
      <dgm:prSet presAssocID="{343C2AB8-23FC-41A2-8B8C-997D6DFD7E88}" presName="rootComposite" presStyleCnt="0"/>
      <dgm:spPr/>
    </dgm:pt>
    <dgm:pt modelId="{FE6E58C6-B1AB-47FB-9E07-CE71226543B8}" type="pres">
      <dgm:prSet presAssocID="{343C2AB8-23FC-41A2-8B8C-997D6DFD7E88}" presName="rootText" presStyleLbl="node2" presStyleIdx="2" presStyleCnt="3" custScaleX="254613" custScaleY="251692" custLinFactX="-446520" custLinFactY="-157373" custLinFactNeighborX="-500000" custLinFactNeighborY="-200000">
        <dgm:presLayoutVars>
          <dgm:chPref val="3"/>
        </dgm:presLayoutVars>
      </dgm:prSet>
      <dgm:spPr/>
      <dgm:t>
        <a:bodyPr/>
        <a:lstStyle/>
        <a:p>
          <a:endParaRPr lang="en-IN"/>
        </a:p>
      </dgm:t>
    </dgm:pt>
    <dgm:pt modelId="{4AB067F2-26CD-484C-AFC0-33CA4A284C1A}" type="pres">
      <dgm:prSet presAssocID="{343C2AB8-23FC-41A2-8B8C-997D6DFD7E88}" presName="rootConnector" presStyleLbl="node2" presStyleIdx="2" presStyleCnt="3"/>
      <dgm:spPr/>
      <dgm:t>
        <a:bodyPr/>
        <a:lstStyle/>
        <a:p>
          <a:endParaRPr lang="en-IN"/>
        </a:p>
      </dgm:t>
    </dgm:pt>
    <dgm:pt modelId="{CD6D3697-57D8-4B4A-AF5D-25C6674DC239}" type="pres">
      <dgm:prSet presAssocID="{343C2AB8-23FC-41A2-8B8C-997D6DFD7E88}" presName="hierChild4" presStyleCnt="0"/>
      <dgm:spPr/>
    </dgm:pt>
    <dgm:pt modelId="{11920406-E522-40B7-9EBD-6300BBA9A02A}" type="pres">
      <dgm:prSet presAssocID="{343C2AB8-23FC-41A2-8B8C-997D6DFD7E88}" presName="hierChild5" presStyleCnt="0"/>
      <dgm:spPr/>
    </dgm:pt>
    <dgm:pt modelId="{F388EC35-5D85-46DF-8D45-1EA792BC933E}" type="pres">
      <dgm:prSet presAssocID="{C6DA6817-41DB-47CE-9F0D-342171B04913}" presName="hierChild3" presStyleCnt="0"/>
      <dgm:spPr/>
    </dgm:pt>
    <dgm:pt modelId="{877E94EB-6ADD-4D2A-8CD7-93985F90DBE5}" type="pres">
      <dgm:prSet presAssocID="{62EAA021-8891-42FC-AE25-4A3EDAE376F6}" presName="Name111" presStyleLbl="parChTrans1D2" presStyleIdx="3" presStyleCnt="5"/>
      <dgm:spPr/>
      <dgm:t>
        <a:bodyPr/>
        <a:lstStyle/>
        <a:p>
          <a:endParaRPr lang="en-IN"/>
        </a:p>
      </dgm:t>
    </dgm:pt>
    <dgm:pt modelId="{5B4BDEDA-3E8B-4584-ACFF-4A445C848DD5}" type="pres">
      <dgm:prSet presAssocID="{720E94C9-FE9E-4210-AC36-9866D2B75E7A}" presName="hierRoot3" presStyleCnt="0">
        <dgm:presLayoutVars>
          <dgm:hierBranch val="init"/>
        </dgm:presLayoutVars>
      </dgm:prSet>
      <dgm:spPr/>
    </dgm:pt>
    <dgm:pt modelId="{8C61F4AD-2FC6-4815-95A7-761BC4762B74}" type="pres">
      <dgm:prSet presAssocID="{720E94C9-FE9E-4210-AC36-9866D2B75E7A}" presName="rootComposite3" presStyleCnt="0"/>
      <dgm:spPr/>
    </dgm:pt>
    <dgm:pt modelId="{EB838690-DD8F-4CD6-8676-5DE60D35A763}" type="pres">
      <dgm:prSet presAssocID="{720E94C9-FE9E-4210-AC36-9866D2B75E7A}" presName="rootText3" presStyleLbl="asst1" presStyleIdx="0" presStyleCnt="2" custScaleX="279521" custScaleY="299452" custLinFactX="-43992" custLinFactNeighborX="-100000" custLinFactNeighborY="36650">
        <dgm:presLayoutVars>
          <dgm:chPref val="3"/>
        </dgm:presLayoutVars>
      </dgm:prSet>
      <dgm:spPr/>
      <dgm:t>
        <a:bodyPr/>
        <a:lstStyle/>
        <a:p>
          <a:endParaRPr lang="en-IN"/>
        </a:p>
      </dgm:t>
    </dgm:pt>
    <dgm:pt modelId="{C099AC1E-BF6C-47A9-A00A-E3AEB5840714}" type="pres">
      <dgm:prSet presAssocID="{720E94C9-FE9E-4210-AC36-9866D2B75E7A}" presName="rootConnector3" presStyleLbl="asst1" presStyleIdx="0" presStyleCnt="2"/>
      <dgm:spPr/>
      <dgm:t>
        <a:bodyPr/>
        <a:lstStyle/>
        <a:p>
          <a:endParaRPr lang="en-IN"/>
        </a:p>
      </dgm:t>
    </dgm:pt>
    <dgm:pt modelId="{02783265-ADB7-4C2E-B14C-6E1AF6CCF64E}" type="pres">
      <dgm:prSet presAssocID="{720E94C9-FE9E-4210-AC36-9866D2B75E7A}" presName="hierChild6" presStyleCnt="0"/>
      <dgm:spPr/>
    </dgm:pt>
    <dgm:pt modelId="{C48C9396-8141-4035-8805-0878EC2AC3DD}" type="pres">
      <dgm:prSet presAssocID="{720E94C9-FE9E-4210-AC36-9866D2B75E7A}" presName="hierChild7" presStyleCnt="0"/>
      <dgm:spPr/>
    </dgm:pt>
    <dgm:pt modelId="{AAB65870-0E97-4166-8643-100B01581D35}" type="pres">
      <dgm:prSet presAssocID="{AB6CC732-322C-48F8-A637-C22F66108204}" presName="Name111" presStyleLbl="parChTrans1D2" presStyleIdx="4" presStyleCnt="5"/>
      <dgm:spPr/>
      <dgm:t>
        <a:bodyPr/>
        <a:lstStyle/>
        <a:p>
          <a:endParaRPr lang="en-IN"/>
        </a:p>
      </dgm:t>
    </dgm:pt>
    <dgm:pt modelId="{0DD991B1-CB51-42CE-9921-B167080C6171}" type="pres">
      <dgm:prSet presAssocID="{F67EE3E2-6459-4CBB-B23B-FBB365F14F40}" presName="hierRoot3" presStyleCnt="0">
        <dgm:presLayoutVars>
          <dgm:hierBranch val="init"/>
        </dgm:presLayoutVars>
      </dgm:prSet>
      <dgm:spPr/>
    </dgm:pt>
    <dgm:pt modelId="{45EC7DED-A927-4EB4-9E0E-FFAB481E8ABC}" type="pres">
      <dgm:prSet presAssocID="{F67EE3E2-6459-4CBB-B23B-FBB365F14F40}" presName="rootComposite3" presStyleCnt="0"/>
      <dgm:spPr/>
    </dgm:pt>
    <dgm:pt modelId="{873A35D5-A3AC-4A9F-ABFE-D50C951571E5}" type="pres">
      <dgm:prSet presAssocID="{F67EE3E2-6459-4CBB-B23B-FBB365F14F40}" presName="rootText3" presStyleLbl="asst1" presStyleIdx="1" presStyleCnt="2" custScaleX="251353" custScaleY="265408" custLinFactX="49133" custLinFactNeighborX="100000" custLinFactNeighborY="3874">
        <dgm:presLayoutVars>
          <dgm:chPref val="3"/>
        </dgm:presLayoutVars>
      </dgm:prSet>
      <dgm:spPr/>
      <dgm:t>
        <a:bodyPr/>
        <a:lstStyle/>
        <a:p>
          <a:endParaRPr lang="en-IN"/>
        </a:p>
      </dgm:t>
    </dgm:pt>
    <dgm:pt modelId="{48EFF83D-3B7E-4BE4-BD87-BC5D8D26E88C}" type="pres">
      <dgm:prSet presAssocID="{F67EE3E2-6459-4CBB-B23B-FBB365F14F40}" presName="rootConnector3" presStyleLbl="asst1" presStyleIdx="1" presStyleCnt="2"/>
      <dgm:spPr/>
      <dgm:t>
        <a:bodyPr/>
        <a:lstStyle/>
        <a:p>
          <a:endParaRPr lang="en-IN"/>
        </a:p>
      </dgm:t>
    </dgm:pt>
    <dgm:pt modelId="{3A9C5852-E5F8-48A1-9918-8AA879B93BBA}" type="pres">
      <dgm:prSet presAssocID="{F67EE3E2-6459-4CBB-B23B-FBB365F14F40}" presName="hierChild6" presStyleCnt="0"/>
      <dgm:spPr/>
    </dgm:pt>
    <dgm:pt modelId="{C7E18A78-3A87-443F-B7F0-81BBBDB067DE}" type="pres">
      <dgm:prSet presAssocID="{E37872B7-804B-4CF0-A963-4D853C6188E8}" presName="Name37" presStyleLbl="parChTrans1D3" presStyleIdx="6" presStyleCnt="10"/>
      <dgm:spPr/>
      <dgm:t>
        <a:bodyPr/>
        <a:lstStyle/>
        <a:p>
          <a:endParaRPr lang="en-IN"/>
        </a:p>
      </dgm:t>
    </dgm:pt>
    <dgm:pt modelId="{7B52FB0E-1F02-47F0-9867-8C66A5D9ECC7}" type="pres">
      <dgm:prSet presAssocID="{0213A696-155D-46C7-8093-49887E4F1C26}" presName="hierRoot2" presStyleCnt="0">
        <dgm:presLayoutVars>
          <dgm:hierBranch val="init"/>
        </dgm:presLayoutVars>
      </dgm:prSet>
      <dgm:spPr/>
    </dgm:pt>
    <dgm:pt modelId="{246925E5-F4F8-4A43-B0B9-DBA4C4F68375}" type="pres">
      <dgm:prSet presAssocID="{0213A696-155D-46C7-8093-49887E4F1C26}" presName="rootComposite" presStyleCnt="0"/>
      <dgm:spPr/>
    </dgm:pt>
    <dgm:pt modelId="{D0FD56A9-CE27-4890-82C4-5638B7E796BF}" type="pres">
      <dgm:prSet presAssocID="{0213A696-155D-46C7-8093-49887E4F1C26}" presName="rootText" presStyleLbl="node3" presStyleIdx="6" presStyleCnt="10" custScaleX="264851" custScaleY="146976" custLinFactX="140507" custLinFactNeighborX="200000" custLinFactNeighborY="82882">
        <dgm:presLayoutVars>
          <dgm:chPref val="3"/>
        </dgm:presLayoutVars>
      </dgm:prSet>
      <dgm:spPr/>
      <dgm:t>
        <a:bodyPr/>
        <a:lstStyle/>
        <a:p>
          <a:endParaRPr lang="en-IN"/>
        </a:p>
      </dgm:t>
    </dgm:pt>
    <dgm:pt modelId="{6CCB8D04-946B-4554-A35C-CA9585394A1B}" type="pres">
      <dgm:prSet presAssocID="{0213A696-155D-46C7-8093-49887E4F1C26}" presName="rootConnector" presStyleLbl="node3" presStyleIdx="6" presStyleCnt="10"/>
      <dgm:spPr/>
      <dgm:t>
        <a:bodyPr/>
        <a:lstStyle/>
        <a:p>
          <a:endParaRPr lang="en-IN"/>
        </a:p>
      </dgm:t>
    </dgm:pt>
    <dgm:pt modelId="{ED29E042-D511-4804-A841-9A4639878250}" type="pres">
      <dgm:prSet presAssocID="{0213A696-155D-46C7-8093-49887E4F1C26}" presName="hierChild4" presStyleCnt="0"/>
      <dgm:spPr/>
    </dgm:pt>
    <dgm:pt modelId="{C8F09AB4-82DA-4443-AEF7-C85FCD10C932}" type="pres">
      <dgm:prSet presAssocID="{0213A696-155D-46C7-8093-49887E4F1C26}" presName="hierChild5" presStyleCnt="0"/>
      <dgm:spPr/>
    </dgm:pt>
    <dgm:pt modelId="{C0B47216-9926-47B9-BE28-26A6044AF6BD}" type="pres">
      <dgm:prSet presAssocID="{5DC43836-FFBD-47B4-9D0D-343B1932645D}" presName="Name37" presStyleLbl="parChTrans1D3" presStyleIdx="7" presStyleCnt="10"/>
      <dgm:spPr/>
      <dgm:t>
        <a:bodyPr/>
        <a:lstStyle/>
        <a:p>
          <a:endParaRPr lang="en-IN"/>
        </a:p>
      </dgm:t>
    </dgm:pt>
    <dgm:pt modelId="{A77E86FF-0CEE-4364-A168-959892765202}" type="pres">
      <dgm:prSet presAssocID="{9E805378-ECF9-411C-9310-B72BD2A927B9}" presName="hierRoot2" presStyleCnt="0">
        <dgm:presLayoutVars>
          <dgm:hierBranch val="init"/>
        </dgm:presLayoutVars>
      </dgm:prSet>
      <dgm:spPr/>
    </dgm:pt>
    <dgm:pt modelId="{EB7DF1A7-B1B4-457F-A83C-7341584578D3}" type="pres">
      <dgm:prSet presAssocID="{9E805378-ECF9-411C-9310-B72BD2A927B9}" presName="rootComposite" presStyleCnt="0"/>
      <dgm:spPr/>
    </dgm:pt>
    <dgm:pt modelId="{A558D7F9-2F88-43E1-A55B-B03A2B89B7EC}" type="pres">
      <dgm:prSet presAssocID="{9E805378-ECF9-411C-9310-B72BD2A927B9}" presName="rootText" presStyleLbl="node3" presStyleIdx="7" presStyleCnt="10" custScaleX="259644" custScaleY="119042" custLinFactX="128726" custLinFactY="-106196" custLinFactNeighborX="200000" custLinFactNeighborY="-200000">
        <dgm:presLayoutVars>
          <dgm:chPref val="3"/>
        </dgm:presLayoutVars>
      </dgm:prSet>
      <dgm:spPr/>
      <dgm:t>
        <a:bodyPr/>
        <a:lstStyle/>
        <a:p>
          <a:endParaRPr lang="en-IN"/>
        </a:p>
      </dgm:t>
    </dgm:pt>
    <dgm:pt modelId="{ADFDD061-B575-4F67-9184-97FD1F263071}" type="pres">
      <dgm:prSet presAssocID="{9E805378-ECF9-411C-9310-B72BD2A927B9}" presName="rootConnector" presStyleLbl="node3" presStyleIdx="7" presStyleCnt="10"/>
      <dgm:spPr/>
      <dgm:t>
        <a:bodyPr/>
        <a:lstStyle/>
        <a:p>
          <a:endParaRPr lang="en-IN"/>
        </a:p>
      </dgm:t>
    </dgm:pt>
    <dgm:pt modelId="{2ECF3D12-7373-4F85-9F64-3FDD3C1C1F49}" type="pres">
      <dgm:prSet presAssocID="{9E805378-ECF9-411C-9310-B72BD2A927B9}" presName="hierChild4" presStyleCnt="0"/>
      <dgm:spPr/>
    </dgm:pt>
    <dgm:pt modelId="{F060CC0E-360F-4C87-A43C-6ADBA75AA0E0}" type="pres">
      <dgm:prSet presAssocID="{9E805378-ECF9-411C-9310-B72BD2A927B9}" presName="hierChild5" presStyleCnt="0"/>
      <dgm:spPr/>
    </dgm:pt>
    <dgm:pt modelId="{9365DA34-5098-4911-BDB8-BC8DFFE5B421}" type="pres">
      <dgm:prSet presAssocID="{9D03DE55-97F4-4A2E-83E7-D4C1714D6034}" presName="Name37" presStyleLbl="parChTrans1D3" presStyleIdx="8" presStyleCnt="10"/>
      <dgm:spPr/>
      <dgm:t>
        <a:bodyPr/>
        <a:lstStyle/>
        <a:p>
          <a:endParaRPr lang="en-IN"/>
        </a:p>
      </dgm:t>
    </dgm:pt>
    <dgm:pt modelId="{7DA2B90A-BCB4-4CCE-8E15-5E9DB35B9E9D}" type="pres">
      <dgm:prSet presAssocID="{0B1929DE-BFB1-449D-9B9E-17853205F8C2}" presName="hierRoot2" presStyleCnt="0">
        <dgm:presLayoutVars>
          <dgm:hierBranch val="init"/>
        </dgm:presLayoutVars>
      </dgm:prSet>
      <dgm:spPr/>
    </dgm:pt>
    <dgm:pt modelId="{7CE6D804-5828-4E0A-AB31-9874C0D30083}" type="pres">
      <dgm:prSet presAssocID="{0B1929DE-BFB1-449D-9B9E-17853205F8C2}" presName="rootComposite" presStyleCnt="0"/>
      <dgm:spPr/>
    </dgm:pt>
    <dgm:pt modelId="{3E262BC2-8B9E-4193-9D44-EF34B801273B}" type="pres">
      <dgm:prSet presAssocID="{0B1929DE-BFB1-449D-9B9E-17853205F8C2}" presName="rootText" presStyleLbl="node3" presStyleIdx="8" presStyleCnt="10" custScaleX="250494" custScaleY="102388" custLinFactX="124432" custLinFactNeighborX="200000" custLinFactNeighborY="-9943">
        <dgm:presLayoutVars>
          <dgm:chPref val="3"/>
        </dgm:presLayoutVars>
      </dgm:prSet>
      <dgm:spPr/>
      <dgm:t>
        <a:bodyPr/>
        <a:lstStyle/>
        <a:p>
          <a:endParaRPr lang="en-IN"/>
        </a:p>
      </dgm:t>
    </dgm:pt>
    <dgm:pt modelId="{67F42530-34B3-45B8-8DB6-FCA67ABCE5E2}" type="pres">
      <dgm:prSet presAssocID="{0B1929DE-BFB1-449D-9B9E-17853205F8C2}" presName="rootConnector" presStyleLbl="node3" presStyleIdx="8" presStyleCnt="10"/>
      <dgm:spPr/>
      <dgm:t>
        <a:bodyPr/>
        <a:lstStyle/>
        <a:p>
          <a:endParaRPr lang="en-IN"/>
        </a:p>
      </dgm:t>
    </dgm:pt>
    <dgm:pt modelId="{EC547F6F-B224-4058-BFB2-4CB76A76EAD6}" type="pres">
      <dgm:prSet presAssocID="{0B1929DE-BFB1-449D-9B9E-17853205F8C2}" presName="hierChild4" presStyleCnt="0"/>
      <dgm:spPr/>
    </dgm:pt>
    <dgm:pt modelId="{027A15E3-5718-4A19-814E-822B64FC91BA}" type="pres">
      <dgm:prSet presAssocID="{0B1929DE-BFB1-449D-9B9E-17853205F8C2}" presName="hierChild5" presStyleCnt="0"/>
      <dgm:spPr/>
    </dgm:pt>
    <dgm:pt modelId="{1F3770FE-544B-4E54-AC08-43210BE0A7CB}" type="pres">
      <dgm:prSet presAssocID="{22B3DC75-0E44-4F65-AC2B-3AEDB9FB3B08}" presName="Name37" presStyleLbl="parChTrans1D3" presStyleIdx="9" presStyleCnt="10"/>
      <dgm:spPr/>
      <dgm:t>
        <a:bodyPr/>
        <a:lstStyle/>
        <a:p>
          <a:endParaRPr lang="en-IN"/>
        </a:p>
      </dgm:t>
    </dgm:pt>
    <dgm:pt modelId="{CDE5FF46-4FC5-4628-AF91-71B02EA27ABB}" type="pres">
      <dgm:prSet presAssocID="{F0869F1E-9B0A-407F-9D8A-7F7DC12CFEF7}" presName="hierRoot2" presStyleCnt="0">
        <dgm:presLayoutVars>
          <dgm:hierBranch val="init"/>
        </dgm:presLayoutVars>
      </dgm:prSet>
      <dgm:spPr/>
    </dgm:pt>
    <dgm:pt modelId="{2908FA87-8F83-454F-91B1-8D1C13C07D0B}" type="pres">
      <dgm:prSet presAssocID="{F0869F1E-9B0A-407F-9D8A-7F7DC12CFEF7}" presName="rootComposite" presStyleCnt="0"/>
      <dgm:spPr/>
    </dgm:pt>
    <dgm:pt modelId="{74FDD752-0FD5-4556-9A44-285A0A521606}" type="pres">
      <dgm:prSet presAssocID="{F0869F1E-9B0A-407F-9D8A-7F7DC12CFEF7}" presName="rootText" presStyleLbl="node3" presStyleIdx="9" presStyleCnt="10" custScaleX="237294" custScaleY="102276" custLinFactX="142351" custLinFactNeighborX="200000" custLinFactNeighborY="91076">
        <dgm:presLayoutVars>
          <dgm:chPref val="3"/>
        </dgm:presLayoutVars>
      </dgm:prSet>
      <dgm:spPr/>
      <dgm:t>
        <a:bodyPr/>
        <a:lstStyle/>
        <a:p>
          <a:endParaRPr lang="en-IN"/>
        </a:p>
      </dgm:t>
    </dgm:pt>
    <dgm:pt modelId="{2EA250A8-B503-4F37-8E05-1C6A31CB3B06}" type="pres">
      <dgm:prSet presAssocID="{F0869F1E-9B0A-407F-9D8A-7F7DC12CFEF7}" presName="rootConnector" presStyleLbl="node3" presStyleIdx="9" presStyleCnt="10"/>
      <dgm:spPr/>
      <dgm:t>
        <a:bodyPr/>
        <a:lstStyle/>
        <a:p>
          <a:endParaRPr lang="en-IN"/>
        </a:p>
      </dgm:t>
    </dgm:pt>
    <dgm:pt modelId="{91345FAC-B061-4B66-89AB-B4B90697B374}" type="pres">
      <dgm:prSet presAssocID="{F0869F1E-9B0A-407F-9D8A-7F7DC12CFEF7}" presName="hierChild4" presStyleCnt="0"/>
      <dgm:spPr/>
    </dgm:pt>
    <dgm:pt modelId="{9F278F26-375F-4E50-AF2F-FF5098A5EA75}" type="pres">
      <dgm:prSet presAssocID="{F0869F1E-9B0A-407F-9D8A-7F7DC12CFEF7}" presName="hierChild5" presStyleCnt="0"/>
      <dgm:spPr/>
    </dgm:pt>
    <dgm:pt modelId="{AEC230EB-B6E6-4CFD-B6DC-73E1C174ECAF}" type="pres">
      <dgm:prSet presAssocID="{F67EE3E2-6459-4CBB-B23B-FBB365F14F40}" presName="hierChild7" presStyleCnt="0"/>
      <dgm:spPr/>
    </dgm:pt>
  </dgm:ptLst>
  <dgm:cxnLst>
    <dgm:cxn modelId="{E88A71C2-BB8F-48BA-A24B-29E8E066D604}" type="presOf" srcId="{627D4C38-E6DA-4EE2-847E-A9C8EAD08CBC}" destId="{5B4516E3-7E4A-4920-B444-9658B1A8D0FF}" srcOrd="0" destOrd="0" presId="urn:microsoft.com/office/officeart/2005/8/layout/orgChart1"/>
    <dgm:cxn modelId="{727F9F3A-F165-4E18-9F8D-5CBAC24A5BAF}" type="presOf" srcId="{720E94C9-FE9E-4210-AC36-9866D2B75E7A}" destId="{EB838690-DD8F-4CD6-8676-5DE60D35A763}" srcOrd="0" destOrd="0" presId="urn:microsoft.com/office/officeart/2005/8/layout/orgChart1"/>
    <dgm:cxn modelId="{6DF61B0C-7A14-4175-8599-4FE9941B1710}" srcId="{55E5C069-541A-4DD0-892B-D2C237A72AC1}" destId="{CF18ED31-2082-42BA-9AE5-80AE28F7BE05}" srcOrd="3" destOrd="0" parTransId="{7388ED84-0B88-461E-8D52-164DC920629D}" sibTransId="{66B988EA-7F2A-4C63-9125-B309E2F46049}"/>
    <dgm:cxn modelId="{A46E3454-A2FA-4BBB-B28C-9F9B8A25D581}" type="presOf" srcId="{5A6D90EF-DC14-47BB-A277-6404C1E815F2}" destId="{BCDE8493-BBE3-4D27-97DE-5FF26DB94939}" srcOrd="1" destOrd="0" presId="urn:microsoft.com/office/officeart/2005/8/layout/orgChart1"/>
    <dgm:cxn modelId="{585ACEFE-BE51-4AC2-97C7-D112B719A3F7}" srcId="{5A6D90EF-DC14-47BB-A277-6404C1E815F2}" destId="{627D4C38-E6DA-4EE2-847E-A9C8EAD08CBC}" srcOrd="0" destOrd="0" parTransId="{CDA39A89-83A7-4B66-9213-34C72AE3E0FA}" sibTransId="{4AD411E2-AB84-4C78-AE32-44543C26B9F5}"/>
    <dgm:cxn modelId="{49F9EF48-AEA7-4AC3-B495-4C4DA4B77F18}" type="presOf" srcId="{6108475C-5C72-4472-A92C-7695CA7FF630}" destId="{41E2680D-CF6B-4259-A395-7E3B06412FDC}" srcOrd="0" destOrd="0" presId="urn:microsoft.com/office/officeart/2005/8/layout/orgChart1"/>
    <dgm:cxn modelId="{937CA9C9-2077-4802-A6C0-5A9ADEB6DE54}" srcId="{F67EE3E2-6459-4CBB-B23B-FBB365F14F40}" destId="{9E805378-ECF9-411C-9310-B72BD2A927B9}" srcOrd="1" destOrd="0" parTransId="{5DC43836-FFBD-47B4-9D0D-343B1932645D}" sibTransId="{09164791-A4F5-42E5-9D35-31005A5CA187}"/>
    <dgm:cxn modelId="{66421C30-80F3-4D36-B478-E713DE54E3E7}" type="presOf" srcId="{55E5C069-541A-4DD0-892B-D2C237A72AC1}" destId="{153DB41D-3086-4B79-99A9-F2DB6C791877}" srcOrd="0" destOrd="0" presId="urn:microsoft.com/office/officeart/2005/8/layout/orgChart1"/>
    <dgm:cxn modelId="{77216E37-DDDF-49E2-AE20-539756663C22}" type="presOf" srcId="{427AE376-3133-4746-9437-D5838036F65A}" destId="{BCCE6B65-9AD4-49D8-BA1A-535A3B15A1E0}" srcOrd="0" destOrd="0" presId="urn:microsoft.com/office/officeart/2005/8/layout/orgChart1"/>
    <dgm:cxn modelId="{1D36F3B5-2FF0-4699-93EE-F9B5871477E2}" type="presOf" srcId="{E4ADE6B1-5BC9-4786-8FD3-1365C3D7CB34}" destId="{B42D7E17-15EB-4FDF-A24D-872439902333}" srcOrd="1" destOrd="0" presId="urn:microsoft.com/office/officeart/2005/8/layout/orgChart1"/>
    <dgm:cxn modelId="{602826BB-C7EE-4221-9568-7407FA09AD2E}" type="presOf" srcId="{720E94C9-FE9E-4210-AC36-9866D2B75E7A}" destId="{C099AC1E-BF6C-47A9-A00A-E3AEB5840714}" srcOrd="1" destOrd="0" presId="urn:microsoft.com/office/officeart/2005/8/layout/orgChart1"/>
    <dgm:cxn modelId="{5EDC0764-2FBB-4FD6-9946-4C66C8461074}" type="presOf" srcId="{B7F69A27-2B7B-422E-934D-4DF0B8B48F5F}" destId="{74D94C05-48D0-4B56-8B40-65CF2E5B1B72}" srcOrd="0" destOrd="0" presId="urn:microsoft.com/office/officeart/2005/8/layout/orgChart1"/>
    <dgm:cxn modelId="{F78DEEA4-1463-4A9A-BBBB-B59E3A454CB9}" type="presOf" srcId="{5A6D90EF-DC14-47BB-A277-6404C1E815F2}" destId="{57B377BD-4A1E-45AC-A932-5712A784D3BA}" srcOrd="0" destOrd="0" presId="urn:microsoft.com/office/officeart/2005/8/layout/orgChart1"/>
    <dgm:cxn modelId="{A97F7D64-4C1B-4C68-9E0A-BA8D26D8F259}" type="presOf" srcId="{F67EE3E2-6459-4CBB-B23B-FBB365F14F40}" destId="{48EFF83D-3B7E-4BE4-BD87-BC5D8D26E88C}" srcOrd="1" destOrd="0" presId="urn:microsoft.com/office/officeart/2005/8/layout/orgChart1"/>
    <dgm:cxn modelId="{92C21666-0659-4512-B5E9-E761DE9DC902}" type="presOf" srcId="{0B1929DE-BFB1-449D-9B9E-17853205F8C2}" destId="{3E262BC2-8B9E-4193-9D44-EF34B801273B}" srcOrd="0" destOrd="0" presId="urn:microsoft.com/office/officeart/2005/8/layout/orgChart1"/>
    <dgm:cxn modelId="{6A90B32A-21C2-45C0-AE25-11A8C4DFEF2D}" type="presOf" srcId="{0B1929DE-BFB1-449D-9B9E-17853205F8C2}" destId="{67F42530-34B3-45B8-8DB6-FCA67ABCE5E2}" srcOrd="1" destOrd="0" presId="urn:microsoft.com/office/officeart/2005/8/layout/orgChart1"/>
    <dgm:cxn modelId="{DF1A4BC7-83EA-4B6B-8B3C-4EBFA23BB713}" type="presOf" srcId="{B5B3BA74-073A-4D47-A8C1-A5146F35F9A5}" destId="{E85ECDD1-D9E6-4734-AE15-B16E03D3257E}" srcOrd="1" destOrd="0" presId="urn:microsoft.com/office/officeart/2005/8/layout/orgChart1"/>
    <dgm:cxn modelId="{EB4A8337-442A-4C3D-9417-763212C3B8CC}" type="presOf" srcId="{9E805378-ECF9-411C-9310-B72BD2A927B9}" destId="{A558D7F9-2F88-43E1-A55B-B03A2B89B7EC}" srcOrd="0" destOrd="0" presId="urn:microsoft.com/office/officeart/2005/8/layout/orgChart1"/>
    <dgm:cxn modelId="{37936278-AC31-4765-BDDB-40C8F651BE89}" type="presOf" srcId="{CF18ED31-2082-42BA-9AE5-80AE28F7BE05}" destId="{6D8E843F-21AB-49AA-BECC-BAD18D7906E0}" srcOrd="1" destOrd="0" presId="urn:microsoft.com/office/officeart/2005/8/layout/orgChart1"/>
    <dgm:cxn modelId="{C7872E7E-39D3-4EE2-A57E-EE1551ADCD9C}" type="presOf" srcId="{62836463-0F0E-4CC3-BAB4-4439B14B1271}" destId="{EACF0BFA-8354-459F-8553-2D04F439EB30}" srcOrd="0" destOrd="0" presId="urn:microsoft.com/office/officeart/2005/8/layout/orgChart1"/>
    <dgm:cxn modelId="{DB65478E-914D-4909-A2D4-DEA39F5307EE}" type="presOf" srcId="{62EAA021-8891-42FC-AE25-4A3EDAE376F6}" destId="{877E94EB-6ADD-4D2A-8CD7-93985F90DBE5}" srcOrd="0" destOrd="0" presId="urn:microsoft.com/office/officeart/2005/8/layout/orgChart1"/>
    <dgm:cxn modelId="{556DF9C9-65D3-4567-A5D0-8A8478867A66}" type="presOf" srcId="{3ED1B85D-4B5C-4053-B482-851D7675E154}" destId="{65D26F0B-DFB0-4D00-9B04-C8248A2E7F5F}" srcOrd="0" destOrd="0" presId="urn:microsoft.com/office/officeart/2005/8/layout/orgChart1"/>
    <dgm:cxn modelId="{72F6779A-A88F-4048-BEDD-912771636605}" type="presOf" srcId="{9E805378-ECF9-411C-9310-B72BD2A927B9}" destId="{ADFDD061-B575-4F67-9184-97FD1F263071}" srcOrd="1" destOrd="0" presId="urn:microsoft.com/office/officeart/2005/8/layout/orgChart1"/>
    <dgm:cxn modelId="{365B5DB8-6AA9-46C5-9498-09FAD986DFBE}" type="presOf" srcId="{0213A696-155D-46C7-8093-49887E4F1C26}" destId="{6CCB8D04-946B-4554-A35C-CA9585394A1B}" srcOrd="1" destOrd="0" presId="urn:microsoft.com/office/officeart/2005/8/layout/orgChart1"/>
    <dgm:cxn modelId="{56162725-7C77-4E86-AF94-23F1DED0AEAD}" type="presOf" srcId="{5DC43836-FFBD-47B4-9D0D-343B1932645D}" destId="{C0B47216-9926-47B9-BE28-26A6044AF6BD}" srcOrd="0" destOrd="0" presId="urn:microsoft.com/office/officeart/2005/8/layout/orgChart1"/>
    <dgm:cxn modelId="{FFF26F4E-CFF9-423B-8F04-969D080F3EF5}" type="presOf" srcId="{C6DA6817-41DB-47CE-9F0D-342171B04913}" destId="{FD2C0BD4-41F1-4686-9952-E05D0C638505}" srcOrd="0" destOrd="0" presId="urn:microsoft.com/office/officeart/2005/8/layout/orgChart1"/>
    <dgm:cxn modelId="{CCCBC684-88ED-4C48-A675-E5F2BF5C7EAA}" type="presOf" srcId="{B5B3BA74-073A-4D47-A8C1-A5146F35F9A5}" destId="{AB63D981-559F-4DB2-9A1E-A715A9BF07A1}" srcOrd="0" destOrd="0" presId="urn:microsoft.com/office/officeart/2005/8/layout/orgChart1"/>
    <dgm:cxn modelId="{2717B877-2338-44ED-9048-4779850EC6BE}" type="presOf" srcId="{1BC94AAF-D779-451A-BD28-DCE43C2B69F0}" destId="{59ED747A-0B50-4AA7-9788-5A134E492F6F}" srcOrd="1" destOrd="0" presId="urn:microsoft.com/office/officeart/2005/8/layout/orgChart1"/>
    <dgm:cxn modelId="{98A33C5E-9784-4467-9FA5-494EAEC9BF59}" type="presOf" srcId="{F0869F1E-9B0A-407F-9D8A-7F7DC12CFEF7}" destId="{2EA250A8-B503-4F37-8E05-1C6A31CB3B06}" srcOrd="1" destOrd="0" presId="urn:microsoft.com/office/officeart/2005/8/layout/orgChart1"/>
    <dgm:cxn modelId="{11D478A3-FEE4-405C-B0C4-97CDE9CA2ACB}" srcId="{5A6D90EF-DC14-47BB-A277-6404C1E815F2}" destId="{1BC94AAF-D779-451A-BD28-DCE43C2B69F0}" srcOrd="1" destOrd="0" parTransId="{B7F69A27-2B7B-422E-934D-4DF0B8B48F5F}" sibTransId="{490FED77-51BE-4728-B702-450339A71B9D}"/>
    <dgm:cxn modelId="{196C25C4-843E-4F06-AEB8-A465B7EAA533}" type="presOf" srcId="{CF18ED31-2082-42BA-9AE5-80AE28F7BE05}" destId="{43D5992E-F4E3-4A40-B892-56FFE566968D}" srcOrd="0" destOrd="0" presId="urn:microsoft.com/office/officeart/2005/8/layout/orgChart1"/>
    <dgm:cxn modelId="{7D3AD612-C1C2-41A7-82A7-FA1CE11114A0}" srcId="{55E5C069-541A-4DD0-892B-D2C237A72AC1}" destId="{BB5493B7-E46D-493F-909B-C60EF3FA7B68}" srcOrd="2" destOrd="0" parTransId="{427AE376-3133-4746-9437-D5838036F65A}" sibTransId="{44C099CF-0C50-4407-9627-B1957659217F}"/>
    <dgm:cxn modelId="{6F7331BA-FAA3-468E-9846-E4B8ACE8975B}" type="presOf" srcId="{55E5C069-541A-4DD0-892B-D2C237A72AC1}" destId="{841B8653-66AA-4905-81F7-B16AA603D222}" srcOrd="1" destOrd="0" presId="urn:microsoft.com/office/officeart/2005/8/layout/orgChart1"/>
    <dgm:cxn modelId="{3A46247F-2A28-461E-AD6E-8C95555FDF0E}" type="presOf" srcId="{E4ADE6B1-5BC9-4786-8FD3-1365C3D7CB34}" destId="{CC3FB8D3-040E-4B9F-83FD-4F1925853CC6}" srcOrd="0" destOrd="0" presId="urn:microsoft.com/office/officeart/2005/8/layout/orgChart1"/>
    <dgm:cxn modelId="{2CDA2751-CE69-4E26-8ED3-6FD22E769551}" type="presOf" srcId="{CDA39A89-83A7-4B66-9213-34C72AE3E0FA}" destId="{3B90A72F-43AB-4F4F-8ACB-99295895E990}" srcOrd="0" destOrd="0" presId="urn:microsoft.com/office/officeart/2005/8/layout/orgChart1"/>
    <dgm:cxn modelId="{47DFF3D0-349F-4948-8BB6-72CB4A2CAF27}" type="presOf" srcId="{F0869F1E-9B0A-407F-9D8A-7F7DC12CFEF7}" destId="{74FDD752-0FD5-4556-9A44-285A0A521606}" srcOrd="0" destOrd="0" presId="urn:microsoft.com/office/officeart/2005/8/layout/orgChart1"/>
    <dgm:cxn modelId="{D0AE9640-5EB5-4B72-A0D0-717B71E2CE8E}" srcId="{F67EE3E2-6459-4CBB-B23B-FBB365F14F40}" destId="{0B1929DE-BFB1-449D-9B9E-17853205F8C2}" srcOrd="2" destOrd="0" parTransId="{9D03DE55-97F4-4A2E-83E7-D4C1714D6034}" sibTransId="{75DB8B84-3BBC-4C61-BB71-19A462F80624}"/>
    <dgm:cxn modelId="{2D62DA26-8CF1-4E5B-BE2F-46FEFF5EB09C}" srcId="{627D4C38-E6DA-4EE2-847E-A9C8EAD08CBC}" destId="{B5B3BA74-073A-4D47-A8C1-A5146F35F9A5}" srcOrd="0" destOrd="0" parTransId="{C42C30AA-C56E-4652-84C9-13AFABDA67A6}" sibTransId="{2B374CF7-C8C1-4DC9-9A71-8F1A303E8DBE}"/>
    <dgm:cxn modelId="{6AF2F528-16D4-4E5D-8AC9-33797BF74EB6}" type="presOf" srcId="{F67EE3E2-6459-4CBB-B23B-FBB365F14F40}" destId="{873A35D5-A3AC-4A9F-ABFE-D50C951571E5}" srcOrd="0" destOrd="0" presId="urn:microsoft.com/office/officeart/2005/8/layout/orgChart1"/>
    <dgm:cxn modelId="{1B1F7E5E-ECBC-405F-9F5A-4F09AF18DC0F}" srcId="{F67EE3E2-6459-4CBB-B23B-FBB365F14F40}" destId="{0213A696-155D-46C7-8093-49887E4F1C26}" srcOrd="0" destOrd="0" parTransId="{E37872B7-804B-4CF0-A963-4D853C6188E8}" sibTransId="{5D33EF1E-68DA-4826-82C1-27AFB11EB66B}"/>
    <dgm:cxn modelId="{A0611D68-5A1B-4311-BAD6-F4DA27AA8A37}" type="presOf" srcId="{0213A696-155D-46C7-8093-49887E4F1C26}" destId="{D0FD56A9-CE27-4890-82C4-5638B7E796BF}" srcOrd="0" destOrd="0" presId="urn:microsoft.com/office/officeart/2005/8/layout/orgChart1"/>
    <dgm:cxn modelId="{CD195DE7-A3D0-48DA-A7B1-FBDEE97A4711}" srcId="{C6DA6817-41DB-47CE-9F0D-342171B04913}" destId="{720E94C9-FE9E-4210-AC36-9866D2B75E7A}" srcOrd="0" destOrd="0" parTransId="{62EAA021-8891-42FC-AE25-4A3EDAE376F6}" sibTransId="{3671BC47-DF41-440E-8B94-BC9DA1A0E7C8}"/>
    <dgm:cxn modelId="{10B35053-5B5F-4560-9E10-7E66A1330DDD}" type="presOf" srcId="{6108475C-5C72-4472-A92C-7695CA7FF630}" destId="{F56EAB73-316D-4888-B424-71F6FFE2C108}" srcOrd="1" destOrd="0" presId="urn:microsoft.com/office/officeart/2005/8/layout/orgChart1"/>
    <dgm:cxn modelId="{BB804668-1C79-43BE-BA79-249B2C394AC1}" type="presOf" srcId="{928599A1-5AE9-44F2-B4B3-E894F667275C}" destId="{26D0A3AE-2AD2-4523-A17E-1FC20AA6F5DD}" srcOrd="1" destOrd="0" presId="urn:microsoft.com/office/officeart/2005/8/layout/orgChart1"/>
    <dgm:cxn modelId="{A61047CC-5743-492D-BC27-92D2648E06EE}" type="presOf" srcId="{7388ED84-0B88-461E-8D52-164DC920629D}" destId="{DD6733F1-FE88-4947-B8B3-2068593A361B}" srcOrd="0" destOrd="0" presId="urn:microsoft.com/office/officeart/2005/8/layout/orgChart1"/>
    <dgm:cxn modelId="{DCF241EB-9FD0-44E9-A6DB-AE751711C883}" srcId="{F67EE3E2-6459-4CBB-B23B-FBB365F14F40}" destId="{F0869F1E-9B0A-407F-9D8A-7F7DC12CFEF7}" srcOrd="3" destOrd="0" parTransId="{22B3DC75-0E44-4F65-AC2B-3AEDB9FB3B08}" sibTransId="{266212AE-7388-42AB-A8AD-2BBF67804E35}"/>
    <dgm:cxn modelId="{2B1422B3-17B4-44E6-AA34-7175B79363BF}" type="presOf" srcId="{343C2AB8-23FC-41A2-8B8C-997D6DFD7E88}" destId="{FE6E58C6-B1AB-47FB-9E07-CE71226543B8}" srcOrd="0" destOrd="0" presId="urn:microsoft.com/office/officeart/2005/8/layout/orgChart1"/>
    <dgm:cxn modelId="{CCD8CC3C-440B-4268-B3E4-F532319CB12B}" srcId="{6EDBA9A2-D1D1-450B-8871-C63E2F72FC25}" destId="{C6DA6817-41DB-47CE-9F0D-342171B04913}" srcOrd="0" destOrd="0" parTransId="{57495D3F-CED5-4736-B9D1-701C2ACFFF91}" sibTransId="{F52C343D-9F5E-46F2-A312-C20CF7E12975}"/>
    <dgm:cxn modelId="{803DB581-0081-4996-940B-D76FF96617AD}" type="presOf" srcId="{AB6CC732-322C-48F8-A637-C22F66108204}" destId="{AAB65870-0E97-4166-8643-100B01581D35}" srcOrd="0" destOrd="0" presId="urn:microsoft.com/office/officeart/2005/8/layout/orgChart1"/>
    <dgm:cxn modelId="{6865820F-210B-43F8-B72C-FAFD82BA49EF}" srcId="{55E5C069-541A-4DD0-892B-D2C237A72AC1}" destId="{E4ADE6B1-5BC9-4786-8FD3-1365C3D7CB34}" srcOrd="0" destOrd="0" parTransId="{B43E6530-73F4-46A6-8861-45904A742681}" sibTransId="{85C8FFFE-BD24-4AFB-AB99-2D248B4AA6A6}"/>
    <dgm:cxn modelId="{13F7308C-3A6B-4A33-9B8E-026B18F7EEE2}" type="presOf" srcId="{1BC94AAF-D779-451A-BD28-DCE43C2B69F0}" destId="{BEE237D1-3DD8-440A-AB8E-0DB477DAAA86}" srcOrd="0" destOrd="0" presId="urn:microsoft.com/office/officeart/2005/8/layout/orgChart1"/>
    <dgm:cxn modelId="{8B9203BA-CDCE-4BA7-B88D-C170FE93EACE}" type="presOf" srcId="{C42C30AA-C56E-4652-84C9-13AFABDA67A6}" destId="{9245CB0C-2728-44D0-9BE2-52B9371FF484}" srcOrd="0" destOrd="0" presId="urn:microsoft.com/office/officeart/2005/8/layout/orgChart1"/>
    <dgm:cxn modelId="{9CA1398C-5D3F-48D7-AB84-00180C07A77F}" type="presOf" srcId="{BB5493B7-E46D-493F-909B-C60EF3FA7B68}" destId="{6ACB763D-9FC9-4EB1-92D3-F56C141B0447}" srcOrd="0" destOrd="0" presId="urn:microsoft.com/office/officeart/2005/8/layout/orgChart1"/>
    <dgm:cxn modelId="{A10A428B-8FC1-4C9E-AA9F-B7EFD56AB56A}" type="presOf" srcId="{928599A1-5AE9-44F2-B4B3-E894F667275C}" destId="{8B05206E-C051-4152-93A5-1BE8473C6EBF}" srcOrd="0" destOrd="0" presId="urn:microsoft.com/office/officeart/2005/8/layout/orgChart1"/>
    <dgm:cxn modelId="{2F0E4B5E-354E-47DE-9DC8-E70E915E14D2}" type="presOf" srcId="{18127ADD-58FF-4CD5-94BA-D90A0C9AA39D}" destId="{9CF765E7-FE54-4130-98D8-3ADBFCC9E7F0}" srcOrd="0" destOrd="0" presId="urn:microsoft.com/office/officeart/2005/8/layout/orgChart1"/>
    <dgm:cxn modelId="{91E42F27-1DA1-4C90-9533-93972D0CDD0D}" type="presOf" srcId="{C6DA6817-41DB-47CE-9F0D-342171B04913}" destId="{AE1D9286-E2D8-40D7-9AF4-F9125EB9FB1E}" srcOrd="1" destOrd="0" presId="urn:microsoft.com/office/officeart/2005/8/layout/orgChart1"/>
    <dgm:cxn modelId="{5FEF1158-4897-4CC1-BFDC-DA6793AF34EF}" type="presOf" srcId="{627D4C38-E6DA-4EE2-847E-A9C8EAD08CBC}" destId="{A7405F0B-CECC-4A9A-886A-F45964F2C233}" srcOrd="1" destOrd="0" presId="urn:microsoft.com/office/officeart/2005/8/layout/orgChart1"/>
    <dgm:cxn modelId="{5202527C-3502-4A65-A64E-18CDC50A0FDF}" type="presOf" srcId="{B43E6530-73F4-46A6-8861-45904A742681}" destId="{41486AE8-B97B-4886-AD75-938BED97A44C}" srcOrd="0" destOrd="0" presId="urn:microsoft.com/office/officeart/2005/8/layout/orgChart1"/>
    <dgm:cxn modelId="{B0805A03-EACF-4A7F-942A-20C10885D44B}" type="presOf" srcId="{75E12B50-BC39-43C4-8B9D-811FD076FEFA}" destId="{3FD17AEC-F50D-48F1-A6BA-08B48C5DA556}" srcOrd="0" destOrd="0" presId="urn:microsoft.com/office/officeart/2005/8/layout/orgChart1"/>
    <dgm:cxn modelId="{93C70A83-F5A4-4EF4-8E86-7BD9AFC2D23B}" type="presOf" srcId="{22B3DC75-0E44-4F65-AC2B-3AEDB9FB3B08}" destId="{1F3770FE-544B-4E54-AC08-43210BE0A7CB}" srcOrd="0" destOrd="0" presId="urn:microsoft.com/office/officeart/2005/8/layout/orgChart1"/>
    <dgm:cxn modelId="{76FC8E48-54D5-46DE-ACB8-A847918A946E}" srcId="{C6DA6817-41DB-47CE-9F0D-342171B04913}" destId="{F67EE3E2-6459-4CBB-B23B-FBB365F14F40}" srcOrd="1" destOrd="0" parTransId="{AB6CC732-322C-48F8-A637-C22F66108204}" sibTransId="{22E938D3-2170-421D-9D90-62E703AA93C3}"/>
    <dgm:cxn modelId="{0A8990AA-1B20-4AD6-9D3C-6B18E6276593}" srcId="{C6DA6817-41DB-47CE-9F0D-342171B04913}" destId="{343C2AB8-23FC-41A2-8B8C-997D6DFD7E88}" srcOrd="4" destOrd="0" parTransId="{18127ADD-58FF-4CD5-94BA-D90A0C9AA39D}" sibTransId="{3620BEC1-B3F9-4516-8902-A0D2BA806668}"/>
    <dgm:cxn modelId="{3D6CA994-B67A-43DB-BCB2-6A6581241508}" srcId="{55E5C069-541A-4DD0-892B-D2C237A72AC1}" destId="{6108475C-5C72-4472-A92C-7695CA7FF630}" srcOrd="1" destOrd="0" parTransId="{62836463-0F0E-4CC3-BAB4-4439B14B1271}" sibTransId="{E1906532-9076-4D54-A148-5B1B059B587C}"/>
    <dgm:cxn modelId="{8E531BD4-3E5A-49B9-AB50-4B6238DF85F1}" type="presOf" srcId="{6EDBA9A2-D1D1-450B-8871-C63E2F72FC25}" destId="{7D2900D1-907E-430D-9780-239212B84386}" srcOrd="0" destOrd="0" presId="urn:microsoft.com/office/officeart/2005/8/layout/orgChart1"/>
    <dgm:cxn modelId="{86530CA0-9E31-4A69-858D-7051307D3518}" type="presOf" srcId="{BB5493B7-E46D-493F-909B-C60EF3FA7B68}" destId="{144DC052-0ED8-4602-9D52-014148C8539D}" srcOrd="1" destOrd="0" presId="urn:microsoft.com/office/officeart/2005/8/layout/orgChart1"/>
    <dgm:cxn modelId="{B4FEE3C4-6300-41D0-B0BC-8C9C1DD1D775}" srcId="{C6DA6817-41DB-47CE-9F0D-342171B04913}" destId="{55E5C069-541A-4DD0-892B-D2C237A72AC1}" srcOrd="2" destOrd="0" parTransId="{75E12B50-BC39-43C4-8B9D-811FD076FEFA}" sibTransId="{16A28BDD-669C-434B-BA50-C5156349932A}"/>
    <dgm:cxn modelId="{39C0B374-73BF-474D-B5C0-FFF883A500C0}" type="presOf" srcId="{9D03DE55-97F4-4A2E-83E7-D4C1714D6034}" destId="{9365DA34-5098-4911-BDB8-BC8DFFE5B421}" srcOrd="0" destOrd="0" presId="urn:microsoft.com/office/officeart/2005/8/layout/orgChart1"/>
    <dgm:cxn modelId="{45976D56-5C80-4381-B022-E2F369887934}" srcId="{C6DA6817-41DB-47CE-9F0D-342171B04913}" destId="{5A6D90EF-DC14-47BB-A277-6404C1E815F2}" srcOrd="3" destOrd="0" parTransId="{3ED1B85D-4B5C-4053-B482-851D7675E154}" sibTransId="{9297EE71-0B46-4AC6-972D-F58FC6BD0988}"/>
    <dgm:cxn modelId="{15B27534-EEF5-49E3-9FC3-35C1E238ACB3}" type="presOf" srcId="{1113BE93-A5C9-4F9A-82B5-BCE7917D0118}" destId="{E724E195-5073-43BC-93C3-B9C242813418}" srcOrd="0" destOrd="0" presId="urn:microsoft.com/office/officeart/2005/8/layout/orgChart1"/>
    <dgm:cxn modelId="{8CD6BDBE-C0D5-4A68-8B34-38929C76CFAD}" type="presOf" srcId="{E37872B7-804B-4CF0-A963-4D853C6188E8}" destId="{C7E18A78-3A87-443F-B7F0-81BBBDB067DE}" srcOrd="0" destOrd="0" presId="urn:microsoft.com/office/officeart/2005/8/layout/orgChart1"/>
    <dgm:cxn modelId="{76517F3B-F156-46BB-89D4-D19CDA4349D0}" type="presOf" srcId="{343C2AB8-23FC-41A2-8B8C-997D6DFD7E88}" destId="{4AB067F2-26CD-484C-AFC0-33CA4A284C1A}" srcOrd="1" destOrd="0" presId="urn:microsoft.com/office/officeart/2005/8/layout/orgChart1"/>
    <dgm:cxn modelId="{6A357511-F516-4E73-8BAA-B6BDD298CA24}" srcId="{627D4C38-E6DA-4EE2-847E-A9C8EAD08CBC}" destId="{928599A1-5AE9-44F2-B4B3-E894F667275C}" srcOrd="1" destOrd="0" parTransId="{1113BE93-A5C9-4F9A-82B5-BCE7917D0118}" sibTransId="{059E20FD-1E5A-4D21-9283-75D763510B01}"/>
    <dgm:cxn modelId="{808D22C7-B0FE-4086-A711-74974E8CA98B}" type="presParOf" srcId="{7D2900D1-907E-430D-9780-239212B84386}" destId="{E0A0CA47-5A68-4953-9D2D-920713FC2D75}" srcOrd="0" destOrd="0" presId="urn:microsoft.com/office/officeart/2005/8/layout/orgChart1"/>
    <dgm:cxn modelId="{5EBE0A29-AF9D-41BD-A51C-1DDA75DDFC29}" type="presParOf" srcId="{E0A0CA47-5A68-4953-9D2D-920713FC2D75}" destId="{FDBC9868-6EE2-46FF-A05C-EF07C7E4512B}" srcOrd="0" destOrd="0" presId="urn:microsoft.com/office/officeart/2005/8/layout/orgChart1"/>
    <dgm:cxn modelId="{7E4043C9-A16C-4CF6-803A-BB3E54421332}" type="presParOf" srcId="{FDBC9868-6EE2-46FF-A05C-EF07C7E4512B}" destId="{FD2C0BD4-41F1-4686-9952-E05D0C638505}" srcOrd="0" destOrd="0" presId="urn:microsoft.com/office/officeart/2005/8/layout/orgChart1"/>
    <dgm:cxn modelId="{E56B27C1-5532-4C0F-BF03-DA3E692B7AB5}" type="presParOf" srcId="{FDBC9868-6EE2-46FF-A05C-EF07C7E4512B}" destId="{AE1D9286-E2D8-40D7-9AF4-F9125EB9FB1E}" srcOrd="1" destOrd="0" presId="urn:microsoft.com/office/officeart/2005/8/layout/orgChart1"/>
    <dgm:cxn modelId="{081A376F-0321-41F3-8273-A150868BC428}" type="presParOf" srcId="{E0A0CA47-5A68-4953-9D2D-920713FC2D75}" destId="{61E7A15A-E8F9-4073-9A2C-A00728270AB9}" srcOrd="1" destOrd="0" presId="urn:microsoft.com/office/officeart/2005/8/layout/orgChart1"/>
    <dgm:cxn modelId="{EF627594-37CA-458E-96D8-7EC108B55B27}" type="presParOf" srcId="{61E7A15A-E8F9-4073-9A2C-A00728270AB9}" destId="{3FD17AEC-F50D-48F1-A6BA-08B48C5DA556}" srcOrd="0" destOrd="0" presId="urn:microsoft.com/office/officeart/2005/8/layout/orgChart1"/>
    <dgm:cxn modelId="{E56F5E7F-029B-4A15-B13A-D310860412FD}" type="presParOf" srcId="{61E7A15A-E8F9-4073-9A2C-A00728270AB9}" destId="{C17534FE-4CD0-441E-977B-E780CA32C644}" srcOrd="1" destOrd="0" presId="urn:microsoft.com/office/officeart/2005/8/layout/orgChart1"/>
    <dgm:cxn modelId="{FB3BBDD4-4034-43B5-ADC2-573C39BF4373}" type="presParOf" srcId="{C17534FE-4CD0-441E-977B-E780CA32C644}" destId="{9B7E2E75-310D-4F72-96BC-2A82614EF6E3}" srcOrd="0" destOrd="0" presId="urn:microsoft.com/office/officeart/2005/8/layout/orgChart1"/>
    <dgm:cxn modelId="{C9141219-7D05-445A-83E9-C679CBEF3588}" type="presParOf" srcId="{9B7E2E75-310D-4F72-96BC-2A82614EF6E3}" destId="{153DB41D-3086-4B79-99A9-F2DB6C791877}" srcOrd="0" destOrd="0" presId="urn:microsoft.com/office/officeart/2005/8/layout/orgChart1"/>
    <dgm:cxn modelId="{C0A97C45-C423-4044-94E3-C04F0676AEF8}" type="presParOf" srcId="{9B7E2E75-310D-4F72-96BC-2A82614EF6E3}" destId="{841B8653-66AA-4905-81F7-B16AA603D222}" srcOrd="1" destOrd="0" presId="urn:microsoft.com/office/officeart/2005/8/layout/orgChart1"/>
    <dgm:cxn modelId="{0A96988A-39CF-4644-8522-564328CF8CDF}" type="presParOf" srcId="{C17534FE-4CD0-441E-977B-E780CA32C644}" destId="{2A667A00-C1B4-4B49-8B63-E77BD2D26830}" srcOrd="1" destOrd="0" presId="urn:microsoft.com/office/officeart/2005/8/layout/orgChart1"/>
    <dgm:cxn modelId="{E6BD99DB-C65C-4C9C-84E5-210A3841EACB}" type="presParOf" srcId="{2A667A00-C1B4-4B49-8B63-E77BD2D26830}" destId="{41486AE8-B97B-4886-AD75-938BED97A44C}" srcOrd="0" destOrd="0" presId="urn:microsoft.com/office/officeart/2005/8/layout/orgChart1"/>
    <dgm:cxn modelId="{1A0C980B-C7BD-4E45-83D0-19D2C7CD1F16}" type="presParOf" srcId="{2A667A00-C1B4-4B49-8B63-E77BD2D26830}" destId="{5D75EBAB-F1A8-41F8-9889-5D7EFEEA6A48}" srcOrd="1" destOrd="0" presId="urn:microsoft.com/office/officeart/2005/8/layout/orgChart1"/>
    <dgm:cxn modelId="{4AA03A9E-A485-4DEC-8000-1E5C25214F1B}" type="presParOf" srcId="{5D75EBAB-F1A8-41F8-9889-5D7EFEEA6A48}" destId="{2C6B0459-E0F9-4B45-B895-6296656E1783}" srcOrd="0" destOrd="0" presId="urn:microsoft.com/office/officeart/2005/8/layout/orgChart1"/>
    <dgm:cxn modelId="{78BBC80D-C656-41DA-B26B-F4EF91FB26CC}" type="presParOf" srcId="{2C6B0459-E0F9-4B45-B895-6296656E1783}" destId="{CC3FB8D3-040E-4B9F-83FD-4F1925853CC6}" srcOrd="0" destOrd="0" presId="urn:microsoft.com/office/officeart/2005/8/layout/orgChart1"/>
    <dgm:cxn modelId="{2FDBBF78-EAE2-40E8-A688-6D99B6EE7245}" type="presParOf" srcId="{2C6B0459-E0F9-4B45-B895-6296656E1783}" destId="{B42D7E17-15EB-4FDF-A24D-872439902333}" srcOrd="1" destOrd="0" presId="urn:microsoft.com/office/officeart/2005/8/layout/orgChart1"/>
    <dgm:cxn modelId="{5FCCE01D-3AA0-46B3-B712-777923D5CF3C}" type="presParOf" srcId="{5D75EBAB-F1A8-41F8-9889-5D7EFEEA6A48}" destId="{01B7FE0E-0947-4D77-B3E8-0292B25F9305}" srcOrd="1" destOrd="0" presId="urn:microsoft.com/office/officeart/2005/8/layout/orgChart1"/>
    <dgm:cxn modelId="{DECD7DC1-40B1-4A9C-9E42-CB410445193D}" type="presParOf" srcId="{5D75EBAB-F1A8-41F8-9889-5D7EFEEA6A48}" destId="{3261832A-6831-4F96-A071-E58DC0B03CA7}" srcOrd="2" destOrd="0" presId="urn:microsoft.com/office/officeart/2005/8/layout/orgChart1"/>
    <dgm:cxn modelId="{5D13679C-80F9-436D-B6C9-A40D5ACD2703}" type="presParOf" srcId="{2A667A00-C1B4-4B49-8B63-E77BD2D26830}" destId="{EACF0BFA-8354-459F-8553-2D04F439EB30}" srcOrd="2" destOrd="0" presId="urn:microsoft.com/office/officeart/2005/8/layout/orgChart1"/>
    <dgm:cxn modelId="{CC3D6D7E-F31F-4A86-B0F4-D813DEAD4A29}" type="presParOf" srcId="{2A667A00-C1B4-4B49-8B63-E77BD2D26830}" destId="{06CD5052-3042-4D2A-B52E-21E01B220475}" srcOrd="3" destOrd="0" presId="urn:microsoft.com/office/officeart/2005/8/layout/orgChart1"/>
    <dgm:cxn modelId="{E484E9C4-4A2A-4F30-BD13-60A7439E98C2}" type="presParOf" srcId="{06CD5052-3042-4D2A-B52E-21E01B220475}" destId="{1075DD36-1C63-4F33-95DA-62A33819AE86}" srcOrd="0" destOrd="0" presId="urn:microsoft.com/office/officeart/2005/8/layout/orgChart1"/>
    <dgm:cxn modelId="{5362991F-C448-415E-AC5C-42C6FD1DE509}" type="presParOf" srcId="{1075DD36-1C63-4F33-95DA-62A33819AE86}" destId="{41E2680D-CF6B-4259-A395-7E3B06412FDC}" srcOrd="0" destOrd="0" presId="urn:microsoft.com/office/officeart/2005/8/layout/orgChart1"/>
    <dgm:cxn modelId="{0B0F7F17-541B-4E9E-A761-77FFBDC8DE96}" type="presParOf" srcId="{1075DD36-1C63-4F33-95DA-62A33819AE86}" destId="{F56EAB73-316D-4888-B424-71F6FFE2C108}" srcOrd="1" destOrd="0" presId="urn:microsoft.com/office/officeart/2005/8/layout/orgChart1"/>
    <dgm:cxn modelId="{198E4C29-B8CD-48F3-B858-1194A99B9703}" type="presParOf" srcId="{06CD5052-3042-4D2A-B52E-21E01B220475}" destId="{335461C6-555C-498F-BD8F-3D39F3BD1405}" srcOrd="1" destOrd="0" presId="urn:microsoft.com/office/officeart/2005/8/layout/orgChart1"/>
    <dgm:cxn modelId="{A7C70977-0D64-4F67-81B4-90247865D2BA}" type="presParOf" srcId="{06CD5052-3042-4D2A-B52E-21E01B220475}" destId="{1809E82E-7612-47D3-93AA-D09D947A547F}" srcOrd="2" destOrd="0" presId="urn:microsoft.com/office/officeart/2005/8/layout/orgChart1"/>
    <dgm:cxn modelId="{71CCB97A-FE56-49BE-A050-39D9B9273863}" type="presParOf" srcId="{2A667A00-C1B4-4B49-8B63-E77BD2D26830}" destId="{BCCE6B65-9AD4-49D8-BA1A-535A3B15A1E0}" srcOrd="4" destOrd="0" presId="urn:microsoft.com/office/officeart/2005/8/layout/orgChart1"/>
    <dgm:cxn modelId="{0DF09AEF-28E5-4980-96A7-E61E4B06426D}" type="presParOf" srcId="{2A667A00-C1B4-4B49-8B63-E77BD2D26830}" destId="{BDA7E77E-770F-4D1B-86BC-EE91FBBD1D90}" srcOrd="5" destOrd="0" presId="urn:microsoft.com/office/officeart/2005/8/layout/orgChart1"/>
    <dgm:cxn modelId="{C2A5A774-DF03-4BF1-8AF5-13039F2BEEC1}" type="presParOf" srcId="{BDA7E77E-770F-4D1B-86BC-EE91FBBD1D90}" destId="{C214CEE1-07D3-4CFD-A0C8-63CFF8C376BA}" srcOrd="0" destOrd="0" presId="urn:microsoft.com/office/officeart/2005/8/layout/orgChart1"/>
    <dgm:cxn modelId="{BCAB7682-C686-4054-8F97-48DF1050ACF5}" type="presParOf" srcId="{C214CEE1-07D3-4CFD-A0C8-63CFF8C376BA}" destId="{6ACB763D-9FC9-4EB1-92D3-F56C141B0447}" srcOrd="0" destOrd="0" presId="urn:microsoft.com/office/officeart/2005/8/layout/orgChart1"/>
    <dgm:cxn modelId="{D80BFCC2-2921-4E3A-B405-409F60C13C15}" type="presParOf" srcId="{C214CEE1-07D3-4CFD-A0C8-63CFF8C376BA}" destId="{144DC052-0ED8-4602-9D52-014148C8539D}" srcOrd="1" destOrd="0" presId="urn:microsoft.com/office/officeart/2005/8/layout/orgChart1"/>
    <dgm:cxn modelId="{1B73533E-B59B-42AB-99A0-348070369196}" type="presParOf" srcId="{BDA7E77E-770F-4D1B-86BC-EE91FBBD1D90}" destId="{2B38E1E4-340E-4FDF-BEC1-B2AC93B7ABF9}" srcOrd="1" destOrd="0" presId="urn:microsoft.com/office/officeart/2005/8/layout/orgChart1"/>
    <dgm:cxn modelId="{AF9DA939-6BA9-4321-A5D7-D271C89A0CEA}" type="presParOf" srcId="{BDA7E77E-770F-4D1B-86BC-EE91FBBD1D90}" destId="{935B38F7-742F-43EB-9B1A-F4B1F6291F3D}" srcOrd="2" destOrd="0" presId="urn:microsoft.com/office/officeart/2005/8/layout/orgChart1"/>
    <dgm:cxn modelId="{22399DD0-EDD5-4CA4-9BF9-07FC787CF2A1}" type="presParOf" srcId="{2A667A00-C1B4-4B49-8B63-E77BD2D26830}" destId="{DD6733F1-FE88-4947-B8B3-2068593A361B}" srcOrd="6" destOrd="0" presId="urn:microsoft.com/office/officeart/2005/8/layout/orgChart1"/>
    <dgm:cxn modelId="{8847DE43-5734-4E08-8A77-27AA645F6ECB}" type="presParOf" srcId="{2A667A00-C1B4-4B49-8B63-E77BD2D26830}" destId="{3AAC3193-CAC6-493B-8D2E-819E5328F73B}" srcOrd="7" destOrd="0" presId="urn:microsoft.com/office/officeart/2005/8/layout/orgChart1"/>
    <dgm:cxn modelId="{AECDEDA0-4E87-4401-A465-148EAF01993F}" type="presParOf" srcId="{3AAC3193-CAC6-493B-8D2E-819E5328F73B}" destId="{048078F9-20DD-4B49-A6B3-11D40C63496E}" srcOrd="0" destOrd="0" presId="urn:microsoft.com/office/officeart/2005/8/layout/orgChart1"/>
    <dgm:cxn modelId="{BD370D3C-80AE-473D-B75C-4DE1DE1365FA}" type="presParOf" srcId="{048078F9-20DD-4B49-A6B3-11D40C63496E}" destId="{43D5992E-F4E3-4A40-B892-56FFE566968D}" srcOrd="0" destOrd="0" presId="urn:microsoft.com/office/officeart/2005/8/layout/orgChart1"/>
    <dgm:cxn modelId="{69A6CC88-486E-417B-AE87-43E7D020F96C}" type="presParOf" srcId="{048078F9-20DD-4B49-A6B3-11D40C63496E}" destId="{6D8E843F-21AB-49AA-BECC-BAD18D7906E0}" srcOrd="1" destOrd="0" presId="urn:microsoft.com/office/officeart/2005/8/layout/orgChart1"/>
    <dgm:cxn modelId="{CF530F71-B215-41E9-9D56-4909E83E9D0F}" type="presParOf" srcId="{3AAC3193-CAC6-493B-8D2E-819E5328F73B}" destId="{7D49CBBA-B1D3-4818-9C83-2FEADA15A69B}" srcOrd="1" destOrd="0" presId="urn:microsoft.com/office/officeart/2005/8/layout/orgChart1"/>
    <dgm:cxn modelId="{F2E17CC6-1EF3-462B-A420-CBFCB444FDF4}" type="presParOf" srcId="{3AAC3193-CAC6-493B-8D2E-819E5328F73B}" destId="{9D139B3A-95BA-4703-AACA-15CBC50DC83D}" srcOrd="2" destOrd="0" presId="urn:microsoft.com/office/officeart/2005/8/layout/orgChart1"/>
    <dgm:cxn modelId="{57584DA1-B9A8-4475-A782-127ED3B24288}" type="presParOf" srcId="{C17534FE-4CD0-441E-977B-E780CA32C644}" destId="{A878707D-C3CC-4C08-8EE3-E79459EF0895}" srcOrd="2" destOrd="0" presId="urn:microsoft.com/office/officeart/2005/8/layout/orgChart1"/>
    <dgm:cxn modelId="{CB0ABB70-A5A1-47BB-9C36-74DAB4AABD4F}" type="presParOf" srcId="{61E7A15A-E8F9-4073-9A2C-A00728270AB9}" destId="{65D26F0B-DFB0-4D00-9B04-C8248A2E7F5F}" srcOrd="2" destOrd="0" presId="urn:microsoft.com/office/officeart/2005/8/layout/orgChart1"/>
    <dgm:cxn modelId="{45E79822-16ED-4E98-8048-DFC17ECE54E7}" type="presParOf" srcId="{61E7A15A-E8F9-4073-9A2C-A00728270AB9}" destId="{B1C8A4DB-124D-416B-BCA8-80CEE4388C53}" srcOrd="3" destOrd="0" presId="urn:microsoft.com/office/officeart/2005/8/layout/orgChart1"/>
    <dgm:cxn modelId="{802CFDEC-A65A-4962-8130-2535E8CD2250}" type="presParOf" srcId="{B1C8A4DB-124D-416B-BCA8-80CEE4388C53}" destId="{A7A8C46D-403E-4A13-BD1A-11931B898E42}" srcOrd="0" destOrd="0" presId="urn:microsoft.com/office/officeart/2005/8/layout/orgChart1"/>
    <dgm:cxn modelId="{B1DE27DA-62A0-49E1-8B62-5E544F1CE878}" type="presParOf" srcId="{A7A8C46D-403E-4A13-BD1A-11931B898E42}" destId="{57B377BD-4A1E-45AC-A932-5712A784D3BA}" srcOrd="0" destOrd="0" presId="urn:microsoft.com/office/officeart/2005/8/layout/orgChart1"/>
    <dgm:cxn modelId="{398EBF4E-84FB-451F-8D14-522D0F457FE2}" type="presParOf" srcId="{A7A8C46D-403E-4A13-BD1A-11931B898E42}" destId="{BCDE8493-BBE3-4D27-97DE-5FF26DB94939}" srcOrd="1" destOrd="0" presId="urn:microsoft.com/office/officeart/2005/8/layout/orgChart1"/>
    <dgm:cxn modelId="{472323D5-4A35-4282-A854-3AC4055B18E9}" type="presParOf" srcId="{B1C8A4DB-124D-416B-BCA8-80CEE4388C53}" destId="{18AA2873-66BE-450C-9858-56CBB9882E31}" srcOrd="1" destOrd="0" presId="urn:microsoft.com/office/officeart/2005/8/layout/orgChart1"/>
    <dgm:cxn modelId="{1E88746E-BA6B-4424-98EF-FA7863B1A3F3}" type="presParOf" srcId="{18AA2873-66BE-450C-9858-56CBB9882E31}" destId="{3B90A72F-43AB-4F4F-8ACB-99295895E990}" srcOrd="0" destOrd="0" presId="urn:microsoft.com/office/officeart/2005/8/layout/orgChart1"/>
    <dgm:cxn modelId="{D15805E9-6321-4344-A18F-EFDB8148246B}" type="presParOf" srcId="{18AA2873-66BE-450C-9858-56CBB9882E31}" destId="{807B1682-336D-4B00-9B14-DCD9F2E89B72}" srcOrd="1" destOrd="0" presId="urn:microsoft.com/office/officeart/2005/8/layout/orgChart1"/>
    <dgm:cxn modelId="{B03500F3-8594-42F9-A0EE-C04A401F5274}" type="presParOf" srcId="{807B1682-336D-4B00-9B14-DCD9F2E89B72}" destId="{BE8DEE0D-90C7-4F5C-85E0-63317D9981BF}" srcOrd="0" destOrd="0" presId="urn:microsoft.com/office/officeart/2005/8/layout/orgChart1"/>
    <dgm:cxn modelId="{CD8BDF27-1164-407A-90E7-3B64679A20C9}" type="presParOf" srcId="{BE8DEE0D-90C7-4F5C-85E0-63317D9981BF}" destId="{5B4516E3-7E4A-4920-B444-9658B1A8D0FF}" srcOrd="0" destOrd="0" presId="urn:microsoft.com/office/officeart/2005/8/layout/orgChart1"/>
    <dgm:cxn modelId="{4F6F6F39-BB19-4063-99E1-C280E6774B83}" type="presParOf" srcId="{BE8DEE0D-90C7-4F5C-85E0-63317D9981BF}" destId="{A7405F0B-CECC-4A9A-886A-F45964F2C233}" srcOrd="1" destOrd="0" presId="urn:microsoft.com/office/officeart/2005/8/layout/orgChart1"/>
    <dgm:cxn modelId="{477816F6-6B4C-45D9-ADC4-E76CDA786231}" type="presParOf" srcId="{807B1682-336D-4B00-9B14-DCD9F2E89B72}" destId="{29CE3045-D1C5-463F-8E4C-89FA5A3A7854}" srcOrd="1" destOrd="0" presId="urn:microsoft.com/office/officeart/2005/8/layout/orgChart1"/>
    <dgm:cxn modelId="{781AD346-6C0D-458E-BC94-A066228E0332}" type="presParOf" srcId="{807B1682-336D-4B00-9B14-DCD9F2E89B72}" destId="{7905D1FD-DA11-410A-9907-6F7162BFCC49}" srcOrd="2" destOrd="0" presId="urn:microsoft.com/office/officeart/2005/8/layout/orgChart1"/>
    <dgm:cxn modelId="{4499E5E8-3BAE-4C30-8E0F-6613101E2F5F}" type="presParOf" srcId="{7905D1FD-DA11-410A-9907-6F7162BFCC49}" destId="{9245CB0C-2728-44D0-9BE2-52B9371FF484}" srcOrd="0" destOrd="0" presId="urn:microsoft.com/office/officeart/2005/8/layout/orgChart1"/>
    <dgm:cxn modelId="{77AEB039-B578-4A3D-B94B-D99DBC7D4E97}" type="presParOf" srcId="{7905D1FD-DA11-410A-9907-6F7162BFCC49}" destId="{56240EF3-F038-400D-89CA-0A5C6BB79C30}" srcOrd="1" destOrd="0" presId="urn:microsoft.com/office/officeart/2005/8/layout/orgChart1"/>
    <dgm:cxn modelId="{704D125A-115B-41A0-8C41-95B9DE3F60DB}" type="presParOf" srcId="{56240EF3-F038-400D-89CA-0A5C6BB79C30}" destId="{F3D0D4E1-8CF9-45B8-843A-4962A8ED67D9}" srcOrd="0" destOrd="0" presId="urn:microsoft.com/office/officeart/2005/8/layout/orgChart1"/>
    <dgm:cxn modelId="{C94D1DA1-1891-4497-A849-0338135920AA}" type="presParOf" srcId="{F3D0D4E1-8CF9-45B8-843A-4962A8ED67D9}" destId="{AB63D981-559F-4DB2-9A1E-A715A9BF07A1}" srcOrd="0" destOrd="0" presId="urn:microsoft.com/office/officeart/2005/8/layout/orgChart1"/>
    <dgm:cxn modelId="{84817A94-B9E1-4240-B422-DA2C7DD0D528}" type="presParOf" srcId="{F3D0D4E1-8CF9-45B8-843A-4962A8ED67D9}" destId="{E85ECDD1-D9E6-4734-AE15-B16E03D3257E}" srcOrd="1" destOrd="0" presId="urn:microsoft.com/office/officeart/2005/8/layout/orgChart1"/>
    <dgm:cxn modelId="{1DEB8D7C-3645-4953-9FCA-FC83C6C3D477}" type="presParOf" srcId="{56240EF3-F038-400D-89CA-0A5C6BB79C30}" destId="{80D39A6B-3BDC-4621-9762-C2083D9961EA}" srcOrd="1" destOrd="0" presId="urn:microsoft.com/office/officeart/2005/8/layout/orgChart1"/>
    <dgm:cxn modelId="{58D5CD7F-03AA-42CD-B0EC-50992E1AFE38}" type="presParOf" srcId="{56240EF3-F038-400D-89CA-0A5C6BB79C30}" destId="{A8699C12-5F06-4259-8134-0A8FA863EC52}" srcOrd="2" destOrd="0" presId="urn:microsoft.com/office/officeart/2005/8/layout/orgChart1"/>
    <dgm:cxn modelId="{F96A74E4-FEEA-4D01-BCC4-AECC8BBEA60C}" type="presParOf" srcId="{7905D1FD-DA11-410A-9907-6F7162BFCC49}" destId="{E724E195-5073-43BC-93C3-B9C242813418}" srcOrd="2" destOrd="0" presId="urn:microsoft.com/office/officeart/2005/8/layout/orgChart1"/>
    <dgm:cxn modelId="{9C346CAA-13D3-47F3-83AC-26EC0FD794D4}" type="presParOf" srcId="{7905D1FD-DA11-410A-9907-6F7162BFCC49}" destId="{A2A9F5DF-0FC0-44D5-9D6F-9D71C9DCC631}" srcOrd="3" destOrd="0" presId="urn:microsoft.com/office/officeart/2005/8/layout/orgChart1"/>
    <dgm:cxn modelId="{17BC5CA1-020B-4285-99A3-E31735249CE8}" type="presParOf" srcId="{A2A9F5DF-0FC0-44D5-9D6F-9D71C9DCC631}" destId="{61D280A1-A854-451E-813F-2A51D7E31042}" srcOrd="0" destOrd="0" presId="urn:microsoft.com/office/officeart/2005/8/layout/orgChart1"/>
    <dgm:cxn modelId="{C7AD8A70-8E3D-4A82-89CF-2C94B903B83A}" type="presParOf" srcId="{61D280A1-A854-451E-813F-2A51D7E31042}" destId="{8B05206E-C051-4152-93A5-1BE8473C6EBF}" srcOrd="0" destOrd="0" presId="urn:microsoft.com/office/officeart/2005/8/layout/orgChart1"/>
    <dgm:cxn modelId="{F3D79502-A992-44E6-A90D-E9AAE9D155E3}" type="presParOf" srcId="{61D280A1-A854-451E-813F-2A51D7E31042}" destId="{26D0A3AE-2AD2-4523-A17E-1FC20AA6F5DD}" srcOrd="1" destOrd="0" presId="urn:microsoft.com/office/officeart/2005/8/layout/orgChart1"/>
    <dgm:cxn modelId="{8C4696A7-C2CC-4229-ACB2-1250FB7374FA}" type="presParOf" srcId="{A2A9F5DF-0FC0-44D5-9D6F-9D71C9DCC631}" destId="{17D992F7-9379-4141-904C-55331CF27B6E}" srcOrd="1" destOrd="0" presId="urn:microsoft.com/office/officeart/2005/8/layout/orgChart1"/>
    <dgm:cxn modelId="{AFE88FD9-D127-4BA7-84C7-DB3DAA9FD61F}" type="presParOf" srcId="{A2A9F5DF-0FC0-44D5-9D6F-9D71C9DCC631}" destId="{A3D83B9E-6BF5-44B1-8648-18C9912EC167}" srcOrd="2" destOrd="0" presId="urn:microsoft.com/office/officeart/2005/8/layout/orgChart1"/>
    <dgm:cxn modelId="{75ED5FBC-1B80-44CB-A9BB-AAD7200E49A4}" type="presParOf" srcId="{18AA2873-66BE-450C-9858-56CBB9882E31}" destId="{74D94C05-48D0-4B56-8B40-65CF2E5B1B72}" srcOrd="2" destOrd="0" presId="urn:microsoft.com/office/officeart/2005/8/layout/orgChart1"/>
    <dgm:cxn modelId="{A0CBBA81-96EA-45E2-975D-81F89635655A}" type="presParOf" srcId="{18AA2873-66BE-450C-9858-56CBB9882E31}" destId="{2C149AA1-6AE4-437F-B816-100B54E755CD}" srcOrd="3" destOrd="0" presId="urn:microsoft.com/office/officeart/2005/8/layout/orgChart1"/>
    <dgm:cxn modelId="{8FDED48B-50AB-4712-9FB9-E7BA39A56E25}" type="presParOf" srcId="{2C149AA1-6AE4-437F-B816-100B54E755CD}" destId="{ACC61E2F-CB30-4A59-9852-D9366484AD5C}" srcOrd="0" destOrd="0" presId="urn:microsoft.com/office/officeart/2005/8/layout/orgChart1"/>
    <dgm:cxn modelId="{28284B4E-41F1-46AC-92AB-715E09410632}" type="presParOf" srcId="{ACC61E2F-CB30-4A59-9852-D9366484AD5C}" destId="{BEE237D1-3DD8-440A-AB8E-0DB477DAAA86}" srcOrd="0" destOrd="0" presId="urn:microsoft.com/office/officeart/2005/8/layout/orgChart1"/>
    <dgm:cxn modelId="{16741E03-E01B-404D-A988-18A74A87D0D2}" type="presParOf" srcId="{ACC61E2F-CB30-4A59-9852-D9366484AD5C}" destId="{59ED747A-0B50-4AA7-9788-5A134E492F6F}" srcOrd="1" destOrd="0" presId="urn:microsoft.com/office/officeart/2005/8/layout/orgChart1"/>
    <dgm:cxn modelId="{EBB32753-7FE8-440E-85DF-AA09003AFD3D}" type="presParOf" srcId="{2C149AA1-6AE4-437F-B816-100B54E755CD}" destId="{CC870EDB-F4AF-407B-B0D4-5CA2BCF8DA78}" srcOrd="1" destOrd="0" presId="urn:microsoft.com/office/officeart/2005/8/layout/orgChart1"/>
    <dgm:cxn modelId="{96BCA192-668B-4F87-AC97-9403F353C235}" type="presParOf" srcId="{2C149AA1-6AE4-437F-B816-100B54E755CD}" destId="{456877B0-28B9-419D-965B-879B7214FD4A}" srcOrd="2" destOrd="0" presId="urn:microsoft.com/office/officeart/2005/8/layout/orgChart1"/>
    <dgm:cxn modelId="{C1C50E41-B11D-41B6-B7B8-26AEF0F275B3}" type="presParOf" srcId="{B1C8A4DB-124D-416B-BCA8-80CEE4388C53}" destId="{A11E4DCD-2705-42C7-9575-55C81262D282}" srcOrd="2" destOrd="0" presId="urn:microsoft.com/office/officeart/2005/8/layout/orgChart1"/>
    <dgm:cxn modelId="{75482C69-23BC-4345-BCCC-59C50349871C}" type="presParOf" srcId="{61E7A15A-E8F9-4073-9A2C-A00728270AB9}" destId="{9CF765E7-FE54-4130-98D8-3ADBFCC9E7F0}" srcOrd="4" destOrd="0" presId="urn:microsoft.com/office/officeart/2005/8/layout/orgChart1"/>
    <dgm:cxn modelId="{F63A7B2E-A1B4-4E0E-A0C9-66F5253E7711}" type="presParOf" srcId="{61E7A15A-E8F9-4073-9A2C-A00728270AB9}" destId="{38745ED7-D329-458B-B58B-40D567238DD8}" srcOrd="5" destOrd="0" presId="urn:microsoft.com/office/officeart/2005/8/layout/orgChart1"/>
    <dgm:cxn modelId="{1DD34467-479A-4537-83AD-7A48E7949026}" type="presParOf" srcId="{38745ED7-D329-458B-B58B-40D567238DD8}" destId="{308F57DC-6D3C-4170-96D3-31EE6575831F}" srcOrd="0" destOrd="0" presId="urn:microsoft.com/office/officeart/2005/8/layout/orgChart1"/>
    <dgm:cxn modelId="{6E3F3F3C-E751-4500-8A61-9A8ED52A4F54}" type="presParOf" srcId="{308F57DC-6D3C-4170-96D3-31EE6575831F}" destId="{FE6E58C6-B1AB-47FB-9E07-CE71226543B8}" srcOrd="0" destOrd="0" presId="urn:microsoft.com/office/officeart/2005/8/layout/orgChart1"/>
    <dgm:cxn modelId="{59147129-2897-4C55-9E80-AEEC00A954B5}" type="presParOf" srcId="{308F57DC-6D3C-4170-96D3-31EE6575831F}" destId="{4AB067F2-26CD-484C-AFC0-33CA4A284C1A}" srcOrd="1" destOrd="0" presId="urn:microsoft.com/office/officeart/2005/8/layout/orgChart1"/>
    <dgm:cxn modelId="{422A94E3-D245-418B-89F0-8773B0ADCE99}" type="presParOf" srcId="{38745ED7-D329-458B-B58B-40D567238DD8}" destId="{CD6D3697-57D8-4B4A-AF5D-25C6674DC239}" srcOrd="1" destOrd="0" presId="urn:microsoft.com/office/officeart/2005/8/layout/orgChart1"/>
    <dgm:cxn modelId="{4464F211-651C-4430-ACC5-5B6B6FC86BC9}" type="presParOf" srcId="{38745ED7-D329-458B-B58B-40D567238DD8}" destId="{11920406-E522-40B7-9EBD-6300BBA9A02A}" srcOrd="2" destOrd="0" presId="urn:microsoft.com/office/officeart/2005/8/layout/orgChart1"/>
    <dgm:cxn modelId="{F4901189-D475-4210-BB9B-F20EBF7C43F0}" type="presParOf" srcId="{E0A0CA47-5A68-4953-9D2D-920713FC2D75}" destId="{F388EC35-5D85-46DF-8D45-1EA792BC933E}" srcOrd="2" destOrd="0" presId="urn:microsoft.com/office/officeart/2005/8/layout/orgChart1"/>
    <dgm:cxn modelId="{6437AFC4-27E0-460E-A062-CF187B5FAB9B}" type="presParOf" srcId="{F388EC35-5D85-46DF-8D45-1EA792BC933E}" destId="{877E94EB-6ADD-4D2A-8CD7-93985F90DBE5}" srcOrd="0" destOrd="0" presId="urn:microsoft.com/office/officeart/2005/8/layout/orgChart1"/>
    <dgm:cxn modelId="{246C7C70-2EAC-4B3D-BA02-BD36AB5D44A2}" type="presParOf" srcId="{F388EC35-5D85-46DF-8D45-1EA792BC933E}" destId="{5B4BDEDA-3E8B-4584-ACFF-4A445C848DD5}" srcOrd="1" destOrd="0" presId="urn:microsoft.com/office/officeart/2005/8/layout/orgChart1"/>
    <dgm:cxn modelId="{51C9B628-0E5C-49D7-AA1B-DA2920D1EDBE}" type="presParOf" srcId="{5B4BDEDA-3E8B-4584-ACFF-4A445C848DD5}" destId="{8C61F4AD-2FC6-4815-95A7-761BC4762B74}" srcOrd="0" destOrd="0" presId="urn:microsoft.com/office/officeart/2005/8/layout/orgChart1"/>
    <dgm:cxn modelId="{C36D1123-ED07-4C95-8B42-B6AD571E613A}" type="presParOf" srcId="{8C61F4AD-2FC6-4815-95A7-761BC4762B74}" destId="{EB838690-DD8F-4CD6-8676-5DE60D35A763}" srcOrd="0" destOrd="0" presId="urn:microsoft.com/office/officeart/2005/8/layout/orgChart1"/>
    <dgm:cxn modelId="{A163053D-BDC3-482E-83AC-D644ADF00DE5}" type="presParOf" srcId="{8C61F4AD-2FC6-4815-95A7-761BC4762B74}" destId="{C099AC1E-BF6C-47A9-A00A-E3AEB5840714}" srcOrd="1" destOrd="0" presId="urn:microsoft.com/office/officeart/2005/8/layout/orgChart1"/>
    <dgm:cxn modelId="{E798A1E5-7A8B-4729-BF29-9577B8E70103}" type="presParOf" srcId="{5B4BDEDA-3E8B-4584-ACFF-4A445C848DD5}" destId="{02783265-ADB7-4C2E-B14C-6E1AF6CCF64E}" srcOrd="1" destOrd="0" presId="urn:microsoft.com/office/officeart/2005/8/layout/orgChart1"/>
    <dgm:cxn modelId="{94ECF69C-5009-4021-9A9F-59ED24FA2F70}" type="presParOf" srcId="{5B4BDEDA-3E8B-4584-ACFF-4A445C848DD5}" destId="{C48C9396-8141-4035-8805-0878EC2AC3DD}" srcOrd="2" destOrd="0" presId="urn:microsoft.com/office/officeart/2005/8/layout/orgChart1"/>
    <dgm:cxn modelId="{72264EB8-D396-4626-A852-D7975457EFC7}" type="presParOf" srcId="{F388EC35-5D85-46DF-8D45-1EA792BC933E}" destId="{AAB65870-0E97-4166-8643-100B01581D35}" srcOrd="2" destOrd="0" presId="urn:microsoft.com/office/officeart/2005/8/layout/orgChart1"/>
    <dgm:cxn modelId="{8D3E1C2A-2FE1-450F-84E4-AA42216013C2}" type="presParOf" srcId="{F388EC35-5D85-46DF-8D45-1EA792BC933E}" destId="{0DD991B1-CB51-42CE-9921-B167080C6171}" srcOrd="3" destOrd="0" presId="urn:microsoft.com/office/officeart/2005/8/layout/orgChart1"/>
    <dgm:cxn modelId="{9120E9BA-72CF-4F29-B63A-2D44B51B0A53}" type="presParOf" srcId="{0DD991B1-CB51-42CE-9921-B167080C6171}" destId="{45EC7DED-A927-4EB4-9E0E-FFAB481E8ABC}" srcOrd="0" destOrd="0" presId="urn:microsoft.com/office/officeart/2005/8/layout/orgChart1"/>
    <dgm:cxn modelId="{275CB666-A97E-44A3-9FA7-F1D4D6876D55}" type="presParOf" srcId="{45EC7DED-A927-4EB4-9E0E-FFAB481E8ABC}" destId="{873A35D5-A3AC-4A9F-ABFE-D50C951571E5}" srcOrd="0" destOrd="0" presId="urn:microsoft.com/office/officeart/2005/8/layout/orgChart1"/>
    <dgm:cxn modelId="{8DA6E237-6916-4DCF-8668-51F8BC15A8CF}" type="presParOf" srcId="{45EC7DED-A927-4EB4-9E0E-FFAB481E8ABC}" destId="{48EFF83D-3B7E-4BE4-BD87-BC5D8D26E88C}" srcOrd="1" destOrd="0" presId="urn:microsoft.com/office/officeart/2005/8/layout/orgChart1"/>
    <dgm:cxn modelId="{B919F515-DA6F-4B63-881F-7D453C300E61}" type="presParOf" srcId="{0DD991B1-CB51-42CE-9921-B167080C6171}" destId="{3A9C5852-E5F8-48A1-9918-8AA879B93BBA}" srcOrd="1" destOrd="0" presId="urn:microsoft.com/office/officeart/2005/8/layout/orgChart1"/>
    <dgm:cxn modelId="{2DBE52EE-8FA0-41DC-A441-281CA7499C6B}" type="presParOf" srcId="{3A9C5852-E5F8-48A1-9918-8AA879B93BBA}" destId="{C7E18A78-3A87-443F-B7F0-81BBBDB067DE}" srcOrd="0" destOrd="0" presId="urn:microsoft.com/office/officeart/2005/8/layout/orgChart1"/>
    <dgm:cxn modelId="{35CBF8E5-066A-42B4-BF6B-CFCFA65C43CB}" type="presParOf" srcId="{3A9C5852-E5F8-48A1-9918-8AA879B93BBA}" destId="{7B52FB0E-1F02-47F0-9867-8C66A5D9ECC7}" srcOrd="1" destOrd="0" presId="urn:microsoft.com/office/officeart/2005/8/layout/orgChart1"/>
    <dgm:cxn modelId="{63D55DE9-68A1-42CA-9A6A-371CEE75B9B4}" type="presParOf" srcId="{7B52FB0E-1F02-47F0-9867-8C66A5D9ECC7}" destId="{246925E5-F4F8-4A43-B0B9-DBA4C4F68375}" srcOrd="0" destOrd="0" presId="urn:microsoft.com/office/officeart/2005/8/layout/orgChart1"/>
    <dgm:cxn modelId="{BA6BA785-4228-49E4-99AB-D41E4C65FA5C}" type="presParOf" srcId="{246925E5-F4F8-4A43-B0B9-DBA4C4F68375}" destId="{D0FD56A9-CE27-4890-82C4-5638B7E796BF}" srcOrd="0" destOrd="0" presId="urn:microsoft.com/office/officeart/2005/8/layout/orgChart1"/>
    <dgm:cxn modelId="{BF391CDE-FD82-49C5-BD7F-B9FB7215A3AB}" type="presParOf" srcId="{246925E5-F4F8-4A43-B0B9-DBA4C4F68375}" destId="{6CCB8D04-946B-4554-A35C-CA9585394A1B}" srcOrd="1" destOrd="0" presId="urn:microsoft.com/office/officeart/2005/8/layout/orgChart1"/>
    <dgm:cxn modelId="{DB226A33-6D5B-40B9-AFBE-398C5BB9209F}" type="presParOf" srcId="{7B52FB0E-1F02-47F0-9867-8C66A5D9ECC7}" destId="{ED29E042-D511-4804-A841-9A4639878250}" srcOrd="1" destOrd="0" presId="urn:microsoft.com/office/officeart/2005/8/layout/orgChart1"/>
    <dgm:cxn modelId="{F1A83D5B-D7BA-4E7B-BE51-1FCFFE91D754}" type="presParOf" srcId="{7B52FB0E-1F02-47F0-9867-8C66A5D9ECC7}" destId="{C8F09AB4-82DA-4443-AEF7-C85FCD10C932}" srcOrd="2" destOrd="0" presId="urn:microsoft.com/office/officeart/2005/8/layout/orgChart1"/>
    <dgm:cxn modelId="{7D3747B2-A375-4162-AECA-7D789B392D59}" type="presParOf" srcId="{3A9C5852-E5F8-48A1-9918-8AA879B93BBA}" destId="{C0B47216-9926-47B9-BE28-26A6044AF6BD}" srcOrd="2" destOrd="0" presId="urn:microsoft.com/office/officeart/2005/8/layout/orgChart1"/>
    <dgm:cxn modelId="{19D7BB8A-A8DB-4FAD-B91D-2D3B4B7BD967}" type="presParOf" srcId="{3A9C5852-E5F8-48A1-9918-8AA879B93BBA}" destId="{A77E86FF-0CEE-4364-A168-959892765202}" srcOrd="3" destOrd="0" presId="urn:microsoft.com/office/officeart/2005/8/layout/orgChart1"/>
    <dgm:cxn modelId="{0013A58A-64CD-4608-AF4B-129BB2B1B0D2}" type="presParOf" srcId="{A77E86FF-0CEE-4364-A168-959892765202}" destId="{EB7DF1A7-B1B4-457F-A83C-7341584578D3}" srcOrd="0" destOrd="0" presId="urn:microsoft.com/office/officeart/2005/8/layout/orgChart1"/>
    <dgm:cxn modelId="{00925334-F6B4-443D-A04F-7D245366F298}" type="presParOf" srcId="{EB7DF1A7-B1B4-457F-A83C-7341584578D3}" destId="{A558D7F9-2F88-43E1-A55B-B03A2B89B7EC}" srcOrd="0" destOrd="0" presId="urn:microsoft.com/office/officeart/2005/8/layout/orgChart1"/>
    <dgm:cxn modelId="{F8CAA09D-0362-48EC-952F-0B3C33BB3024}" type="presParOf" srcId="{EB7DF1A7-B1B4-457F-A83C-7341584578D3}" destId="{ADFDD061-B575-4F67-9184-97FD1F263071}" srcOrd="1" destOrd="0" presId="urn:microsoft.com/office/officeart/2005/8/layout/orgChart1"/>
    <dgm:cxn modelId="{25417488-BA0E-409C-811F-5FFF02B483A4}" type="presParOf" srcId="{A77E86FF-0CEE-4364-A168-959892765202}" destId="{2ECF3D12-7373-4F85-9F64-3FDD3C1C1F49}" srcOrd="1" destOrd="0" presId="urn:microsoft.com/office/officeart/2005/8/layout/orgChart1"/>
    <dgm:cxn modelId="{73F1B1C1-C764-4008-A0F3-61EEF6324883}" type="presParOf" srcId="{A77E86FF-0CEE-4364-A168-959892765202}" destId="{F060CC0E-360F-4C87-A43C-6ADBA75AA0E0}" srcOrd="2" destOrd="0" presId="urn:microsoft.com/office/officeart/2005/8/layout/orgChart1"/>
    <dgm:cxn modelId="{AB26E505-7186-4025-B7E4-6874B68F45AD}" type="presParOf" srcId="{3A9C5852-E5F8-48A1-9918-8AA879B93BBA}" destId="{9365DA34-5098-4911-BDB8-BC8DFFE5B421}" srcOrd="4" destOrd="0" presId="urn:microsoft.com/office/officeart/2005/8/layout/orgChart1"/>
    <dgm:cxn modelId="{B1654B43-7FCF-479A-ABB8-F04813E89E0F}" type="presParOf" srcId="{3A9C5852-E5F8-48A1-9918-8AA879B93BBA}" destId="{7DA2B90A-BCB4-4CCE-8E15-5E9DB35B9E9D}" srcOrd="5" destOrd="0" presId="urn:microsoft.com/office/officeart/2005/8/layout/orgChart1"/>
    <dgm:cxn modelId="{172272F5-28C1-4EA1-83A8-F277E1B7E58B}" type="presParOf" srcId="{7DA2B90A-BCB4-4CCE-8E15-5E9DB35B9E9D}" destId="{7CE6D804-5828-4E0A-AB31-9874C0D30083}" srcOrd="0" destOrd="0" presId="urn:microsoft.com/office/officeart/2005/8/layout/orgChart1"/>
    <dgm:cxn modelId="{5D97E4A9-38A0-4465-AD5D-FC5716250ADD}" type="presParOf" srcId="{7CE6D804-5828-4E0A-AB31-9874C0D30083}" destId="{3E262BC2-8B9E-4193-9D44-EF34B801273B}" srcOrd="0" destOrd="0" presId="urn:microsoft.com/office/officeart/2005/8/layout/orgChart1"/>
    <dgm:cxn modelId="{93E16A26-0172-4B62-9567-FE8BE021E487}" type="presParOf" srcId="{7CE6D804-5828-4E0A-AB31-9874C0D30083}" destId="{67F42530-34B3-45B8-8DB6-FCA67ABCE5E2}" srcOrd="1" destOrd="0" presId="urn:microsoft.com/office/officeart/2005/8/layout/orgChart1"/>
    <dgm:cxn modelId="{5E23A3F0-6F8C-416D-8536-2EA9D77E37AC}" type="presParOf" srcId="{7DA2B90A-BCB4-4CCE-8E15-5E9DB35B9E9D}" destId="{EC547F6F-B224-4058-BFB2-4CB76A76EAD6}" srcOrd="1" destOrd="0" presId="urn:microsoft.com/office/officeart/2005/8/layout/orgChart1"/>
    <dgm:cxn modelId="{CFDB49B8-B58F-469F-922A-A0E57149F58A}" type="presParOf" srcId="{7DA2B90A-BCB4-4CCE-8E15-5E9DB35B9E9D}" destId="{027A15E3-5718-4A19-814E-822B64FC91BA}" srcOrd="2" destOrd="0" presId="urn:microsoft.com/office/officeart/2005/8/layout/orgChart1"/>
    <dgm:cxn modelId="{814A9FB9-3D14-4FC1-9759-938B78E267AE}" type="presParOf" srcId="{3A9C5852-E5F8-48A1-9918-8AA879B93BBA}" destId="{1F3770FE-544B-4E54-AC08-43210BE0A7CB}" srcOrd="6" destOrd="0" presId="urn:microsoft.com/office/officeart/2005/8/layout/orgChart1"/>
    <dgm:cxn modelId="{35F15740-CD83-4CA8-8E65-D871E1E4A5F4}" type="presParOf" srcId="{3A9C5852-E5F8-48A1-9918-8AA879B93BBA}" destId="{CDE5FF46-4FC5-4628-AF91-71B02EA27ABB}" srcOrd="7" destOrd="0" presId="urn:microsoft.com/office/officeart/2005/8/layout/orgChart1"/>
    <dgm:cxn modelId="{F45986EA-D3AC-4870-BB04-9F90162AA1A9}" type="presParOf" srcId="{CDE5FF46-4FC5-4628-AF91-71B02EA27ABB}" destId="{2908FA87-8F83-454F-91B1-8D1C13C07D0B}" srcOrd="0" destOrd="0" presId="urn:microsoft.com/office/officeart/2005/8/layout/orgChart1"/>
    <dgm:cxn modelId="{E2C235F0-EACD-4D33-ABCF-426A9D5A71E8}" type="presParOf" srcId="{2908FA87-8F83-454F-91B1-8D1C13C07D0B}" destId="{74FDD752-0FD5-4556-9A44-285A0A521606}" srcOrd="0" destOrd="0" presId="urn:microsoft.com/office/officeart/2005/8/layout/orgChart1"/>
    <dgm:cxn modelId="{CD83B174-91ED-450F-ABD2-C16900562F3C}" type="presParOf" srcId="{2908FA87-8F83-454F-91B1-8D1C13C07D0B}" destId="{2EA250A8-B503-4F37-8E05-1C6A31CB3B06}" srcOrd="1" destOrd="0" presId="urn:microsoft.com/office/officeart/2005/8/layout/orgChart1"/>
    <dgm:cxn modelId="{34B67F0E-FC27-48C0-802C-3B827AD910A4}" type="presParOf" srcId="{CDE5FF46-4FC5-4628-AF91-71B02EA27ABB}" destId="{91345FAC-B061-4B66-89AB-B4B90697B374}" srcOrd="1" destOrd="0" presId="urn:microsoft.com/office/officeart/2005/8/layout/orgChart1"/>
    <dgm:cxn modelId="{357253CD-E4F6-49CF-98C9-78BF6B49AF1E}" type="presParOf" srcId="{CDE5FF46-4FC5-4628-AF91-71B02EA27ABB}" destId="{9F278F26-375F-4E50-AF2F-FF5098A5EA75}" srcOrd="2" destOrd="0" presId="urn:microsoft.com/office/officeart/2005/8/layout/orgChart1"/>
    <dgm:cxn modelId="{A10F5E05-2522-4427-B6B8-576DBDCF350F}" type="presParOf" srcId="{0DD991B1-CB51-42CE-9921-B167080C6171}" destId="{AEC230EB-B6E6-4CFD-B6DC-73E1C174ECAF}" srcOrd="2" destOrd="0" presId="urn:microsoft.com/office/officeart/2005/8/layout/orgChart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92ED8E-6F49-458A-AAAF-A419DE8B9420}"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en-IN"/>
        </a:p>
      </dgm:t>
    </dgm:pt>
    <dgm:pt modelId="{9EC91BFC-CEC8-4049-AF7C-7E8B9744ABDE}">
      <dgm:prSet phldrT="[Text]" custT="1"/>
      <dgm:spPr/>
      <dgm:t>
        <a:bodyPr/>
        <a:lstStyle/>
        <a:p>
          <a:r>
            <a:rPr lang="en-IN" sz="1800" b="1" dirty="0" smtClean="0"/>
            <a:t>Alteration of tubal transport mechanisms</a:t>
          </a:r>
          <a:endParaRPr lang="en-IN" sz="1800" b="1" dirty="0"/>
        </a:p>
      </dgm:t>
    </dgm:pt>
    <dgm:pt modelId="{6BFB21DE-E623-4DF6-87AC-5ADBE2653377}" type="parTrans" cxnId="{C3DA0BA1-BD1F-4546-809E-A845982AFB1E}">
      <dgm:prSet/>
      <dgm:spPr/>
      <dgm:t>
        <a:bodyPr/>
        <a:lstStyle/>
        <a:p>
          <a:endParaRPr lang="en-IN"/>
        </a:p>
      </dgm:t>
    </dgm:pt>
    <dgm:pt modelId="{972B5E9D-3489-45AB-8FE6-9493481B13A2}" type="sibTrans" cxnId="{C3DA0BA1-BD1F-4546-809E-A845982AFB1E}">
      <dgm:prSet/>
      <dgm:spPr/>
      <dgm:t>
        <a:bodyPr/>
        <a:lstStyle/>
        <a:p>
          <a:endParaRPr lang="en-IN"/>
        </a:p>
      </dgm:t>
    </dgm:pt>
    <dgm:pt modelId="{A05A9069-825A-4F2B-8CD0-5D1AD110B700}">
      <dgm:prSet custT="1"/>
      <dgm:spPr/>
      <dgm:t>
        <a:bodyPr/>
        <a:lstStyle/>
        <a:p>
          <a:r>
            <a:rPr lang="en-IN" sz="1800" b="1" dirty="0" smtClean="0"/>
            <a:t>Damage to ciliated surface of </a:t>
          </a:r>
          <a:r>
            <a:rPr lang="en-IN" sz="1800" b="1" dirty="0" err="1" smtClean="0"/>
            <a:t>endosalpinx</a:t>
          </a:r>
          <a:endParaRPr lang="en-IN" sz="1800" b="1" dirty="0"/>
        </a:p>
      </dgm:t>
    </dgm:pt>
    <dgm:pt modelId="{177A3339-D54F-4015-95EF-ACC6913D9081}" type="parTrans" cxnId="{D5A1305D-ECEC-42F2-9304-96D1ECF68C45}">
      <dgm:prSet/>
      <dgm:spPr/>
      <dgm:t>
        <a:bodyPr/>
        <a:lstStyle/>
        <a:p>
          <a:endParaRPr lang="en-IN"/>
        </a:p>
      </dgm:t>
    </dgm:pt>
    <dgm:pt modelId="{52DDFADF-95A4-4E64-9DFA-2108DB549614}" type="sibTrans" cxnId="{D5A1305D-ECEC-42F2-9304-96D1ECF68C45}">
      <dgm:prSet/>
      <dgm:spPr/>
      <dgm:t>
        <a:bodyPr/>
        <a:lstStyle/>
        <a:p>
          <a:endParaRPr lang="en-IN"/>
        </a:p>
      </dgm:t>
    </dgm:pt>
    <dgm:pt modelId="{8023DCEB-5BCE-46F2-98F0-F08FF0B58276}">
      <dgm:prSet phldrT="[Text]" custT="1"/>
      <dgm:spPr/>
      <dgm:t>
        <a:bodyPr/>
        <a:lstStyle/>
        <a:p>
          <a:r>
            <a:rPr lang="en-IN" sz="1800" b="1" dirty="0" smtClean="0"/>
            <a:t>Infections </a:t>
          </a:r>
          <a:r>
            <a:rPr lang="en-IN" sz="1800" b="1" dirty="0" err="1" smtClean="0"/>
            <a:t>chlamydia</a:t>
          </a:r>
          <a:r>
            <a:rPr lang="en-IN" sz="1800" b="1" dirty="0" smtClean="0"/>
            <a:t>, gonorrhoea</a:t>
          </a:r>
          <a:endParaRPr lang="en-IN" sz="1800" b="1" dirty="0"/>
        </a:p>
      </dgm:t>
    </dgm:pt>
    <dgm:pt modelId="{BA628EE3-052B-4655-8ED3-EAB0FC0EC1F6}" type="parTrans" cxnId="{8A7C2CBE-CF5F-4DD8-BB49-A20D6B1E7E28}">
      <dgm:prSet/>
      <dgm:spPr/>
      <dgm:t>
        <a:bodyPr/>
        <a:lstStyle/>
        <a:p>
          <a:endParaRPr lang="en-IN"/>
        </a:p>
      </dgm:t>
    </dgm:pt>
    <dgm:pt modelId="{43A70564-FBBD-442F-94B2-DE7684FEFAA7}" type="sibTrans" cxnId="{8A7C2CBE-CF5F-4DD8-BB49-A20D6B1E7E28}">
      <dgm:prSet/>
      <dgm:spPr/>
      <dgm:t>
        <a:bodyPr/>
        <a:lstStyle/>
        <a:p>
          <a:endParaRPr lang="en-IN"/>
        </a:p>
      </dgm:t>
    </dgm:pt>
    <dgm:pt modelId="{7538E9FF-52F3-480C-9C97-24CCE34F5E80}">
      <dgm:prSet custT="1"/>
      <dgm:spPr/>
      <dgm:t>
        <a:bodyPr/>
        <a:lstStyle/>
        <a:p>
          <a:r>
            <a:rPr lang="en-US" altLang="zh-CN" sz="1800" b="1" dirty="0" err="1" smtClean="0"/>
            <a:t>intratubal</a:t>
          </a:r>
          <a:r>
            <a:rPr lang="en-US" altLang="zh-CN" sz="1800" b="1" dirty="0" smtClean="0"/>
            <a:t> adhesions </a:t>
          </a:r>
          <a:r>
            <a:rPr lang="en-US" altLang="zh-CN" sz="1800" b="1" dirty="0" smtClean="0">
              <a:sym typeface="Wingdings" pitchFamily="2" charset="2"/>
            </a:rPr>
            <a:t></a:t>
          </a:r>
          <a:r>
            <a:rPr lang="en-US" altLang="zh-CN" sz="1800" b="1" dirty="0" smtClean="0"/>
            <a:t> partial tubal obstruction</a:t>
          </a:r>
        </a:p>
      </dgm:t>
    </dgm:pt>
    <dgm:pt modelId="{9ADC9F87-D228-4997-9B49-A6502DA7F0A9}" type="parTrans" cxnId="{1B3A2E2A-31D9-4BE5-81C9-83FBE19CD297}">
      <dgm:prSet/>
      <dgm:spPr/>
      <dgm:t>
        <a:bodyPr/>
        <a:lstStyle/>
        <a:p>
          <a:endParaRPr lang="en-IN"/>
        </a:p>
      </dgm:t>
    </dgm:pt>
    <dgm:pt modelId="{FB7C6402-4A72-4340-B421-CBDA4E88BC68}" type="sibTrans" cxnId="{1B3A2E2A-31D9-4BE5-81C9-83FBE19CD297}">
      <dgm:prSet/>
      <dgm:spPr/>
      <dgm:t>
        <a:bodyPr/>
        <a:lstStyle/>
        <a:p>
          <a:endParaRPr lang="en-IN"/>
        </a:p>
      </dgm:t>
    </dgm:pt>
    <dgm:pt modelId="{DBD637FA-4BAC-45FA-A2C3-95131716E852}">
      <dgm:prSet custT="1"/>
      <dgm:spPr/>
      <dgm:t>
        <a:bodyPr/>
        <a:lstStyle/>
        <a:p>
          <a:r>
            <a:rPr lang="en-US" altLang="zh-CN" sz="1800" b="1" dirty="0" smtClean="0"/>
            <a:t>slow the passage of egg </a:t>
          </a:r>
          <a:r>
            <a:rPr lang="en-US" altLang="zh-CN" sz="1800" b="1" dirty="0" smtClean="0">
              <a:sym typeface="Wingdings" pitchFamily="2" charset="2"/>
            </a:rPr>
            <a:t></a:t>
          </a:r>
          <a:r>
            <a:rPr lang="en-US" altLang="zh-CN" sz="1800" b="1" dirty="0" smtClean="0"/>
            <a:t>time to implant itself in the tube</a:t>
          </a:r>
          <a:endParaRPr lang="en-IN" sz="1800" b="1" dirty="0"/>
        </a:p>
      </dgm:t>
    </dgm:pt>
    <dgm:pt modelId="{C695748D-E90C-47D0-9251-4BCAE78939CC}" type="parTrans" cxnId="{33D43325-3D05-41BF-8207-3810195AA496}">
      <dgm:prSet/>
      <dgm:spPr/>
      <dgm:t>
        <a:bodyPr/>
        <a:lstStyle/>
        <a:p>
          <a:endParaRPr lang="en-IN"/>
        </a:p>
      </dgm:t>
    </dgm:pt>
    <dgm:pt modelId="{B481F7B9-FE5E-42C3-A27A-D1D0B5A0735C}" type="sibTrans" cxnId="{33D43325-3D05-41BF-8207-3810195AA496}">
      <dgm:prSet/>
      <dgm:spPr/>
      <dgm:t>
        <a:bodyPr/>
        <a:lstStyle/>
        <a:p>
          <a:endParaRPr lang="en-IN"/>
        </a:p>
      </dgm:t>
    </dgm:pt>
    <dgm:pt modelId="{8CE395D5-CBC9-4638-A8FB-41EFBEB40F56}">
      <dgm:prSet custT="1"/>
      <dgm:spPr/>
      <dgm:t>
        <a:bodyPr/>
        <a:lstStyle/>
        <a:p>
          <a:r>
            <a:rPr lang="en-US" altLang="zh-CN" sz="1800" b="1" dirty="0" err="1" smtClean="0"/>
            <a:t>peritubal</a:t>
          </a:r>
          <a:r>
            <a:rPr lang="en-US" altLang="zh-CN" sz="1800" b="1" dirty="0" smtClean="0"/>
            <a:t> adhesions </a:t>
          </a:r>
          <a:r>
            <a:rPr lang="en-US" altLang="zh-CN" sz="1800" b="1" dirty="0" smtClean="0">
              <a:sym typeface="Wingdings" pitchFamily="2" charset="2"/>
            </a:rPr>
            <a:t></a:t>
          </a:r>
          <a:r>
            <a:rPr lang="en-US" altLang="zh-CN" sz="1800" b="1" dirty="0" smtClean="0"/>
            <a:t>restricted tubal motility</a:t>
          </a:r>
          <a:endParaRPr lang="en-IN" sz="1800" b="1" dirty="0"/>
        </a:p>
      </dgm:t>
    </dgm:pt>
    <dgm:pt modelId="{1E6DEE77-43E9-4617-AEAC-3F7060C25D9D}" type="sibTrans" cxnId="{99236C9B-1D8B-467E-9AD6-C16D92E266CE}">
      <dgm:prSet/>
      <dgm:spPr/>
      <dgm:t>
        <a:bodyPr/>
        <a:lstStyle/>
        <a:p>
          <a:endParaRPr lang="en-IN"/>
        </a:p>
      </dgm:t>
    </dgm:pt>
    <dgm:pt modelId="{486DA085-EC55-40A2-8142-A23F095F90B6}" type="parTrans" cxnId="{99236C9B-1D8B-467E-9AD6-C16D92E266CE}">
      <dgm:prSet/>
      <dgm:spPr/>
      <dgm:t>
        <a:bodyPr/>
        <a:lstStyle/>
        <a:p>
          <a:endParaRPr lang="en-IN"/>
        </a:p>
      </dgm:t>
    </dgm:pt>
    <dgm:pt modelId="{78B125D6-AF4F-412C-B0BC-DB77D441C3AA}" type="pres">
      <dgm:prSet presAssocID="{7B92ED8E-6F49-458A-AAAF-A419DE8B9420}" presName="linear" presStyleCnt="0">
        <dgm:presLayoutVars>
          <dgm:dir/>
          <dgm:animLvl val="lvl"/>
          <dgm:resizeHandles val="exact"/>
        </dgm:presLayoutVars>
      </dgm:prSet>
      <dgm:spPr/>
      <dgm:t>
        <a:bodyPr/>
        <a:lstStyle/>
        <a:p>
          <a:endParaRPr lang="en-IN"/>
        </a:p>
      </dgm:t>
    </dgm:pt>
    <dgm:pt modelId="{9101E01E-902A-46B9-A6D3-EF1C78325C85}" type="pres">
      <dgm:prSet presAssocID="{8023DCEB-5BCE-46F2-98F0-F08FF0B58276}" presName="parentLin" presStyleCnt="0"/>
      <dgm:spPr/>
      <dgm:t>
        <a:bodyPr/>
        <a:lstStyle/>
        <a:p>
          <a:endParaRPr lang="en-IN"/>
        </a:p>
      </dgm:t>
    </dgm:pt>
    <dgm:pt modelId="{DF7E239D-EB4E-4566-9CC1-1062AB26CFDC}" type="pres">
      <dgm:prSet presAssocID="{8023DCEB-5BCE-46F2-98F0-F08FF0B58276}" presName="parentLeftMargin" presStyleLbl="node1" presStyleIdx="0" presStyleCnt="6"/>
      <dgm:spPr/>
      <dgm:t>
        <a:bodyPr/>
        <a:lstStyle/>
        <a:p>
          <a:endParaRPr lang="en-IN"/>
        </a:p>
      </dgm:t>
    </dgm:pt>
    <dgm:pt modelId="{912C3C40-C8E5-46FA-9C29-424559B7379F}" type="pres">
      <dgm:prSet presAssocID="{8023DCEB-5BCE-46F2-98F0-F08FF0B58276}" presName="parentText" presStyleLbl="node1" presStyleIdx="0" presStyleCnt="6" custScaleY="383312" custLinFactNeighborX="25122" custLinFactNeighborY="-31856">
        <dgm:presLayoutVars>
          <dgm:chMax val="0"/>
          <dgm:bulletEnabled val="1"/>
        </dgm:presLayoutVars>
      </dgm:prSet>
      <dgm:spPr/>
      <dgm:t>
        <a:bodyPr/>
        <a:lstStyle/>
        <a:p>
          <a:endParaRPr lang="en-IN"/>
        </a:p>
      </dgm:t>
    </dgm:pt>
    <dgm:pt modelId="{C96D14B8-5202-4C16-AABE-010C09690F24}" type="pres">
      <dgm:prSet presAssocID="{8023DCEB-5BCE-46F2-98F0-F08FF0B58276}" presName="negativeSpace" presStyleCnt="0"/>
      <dgm:spPr/>
      <dgm:t>
        <a:bodyPr/>
        <a:lstStyle/>
        <a:p>
          <a:endParaRPr lang="en-IN"/>
        </a:p>
      </dgm:t>
    </dgm:pt>
    <dgm:pt modelId="{893C92D0-2DD3-46D5-A401-711067E99B78}" type="pres">
      <dgm:prSet presAssocID="{8023DCEB-5BCE-46F2-98F0-F08FF0B58276}" presName="childText" presStyleLbl="conFgAcc1" presStyleIdx="0" presStyleCnt="6" custFlipVert="1" custScaleX="37498" custScaleY="25918" custLinFactNeighborX="24999" custLinFactNeighborY="-15551">
        <dgm:presLayoutVars>
          <dgm:bulletEnabled val="1"/>
        </dgm:presLayoutVars>
      </dgm:prSet>
      <dgm:spPr/>
      <dgm:t>
        <a:bodyPr/>
        <a:lstStyle/>
        <a:p>
          <a:endParaRPr lang="en-IN"/>
        </a:p>
      </dgm:t>
    </dgm:pt>
    <dgm:pt modelId="{675A1AE5-2264-42A2-A1B9-12E27FE71C18}" type="pres">
      <dgm:prSet presAssocID="{43A70564-FBBD-442F-94B2-DE7684FEFAA7}" presName="spaceBetweenRectangles" presStyleCnt="0"/>
      <dgm:spPr/>
      <dgm:t>
        <a:bodyPr/>
        <a:lstStyle/>
        <a:p>
          <a:endParaRPr lang="en-IN"/>
        </a:p>
      </dgm:t>
    </dgm:pt>
    <dgm:pt modelId="{9962EA43-A6C4-4277-BB2E-2FDAE1EF12E6}" type="pres">
      <dgm:prSet presAssocID="{A05A9069-825A-4F2B-8CD0-5D1AD110B700}" presName="parentLin" presStyleCnt="0"/>
      <dgm:spPr/>
      <dgm:t>
        <a:bodyPr/>
        <a:lstStyle/>
        <a:p>
          <a:endParaRPr lang="en-IN"/>
        </a:p>
      </dgm:t>
    </dgm:pt>
    <dgm:pt modelId="{201104DF-FD3B-4CCC-88E0-BA3847F9D76B}" type="pres">
      <dgm:prSet presAssocID="{A05A9069-825A-4F2B-8CD0-5D1AD110B700}" presName="parentLeftMargin" presStyleLbl="node1" presStyleIdx="0" presStyleCnt="6"/>
      <dgm:spPr/>
      <dgm:t>
        <a:bodyPr/>
        <a:lstStyle/>
        <a:p>
          <a:endParaRPr lang="en-IN"/>
        </a:p>
      </dgm:t>
    </dgm:pt>
    <dgm:pt modelId="{764BA5F0-5D6E-4573-B743-B631993E2179}" type="pres">
      <dgm:prSet presAssocID="{A05A9069-825A-4F2B-8CD0-5D1AD110B700}" presName="parentText" presStyleLbl="node1" presStyleIdx="1" presStyleCnt="6" custScaleY="370495">
        <dgm:presLayoutVars>
          <dgm:chMax val="0"/>
          <dgm:bulletEnabled val="1"/>
        </dgm:presLayoutVars>
      </dgm:prSet>
      <dgm:spPr/>
      <dgm:t>
        <a:bodyPr/>
        <a:lstStyle/>
        <a:p>
          <a:endParaRPr lang="en-IN"/>
        </a:p>
      </dgm:t>
    </dgm:pt>
    <dgm:pt modelId="{31BBE41D-DAD8-4D5C-B10B-3A9C7B839564}" type="pres">
      <dgm:prSet presAssocID="{A05A9069-825A-4F2B-8CD0-5D1AD110B700}" presName="negativeSpace" presStyleCnt="0"/>
      <dgm:spPr/>
      <dgm:t>
        <a:bodyPr/>
        <a:lstStyle/>
        <a:p>
          <a:endParaRPr lang="en-IN"/>
        </a:p>
      </dgm:t>
    </dgm:pt>
    <dgm:pt modelId="{CCEBAB54-C441-49F8-86B1-0D816D740D3B}" type="pres">
      <dgm:prSet presAssocID="{A05A9069-825A-4F2B-8CD0-5D1AD110B700}" presName="childText" presStyleLbl="conFgAcc1" presStyleIdx="1" presStyleCnt="6" custFlipVert="1" custScaleX="45831" custScaleY="77228" custLinFactNeighborX="16666" custLinFactNeighborY="-4153">
        <dgm:presLayoutVars>
          <dgm:bulletEnabled val="1"/>
        </dgm:presLayoutVars>
      </dgm:prSet>
      <dgm:spPr/>
      <dgm:t>
        <a:bodyPr/>
        <a:lstStyle/>
        <a:p>
          <a:endParaRPr lang="en-IN"/>
        </a:p>
      </dgm:t>
    </dgm:pt>
    <dgm:pt modelId="{E72734D0-FD6E-4562-A8BB-D48FFBE88648}" type="pres">
      <dgm:prSet presAssocID="{52DDFADF-95A4-4E64-9DFA-2108DB549614}" presName="spaceBetweenRectangles" presStyleCnt="0"/>
      <dgm:spPr/>
      <dgm:t>
        <a:bodyPr/>
        <a:lstStyle/>
        <a:p>
          <a:endParaRPr lang="en-IN"/>
        </a:p>
      </dgm:t>
    </dgm:pt>
    <dgm:pt modelId="{D050853C-6719-45F2-A589-CDB1B841D1DC}" type="pres">
      <dgm:prSet presAssocID="{7538E9FF-52F3-480C-9C97-24CCE34F5E80}" presName="parentLin" presStyleCnt="0"/>
      <dgm:spPr/>
      <dgm:t>
        <a:bodyPr/>
        <a:lstStyle/>
        <a:p>
          <a:endParaRPr lang="en-IN"/>
        </a:p>
      </dgm:t>
    </dgm:pt>
    <dgm:pt modelId="{08D907F6-9198-4885-BABC-CD47EEE3DAAF}" type="pres">
      <dgm:prSet presAssocID="{7538E9FF-52F3-480C-9C97-24CCE34F5E80}" presName="parentLeftMargin" presStyleLbl="node1" presStyleIdx="1" presStyleCnt="6"/>
      <dgm:spPr/>
      <dgm:t>
        <a:bodyPr/>
        <a:lstStyle/>
        <a:p>
          <a:endParaRPr lang="en-IN"/>
        </a:p>
      </dgm:t>
    </dgm:pt>
    <dgm:pt modelId="{DCB43633-BAF8-475C-B98C-814F3AA60CC3}" type="pres">
      <dgm:prSet presAssocID="{7538E9FF-52F3-480C-9C97-24CCE34F5E80}" presName="parentText" presStyleLbl="node1" presStyleIdx="2" presStyleCnt="6" custScaleY="649270">
        <dgm:presLayoutVars>
          <dgm:chMax val="0"/>
          <dgm:bulletEnabled val="1"/>
        </dgm:presLayoutVars>
      </dgm:prSet>
      <dgm:spPr/>
      <dgm:t>
        <a:bodyPr/>
        <a:lstStyle/>
        <a:p>
          <a:endParaRPr lang="en-IN"/>
        </a:p>
      </dgm:t>
    </dgm:pt>
    <dgm:pt modelId="{A86E1B7B-AD93-412B-992B-F8092A3506D3}" type="pres">
      <dgm:prSet presAssocID="{7538E9FF-52F3-480C-9C97-24CCE34F5E80}" presName="negativeSpace" presStyleCnt="0"/>
      <dgm:spPr/>
      <dgm:t>
        <a:bodyPr/>
        <a:lstStyle/>
        <a:p>
          <a:endParaRPr lang="en-IN"/>
        </a:p>
      </dgm:t>
    </dgm:pt>
    <dgm:pt modelId="{31EC2CC1-836F-4BAF-9A6D-77C8596C75DE}" type="pres">
      <dgm:prSet presAssocID="{7538E9FF-52F3-480C-9C97-24CCE34F5E80}" presName="childText" presStyleLbl="conFgAcc1" presStyleIdx="2" presStyleCnt="6" custFlipVert="1" custScaleX="58331" custScaleY="25918" custLinFactNeighborX="14582" custLinFactNeighborY="62852">
        <dgm:presLayoutVars>
          <dgm:bulletEnabled val="1"/>
        </dgm:presLayoutVars>
      </dgm:prSet>
      <dgm:spPr/>
      <dgm:t>
        <a:bodyPr/>
        <a:lstStyle/>
        <a:p>
          <a:endParaRPr lang="en-IN"/>
        </a:p>
      </dgm:t>
    </dgm:pt>
    <dgm:pt modelId="{831231FC-A55E-4827-A267-4B58ACD63F0A}" type="pres">
      <dgm:prSet presAssocID="{FB7C6402-4A72-4340-B421-CBDA4E88BC68}" presName="spaceBetweenRectangles" presStyleCnt="0"/>
      <dgm:spPr/>
      <dgm:t>
        <a:bodyPr/>
        <a:lstStyle/>
        <a:p>
          <a:endParaRPr lang="en-IN"/>
        </a:p>
      </dgm:t>
    </dgm:pt>
    <dgm:pt modelId="{A53B0635-389C-4F94-BE96-10E2CE1A3F16}" type="pres">
      <dgm:prSet presAssocID="{8CE395D5-CBC9-4638-A8FB-41EFBEB40F56}" presName="parentLin" presStyleCnt="0"/>
      <dgm:spPr/>
      <dgm:t>
        <a:bodyPr/>
        <a:lstStyle/>
        <a:p>
          <a:endParaRPr lang="en-IN"/>
        </a:p>
      </dgm:t>
    </dgm:pt>
    <dgm:pt modelId="{483B96AB-991B-4FAB-8929-D382DB77711B}" type="pres">
      <dgm:prSet presAssocID="{8CE395D5-CBC9-4638-A8FB-41EFBEB40F56}" presName="parentLeftMargin" presStyleLbl="node1" presStyleIdx="2" presStyleCnt="6"/>
      <dgm:spPr/>
      <dgm:t>
        <a:bodyPr/>
        <a:lstStyle/>
        <a:p>
          <a:endParaRPr lang="en-IN"/>
        </a:p>
      </dgm:t>
    </dgm:pt>
    <dgm:pt modelId="{E897EEE5-38AD-48FD-9357-5B8EF1285825}" type="pres">
      <dgm:prSet presAssocID="{8CE395D5-CBC9-4638-A8FB-41EFBEB40F56}" presName="parentText" presStyleLbl="node1" presStyleIdx="3" presStyleCnt="6" custScaleY="553250">
        <dgm:presLayoutVars>
          <dgm:chMax val="0"/>
          <dgm:bulletEnabled val="1"/>
        </dgm:presLayoutVars>
      </dgm:prSet>
      <dgm:spPr/>
      <dgm:t>
        <a:bodyPr/>
        <a:lstStyle/>
        <a:p>
          <a:endParaRPr lang="en-IN"/>
        </a:p>
      </dgm:t>
    </dgm:pt>
    <dgm:pt modelId="{9C7F0C07-3D03-4996-860A-3BA1C3FCA3C7}" type="pres">
      <dgm:prSet presAssocID="{8CE395D5-CBC9-4638-A8FB-41EFBEB40F56}" presName="negativeSpace" presStyleCnt="0"/>
      <dgm:spPr/>
      <dgm:t>
        <a:bodyPr/>
        <a:lstStyle/>
        <a:p>
          <a:endParaRPr lang="en-IN"/>
        </a:p>
      </dgm:t>
    </dgm:pt>
    <dgm:pt modelId="{81946AB7-4882-456A-83EA-00832577FA56}" type="pres">
      <dgm:prSet presAssocID="{8CE395D5-CBC9-4638-A8FB-41EFBEB40F56}" presName="childText" presStyleLbl="conFgAcc1" presStyleIdx="3" presStyleCnt="6" custFlipVert="1" custScaleX="45831" custScaleY="37239" custLinFactNeighborX="14582" custLinFactNeighborY="67384">
        <dgm:presLayoutVars>
          <dgm:bulletEnabled val="1"/>
        </dgm:presLayoutVars>
      </dgm:prSet>
      <dgm:spPr/>
      <dgm:t>
        <a:bodyPr/>
        <a:lstStyle/>
        <a:p>
          <a:endParaRPr lang="en-IN"/>
        </a:p>
      </dgm:t>
    </dgm:pt>
    <dgm:pt modelId="{6C81821D-453C-4985-B844-F29521638BE7}" type="pres">
      <dgm:prSet presAssocID="{1E6DEE77-43E9-4617-AEAC-3F7060C25D9D}" presName="spaceBetweenRectangles" presStyleCnt="0"/>
      <dgm:spPr/>
      <dgm:t>
        <a:bodyPr/>
        <a:lstStyle/>
        <a:p>
          <a:endParaRPr lang="en-IN"/>
        </a:p>
      </dgm:t>
    </dgm:pt>
    <dgm:pt modelId="{48CACB81-4CA1-4507-9552-B6E20D9F05BD}" type="pres">
      <dgm:prSet presAssocID="{9EC91BFC-CEC8-4049-AF7C-7E8B9744ABDE}" presName="parentLin" presStyleCnt="0"/>
      <dgm:spPr/>
      <dgm:t>
        <a:bodyPr/>
        <a:lstStyle/>
        <a:p>
          <a:endParaRPr lang="en-IN"/>
        </a:p>
      </dgm:t>
    </dgm:pt>
    <dgm:pt modelId="{49342BB2-939D-4511-87A4-3344CC0BF9AA}" type="pres">
      <dgm:prSet presAssocID="{9EC91BFC-CEC8-4049-AF7C-7E8B9744ABDE}" presName="parentLeftMargin" presStyleLbl="node1" presStyleIdx="3" presStyleCnt="6"/>
      <dgm:spPr/>
      <dgm:t>
        <a:bodyPr/>
        <a:lstStyle/>
        <a:p>
          <a:endParaRPr lang="en-IN"/>
        </a:p>
      </dgm:t>
    </dgm:pt>
    <dgm:pt modelId="{07FA8E72-2B5A-4712-81C1-F3BE990E1A38}" type="pres">
      <dgm:prSet presAssocID="{9EC91BFC-CEC8-4049-AF7C-7E8B9744ABDE}" presName="parentText" presStyleLbl="node1" presStyleIdx="4" presStyleCnt="6" custScaleY="438013">
        <dgm:presLayoutVars>
          <dgm:chMax val="0"/>
          <dgm:bulletEnabled val="1"/>
        </dgm:presLayoutVars>
      </dgm:prSet>
      <dgm:spPr/>
      <dgm:t>
        <a:bodyPr/>
        <a:lstStyle/>
        <a:p>
          <a:endParaRPr lang="en-IN"/>
        </a:p>
      </dgm:t>
    </dgm:pt>
    <dgm:pt modelId="{608E7722-B074-4717-A236-54E7F6BA5375}" type="pres">
      <dgm:prSet presAssocID="{9EC91BFC-CEC8-4049-AF7C-7E8B9744ABDE}" presName="negativeSpace" presStyleCnt="0"/>
      <dgm:spPr/>
      <dgm:t>
        <a:bodyPr/>
        <a:lstStyle/>
        <a:p>
          <a:endParaRPr lang="en-IN"/>
        </a:p>
      </dgm:t>
    </dgm:pt>
    <dgm:pt modelId="{13558FF1-C695-4883-87AB-4C8FE04FD3B6}" type="pres">
      <dgm:prSet presAssocID="{9EC91BFC-CEC8-4049-AF7C-7E8B9744ABDE}" presName="childText" presStyleLbl="conFgAcc1" presStyleIdx="4" presStyleCnt="6" custFlipVert="1" custScaleX="33337" custScaleY="22679" custLinFactY="11347" custLinFactNeighborX="14582" custLinFactNeighborY="100000">
        <dgm:presLayoutVars>
          <dgm:bulletEnabled val="1"/>
        </dgm:presLayoutVars>
      </dgm:prSet>
      <dgm:spPr/>
      <dgm:t>
        <a:bodyPr/>
        <a:lstStyle/>
        <a:p>
          <a:endParaRPr lang="en-IN"/>
        </a:p>
      </dgm:t>
    </dgm:pt>
    <dgm:pt modelId="{3406249F-0F82-47E1-98CF-33D53F41F76C}" type="pres">
      <dgm:prSet presAssocID="{972B5E9D-3489-45AB-8FE6-9493481B13A2}" presName="spaceBetweenRectangles" presStyleCnt="0"/>
      <dgm:spPr/>
      <dgm:t>
        <a:bodyPr/>
        <a:lstStyle/>
        <a:p>
          <a:endParaRPr lang="en-IN"/>
        </a:p>
      </dgm:t>
    </dgm:pt>
    <dgm:pt modelId="{5BFC1A7C-99CA-40FF-A4A5-AC20C82319C5}" type="pres">
      <dgm:prSet presAssocID="{DBD637FA-4BAC-45FA-A2C3-95131716E852}" presName="parentLin" presStyleCnt="0"/>
      <dgm:spPr/>
      <dgm:t>
        <a:bodyPr/>
        <a:lstStyle/>
        <a:p>
          <a:endParaRPr lang="en-IN"/>
        </a:p>
      </dgm:t>
    </dgm:pt>
    <dgm:pt modelId="{B69E7BB3-0BA5-4260-BC83-E43C3BB43AFE}" type="pres">
      <dgm:prSet presAssocID="{DBD637FA-4BAC-45FA-A2C3-95131716E852}" presName="parentLeftMargin" presStyleLbl="node1" presStyleIdx="4" presStyleCnt="6"/>
      <dgm:spPr/>
      <dgm:t>
        <a:bodyPr/>
        <a:lstStyle/>
        <a:p>
          <a:endParaRPr lang="en-IN"/>
        </a:p>
      </dgm:t>
    </dgm:pt>
    <dgm:pt modelId="{E32BDB24-0677-4B17-A8E8-BBB9DDAB4788}" type="pres">
      <dgm:prSet presAssocID="{DBD637FA-4BAC-45FA-A2C3-95131716E852}" presName="parentText" presStyleLbl="node1" presStyleIdx="5" presStyleCnt="6" custScaleY="453384">
        <dgm:presLayoutVars>
          <dgm:chMax val="0"/>
          <dgm:bulletEnabled val="1"/>
        </dgm:presLayoutVars>
      </dgm:prSet>
      <dgm:spPr/>
      <dgm:t>
        <a:bodyPr/>
        <a:lstStyle/>
        <a:p>
          <a:endParaRPr lang="en-IN"/>
        </a:p>
      </dgm:t>
    </dgm:pt>
    <dgm:pt modelId="{27A34939-6BAA-445F-87C6-6744DD7F1C12}" type="pres">
      <dgm:prSet presAssocID="{DBD637FA-4BAC-45FA-A2C3-95131716E852}" presName="negativeSpace" presStyleCnt="0"/>
      <dgm:spPr/>
      <dgm:t>
        <a:bodyPr/>
        <a:lstStyle/>
        <a:p>
          <a:endParaRPr lang="en-IN"/>
        </a:p>
      </dgm:t>
    </dgm:pt>
    <dgm:pt modelId="{E84749BA-5822-41B0-8A72-5411802282BE}" type="pres">
      <dgm:prSet presAssocID="{DBD637FA-4BAC-45FA-A2C3-95131716E852}" presName="childText" presStyleLbl="conFgAcc1" presStyleIdx="5" presStyleCnt="6" custScaleX="45831" custScaleY="32938">
        <dgm:presLayoutVars>
          <dgm:bulletEnabled val="1"/>
        </dgm:presLayoutVars>
      </dgm:prSet>
      <dgm:spPr/>
      <dgm:t>
        <a:bodyPr/>
        <a:lstStyle/>
        <a:p>
          <a:endParaRPr lang="en-IN"/>
        </a:p>
      </dgm:t>
    </dgm:pt>
  </dgm:ptLst>
  <dgm:cxnLst>
    <dgm:cxn modelId="{1BFD3CC9-4BBD-4FDB-9C06-5244E4207DFD}" type="presOf" srcId="{A05A9069-825A-4F2B-8CD0-5D1AD110B700}" destId="{201104DF-FD3B-4CCC-88E0-BA3847F9D76B}" srcOrd="0" destOrd="0" presId="urn:microsoft.com/office/officeart/2005/8/layout/list1"/>
    <dgm:cxn modelId="{3087F5C4-9D2E-490C-B3BC-7919CF5C5559}" type="presOf" srcId="{9EC91BFC-CEC8-4049-AF7C-7E8B9744ABDE}" destId="{07FA8E72-2B5A-4712-81C1-F3BE990E1A38}" srcOrd="1" destOrd="0" presId="urn:microsoft.com/office/officeart/2005/8/layout/list1"/>
    <dgm:cxn modelId="{C3DA0BA1-BD1F-4546-809E-A845982AFB1E}" srcId="{7B92ED8E-6F49-458A-AAAF-A419DE8B9420}" destId="{9EC91BFC-CEC8-4049-AF7C-7E8B9744ABDE}" srcOrd="4" destOrd="0" parTransId="{6BFB21DE-E623-4DF6-87AC-5ADBE2653377}" sibTransId="{972B5E9D-3489-45AB-8FE6-9493481B13A2}"/>
    <dgm:cxn modelId="{08CE9C3C-1616-4534-87B2-AEC666EA8A17}" type="presOf" srcId="{A05A9069-825A-4F2B-8CD0-5D1AD110B700}" destId="{764BA5F0-5D6E-4573-B743-B631993E2179}" srcOrd="1" destOrd="0" presId="urn:microsoft.com/office/officeart/2005/8/layout/list1"/>
    <dgm:cxn modelId="{99236C9B-1D8B-467E-9AD6-C16D92E266CE}" srcId="{7B92ED8E-6F49-458A-AAAF-A419DE8B9420}" destId="{8CE395D5-CBC9-4638-A8FB-41EFBEB40F56}" srcOrd="3" destOrd="0" parTransId="{486DA085-EC55-40A2-8142-A23F095F90B6}" sibTransId="{1E6DEE77-43E9-4617-AEAC-3F7060C25D9D}"/>
    <dgm:cxn modelId="{6559B5D6-CC5E-445E-98C4-79579F27D1C8}" type="presOf" srcId="{9EC91BFC-CEC8-4049-AF7C-7E8B9744ABDE}" destId="{49342BB2-939D-4511-87A4-3344CC0BF9AA}" srcOrd="0" destOrd="0" presId="urn:microsoft.com/office/officeart/2005/8/layout/list1"/>
    <dgm:cxn modelId="{B259E2DD-1C3B-4300-BD4D-FABB172B642F}" type="presOf" srcId="{8023DCEB-5BCE-46F2-98F0-F08FF0B58276}" destId="{DF7E239D-EB4E-4566-9CC1-1062AB26CFDC}" srcOrd="0" destOrd="0" presId="urn:microsoft.com/office/officeart/2005/8/layout/list1"/>
    <dgm:cxn modelId="{33D43325-3D05-41BF-8207-3810195AA496}" srcId="{7B92ED8E-6F49-458A-AAAF-A419DE8B9420}" destId="{DBD637FA-4BAC-45FA-A2C3-95131716E852}" srcOrd="5" destOrd="0" parTransId="{C695748D-E90C-47D0-9251-4BCAE78939CC}" sibTransId="{B481F7B9-FE5E-42C3-A27A-D1D0B5A0735C}"/>
    <dgm:cxn modelId="{DF809E33-2223-45C9-8442-7D600200A208}" type="presOf" srcId="{7538E9FF-52F3-480C-9C97-24CCE34F5E80}" destId="{DCB43633-BAF8-475C-B98C-814F3AA60CC3}" srcOrd="1" destOrd="0" presId="urn:microsoft.com/office/officeart/2005/8/layout/list1"/>
    <dgm:cxn modelId="{4369EB86-73FD-4863-B42C-8A0EE7B6723F}" type="presOf" srcId="{7538E9FF-52F3-480C-9C97-24CCE34F5E80}" destId="{08D907F6-9198-4885-BABC-CD47EEE3DAAF}" srcOrd="0" destOrd="0" presId="urn:microsoft.com/office/officeart/2005/8/layout/list1"/>
    <dgm:cxn modelId="{1B3A2E2A-31D9-4BE5-81C9-83FBE19CD297}" srcId="{7B92ED8E-6F49-458A-AAAF-A419DE8B9420}" destId="{7538E9FF-52F3-480C-9C97-24CCE34F5E80}" srcOrd="2" destOrd="0" parTransId="{9ADC9F87-D228-4997-9B49-A6502DA7F0A9}" sibTransId="{FB7C6402-4A72-4340-B421-CBDA4E88BC68}"/>
    <dgm:cxn modelId="{3B636E7F-C6D4-4814-80F8-B6BA393FA326}" type="presOf" srcId="{8CE395D5-CBC9-4638-A8FB-41EFBEB40F56}" destId="{483B96AB-991B-4FAB-8929-D382DB77711B}" srcOrd="0" destOrd="0" presId="urn:microsoft.com/office/officeart/2005/8/layout/list1"/>
    <dgm:cxn modelId="{822C2826-7A9D-45AB-A627-B29455482275}" type="presOf" srcId="{7B92ED8E-6F49-458A-AAAF-A419DE8B9420}" destId="{78B125D6-AF4F-412C-B0BC-DB77D441C3AA}" srcOrd="0" destOrd="0" presId="urn:microsoft.com/office/officeart/2005/8/layout/list1"/>
    <dgm:cxn modelId="{8A7C2CBE-CF5F-4DD8-BB49-A20D6B1E7E28}" srcId="{7B92ED8E-6F49-458A-AAAF-A419DE8B9420}" destId="{8023DCEB-5BCE-46F2-98F0-F08FF0B58276}" srcOrd="0" destOrd="0" parTransId="{BA628EE3-052B-4655-8ED3-EAB0FC0EC1F6}" sibTransId="{43A70564-FBBD-442F-94B2-DE7684FEFAA7}"/>
    <dgm:cxn modelId="{3FF77CDB-16DD-4671-A86E-47A53E20A855}" type="presOf" srcId="{DBD637FA-4BAC-45FA-A2C3-95131716E852}" destId="{B69E7BB3-0BA5-4260-BC83-E43C3BB43AFE}" srcOrd="0" destOrd="0" presId="urn:microsoft.com/office/officeart/2005/8/layout/list1"/>
    <dgm:cxn modelId="{D5A1305D-ECEC-42F2-9304-96D1ECF68C45}" srcId="{7B92ED8E-6F49-458A-AAAF-A419DE8B9420}" destId="{A05A9069-825A-4F2B-8CD0-5D1AD110B700}" srcOrd="1" destOrd="0" parTransId="{177A3339-D54F-4015-95EF-ACC6913D9081}" sibTransId="{52DDFADF-95A4-4E64-9DFA-2108DB549614}"/>
    <dgm:cxn modelId="{ABC14767-FD9A-485A-9AEE-6E425BB8A0F4}" type="presOf" srcId="{8023DCEB-5BCE-46F2-98F0-F08FF0B58276}" destId="{912C3C40-C8E5-46FA-9C29-424559B7379F}" srcOrd="1" destOrd="0" presId="urn:microsoft.com/office/officeart/2005/8/layout/list1"/>
    <dgm:cxn modelId="{41DB5175-D7EE-4140-8E13-7550E38386F2}" type="presOf" srcId="{8CE395D5-CBC9-4638-A8FB-41EFBEB40F56}" destId="{E897EEE5-38AD-48FD-9357-5B8EF1285825}" srcOrd="1" destOrd="0" presId="urn:microsoft.com/office/officeart/2005/8/layout/list1"/>
    <dgm:cxn modelId="{C02A7C7A-0586-44F7-BB75-01268D76E678}" type="presOf" srcId="{DBD637FA-4BAC-45FA-A2C3-95131716E852}" destId="{E32BDB24-0677-4B17-A8E8-BBB9DDAB4788}" srcOrd="1" destOrd="0" presId="urn:microsoft.com/office/officeart/2005/8/layout/list1"/>
    <dgm:cxn modelId="{64614671-DCFE-451B-9F02-18C73773E37F}" type="presParOf" srcId="{78B125D6-AF4F-412C-B0BC-DB77D441C3AA}" destId="{9101E01E-902A-46B9-A6D3-EF1C78325C85}" srcOrd="0" destOrd="0" presId="urn:microsoft.com/office/officeart/2005/8/layout/list1"/>
    <dgm:cxn modelId="{82739D0A-C014-443A-A599-29BC39351387}" type="presParOf" srcId="{9101E01E-902A-46B9-A6D3-EF1C78325C85}" destId="{DF7E239D-EB4E-4566-9CC1-1062AB26CFDC}" srcOrd="0" destOrd="0" presId="urn:microsoft.com/office/officeart/2005/8/layout/list1"/>
    <dgm:cxn modelId="{F454F6F7-819B-4D24-93E0-0F2FF9277DDC}" type="presParOf" srcId="{9101E01E-902A-46B9-A6D3-EF1C78325C85}" destId="{912C3C40-C8E5-46FA-9C29-424559B7379F}" srcOrd="1" destOrd="0" presId="urn:microsoft.com/office/officeart/2005/8/layout/list1"/>
    <dgm:cxn modelId="{A6C37E41-BA3D-4F49-9941-7CC3EC8D3126}" type="presParOf" srcId="{78B125D6-AF4F-412C-B0BC-DB77D441C3AA}" destId="{C96D14B8-5202-4C16-AABE-010C09690F24}" srcOrd="1" destOrd="0" presId="urn:microsoft.com/office/officeart/2005/8/layout/list1"/>
    <dgm:cxn modelId="{32BAEFC8-C64D-4219-BDA2-317762F59147}" type="presParOf" srcId="{78B125D6-AF4F-412C-B0BC-DB77D441C3AA}" destId="{893C92D0-2DD3-46D5-A401-711067E99B78}" srcOrd="2" destOrd="0" presId="urn:microsoft.com/office/officeart/2005/8/layout/list1"/>
    <dgm:cxn modelId="{0D1B4204-08DD-48BE-B844-09DA262B305B}" type="presParOf" srcId="{78B125D6-AF4F-412C-B0BC-DB77D441C3AA}" destId="{675A1AE5-2264-42A2-A1B9-12E27FE71C18}" srcOrd="3" destOrd="0" presId="urn:microsoft.com/office/officeart/2005/8/layout/list1"/>
    <dgm:cxn modelId="{A5ED5F38-33C1-4914-97C4-F94D156EA203}" type="presParOf" srcId="{78B125D6-AF4F-412C-B0BC-DB77D441C3AA}" destId="{9962EA43-A6C4-4277-BB2E-2FDAE1EF12E6}" srcOrd="4" destOrd="0" presId="urn:microsoft.com/office/officeart/2005/8/layout/list1"/>
    <dgm:cxn modelId="{040CC372-7B6E-46C3-9D9F-12359867588B}" type="presParOf" srcId="{9962EA43-A6C4-4277-BB2E-2FDAE1EF12E6}" destId="{201104DF-FD3B-4CCC-88E0-BA3847F9D76B}" srcOrd="0" destOrd="0" presId="urn:microsoft.com/office/officeart/2005/8/layout/list1"/>
    <dgm:cxn modelId="{14A4ABFA-2B4C-4127-AEE0-A373F29CC1DB}" type="presParOf" srcId="{9962EA43-A6C4-4277-BB2E-2FDAE1EF12E6}" destId="{764BA5F0-5D6E-4573-B743-B631993E2179}" srcOrd="1" destOrd="0" presId="urn:microsoft.com/office/officeart/2005/8/layout/list1"/>
    <dgm:cxn modelId="{BA71EE80-DA40-47CB-AF4B-EE7B9C07BC03}" type="presParOf" srcId="{78B125D6-AF4F-412C-B0BC-DB77D441C3AA}" destId="{31BBE41D-DAD8-4D5C-B10B-3A9C7B839564}" srcOrd="5" destOrd="0" presId="urn:microsoft.com/office/officeart/2005/8/layout/list1"/>
    <dgm:cxn modelId="{EF48C1A5-2187-4BD3-B648-D25F8395A86F}" type="presParOf" srcId="{78B125D6-AF4F-412C-B0BC-DB77D441C3AA}" destId="{CCEBAB54-C441-49F8-86B1-0D816D740D3B}" srcOrd="6" destOrd="0" presId="urn:microsoft.com/office/officeart/2005/8/layout/list1"/>
    <dgm:cxn modelId="{D1D3C0CC-D0F1-42D9-A23E-737A467FA98C}" type="presParOf" srcId="{78B125D6-AF4F-412C-B0BC-DB77D441C3AA}" destId="{E72734D0-FD6E-4562-A8BB-D48FFBE88648}" srcOrd="7" destOrd="0" presId="urn:microsoft.com/office/officeart/2005/8/layout/list1"/>
    <dgm:cxn modelId="{2941E1A9-BF1A-45CC-9DE1-D5CFE72614CF}" type="presParOf" srcId="{78B125D6-AF4F-412C-B0BC-DB77D441C3AA}" destId="{D050853C-6719-45F2-A589-CDB1B841D1DC}" srcOrd="8" destOrd="0" presId="urn:microsoft.com/office/officeart/2005/8/layout/list1"/>
    <dgm:cxn modelId="{D20F8C44-F09A-472E-B04A-0C2AADF3DE3C}" type="presParOf" srcId="{D050853C-6719-45F2-A589-CDB1B841D1DC}" destId="{08D907F6-9198-4885-BABC-CD47EEE3DAAF}" srcOrd="0" destOrd="0" presId="urn:microsoft.com/office/officeart/2005/8/layout/list1"/>
    <dgm:cxn modelId="{D505D43F-1C8B-4B77-A404-4E8E5CB42C15}" type="presParOf" srcId="{D050853C-6719-45F2-A589-CDB1B841D1DC}" destId="{DCB43633-BAF8-475C-B98C-814F3AA60CC3}" srcOrd="1" destOrd="0" presId="urn:microsoft.com/office/officeart/2005/8/layout/list1"/>
    <dgm:cxn modelId="{D6E6D209-2B32-495C-B590-09A178C2C002}" type="presParOf" srcId="{78B125D6-AF4F-412C-B0BC-DB77D441C3AA}" destId="{A86E1B7B-AD93-412B-992B-F8092A3506D3}" srcOrd="9" destOrd="0" presId="urn:microsoft.com/office/officeart/2005/8/layout/list1"/>
    <dgm:cxn modelId="{EBCCDCDA-EBBB-4635-A7AD-1D41CF557A5E}" type="presParOf" srcId="{78B125D6-AF4F-412C-B0BC-DB77D441C3AA}" destId="{31EC2CC1-836F-4BAF-9A6D-77C8596C75DE}" srcOrd="10" destOrd="0" presId="urn:microsoft.com/office/officeart/2005/8/layout/list1"/>
    <dgm:cxn modelId="{17339368-A7D1-420D-8B1F-EFC574B2BDB6}" type="presParOf" srcId="{78B125D6-AF4F-412C-B0BC-DB77D441C3AA}" destId="{831231FC-A55E-4827-A267-4B58ACD63F0A}" srcOrd="11" destOrd="0" presId="urn:microsoft.com/office/officeart/2005/8/layout/list1"/>
    <dgm:cxn modelId="{95E53BD6-268B-4456-A4DC-E2CB109B0BB0}" type="presParOf" srcId="{78B125D6-AF4F-412C-B0BC-DB77D441C3AA}" destId="{A53B0635-389C-4F94-BE96-10E2CE1A3F16}" srcOrd="12" destOrd="0" presId="urn:microsoft.com/office/officeart/2005/8/layout/list1"/>
    <dgm:cxn modelId="{A34E04FF-7FD9-4F1C-91E5-F42CE76B07A6}" type="presParOf" srcId="{A53B0635-389C-4F94-BE96-10E2CE1A3F16}" destId="{483B96AB-991B-4FAB-8929-D382DB77711B}" srcOrd="0" destOrd="0" presId="urn:microsoft.com/office/officeart/2005/8/layout/list1"/>
    <dgm:cxn modelId="{47C95A31-0A37-43E7-B6BF-2A1D2BFB476D}" type="presParOf" srcId="{A53B0635-389C-4F94-BE96-10E2CE1A3F16}" destId="{E897EEE5-38AD-48FD-9357-5B8EF1285825}" srcOrd="1" destOrd="0" presId="urn:microsoft.com/office/officeart/2005/8/layout/list1"/>
    <dgm:cxn modelId="{303E2D94-CB5A-4BD5-AF76-7991AF0D50F5}" type="presParOf" srcId="{78B125D6-AF4F-412C-B0BC-DB77D441C3AA}" destId="{9C7F0C07-3D03-4996-860A-3BA1C3FCA3C7}" srcOrd="13" destOrd="0" presId="urn:microsoft.com/office/officeart/2005/8/layout/list1"/>
    <dgm:cxn modelId="{73746131-64EE-43E4-B7F6-91777ABCF242}" type="presParOf" srcId="{78B125D6-AF4F-412C-B0BC-DB77D441C3AA}" destId="{81946AB7-4882-456A-83EA-00832577FA56}" srcOrd="14" destOrd="0" presId="urn:microsoft.com/office/officeart/2005/8/layout/list1"/>
    <dgm:cxn modelId="{07AB279F-8F32-43E8-B0A1-5C54E69CD65A}" type="presParOf" srcId="{78B125D6-AF4F-412C-B0BC-DB77D441C3AA}" destId="{6C81821D-453C-4985-B844-F29521638BE7}" srcOrd="15" destOrd="0" presId="urn:microsoft.com/office/officeart/2005/8/layout/list1"/>
    <dgm:cxn modelId="{3AFA5DFB-EAF6-44AC-9D99-503F95A21D90}" type="presParOf" srcId="{78B125D6-AF4F-412C-B0BC-DB77D441C3AA}" destId="{48CACB81-4CA1-4507-9552-B6E20D9F05BD}" srcOrd="16" destOrd="0" presId="urn:microsoft.com/office/officeart/2005/8/layout/list1"/>
    <dgm:cxn modelId="{A037630B-DDD5-4183-8A7F-C309B755269C}" type="presParOf" srcId="{48CACB81-4CA1-4507-9552-B6E20D9F05BD}" destId="{49342BB2-939D-4511-87A4-3344CC0BF9AA}" srcOrd="0" destOrd="0" presId="urn:microsoft.com/office/officeart/2005/8/layout/list1"/>
    <dgm:cxn modelId="{C927C65A-32C8-432C-8E85-C02CDA9E6712}" type="presParOf" srcId="{48CACB81-4CA1-4507-9552-B6E20D9F05BD}" destId="{07FA8E72-2B5A-4712-81C1-F3BE990E1A38}" srcOrd="1" destOrd="0" presId="urn:microsoft.com/office/officeart/2005/8/layout/list1"/>
    <dgm:cxn modelId="{30DF6392-5130-483A-B5D5-FF258C7369C1}" type="presParOf" srcId="{78B125D6-AF4F-412C-B0BC-DB77D441C3AA}" destId="{608E7722-B074-4717-A236-54E7F6BA5375}" srcOrd="17" destOrd="0" presId="urn:microsoft.com/office/officeart/2005/8/layout/list1"/>
    <dgm:cxn modelId="{BFF5B6C0-0F46-4C2B-AB90-8D9B1E30F63B}" type="presParOf" srcId="{78B125D6-AF4F-412C-B0BC-DB77D441C3AA}" destId="{13558FF1-C695-4883-87AB-4C8FE04FD3B6}" srcOrd="18" destOrd="0" presId="urn:microsoft.com/office/officeart/2005/8/layout/list1"/>
    <dgm:cxn modelId="{4AFCB9EB-7B11-421F-BC9C-B2A37E7DC66A}" type="presParOf" srcId="{78B125D6-AF4F-412C-B0BC-DB77D441C3AA}" destId="{3406249F-0F82-47E1-98CF-33D53F41F76C}" srcOrd="19" destOrd="0" presId="urn:microsoft.com/office/officeart/2005/8/layout/list1"/>
    <dgm:cxn modelId="{64D8B966-7CAC-4572-90C6-C43382750B39}" type="presParOf" srcId="{78B125D6-AF4F-412C-B0BC-DB77D441C3AA}" destId="{5BFC1A7C-99CA-40FF-A4A5-AC20C82319C5}" srcOrd="20" destOrd="0" presId="urn:microsoft.com/office/officeart/2005/8/layout/list1"/>
    <dgm:cxn modelId="{673FA8B7-C9FF-4446-A2DD-BCDABDA7E579}" type="presParOf" srcId="{5BFC1A7C-99CA-40FF-A4A5-AC20C82319C5}" destId="{B69E7BB3-0BA5-4260-BC83-E43C3BB43AFE}" srcOrd="0" destOrd="0" presId="urn:microsoft.com/office/officeart/2005/8/layout/list1"/>
    <dgm:cxn modelId="{46285DFA-CD7D-43D7-8413-F6D7361DD425}" type="presParOf" srcId="{5BFC1A7C-99CA-40FF-A4A5-AC20C82319C5}" destId="{E32BDB24-0677-4B17-A8E8-BBB9DDAB4788}" srcOrd="1" destOrd="0" presId="urn:microsoft.com/office/officeart/2005/8/layout/list1"/>
    <dgm:cxn modelId="{19C59E4E-C20E-4A71-8DCD-B9BADF978C3B}" type="presParOf" srcId="{78B125D6-AF4F-412C-B0BC-DB77D441C3AA}" destId="{27A34939-6BAA-445F-87C6-6744DD7F1C12}" srcOrd="21" destOrd="0" presId="urn:microsoft.com/office/officeart/2005/8/layout/list1"/>
    <dgm:cxn modelId="{6A94FC57-3B7E-46DA-A14A-892EFD7FC439}" type="presParOf" srcId="{78B125D6-AF4F-412C-B0BC-DB77D441C3AA}" destId="{E84749BA-5822-41B0-8A72-5411802282BE}" srcOrd="22" destOrd="0" presId="urn:microsoft.com/office/officeart/2005/8/layout/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0D3761-69A6-4A55-A322-D738648D5ABA}"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n-IN"/>
        </a:p>
      </dgm:t>
    </dgm:pt>
    <dgm:pt modelId="{6EA00FDF-B4FA-4C4D-9E75-DA8B1ED0DF45}">
      <dgm:prSet phldrT="[Text]" custT="1"/>
      <dgm:spPr/>
      <dgm:t>
        <a:bodyPr/>
        <a:lstStyle/>
        <a:p>
          <a:r>
            <a:rPr lang="en-US" sz="2400" dirty="0" smtClean="0"/>
            <a:t>Separation of the gestational sac from the tubal wall </a:t>
          </a:r>
          <a:endParaRPr lang="en-IN" sz="2400" dirty="0"/>
        </a:p>
      </dgm:t>
    </dgm:pt>
    <dgm:pt modelId="{D1BB27DF-23A0-4F01-8C2F-0D43046FA60D}" type="parTrans" cxnId="{D43D4C82-8CA7-4552-93FF-81E473E9CED2}">
      <dgm:prSet/>
      <dgm:spPr/>
      <dgm:t>
        <a:bodyPr/>
        <a:lstStyle/>
        <a:p>
          <a:endParaRPr lang="en-IN"/>
        </a:p>
      </dgm:t>
    </dgm:pt>
    <dgm:pt modelId="{7650141B-5B6E-4289-B31D-F5E31B9EFC6D}" type="sibTrans" cxnId="{D43D4C82-8CA7-4552-93FF-81E473E9CED2}">
      <dgm:prSet/>
      <dgm:spPr/>
      <dgm:t>
        <a:bodyPr/>
        <a:lstStyle/>
        <a:p>
          <a:endParaRPr lang="en-IN"/>
        </a:p>
      </dgm:t>
    </dgm:pt>
    <dgm:pt modelId="{EE8B9835-C61A-43F5-96FE-BF9EBFC4D6BB}">
      <dgm:prSet custT="1"/>
      <dgm:spPr/>
      <dgm:t>
        <a:bodyPr/>
        <a:lstStyle/>
        <a:p>
          <a:r>
            <a:rPr lang="en-US" sz="2800" dirty="0" smtClean="0"/>
            <a:t>Degeneration</a:t>
          </a:r>
          <a:endParaRPr lang="en-IN" sz="2800" dirty="0"/>
        </a:p>
      </dgm:t>
    </dgm:pt>
    <dgm:pt modelId="{4A9B9ADC-9206-4BD0-A82E-8FFE3D985371}" type="parTrans" cxnId="{CFCF41DF-4287-4B08-8177-8984573B83DD}">
      <dgm:prSet/>
      <dgm:spPr/>
      <dgm:t>
        <a:bodyPr/>
        <a:lstStyle/>
        <a:p>
          <a:endParaRPr lang="en-IN"/>
        </a:p>
      </dgm:t>
    </dgm:pt>
    <dgm:pt modelId="{EC223AB1-C038-4833-BE49-F3E1E4FBF008}" type="sibTrans" cxnId="{CFCF41DF-4287-4B08-8177-8984573B83DD}">
      <dgm:prSet/>
      <dgm:spPr/>
      <dgm:t>
        <a:bodyPr/>
        <a:lstStyle/>
        <a:p>
          <a:endParaRPr lang="en-IN"/>
        </a:p>
      </dgm:t>
    </dgm:pt>
    <dgm:pt modelId="{B35D09AD-1F0D-4246-9C0F-09590550BBD3}">
      <dgm:prSet custT="1"/>
      <dgm:spPr/>
      <dgm:t>
        <a:bodyPr/>
        <a:lstStyle/>
        <a:p>
          <a:pPr algn="l"/>
          <a:r>
            <a:rPr lang="en-US" sz="2400" dirty="0" smtClean="0">
              <a:latin typeface="+mn-lt"/>
            </a:rPr>
            <a:t>Fall of </a:t>
          </a:r>
          <a:r>
            <a:rPr lang="en-US" sz="2400" dirty="0" err="1" smtClean="0">
              <a:latin typeface="+mn-lt"/>
            </a:rPr>
            <a:t>hCG</a:t>
          </a:r>
          <a:r>
            <a:rPr lang="en-US" sz="2400" dirty="0" smtClean="0">
              <a:latin typeface="+mn-lt"/>
            </a:rPr>
            <a:t> level,</a:t>
          </a:r>
        </a:p>
        <a:p>
          <a:pPr algn="l"/>
          <a:r>
            <a:rPr lang="en-US" sz="2400" dirty="0" smtClean="0">
              <a:latin typeface="+mn-lt"/>
            </a:rPr>
            <a:t> Regression of the corpus </a:t>
          </a:r>
          <a:r>
            <a:rPr lang="en-US" sz="2400" dirty="0" err="1" smtClean="0">
              <a:latin typeface="+mn-lt"/>
            </a:rPr>
            <a:t>luteum</a:t>
          </a:r>
          <a:endParaRPr lang="en-US" sz="2400" dirty="0" smtClean="0">
            <a:latin typeface="+mn-lt"/>
          </a:endParaRPr>
        </a:p>
        <a:p>
          <a:pPr algn="l"/>
          <a:r>
            <a:rPr lang="en-US" sz="2400" dirty="0" smtClean="0">
              <a:latin typeface="+mn-lt"/>
            </a:rPr>
            <a:t>Drop in the </a:t>
          </a:r>
          <a:r>
            <a:rPr lang="en-US" sz="2400" dirty="0" err="1" smtClean="0">
              <a:latin typeface="+mn-lt"/>
            </a:rPr>
            <a:t>oestrogen</a:t>
          </a:r>
          <a:r>
            <a:rPr lang="en-US" sz="2400" dirty="0" smtClean="0">
              <a:latin typeface="+mn-lt"/>
            </a:rPr>
            <a:t>  &amp; progesterone level </a:t>
          </a:r>
          <a:endParaRPr lang="en-IN" sz="2400" dirty="0">
            <a:latin typeface="+mn-lt"/>
          </a:endParaRPr>
        </a:p>
      </dgm:t>
    </dgm:pt>
    <dgm:pt modelId="{F665889B-5FD2-449D-A32A-C7652D685661}" type="parTrans" cxnId="{EDD3759E-E4FF-4EA3-877D-DC7E5D5E08E4}">
      <dgm:prSet/>
      <dgm:spPr/>
      <dgm:t>
        <a:bodyPr/>
        <a:lstStyle/>
        <a:p>
          <a:endParaRPr lang="en-IN"/>
        </a:p>
      </dgm:t>
    </dgm:pt>
    <dgm:pt modelId="{7C2CF006-C65F-42E0-8325-D505CE3C4627}" type="sibTrans" cxnId="{EDD3759E-E4FF-4EA3-877D-DC7E5D5E08E4}">
      <dgm:prSet/>
      <dgm:spPr/>
      <dgm:t>
        <a:bodyPr/>
        <a:lstStyle/>
        <a:p>
          <a:endParaRPr lang="en-IN"/>
        </a:p>
      </dgm:t>
    </dgm:pt>
    <dgm:pt modelId="{ACE45441-A13C-47AD-9DFA-97E5E747B1CD}">
      <dgm:prSet custT="1"/>
      <dgm:spPr/>
      <dgm:t>
        <a:bodyPr/>
        <a:lstStyle/>
        <a:p>
          <a:r>
            <a:rPr lang="en-US" sz="2800" dirty="0" smtClean="0"/>
            <a:t>Separation of the uterine </a:t>
          </a:r>
          <a:r>
            <a:rPr lang="en-US" sz="2800" dirty="0" err="1" smtClean="0"/>
            <a:t>decidua</a:t>
          </a:r>
          <a:r>
            <a:rPr lang="en-US" sz="2800" dirty="0" smtClean="0"/>
            <a:t> with uterine bleeding</a:t>
          </a:r>
          <a:endParaRPr lang="en-IN" sz="2800" dirty="0"/>
        </a:p>
      </dgm:t>
    </dgm:pt>
    <dgm:pt modelId="{3FC2C76D-A31F-4314-B8F4-DFCCE32573B1}" type="parTrans" cxnId="{2568276C-E273-46D9-9663-085D437F7861}">
      <dgm:prSet/>
      <dgm:spPr/>
      <dgm:t>
        <a:bodyPr/>
        <a:lstStyle/>
        <a:p>
          <a:endParaRPr lang="en-IN"/>
        </a:p>
      </dgm:t>
    </dgm:pt>
    <dgm:pt modelId="{13CB9420-B35F-430A-9F64-F3D8651364D1}" type="sibTrans" cxnId="{2568276C-E273-46D9-9663-085D437F7861}">
      <dgm:prSet/>
      <dgm:spPr/>
      <dgm:t>
        <a:bodyPr/>
        <a:lstStyle/>
        <a:p>
          <a:endParaRPr lang="en-IN"/>
        </a:p>
      </dgm:t>
    </dgm:pt>
    <dgm:pt modelId="{D6345D11-FBE1-453A-95C2-087CD757B88E}" type="pres">
      <dgm:prSet presAssocID="{E50D3761-69A6-4A55-A322-D738648D5ABA}" presName="linearFlow" presStyleCnt="0">
        <dgm:presLayoutVars>
          <dgm:resizeHandles val="exact"/>
        </dgm:presLayoutVars>
      </dgm:prSet>
      <dgm:spPr/>
      <dgm:t>
        <a:bodyPr/>
        <a:lstStyle/>
        <a:p>
          <a:endParaRPr lang="en-IN"/>
        </a:p>
      </dgm:t>
    </dgm:pt>
    <dgm:pt modelId="{BD1349AD-3788-4791-846F-36B71060261D}" type="pres">
      <dgm:prSet presAssocID="{6EA00FDF-B4FA-4C4D-9E75-DA8B1ED0DF45}" presName="node" presStyleLbl="node1" presStyleIdx="0" presStyleCnt="4" custScaleX="123018" custScaleY="177035" custLinFactY="-123" custLinFactNeighborX="29337" custLinFactNeighborY="-100000">
        <dgm:presLayoutVars>
          <dgm:bulletEnabled val="1"/>
        </dgm:presLayoutVars>
      </dgm:prSet>
      <dgm:spPr/>
      <dgm:t>
        <a:bodyPr/>
        <a:lstStyle/>
        <a:p>
          <a:endParaRPr lang="en-IN"/>
        </a:p>
      </dgm:t>
    </dgm:pt>
    <dgm:pt modelId="{818DACCC-814B-4676-A2FB-7E295A6C26FE}" type="pres">
      <dgm:prSet presAssocID="{7650141B-5B6E-4289-B31D-F5E31B9EFC6D}" presName="sibTrans" presStyleLbl="sibTrans2D1" presStyleIdx="0" presStyleCnt="3"/>
      <dgm:spPr/>
      <dgm:t>
        <a:bodyPr/>
        <a:lstStyle/>
        <a:p>
          <a:endParaRPr lang="en-IN"/>
        </a:p>
      </dgm:t>
    </dgm:pt>
    <dgm:pt modelId="{EFC71E4E-12C1-4475-890E-77898D5CD018}" type="pres">
      <dgm:prSet presAssocID="{7650141B-5B6E-4289-B31D-F5E31B9EFC6D}" presName="connectorText" presStyleLbl="sibTrans2D1" presStyleIdx="0" presStyleCnt="3"/>
      <dgm:spPr/>
      <dgm:t>
        <a:bodyPr/>
        <a:lstStyle/>
        <a:p>
          <a:endParaRPr lang="en-IN"/>
        </a:p>
      </dgm:t>
    </dgm:pt>
    <dgm:pt modelId="{E38E264A-7553-4FD8-A3CE-A8F292FA465B}" type="pres">
      <dgm:prSet presAssocID="{EE8B9835-C61A-43F5-96FE-BF9EBFC4D6BB}" presName="node" presStyleLbl="node1" presStyleIdx="1" presStyleCnt="4" custScaleX="125339" custScaleY="146872" custLinFactNeighborX="30497" custLinFactNeighborY="-39557">
        <dgm:presLayoutVars>
          <dgm:bulletEnabled val="1"/>
        </dgm:presLayoutVars>
      </dgm:prSet>
      <dgm:spPr/>
      <dgm:t>
        <a:bodyPr/>
        <a:lstStyle/>
        <a:p>
          <a:endParaRPr lang="en-IN"/>
        </a:p>
      </dgm:t>
    </dgm:pt>
    <dgm:pt modelId="{A223EEF0-3684-4FDA-84BB-379286DE98F8}" type="pres">
      <dgm:prSet presAssocID="{EC223AB1-C038-4833-BE49-F3E1E4FBF008}" presName="sibTrans" presStyleLbl="sibTrans2D1" presStyleIdx="1" presStyleCnt="3"/>
      <dgm:spPr/>
      <dgm:t>
        <a:bodyPr/>
        <a:lstStyle/>
        <a:p>
          <a:endParaRPr lang="en-IN"/>
        </a:p>
      </dgm:t>
    </dgm:pt>
    <dgm:pt modelId="{E7781973-28F8-4B81-855D-B2C1DA82FED5}" type="pres">
      <dgm:prSet presAssocID="{EC223AB1-C038-4833-BE49-F3E1E4FBF008}" presName="connectorText" presStyleLbl="sibTrans2D1" presStyleIdx="1" presStyleCnt="3"/>
      <dgm:spPr/>
      <dgm:t>
        <a:bodyPr/>
        <a:lstStyle/>
        <a:p>
          <a:endParaRPr lang="en-IN"/>
        </a:p>
      </dgm:t>
    </dgm:pt>
    <dgm:pt modelId="{0C99358B-C7ED-4ECB-BCD7-4CABF58B7833}" type="pres">
      <dgm:prSet presAssocID="{B35D09AD-1F0D-4246-9C0F-09590550BBD3}" presName="node" presStyleLbl="node1" presStyleIdx="2" presStyleCnt="4" custScaleX="235322" custScaleY="366907" custLinFactNeighborX="3058" custLinFactNeighborY="-63751">
        <dgm:presLayoutVars>
          <dgm:bulletEnabled val="1"/>
        </dgm:presLayoutVars>
      </dgm:prSet>
      <dgm:spPr/>
      <dgm:t>
        <a:bodyPr/>
        <a:lstStyle/>
        <a:p>
          <a:endParaRPr lang="en-IN"/>
        </a:p>
      </dgm:t>
    </dgm:pt>
    <dgm:pt modelId="{66A1E226-1D1C-4493-9F10-D4D381A4C561}" type="pres">
      <dgm:prSet presAssocID="{7C2CF006-C65F-42E0-8325-D505CE3C4627}" presName="sibTrans" presStyleLbl="sibTrans2D1" presStyleIdx="2" presStyleCnt="3"/>
      <dgm:spPr/>
      <dgm:t>
        <a:bodyPr/>
        <a:lstStyle/>
        <a:p>
          <a:endParaRPr lang="en-IN"/>
        </a:p>
      </dgm:t>
    </dgm:pt>
    <dgm:pt modelId="{2D35825D-2091-4CB5-8F47-0CA17266195D}" type="pres">
      <dgm:prSet presAssocID="{7C2CF006-C65F-42E0-8325-D505CE3C4627}" presName="connectorText" presStyleLbl="sibTrans2D1" presStyleIdx="2" presStyleCnt="3"/>
      <dgm:spPr/>
      <dgm:t>
        <a:bodyPr/>
        <a:lstStyle/>
        <a:p>
          <a:endParaRPr lang="en-IN"/>
        </a:p>
      </dgm:t>
    </dgm:pt>
    <dgm:pt modelId="{43410C1F-01C1-445B-8851-7DBD943FA555}" type="pres">
      <dgm:prSet presAssocID="{ACE45441-A13C-47AD-9DFA-97E5E747B1CD}" presName="node" presStyleLbl="node1" presStyleIdx="3" presStyleCnt="4" custScaleX="220215" custScaleY="221919">
        <dgm:presLayoutVars>
          <dgm:bulletEnabled val="1"/>
        </dgm:presLayoutVars>
      </dgm:prSet>
      <dgm:spPr/>
      <dgm:t>
        <a:bodyPr/>
        <a:lstStyle/>
        <a:p>
          <a:endParaRPr lang="en-IN"/>
        </a:p>
      </dgm:t>
    </dgm:pt>
  </dgm:ptLst>
  <dgm:cxnLst>
    <dgm:cxn modelId="{55C98E5D-06D4-4FF5-A17B-A9C5FE06FDEE}" type="presOf" srcId="{7650141B-5B6E-4289-B31D-F5E31B9EFC6D}" destId="{818DACCC-814B-4676-A2FB-7E295A6C26FE}" srcOrd="0" destOrd="0" presId="urn:microsoft.com/office/officeart/2005/8/layout/process2"/>
    <dgm:cxn modelId="{3C2115E6-B497-4205-80AA-B9B5266F51DD}" type="presOf" srcId="{EE8B9835-C61A-43F5-96FE-BF9EBFC4D6BB}" destId="{E38E264A-7553-4FD8-A3CE-A8F292FA465B}" srcOrd="0" destOrd="0" presId="urn:microsoft.com/office/officeart/2005/8/layout/process2"/>
    <dgm:cxn modelId="{CFCF41DF-4287-4B08-8177-8984573B83DD}" srcId="{E50D3761-69A6-4A55-A322-D738648D5ABA}" destId="{EE8B9835-C61A-43F5-96FE-BF9EBFC4D6BB}" srcOrd="1" destOrd="0" parTransId="{4A9B9ADC-9206-4BD0-A82E-8FFE3D985371}" sibTransId="{EC223AB1-C038-4833-BE49-F3E1E4FBF008}"/>
    <dgm:cxn modelId="{2F9B15F4-64A9-4563-81EB-926DA97357DF}" type="presOf" srcId="{7C2CF006-C65F-42E0-8325-D505CE3C4627}" destId="{66A1E226-1D1C-4493-9F10-D4D381A4C561}" srcOrd="0" destOrd="0" presId="urn:microsoft.com/office/officeart/2005/8/layout/process2"/>
    <dgm:cxn modelId="{D43D4C82-8CA7-4552-93FF-81E473E9CED2}" srcId="{E50D3761-69A6-4A55-A322-D738648D5ABA}" destId="{6EA00FDF-B4FA-4C4D-9E75-DA8B1ED0DF45}" srcOrd="0" destOrd="0" parTransId="{D1BB27DF-23A0-4F01-8C2F-0D43046FA60D}" sibTransId="{7650141B-5B6E-4289-B31D-F5E31B9EFC6D}"/>
    <dgm:cxn modelId="{934E3E05-6A6B-4A16-AF1D-B2BE8B2A37EA}" type="presOf" srcId="{7650141B-5B6E-4289-B31D-F5E31B9EFC6D}" destId="{EFC71E4E-12C1-4475-890E-77898D5CD018}" srcOrd="1" destOrd="0" presId="urn:microsoft.com/office/officeart/2005/8/layout/process2"/>
    <dgm:cxn modelId="{66F3E77F-82E7-4BCF-99D9-733FF929A08D}" type="presOf" srcId="{6EA00FDF-B4FA-4C4D-9E75-DA8B1ED0DF45}" destId="{BD1349AD-3788-4791-846F-36B71060261D}" srcOrd="0" destOrd="0" presId="urn:microsoft.com/office/officeart/2005/8/layout/process2"/>
    <dgm:cxn modelId="{9B657F3A-534D-42D7-9C6D-A80FA1196668}" type="presOf" srcId="{E50D3761-69A6-4A55-A322-D738648D5ABA}" destId="{D6345D11-FBE1-453A-95C2-087CD757B88E}" srcOrd="0" destOrd="0" presId="urn:microsoft.com/office/officeart/2005/8/layout/process2"/>
    <dgm:cxn modelId="{B187EBEF-3FA0-4A57-B07D-A0A6BEC5CDC1}" type="presOf" srcId="{EC223AB1-C038-4833-BE49-F3E1E4FBF008}" destId="{A223EEF0-3684-4FDA-84BB-379286DE98F8}" srcOrd="0" destOrd="0" presId="urn:microsoft.com/office/officeart/2005/8/layout/process2"/>
    <dgm:cxn modelId="{F35D9B58-D8C0-4976-96B9-02FC0E13446C}" type="presOf" srcId="{B35D09AD-1F0D-4246-9C0F-09590550BBD3}" destId="{0C99358B-C7ED-4ECB-BCD7-4CABF58B7833}" srcOrd="0" destOrd="0" presId="urn:microsoft.com/office/officeart/2005/8/layout/process2"/>
    <dgm:cxn modelId="{141B469A-F949-48B1-BA1F-C5CD5EEF8D88}" type="presOf" srcId="{7C2CF006-C65F-42E0-8325-D505CE3C4627}" destId="{2D35825D-2091-4CB5-8F47-0CA17266195D}" srcOrd="1" destOrd="0" presId="urn:microsoft.com/office/officeart/2005/8/layout/process2"/>
    <dgm:cxn modelId="{90EE3B73-CCFA-465C-B304-EBC976F54190}" type="presOf" srcId="{ACE45441-A13C-47AD-9DFA-97E5E747B1CD}" destId="{43410C1F-01C1-445B-8851-7DBD943FA555}" srcOrd="0" destOrd="0" presId="urn:microsoft.com/office/officeart/2005/8/layout/process2"/>
    <dgm:cxn modelId="{EDD3759E-E4FF-4EA3-877D-DC7E5D5E08E4}" srcId="{E50D3761-69A6-4A55-A322-D738648D5ABA}" destId="{B35D09AD-1F0D-4246-9C0F-09590550BBD3}" srcOrd="2" destOrd="0" parTransId="{F665889B-5FD2-449D-A32A-C7652D685661}" sibTransId="{7C2CF006-C65F-42E0-8325-D505CE3C4627}"/>
    <dgm:cxn modelId="{2568276C-E273-46D9-9663-085D437F7861}" srcId="{E50D3761-69A6-4A55-A322-D738648D5ABA}" destId="{ACE45441-A13C-47AD-9DFA-97E5E747B1CD}" srcOrd="3" destOrd="0" parTransId="{3FC2C76D-A31F-4314-B8F4-DFCCE32573B1}" sibTransId="{13CB9420-B35F-430A-9F64-F3D8651364D1}"/>
    <dgm:cxn modelId="{C98D3CE6-2BA9-4D79-A7C8-C07CA79C25E5}" type="presOf" srcId="{EC223AB1-C038-4833-BE49-F3E1E4FBF008}" destId="{E7781973-28F8-4B81-855D-B2C1DA82FED5}" srcOrd="1" destOrd="0" presId="urn:microsoft.com/office/officeart/2005/8/layout/process2"/>
    <dgm:cxn modelId="{326DA1C2-61F2-4EBD-9384-93D00B7863FE}" type="presParOf" srcId="{D6345D11-FBE1-453A-95C2-087CD757B88E}" destId="{BD1349AD-3788-4791-846F-36B71060261D}" srcOrd="0" destOrd="0" presId="urn:microsoft.com/office/officeart/2005/8/layout/process2"/>
    <dgm:cxn modelId="{70417BF1-C6B3-4616-8DA7-386FECBA17FF}" type="presParOf" srcId="{D6345D11-FBE1-453A-95C2-087CD757B88E}" destId="{818DACCC-814B-4676-A2FB-7E295A6C26FE}" srcOrd="1" destOrd="0" presId="urn:microsoft.com/office/officeart/2005/8/layout/process2"/>
    <dgm:cxn modelId="{939D8D42-E5B1-4FC2-BF3E-61DE84604D7D}" type="presParOf" srcId="{818DACCC-814B-4676-A2FB-7E295A6C26FE}" destId="{EFC71E4E-12C1-4475-890E-77898D5CD018}" srcOrd="0" destOrd="0" presId="urn:microsoft.com/office/officeart/2005/8/layout/process2"/>
    <dgm:cxn modelId="{F45BE5F2-7599-4E28-BD2D-FBC30434E991}" type="presParOf" srcId="{D6345D11-FBE1-453A-95C2-087CD757B88E}" destId="{E38E264A-7553-4FD8-A3CE-A8F292FA465B}" srcOrd="2" destOrd="0" presId="urn:microsoft.com/office/officeart/2005/8/layout/process2"/>
    <dgm:cxn modelId="{F61A37A5-6A76-481B-B78F-0C830DA8B61D}" type="presParOf" srcId="{D6345D11-FBE1-453A-95C2-087CD757B88E}" destId="{A223EEF0-3684-4FDA-84BB-379286DE98F8}" srcOrd="3" destOrd="0" presId="urn:microsoft.com/office/officeart/2005/8/layout/process2"/>
    <dgm:cxn modelId="{71D243EC-E627-47A7-9FF8-093743A25AF9}" type="presParOf" srcId="{A223EEF0-3684-4FDA-84BB-379286DE98F8}" destId="{E7781973-28F8-4B81-855D-B2C1DA82FED5}" srcOrd="0" destOrd="0" presId="urn:microsoft.com/office/officeart/2005/8/layout/process2"/>
    <dgm:cxn modelId="{C5F79048-3035-450D-9C20-866CAA259270}" type="presParOf" srcId="{D6345D11-FBE1-453A-95C2-087CD757B88E}" destId="{0C99358B-C7ED-4ECB-BCD7-4CABF58B7833}" srcOrd="4" destOrd="0" presId="urn:microsoft.com/office/officeart/2005/8/layout/process2"/>
    <dgm:cxn modelId="{DBE4B72C-9B84-4F46-A678-E2ADB2A85580}" type="presParOf" srcId="{D6345D11-FBE1-453A-95C2-087CD757B88E}" destId="{66A1E226-1D1C-4493-9F10-D4D381A4C561}" srcOrd="5" destOrd="0" presId="urn:microsoft.com/office/officeart/2005/8/layout/process2"/>
    <dgm:cxn modelId="{928B6DC9-2B38-436C-8D04-62325B020637}" type="presParOf" srcId="{66A1E226-1D1C-4493-9F10-D4D381A4C561}" destId="{2D35825D-2091-4CB5-8F47-0CA17266195D}" srcOrd="0" destOrd="0" presId="urn:microsoft.com/office/officeart/2005/8/layout/process2"/>
    <dgm:cxn modelId="{E96D8A3A-7558-4812-8599-691631102ECF}" type="presParOf" srcId="{D6345D11-FBE1-453A-95C2-087CD757B88E}" destId="{43410C1F-01C1-445B-8851-7DBD943FA555}" srcOrd="6"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6855C4-0993-4E2A-AF37-CE9F247A6BED}" type="doc">
      <dgm:prSet loTypeId="urn:microsoft.com/office/officeart/2005/8/layout/bProcess4" loCatId="process" qsTypeId="urn:microsoft.com/office/officeart/2005/8/quickstyle/simple3" qsCatId="simple" csTypeId="urn:microsoft.com/office/officeart/2005/8/colors/colorful1#2" csCatId="colorful" phldr="1"/>
      <dgm:spPr/>
      <dgm:t>
        <a:bodyPr/>
        <a:lstStyle/>
        <a:p>
          <a:endParaRPr lang="en-MY"/>
        </a:p>
      </dgm:t>
    </dgm:pt>
    <dgm:pt modelId="{6AA34EC3-77E8-4DB2-B6F8-C207B5E943A6}">
      <dgm:prSet/>
      <dgm:spPr/>
      <dgm:t>
        <a:bodyPr/>
        <a:lstStyle/>
        <a:p>
          <a:pPr rtl="0"/>
          <a:r>
            <a:rPr lang="ru-RU" b="1" dirty="0" smtClean="0"/>
            <a:t>Septic Abortion</a:t>
          </a:r>
          <a:endParaRPr lang="en-MY" b="1" dirty="0">
            <a:effectLst>
              <a:outerShdw blurRad="38100" dist="38100" dir="2700000" algn="tl">
                <a:srgbClr val="000000">
                  <a:alpha val="43137"/>
                </a:srgbClr>
              </a:outerShdw>
            </a:effectLst>
          </a:endParaRPr>
        </a:p>
      </dgm:t>
    </dgm:pt>
    <dgm:pt modelId="{46B5084C-B672-4463-86E6-54D2B29590D1}" type="parTrans" cxnId="{012609D9-E2A4-433B-9120-0896D25F3591}">
      <dgm:prSet/>
      <dgm:spPr/>
      <dgm:t>
        <a:bodyPr/>
        <a:lstStyle/>
        <a:p>
          <a:endParaRPr lang="en-MY">
            <a:effectLst>
              <a:outerShdw blurRad="38100" dist="38100" dir="2700000" algn="tl">
                <a:srgbClr val="000000">
                  <a:alpha val="43137"/>
                </a:srgbClr>
              </a:outerShdw>
            </a:effectLst>
          </a:endParaRPr>
        </a:p>
      </dgm:t>
    </dgm:pt>
    <dgm:pt modelId="{FFAC2E6B-7A56-4D6B-B45A-A6D6F42A2E7E}" type="sibTrans" cxnId="{012609D9-E2A4-433B-9120-0896D25F3591}">
      <dgm:prSet/>
      <dgm:spPr/>
      <dgm:t>
        <a:bodyPr/>
        <a:lstStyle/>
        <a:p>
          <a:endParaRPr lang="en-MY">
            <a:effectLst>
              <a:outerShdw blurRad="38100" dist="38100" dir="2700000" algn="tl">
                <a:srgbClr val="000000">
                  <a:alpha val="43137"/>
                </a:srgbClr>
              </a:outerShdw>
            </a:effectLst>
          </a:endParaRPr>
        </a:p>
      </dgm:t>
    </dgm:pt>
    <dgm:pt modelId="{86ADB6C7-E779-4114-A03D-835F5F438624}">
      <dgm:prSet/>
      <dgm:spPr/>
      <dgm:t>
        <a:bodyPr/>
        <a:lstStyle/>
        <a:p>
          <a:pPr rtl="0"/>
          <a:r>
            <a:rPr lang="ru-RU" b="1" dirty="0" smtClean="0"/>
            <a:t>Threatened Abortion</a:t>
          </a:r>
          <a:endParaRPr lang="en-MY" b="1" dirty="0">
            <a:effectLst>
              <a:outerShdw blurRad="38100" dist="38100" dir="2700000" algn="tl">
                <a:srgbClr val="000000">
                  <a:alpha val="43137"/>
                </a:srgbClr>
              </a:outerShdw>
            </a:effectLst>
          </a:endParaRPr>
        </a:p>
      </dgm:t>
    </dgm:pt>
    <dgm:pt modelId="{754E9608-5D77-492F-825B-9EBE574F3FE0}" type="parTrans" cxnId="{94D995D5-AE81-45F0-AD76-6B7F4219AFE2}">
      <dgm:prSet/>
      <dgm:spPr/>
      <dgm:t>
        <a:bodyPr/>
        <a:lstStyle/>
        <a:p>
          <a:endParaRPr lang="en-MY">
            <a:effectLst>
              <a:outerShdw blurRad="38100" dist="38100" dir="2700000" algn="tl">
                <a:srgbClr val="000000">
                  <a:alpha val="43137"/>
                </a:srgbClr>
              </a:outerShdw>
            </a:effectLst>
          </a:endParaRPr>
        </a:p>
      </dgm:t>
    </dgm:pt>
    <dgm:pt modelId="{3FC510DF-4DB4-4B62-815F-4B99394C7161}" type="sibTrans" cxnId="{94D995D5-AE81-45F0-AD76-6B7F4219AFE2}">
      <dgm:prSet/>
      <dgm:spPr/>
      <dgm:t>
        <a:bodyPr/>
        <a:lstStyle/>
        <a:p>
          <a:endParaRPr lang="en-MY">
            <a:effectLst>
              <a:outerShdw blurRad="38100" dist="38100" dir="2700000" algn="tl">
                <a:srgbClr val="000000">
                  <a:alpha val="43137"/>
                </a:srgbClr>
              </a:outerShdw>
            </a:effectLst>
          </a:endParaRPr>
        </a:p>
      </dgm:t>
    </dgm:pt>
    <dgm:pt modelId="{5FF96B7F-53E2-445C-A57B-B445D667105B}">
      <dgm:prSet/>
      <dgm:spPr/>
      <dgm:t>
        <a:bodyPr/>
        <a:lstStyle/>
        <a:p>
          <a:pPr rtl="0"/>
          <a:r>
            <a:rPr lang="ru-RU" b="1" dirty="0" smtClean="0"/>
            <a:t>Twisted Ovarian Cyst</a:t>
          </a:r>
          <a:endParaRPr lang="en-MY" b="1" dirty="0">
            <a:effectLst>
              <a:outerShdw blurRad="38100" dist="38100" dir="2700000" algn="tl">
                <a:srgbClr val="000000">
                  <a:alpha val="43137"/>
                </a:srgbClr>
              </a:outerShdw>
            </a:effectLst>
          </a:endParaRPr>
        </a:p>
      </dgm:t>
    </dgm:pt>
    <dgm:pt modelId="{C03DBB19-F7A4-4D07-8AA3-BA58E6FEE0EE}" type="parTrans" cxnId="{65384B51-04ED-40F5-A24A-FA6D758FE5DE}">
      <dgm:prSet/>
      <dgm:spPr/>
      <dgm:t>
        <a:bodyPr/>
        <a:lstStyle/>
        <a:p>
          <a:endParaRPr lang="en-MY">
            <a:effectLst>
              <a:outerShdw blurRad="38100" dist="38100" dir="2700000" algn="tl">
                <a:srgbClr val="000000">
                  <a:alpha val="43137"/>
                </a:srgbClr>
              </a:outerShdw>
            </a:effectLst>
          </a:endParaRPr>
        </a:p>
      </dgm:t>
    </dgm:pt>
    <dgm:pt modelId="{71085EB4-5452-42DC-AA4C-B1C0CA83BFDC}" type="sibTrans" cxnId="{65384B51-04ED-40F5-A24A-FA6D758FE5DE}">
      <dgm:prSet/>
      <dgm:spPr/>
      <dgm:t>
        <a:bodyPr/>
        <a:lstStyle/>
        <a:p>
          <a:endParaRPr lang="en-MY">
            <a:effectLst>
              <a:outerShdw blurRad="38100" dist="38100" dir="2700000" algn="tl">
                <a:srgbClr val="000000">
                  <a:alpha val="43137"/>
                </a:srgbClr>
              </a:outerShdw>
            </a:effectLst>
          </a:endParaRPr>
        </a:p>
      </dgm:t>
    </dgm:pt>
    <dgm:pt modelId="{92D300A7-80FD-46B5-938D-17DC8A68DD68}">
      <dgm:prSet/>
      <dgm:spPr/>
      <dgm:t>
        <a:bodyPr/>
        <a:lstStyle/>
        <a:p>
          <a:pPr rtl="0"/>
          <a:r>
            <a:rPr lang="en-US" altLang="zh-CN" b="1" dirty="0" smtClean="0">
              <a:latin typeface="Times New Roman" pitchFamily="18" charset="0"/>
            </a:rPr>
            <a:t>Acute pelvic inflammatory disease </a:t>
          </a:r>
          <a:endParaRPr lang="en-MY" b="1" dirty="0">
            <a:effectLst>
              <a:outerShdw blurRad="38100" dist="38100" dir="2700000" algn="tl">
                <a:srgbClr val="000000">
                  <a:alpha val="43137"/>
                </a:srgbClr>
              </a:outerShdw>
            </a:effectLst>
          </a:endParaRPr>
        </a:p>
      </dgm:t>
    </dgm:pt>
    <dgm:pt modelId="{13F43B3E-CD5B-427C-8BA9-BC3E932CB516}" type="parTrans" cxnId="{3C6AE341-356F-43DB-9029-24AE897EEF89}">
      <dgm:prSet/>
      <dgm:spPr/>
      <dgm:t>
        <a:bodyPr/>
        <a:lstStyle/>
        <a:p>
          <a:endParaRPr lang="en-MY">
            <a:effectLst>
              <a:outerShdw blurRad="38100" dist="38100" dir="2700000" algn="tl">
                <a:srgbClr val="000000">
                  <a:alpha val="43137"/>
                </a:srgbClr>
              </a:outerShdw>
            </a:effectLst>
          </a:endParaRPr>
        </a:p>
      </dgm:t>
    </dgm:pt>
    <dgm:pt modelId="{6F65230C-9F60-4E69-A936-205DF5C75C1E}" type="sibTrans" cxnId="{3C6AE341-356F-43DB-9029-24AE897EEF89}">
      <dgm:prSet/>
      <dgm:spPr/>
      <dgm:t>
        <a:bodyPr/>
        <a:lstStyle/>
        <a:p>
          <a:endParaRPr lang="en-MY">
            <a:effectLst>
              <a:outerShdw blurRad="38100" dist="38100" dir="2700000" algn="tl">
                <a:srgbClr val="000000">
                  <a:alpha val="43137"/>
                </a:srgbClr>
              </a:outerShdw>
            </a:effectLst>
          </a:endParaRPr>
        </a:p>
      </dgm:t>
    </dgm:pt>
    <dgm:pt modelId="{E132CF78-50F4-457C-97D7-77EEFBA107DF}">
      <dgm:prSet/>
      <dgm:spPr/>
      <dgm:t>
        <a:bodyPr/>
        <a:lstStyle/>
        <a:p>
          <a:pPr rtl="0"/>
          <a:r>
            <a:rPr lang="en-US" altLang="zh-CN" b="1" dirty="0" smtClean="0">
              <a:latin typeface="Times New Roman" pitchFamily="18" charset="0"/>
            </a:rPr>
            <a:t>Degenerating </a:t>
          </a:r>
          <a:r>
            <a:rPr lang="en-US" altLang="zh-CN" b="1" dirty="0" err="1" smtClean="0">
              <a:latin typeface="Times New Roman" pitchFamily="18" charset="0"/>
            </a:rPr>
            <a:t>leiomyoma</a:t>
          </a:r>
          <a:r>
            <a:rPr lang="en-US" altLang="zh-CN" b="1" dirty="0" smtClean="0">
              <a:latin typeface="Times New Roman" pitchFamily="18" charset="0"/>
            </a:rPr>
            <a:t> </a:t>
          </a:r>
          <a:endParaRPr lang="en-MY" b="1" dirty="0">
            <a:effectLst>
              <a:outerShdw blurRad="38100" dist="38100" dir="2700000" algn="tl">
                <a:srgbClr val="000000">
                  <a:alpha val="43137"/>
                </a:srgbClr>
              </a:outerShdw>
            </a:effectLst>
          </a:endParaRPr>
        </a:p>
      </dgm:t>
    </dgm:pt>
    <dgm:pt modelId="{6FE3D9C9-E4F9-4205-8980-576EB4A38A96}" type="parTrans" cxnId="{369614D0-DA44-4CB9-8497-BF60A00624CB}">
      <dgm:prSet/>
      <dgm:spPr/>
      <dgm:t>
        <a:bodyPr/>
        <a:lstStyle/>
        <a:p>
          <a:endParaRPr lang="en-MY">
            <a:effectLst>
              <a:outerShdw blurRad="38100" dist="38100" dir="2700000" algn="tl">
                <a:srgbClr val="000000">
                  <a:alpha val="43137"/>
                </a:srgbClr>
              </a:outerShdw>
            </a:effectLst>
          </a:endParaRPr>
        </a:p>
      </dgm:t>
    </dgm:pt>
    <dgm:pt modelId="{7BF20993-BA2F-40C9-BE2E-30134ECE74DF}" type="sibTrans" cxnId="{369614D0-DA44-4CB9-8497-BF60A00624CB}">
      <dgm:prSet/>
      <dgm:spPr/>
      <dgm:t>
        <a:bodyPr/>
        <a:lstStyle/>
        <a:p>
          <a:endParaRPr lang="en-MY">
            <a:effectLst>
              <a:outerShdw blurRad="38100" dist="38100" dir="2700000" algn="tl">
                <a:srgbClr val="000000">
                  <a:alpha val="43137"/>
                </a:srgbClr>
              </a:outerShdw>
            </a:effectLst>
          </a:endParaRPr>
        </a:p>
      </dgm:t>
    </dgm:pt>
    <dgm:pt modelId="{BFC6D347-0F11-4359-A1E8-60B18C116FD1}">
      <dgm:prSet/>
      <dgm:spPr/>
      <dgm:t>
        <a:bodyPr/>
        <a:lstStyle/>
        <a:p>
          <a:pPr rtl="0"/>
          <a:r>
            <a:rPr lang="ru-RU" b="1" dirty="0" smtClean="0"/>
            <a:t>Pyosalpinx</a:t>
          </a:r>
        </a:p>
        <a:p>
          <a:r>
            <a:rPr lang="ru-RU" b="1" dirty="0" smtClean="0"/>
            <a:t>Pelvic Abcess</a:t>
          </a:r>
          <a:endParaRPr lang="en-MY" b="1" dirty="0">
            <a:effectLst>
              <a:outerShdw blurRad="38100" dist="38100" dir="2700000" algn="tl">
                <a:srgbClr val="000000">
                  <a:alpha val="43137"/>
                </a:srgbClr>
              </a:outerShdw>
            </a:effectLst>
          </a:endParaRPr>
        </a:p>
      </dgm:t>
    </dgm:pt>
    <dgm:pt modelId="{6E4756E2-2293-43B7-A7E3-F160FF20D124}" type="parTrans" cxnId="{D87CB6ED-1509-467D-A008-40471F586969}">
      <dgm:prSet/>
      <dgm:spPr/>
      <dgm:t>
        <a:bodyPr/>
        <a:lstStyle/>
        <a:p>
          <a:endParaRPr lang="en-MY"/>
        </a:p>
      </dgm:t>
    </dgm:pt>
    <dgm:pt modelId="{DEBACEDD-A8B5-4B96-BB66-DA65D685ADFF}" type="sibTrans" cxnId="{D87CB6ED-1509-467D-A008-40471F586969}">
      <dgm:prSet/>
      <dgm:spPr/>
      <dgm:t>
        <a:bodyPr/>
        <a:lstStyle/>
        <a:p>
          <a:endParaRPr lang="en-MY"/>
        </a:p>
      </dgm:t>
    </dgm:pt>
    <dgm:pt modelId="{A1D5133A-91C3-4D72-BC16-1EA64CEB075A}">
      <dgm:prSet/>
      <dgm:spPr/>
      <dgm:t>
        <a:bodyPr/>
        <a:lstStyle/>
        <a:p>
          <a:pPr rtl="0"/>
          <a:r>
            <a:rPr lang="ru-RU" b="1" dirty="0" smtClean="0"/>
            <a:t>Rupture of Follicle or Corpus Luteum Cyst</a:t>
          </a:r>
          <a:endParaRPr lang="en-MY" b="1" dirty="0">
            <a:effectLst>
              <a:outerShdw blurRad="38100" dist="38100" dir="2700000" algn="tl">
                <a:srgbClr val="000000">
                  <a:alpha val="43137"/>
                </a:srgbClr>
              </a:outerShdw>
            </a:effectLst>
          </a:endParaRPr>
        </a:p>
      </dgm:t>
    </dgm:pt>
    <dgm:pt modelId="{B41EDE7D-5938-4418-8770-FB0D0E6CE4E4}" type="parTrans" cxnId="{FBAADC51-4263-4EA9-83ED-FDD44CADE53D}">
      <dgm:prSet/>
      <dgm:spPr/>
      <dgm:t>
        <a:bodyPr/>
        <a:lstStyle/>
        <a:p>
          <a:endParaRPr lang="en-MY"/>
        </a:p>
      </dgm:t>
    </dgm:pt>
    <dgm:pt modelId="{FE925108-C12A-474B-93AF-6E11776F15EE}" type="sibTrans" cxnId="{FBAADC51-4263-4EA9-83ED-FDD44CADE53D}">
      <dgm:prSet/>
      <dgm:spPr/>
      <dgm:t>
        <a:bodyPr/>
        <a:lstStyle/>
        <a:p>
          <a:endParaRPr lang="en-MY"/>
        </a:p>
      </dgm:t>
    </dgm:pt>
    <dgm:pt modelId="{4588448B-D521-48AB-9020-000F01A4E0E7}">
      <dgm:prSet/>
      <dgm:spPr/>
      <dgm:t>
        <a:bodyPr/>
        <a:lstStyle/>
        <a:p>
          <a:r>
            <a:rPr lang="ru-RU" b="1" dirty="0" smtClean="0"/>
            <a:t>Retroverted Gravid Uterus</a:t>
          </a:r>
        </a:p>
      </dgm:t>
    </dgm:pt>
    <dgm:pt modelId="{1C94B096-AA2B-44B5-9987-64F5F3E5C4C3}" type="parTrans" cxnId="{243B1081-7CF8-4F22-A847-3AAC09A66E50}">
      <dgm:prSet/>
      <dgm:spPr/>
      <dgm:t>
        <a:bodyPr/>
        <a:lstStyle/>
        <a:p>
          <a:endParaRPr lang="en-MY"/>
        </a:p>
      </dgm:t>
    </dgm:pt>
    <dgm:pt modelId="{ABF8408D-2394-4FD4-97F9-5395C2EA1973}" type="sibTrans" cxnId="{243B1081-7CF8-4F22-A847-3AAC09A66E50}">
      <dgm:prSet/>
      <dgm:spPr/>
      <dgm:t>
        <a:bodyPr/>
        <a:lstStyle/>
        <a:p>
          <a:endParaRPr lang="en-MY"/>
        </a:p>
      </dgm:t>
    </dgm:pt>
    <dgm:pt modelId="{E122B3BD-2603-4224-AD0C-7C6855B409BC}" type="pres">
      <dgm:prSet presAssocID="{5E6855C4-0993-4E2A-AF37-CE9F247A6BED}" presName="Name0" presStyleCnt="0">
        <dgm:presLayoutVars>
          <dgm:dir/>
          <dgm:resizeHandles/>
        </dgm:presLayoutVars>
      </dgm:prSet>
      <dgm:spPr/>
      <dgm:t>
        <a:bodyPr/>
        <a:lstStyle/>
        <a:p>
          <a:endParaRPr lang="en-MY"/>
        </a:p>
      </dgm:t>
    </dgm:pt>
    <dgm:pt modelId="{6F618F34-5268-467E-9A66-F28DF4A3ADD7}" type="pres">
      <dgm:prSet presAssocID="{6AA34EC3-77E8-4DB2-B6F8-C207B5E943A6}" presName="compNode" presStyleCnt="0"/>
      <dgm:spPr/>
      <dgm:t>
        <a:bodyPr/>
        <a:lstStyle/>
        <a:p>
          <a:endParaRPr lang="en-US"/>
        </a:p>
      </dgm:t>
    </dgm:pt>
    <dgm:pt modelId="{DB1F0350-D94E-450B-A3D1-AC1273FCF7F4}" type="pres">
      <dgm:prSet presAssocID="{6AA34EC3-77E8-4DB2-B6F8-C207B5E943A6}" presName="dummyConnPt" presStyleCnt="0"/>
      <dgm:spPr/>
      <dgm:t>
        <a:bodyPr/>
        <a:lstStyle/>
        <a:p>
          <a:endParaRPr lang="en-US"/>
        </a:p>
      </dgm:t>
    </dgm:pt>
    <dgm:pt modelId="{5E6766F8-21EC-4649-A66E-825FAA8D6080}" type="pres">
      <dgm:prSet presAssocID="{6AA34EC3-77E8-4DB2-B6F8-C207B5E943A6}" presName="node" presStyleLbl="node1" presStyleIdx="0" presStyleCnt="8">
        <dgm:presLayoutVars>
          <dgm:bulletEnabled val="1"/>
        </dgm:presLayoutVars>
      </dgm:prSet>
      <dgm:spPr/>
      <dgm:t>
        <a:bodyPr/>
        <a:lstStyle/>
        <a:p>
          <a:endParaRPr lang="en-MY"/>
        </a:p>
      </dgm:t>
    </dgm:pt>
    <dgm:pt modelId="{A84D1E74-C4ED-489B-BD71-415BA8BD3A6B}" type="pres">
      <dgm:prSet presAssocID="{FFAC2E6B-7A56-4D6B-B45A-A6D6F42A2E7E}" presName="sibTrans" presStyleLbl="bgSibTrans2D1" presStyleIdx="0" presStyleCnt="7"/>
      <dgm:spPr/>
      <dgm:t>
        <a:bodyPr/>
        <a:lstStyle/>
        <a:p>
          <a:endParaRPr lang="en-MY"/>
        </a:p>
      </dgm:t>
    </dgm:pt>
    <dgm:pt modelId="{6747E722-ECD8-49DE-8C82-5F19504D7F1B}" type="pres">
      <dgm:prSet presAssocID="{86ADB6C7-E779-4114-A03D-835F5F438624}" presName="compNode" presStyleCnt="0"/>
      <dgm:spPr/>
      <dgm:t>
        <a:bodyPr/>
        <a:lstStyle/>
        <a:p>
          <a:endParaRPr lang="en-US"/>
        </a:p>
      </dgm:t>
    </dgm:pt>
    <dgm:pt modelId="{B6EED724-2AB7-455E-BEEF-DF99EDBDE7EC}" type="pres">
      <dgm:prSet presAssocID="{86ADB6C7-E779-4114-A03D-835F5F438624}" presName="dummyConnPt" presStyleCnt="0"/>
      <dgm:spPr/>
      <dgm:t>
        <a:bodyPr/>
        <a:lstStyle/>
        <a:p>
          <a:endParaRPr lang="en-US"/>
        </a:p>
      </dgm:t>
    </dgm:pt>
    <dgm:pt modelId="{E408FD14-E74D-4F82-8A30-08B775336C32}" type="pres">
      <dgm:prSet presAssocID="{86ADB6C7-E779-4114-A03D-835F5F438624}" presName="node" presStyleLbl="node1" presStyleIdx="1" presStyleCnt="8">
        <dgm:presLayoutVars>
          <dgm:bulletEnabled val="1"/>
        </dgm:presLayoutVars>
      </dgm:prSet>
      <dgm:spPr/>
      <dgm:t>
        <a:bodyPr/>
        <a:lstStyle/>
        <a:p>
          <a:endParaRPr lang="en-MY"/>
        </a:p>
      </dgm:t>
    </dgm:pt>
    <dgm:pt modelId="{FBFA5B05-A437-4B1D-B8DF-03C8B5B64792}" type="pres">
      <dgm:prSet presAssocID="{3FC510DF-4DB4-4B62-815F-4B99394C7161}" presName="sibTrans" presStyleLbl="bgSibTrans2D1" presStyleIdx="1" presStyleCnt="7"/>
      <dgm:spPr/>
      <dgm:t>
        <a:bodyPr/>
        <a:lstStyle/>
        <a:p>
          <a:endParaRPr lang="en-MY"/>
        </a:p>
      </dgm:t>
    </dgm:pt>
    <dgm:pt modelId="{31D01A1E-4DAD-47B4-A4B0-32BCC1073044}" type="pres">
      <dgm:prSet presAssocID="{BFC6D347-0F11-4359-A1E8-60B18C116FD1}" presName="compNode" presStyleCnt="0"/>
      <dgm:spPr/>
      <dgm:t>
        <a:bodyPr/>
        <a:lstStyle/>
        <a:p>
          <a:endParaRPr lang="en-US"/>
        </a:p>
      </dgm:t>
    </dgm:pt>
    <dgm:pt modelId="{3BADD0D9-69D2-484A-B80B-270AD06DFCFA}" type="pres">
      <dgm:prSet presAssocID="{BFC6D347-0F11-4359-A1E8-60B18C116FD1}" presName="dummyConnPt" presStyleCnt="0"/>
      <dgm:spPr/>
      <dgm:t>
        <a:bodyPr/>
        <a:lstStyle/>
        <a:p>
          <a:endParaRPr lang="en-US"/>
        </a:p>
      </dgm:t>
    </dgm:pt>
    <dgm:pt modelId="{0189984E-721E-4537-8EAC-B582333F3C1D}" type="pres">
      <dgm:prSet presAssocID="{BFC6D347-0F11-4359-A1E8-60B18C116FD1}" presName="node" presStyleLbl="node1" presStyleIdx="2" presStyleCnt="8">
        <dgm:presLayoutVars>
          <dgm:bulletEnabled val="1"/>
        </dgm:presLayoutVars>
      </dgm:prSet>
      <dgm:spPr/>
      <dgm:t>
        <a:bodyPr/>
        <a:lstStyle/>
        <a:p>
          <a:endParaRPr lang="en-MY"/>
        </a:p>
      </dgm:t>
    </dgm:pt>
    <dgm:pt modelId="{368263DA-3F22-4E28-BF62-9E7B03DA808D}" type="pres">
      <dgm:prSet presAssocID="{DEBACEDD-A8B5-4B96-BB66-DA65D685ADFF}" presName="sibTrans" presStyleLbl="bgSibTrans2D1" presStyleIdx="2" presStyleCnt="7"/>
      <dgm:spPr/>
      <dgm:t>
        <a:bodyPr/>
        <a:lstStyle/>
        <a:p>
          <a:endParaRPr lang="en-MY"/>
        </a:p>
      </dgm:t>
    </dgm:pt>
    <dgm:pt modelId="{A0EDF928-3307-49BC-88A2-0CE7F36C888F}" type="pres">
      <dgm:prSet presAssocID="{5FF96B7F-53E2-445C-A57B-B445D667105B}" presName="compNode" presStyleCnt="0"/>
      <dgm:spPr/>
      <dgm:t>
        <a:bodyPr/>
        <a:lstStyle/>
        <a:p>
          <a:endParaRPr lang="en-US"/>
        </a:p>
      </dgm:t>
    </dgm:pt>
    <dgm:pt modelId="{5820EB53-F5EA-4894-8AB0-2AC23E8AEEBC}" type="pres">
      <dgm:prSet presAssocID="{5FF96B7F-53E2-445C-A57B-B445D667105B}" presName="dummyConnPt" presStyleCnt="0"/>
      <dgm:spPr/>
      <dgm:t>
        <a:bodyPr/>
        <a:lstStyle/>
        <a:p>
          <a:endParaRPr lang="en-US"/>
        </a:p>
      </dgm:t>
    </dgm:pt>
    <dgm:pt modelId="{E77DD54F-F2C1-4313-B8E0-E4171C0C26E9}" type="pres">
      <dgm:prSet presAssocID="{5FF96B7F-53E2-445C-A57B-B445D667105B}" presName="node" presStyleLbl="node1" presStyleIdx="3" presStyleCnt="8">
        <dgm:presLayoutVars>
          <dgm:bulletEnabled val="1"/>
        </dgm:presLayoutVars>
      </dgm:prSet>
      <dgm:spPr/>
      <dgm:t>
        <a:bodyPr/>
        <a:lstStyle/>
        <a:p>
          <a:endParaRPr lang="en-MY"/>
        </a:p>
      </dgm:t>
    </dgm:pt>
    <dgm:pt modelId="{4AB8EBC4-8E43-4BF8-94E8-5E09FC0D0122}" type="pres">
      <dgm:prSet presAssocID="{71085EB4-5452-42DC-AA4C-B1C0CA83BFDC}" presName="sibTrans" presStyleLbl="bgSibTrans2D1" presStyleIdx="3" presStyleCnt="7"/>
      <dgm:spPr/>
      <dgm:t>
        <a:bodyPr/>
        <a:lstStyle/>
        <a:p>
          <a:endParaRPr lang="en-MY"/>
        </a:p>
      </dgm:t>
    </dgm:pt>
    <dgm:pt modelId="{0F6EC3E4-3649-4756-A6B3-B9D4FAB72DD1}" type="pres">
      <dgm:prSet presAssocID="{92D300A7-80FD-46B5-938D-17DC8A68DD68}" presName="compNode" presStyleCnt="0"/>
      <dgm:spPr/>
      <dgm:t>
        <a:bodyPr/>
        <a:lstStyle/>
        <a:p>
          <a:endParaRPr lang="en-US"/>
        </a:p>
      </dgm:t>
    </dgm:pt>
    <dgm:pt modelId="{B0CD9AD6-64FD-488F-B9B9-1B88959B716E}" type="pres">
      <dgm:prSet presAssocID="{92D300A7-80FD-46B5-938D-17DC8A68DD68}" presName="dummyConnPt" presStyleCnt="0"/>
      <dgm:spPr/>
      <dgm:t>
        <a:bodyPr/>
        <a:lstStyle/>
        <a:p>
          <a:endParaRPr lang="en-US"/>
        </a:p>
      </dgm:t>
    </dgm:pt>
    <dgm:pt modelId="{51E16C28-8556-4A1F-B566-E06E70D2F8BF}" type="pres">
      <dgm:prSet presAssocID="{92D300A7-80FD-46B5-938D-17DC8A68DD68}" presName="node" presStyleLbl="node1" presStyleIdx="4" presStyleCnt="8">
        <dgm:presLayoutVars>
          <dgm:bulletEnabled val="1"/>
        </dgm:presLayoutVars>
      </dgm:prSet>
      <dgm:spPr/>
      <dgm:t>
        <a:bodyPr/>
        <a:lstStyle/>
        <a:p>
          <a:endParaRPr lang="en-MY"/>
        </a:p>
      </dgm:t>
    </dgm:pt>
    <dgm:pt modelId="{E0D5E9E8-267B-4CF5-8E9F-179F8370870E}" type="pres">
      <dgm:prSet presAssocID="{6F65230C-9F60-4E69-A936-205DF5C75C1E}" presName="sibTrans" presStyleLbl="bgSibTrans2D1" presStyleIdx="4" presStyleCnt="7"/>
      <dgm:spPr/>
      <dgm:t>
        <a:bodyPr/>
        <a:lstStyle/>
        <a:p>
          <a:endParaRPr lang="en-MY"/>
        </a:p>
      </dgm:t>
    </dgm:pt>
    <dgm:pt modelId="{CFD073DC-508E-4EAE-AE5A-5D504ADA6DAF}" type="pres">
      <dgm:prSet presAssocID="{A1D5133A-91C3-4D72-BC16-1EA64CEB075A}" presName="compNode" presStyleCnt="0"/>
      <dgm:spPr/>
      <dgm:t>
        <a:bodyPr/>
        <a:lstStyle/>
        <a:p>
          <a:endParaRPr lang="en-US"/>
        </a:p>
      </dgm:t>
    </dgm:pt>
    <dgm:pt modelId="{BACFBA89-EBCB-490C-84B8-59232B5EED79}" type="pres">
      <dgm:prSet presAssocID="{A1D5133A-91C3-4D72-BC16-1EA64CEB075A}" presName="dummyConnPt" presStyleCnt="0"/>
      <dgm:spPr/>
      <dgm:t>
        <a:bodyPr/>
        <a:lstStyle/>
        <a:p>
          <a:endParaRPr lang="en-US"/>
        </a:p>
      </dgm:t>
    </dgm:pt>
    <dgm:pt modelId="{BDA2841D-45BE-495C-AA15-BA343ED681C1}" type="pres">
      <dgm:prSet presAssocID="{A1D5133A-91C3-4D72-BC16-1EA64CEB075A}" presName="node" presStyleLbl="node1" presStyleIdx="5" presStyleCnt="8">
        <dgm:presLayoutVars>
          <dgm:bulletEnabled val="1"/>
        </dgm:presLayoutVars>
      </dgm:prSet>
      <dgm:spPr/>
      <dgm:t>
        <a:bodyPr/>
        <a:lstStyle/>
        <a:p>
          <a:endParaRPr lang="en-MY"/>
        </a:p>
      </dgm:t>
    </dgm:pt>
    <dgm:pt modelId="{8D6B14E0-20F0-40D9-8D21-03B015238F0C}" type="pres">
      <dgm:prSet presAssocID="{FE925108-C12A-474B-93AF-6E11776F15EE}" presName="sibTrans" presStyleLbl="bgSibTrans2D1" presStyleIdx="5" presStyleCnt="7"/>
      <dgm:spPr/>
      <dgm:t>
        <a:bodyPr/>
        <a:lstStyle/>
        <a:p>
          <a:endParaRPr lang="en-MY"/>
        </a:p>
      </dgm:t>
    </dgm:pt>
    <dgm:pt modelId="{D767CAA2-E9B9-45E2-866D-CA918C133EDB}" type="pres">
      <dgm:prSet presAssocID="{E132CF78-50F4-457C-97D7-77EEFBA107DF}" presName="compNode" presStyleCnt="0"/>
      <dgm:spPr/>
      <dgm:t>
        <a:bodyPr/>
        <a:lstStyle/>
        <a:p>
          <a:endParaRPr lang="en-US"/>
        </a:p>
      </dgm:t>
    </dgm:pt>
    <dgm:pt modelId="{83BE49BB-6A3D-482F-90B9-56D0EF3E019C}" type="pres">
      <dgm:prSet presAssocID="{E132CF78-50F4-457C-97D7-77EEFBA107DF}" presName="dummyConnPt" presStyleCnt="0"/>
      <dgm:spPr/>
      <dgm:t>
        <a:bodyPr/>
        <a:lstStyle/>
        <a:p>
          <a:endParaRPr lang="en-US"/>
        </a:p>
      </dgm:t>
    </dgm:pt>
    <dgm:pt modelId="{E98C7459-D7EB-4467-B58A-F9D7FCFB7C64}" type="pres">
      <dgm:prSet presAssocID="{E132CF78-50F4-457C-97D7-77EEFBA107DF}" presName="node" presStyleLbl="node1" presStyleIdx="6" presStyleCnt="8">
        <dgm:presLayoutVars>
          <dgm:bulletEnabled val="1"/>
        </dgm:presLayoutVars>
      </dgm:prSet>
      <dgm:spPr/>
      <dgm:t>
        <a:bodyPr/>
        <a:lstStyle/>
        <a:p>
          <a:endParaRPr lang="en-MY"/>
        </a:p>
      </dgm:t>
    </dgm:pt>
    <dgm:pt modelId="{1125BEA5-EF69-43C9-965E-795EC52A04EF}" type="pres">
      <dgm:prSet presAssocID="{7BF20993-BA2F-40C9-BE2E-30134ECE74DF}" presName="sibTrans" presStyleLbl="bgSibTrans2D1" presStyleIdx="6" presStyleCnt="7"/>
      <dgm:spPr/>
      <dgm:t>
        <a:bodyPr/>
        <a:lstStyle/>
        <a:p>
          <a:endParaRPr lang="en-MY"/>
        </a:p>
      </dgm:t>
    </dgm:pt>
    <dgm:pt modelId="{06161EF7-7515-4D41-A4CE-395247B1C8C2}" type="pres">
      <dgm:prSet presAssocID="{4588448B-D521-48AB-9020-000F01A4E0E7}" presName="compNode" presStyleCnt="0"/>
      <dgm:spPr/>
      <dgm:t>
        <a:bodyPr/>
        <a:lstStyle/>
        <a:p>
          <a:endParaRPr lang="en-US"/>
        </a:p>
      </dgm:t>
    </dgm:pt>
    <dgm:pt modelId="{BEE84575-BFD9-4708-B571-F94071601D3C}" type="pres">
      <dgm:prSet presAssocID="{4588448B-D521-48AB-9020-000F01A4E0E7}" presName="dummyConnPt" presStyleCnt="0"/>
      <dgm:spPr/>
      <dgm:t>
        <a:bodyPr/>
        <a:lstStyle/>
        <a:p>
          <a:endParaRPr lang="en-US"/>
        </a:p>
      </dgm:t>
    </dgm:pt>
    <dgm:pt modelId="{70246DEB-86D6-4500-8E4B-6DBADBD461B5}" type="pres">
      <dgm:prSet presAssocID="{4588448B-D521-48AB-9020-000F01A4E0E7}" presName="node" presStyleLbl="node1" presStyleIdx="7" presStyleCnt="8">
        <dgm:presLayoutVars>
          <dgm:bulletEnabled val="1"/>
        </dgm:presLayoutVars>
      </dgm:prSet>
      <dgm:spPr/>
      <dgm:t>
        <a:bodyPr/>
        <a:lstStyle/>
        <a:p>
          <a:endParaRPr lang="en-MY"/>
        </a:p>
      </dgm:t>
    </dgm:pt>
  </dgm:ptLst>
  <dgm:cxnLst>
    <dgm:cxn modelId="{718C4DA1-76C6-4953-BF04-A191DBD184A9}" type="presOf" srcId="{E132CF78-50F4-457C-97D7-77EEFBA107DF}" destId="{E98C7459-D7EB-4467-B58A-F9D7FCFB7C64}" srcOrd="0" destOrd="0" presId="urn:microsoft.com/office/officeart/2005/8/layout/bProcess4"/>
    <dgm:cxn modelId="{7CD14543-452F-4596-9E6B-233B4050D1BA}" type="presOf" srcId="{FE925108-C12A-474B-93AF-6E11776F15EE}" destId="{8D6B14E0-20F0-40D9-8D21-03B015238F0C}" srcOrd="0" destOrd="0" presId="urn:microsoft.com/office/officeart/2005/8/layout/bProcess4"/>
    <dgm:cxn modelId="{14D1BB33-B8C5-43A4-9340-95B9C570F314}" type="presOf" srcId="{A1D5133A-91C3-4D72-BC16-1EA64CEB075A}" destId="{BDA2841D-45BE-495C-AA15-BA343ED681C1}" srcOrd="0" destOrd="0" presId="urn:microsoft.com/office/officeart/2005/8/layout/bProcess4"/>
    <dgm:cxn modelId="{94D995D5-AE81-45F0-AD76-6B7F4219AFE2}" srcId="{5E6855C4-0993-4E2A-AF37-CE9F247A6BED}" destId="{86ADB6C7-E779-4114-A03D-835F5F438624}" srcOrd="1" destOrd="0" parTransId="{754E9608-5D77-492F-825B-9EBE574F3FE0}" sibTransId="{3FC510DF-4DB4-4B62-815F-4B99394C7161}"/>
    <dgm:cxn modelId="{2F2594F9-F446-45E0-BABB-D53C72153DAF}" type="presOf" srcId="{86ADB6C7-E779-4114-A03D-835F5F438624}" destId="{E408FD14-E74D-4F82-8A30-08B775336C32}" srcOrd="0" destOrd="0" presId="urn:microsoft.com/office/officeart/2005/8/layout/bProcess4"/>
    <dgm:cxn modelId="{C4F3CA37-4E38-4274-9228-BCDD949B59B4}" type="presOf" srcId="{6AA34EC3-77E8-4DB2-B6F8-C207B5E943A6}" destId="{5E6766F8-21EC-4649-A66E-825FAA8D6080}" srcOrd="0" destOrd="0" presId="urn:microsoft.com/office/officeart/2005/8/layout/bProcess4"/>
    <dgm:cxn modelId="{FFD639A7-8372-489C-B3D5-537F4B2153A8}" type="presOf" srcId="{4588448B-D521-48AB-9020-000F01A4E0E7}" destId="{70246DEB-86D6-4500-8E4B-6DBADBD461B5}" srcOrd="0" destOrd="0" presId="urn:microsoft.com/office/officeart/2005/8/layout/bProcess4"/>
    <dgm:cxn modelId="{369614D0-DA44-4CB9-8497-BF60A00624CB}" srcId="{5E6855C4-0993-4E2A-AF37-CE9F247A6BED}" destId="{E132CF78-50F4-457C-97D7-77EEFBA107DF}" srcOrd="6" destOrd="0" parTransId="{6FE3D9C9-E4F9-4205-8980-576EB4A38A96}" sibTransId="{7BF20993-BA2F-40C9-BE2E-30134ECE74DF}"/>
    <dgm:cxn modelId="{3C6AE341-356F-43DB-9029-24AE897EEF89}" srcId="{5E6855C4-0993-4E2A-AF37-CE9F247A6BED}" destId="{92D300A7-80FD-46B5-938D-17DC8A68DD68}" srcOrd="4" destOrd="0" parTransId="{13F43B3E-CD5B-427C-8BA9-BC3E932CB516}" sibTransId="{6F65230C-9F60-4E69-A936-205DF5C75C1E}"/>
    <dgm:cxn modelId="{65384B51-04ED-40F5-A24A-FA6D758FE5DE}" srcId="{5E6855C4-0993-4E2A-AF37-CE9F247A6BED}" destId="{5FF96B7F-53E2-445C-A57B-B445D667105B}" srcOrd="3" destOrd="0" parTransId="{C03DBB19-F7A4-4D07-8AA3-BA58E6FEE0EE}" sibTransId="{71085EB4-5452-42DC-AA4C-B1C0CA83BFDC}"/>
    <dgm:cxn modelId="{FBAADC51-4263-4EA9-83ED-FDD44CADE53D}" srcId="{5E6855C4-0993-4E2A-AF37-CE9F247A6BED}" destId="{A1D5133A-91C3-4D72-BC16-1EA64CEB075A}" srcOrd="5" destOrd="0" parTransId="{B41EDE7D-5938-4418-8770-FB0D0E6CE4E4}" sibTransId="{FE925108-C12A-474B-93AF-6E11776F15EE}"/>
    <dgm:cxn modelId="{D87CB6ED-1509-467D-A008-40471F586969}" srcId="{5E6855C4-0993-4E2A-AF37-CE9F247A6BED}" destId="{BFC6D347-0F11-4359-A1E8-60B18C116FD1}" srcOrd="2" destOrd="0" parTransId="{6E4756E2-2293-43B7-A7E3-F160FF20D124}" sibTransId="{DEBACEDD-A8B5-4B96-BB66-DA65D685ADFF}"/>
    <dgm:cxn modelId="{57699A6F-20DB-426F-9295-0E604E360FE9}" type="presOf" srcId="{5E6855C4-0993-4E2A-AF37-CE9F247A6BED}" destId="{E122B3BD-2603-4224-AD0C-7C6855B409BC}" srcOrd="0" destOrd="0" presId="urn:microsoft.com/office/officeart/2005/8/layout/bProcess4"/>
    <dgm:cxn modelId="{55BB073A-5912-4C8D-8C7D-58565DA006F7}" type="presOf" srcId="{92D300A7-80FD-46B5-938D-17DC8A68DD68}" destId="{51E16C28-8556-4A1F-B566-E06E70D2F8BF}" srcOrd="0" destOrd="0" presId="urn:microsoft.com/office/officeart/2005/8/layout/bProcess4"/>
    <dgm:cxn modelId="{EA9AB251-F74E-4E70-B92D-A643492E1BFB}" type="presOf" srcId="{71085EB4-5452-42DC-AA4C-B1C0CA83BFDC}" destId="{4AB8EBC4-8E43-4BF8-94E8-5E09FC0D0122}" srcOrd="0" destOrd="0" presId="urn:microsoft.com/office/officeart/2005/8/layout/bProcess4"/>
    <dgm:cxn modelId="{877133FB-7B17-4E39-B8B8-8F9EF87CCD41}" type="presOf" srcId="{3FC510DF-4DB4-4B62-815F-4B99394C7161}" destId="{FBFA5B05-A437-4B1D-B8DF-03C8B5B64792}" srcOrd="0" destOrd="0" presId="urn:microsoft.com/office/officeart/2005/8/layout/bProcess4"/>
    <dgm:cxn modelId="{982F6441-FDE8-454E-BD1A-F84BD990AA59}" type="presOf" srcId="{6F65230C-9F60-4E69-A936-205DF5C75C1E}" destId="{E0D5E9E8-267B-4CF5-8E9F-179F8370870E}" srcOrd="0" destOrd="0" presId="urn:microsoft.com/office/officeart/2005/8/layout/bProcess4"/>
    <dgm:cxn modelId="{3AD6C3CE-2345-45BF-AA77-3719074CAF9B}" type="presOf" srcId="{FFAC2E6B-7A56-4D6B-B45A-A6D6F42A2E7E}" destId="{A84D1E74-C4ED-489B-BD71-415BA8BD3A6B}" srcOrd="0" destOrd="0" presId="urn:microsoft.com/office/officeart/2005/8/layout/bProcess4"/>
    <dgm:cxn modelId="{8FFE4B9A-A15D-4E3D-BF3A-CB9A148CEC00}" type="presOf" srcId="{5FF96B7F-53E2-445C-A57B-B445D667105B}" destId="{E77DD54F-F2C1-4313-B8E0-E4171C0C26E9}" srcOrd="0" destOrd="0" presId="urn:microsoft.com/office/officeart/2005/8/layout/bProcess4"/>
    <dgm:cxn modelId="{EDA3BD82-5F23-4E09-90D6-A7BE4DAE6C26}" type="presOf" srcId="{DEBACEDD-A8B5-4B96-BB66-DA65D685ADFF}" destId="{368263DA-3F22-4E28-BF62-9E7B03DA808D}" srcOrd="0" destOrd="0" presId="urn:microsoft.com/office/officeart/2005/8/layout/bProcess4"/>
    <dgm:cxn modelId="{012609D9-E2A4-433B-9120-0896D25F3591}" srcId="{5E6855C4-0993-4E2A-AF37-CE9F247A6BED}" destId="{6AA34EC3-77E8-4DB2-B6F8-C207B5E943A6}" srcOrd="0" destOrd="0" parTransId="{46B5084C-B672-4463-86E6-54D2B29590D1}" sibTransId="{FFAC2E6B-7A56-4D6B-B45A-A6D6F42A2E7E}"/>
    <dgm:cxn modelId="{3C450FCD-1DD2-4EE4-8949-05FC2EA48286}" type="presOf" srcId="{7BF20993-BA2F-40C9-BE2E-30134ECE74DF}" destId="{1125BEA5-EF69-43C9-965E-795EC52A04EF}" srcOrd="0" destOrd="0" presId="urn:microsoft.com/office/officeart/2005/8/layout/bProcess4"/>
    <dgm:cxn modelId="{243B1081-7CF8-4F22-A847-3AAC09A66E50}" srcId="{5E6855C4-0993-4E2A-AF37-CE9F247A6BED}" destId="{4588448B-D521-48AB-9020-000F01A4E0E7}" srcOrd="7" destOrd="0" parTransId="{1C94B096-AA2B-44B5-9987-64F5F3E5C4C3}" sibTransId="{ABF8408D-2394-4FD4-97F9-5395C2EA1973}"/>
    <dgm:cxn modelId="{8C09C92D-006A-417E-904C-BAE2445F6770}" type="presOf" srcId="{BFC6D347-0F11-4359-A1E8-60B18C116FD1}" destId="{0189984E-721E-4537-8EAC-B582333F3C1D}" srcOrd="0" destOrd="0" presId="urn:microsoft.com/office/officeart/2005/8/layout/bProcess4"/>
    <dgm:cxn modelId="{CB877A5E-AD60-42DA-9BD3-5751FC1994A9}" type="presParOf" srcId="{E122B3BD-2603-4224-AD0C-7C6855B409BC}" destId="{6F618F34-5268-467E-9A66-F28DF4A3ADD7}" srcOrd="0" destOrd="0" presId="urn:microsoft.com/office/officeart/2005/8/layout/bProcess4"/>
    <dgm:cxn modelId="{DF892FB8-B9EF-4E6E-98D5-BADDC78C80F2}" type="presParOf" srcId="{6F618F34-5268-467E-9A66-F28DF4A3ADD7}" destId="{DB1F0350-D94E-450B-A3D1-AC1273FCF7F4}" srcOrd="0" destOrd="0" presId="urn:microsoft.com/office/officeart/2005/8/layout/bProcess4"/>
    <dgm:cxn modelId="{A7010BD6-EE69-4A56-9145-7006710676E4}" type="presParOf" srcId="{6F618F34-5268-467E-9A66-F28DF4A3ADD7}" destId="{5E6766F8-21EC-4649-A66E-825FAA8D6080}" srcOrd="1" destOrd="0" presId="urn:microsoft.com/office/officeart/2005/8/layout/bProcess4"/>
    <dgm:cxn modelId="{7C75DDC5-9808-4B93-AA16-159B0B392DC0}" type="presParOf" srcId="{E122B3BD-2603-4224-AD0C-7C6855B409BC}" destId="{A84D1E74-C4ED-489B-BD71-415BA8BD3A6B}" srcOrd="1" destOrd="0" presId="urn:microsoft.com/office/officeart/2005/8/layout/bProcess4"/>
    <dgm:cxn modelId="{ECF78649-1D20-428C-A479-F1F64F4D6915}" type="presParOf" srcId="{E122B3BD-2603-4224-AD0C-7C6855B409BC}" destId="{6747E722-ECD8-49DE-8C82-5F19504D7F1B}" srcOrd="2" destOrd="0" presId="urn:microsoft.com/office/officeart/2005/8/layout/bProcess4"/>
    <dgm:cxn modelId="{133DFF78-13C0-46AB-B1F2-2966FFCA566D}" type="presParOf" srcId="{6747E722-ECD8-49DE-8C82-5F19504D7F1B}" destId="{B6EED724-2AB7-455E-BEEF-DF99EDBDE7EC}" srcOrd="0" destOrd="0" presId="urn:microsoft.com/office/officeart/2005/8/layout/bProcess4"/>
    <dgm:cxn modelId="{659D15C5-DA78-4FA6-8D36-256B8710A3DA}" type="presParOf" srcId="{6747E722-ECD8-49DE-8C82-5F19504D7F1B}" destId="{E408FD14-E74D-4F82-8A30-08B775336C32}" srcOrd="1" destOrd="0" presId="urn:microsoft.com/office/officeart/2005/8/layout/bProcess4"/>
    <dgm:cxn modelId="{542500D9-65DF-4D4B-97C4-6F7A17F3A2E4}" type="presParOf" srcId="{E122B3BD-2603-4224-AD0C-7C6855B409BC}" destId="{FBFA5B05-A437-4B1D-B8DF-03C8B5B64792}" srcOrd="3" destOrd="0" presId="urn:microsoft.com/office/officeart/2005/8/layout/bProcess4"/>
    <dgm:cxn modelId="{2E6FFDE9-A80C-4982-92ED-B819BEDE6186}" type="presParOf" srcId="{E122B3BD-2603-4224-AD0C-7C6855B409BC}" destId="{31D01A1E-4DAD-47B4-A4B0-32BCC1073044}" srcOrd="4" destOrd="0" presId="urn:microsoft.com/office/officeart/2005/8/layout/bProcess4"/>
    <dgm:cxn modelId="{D89813B6-9A53-4333-AFCB-76BBFCE1C3CA}" type="presParOf" srcId="{31D01A1E-4DAD-47B4-A4B0-32BCC1073044}" destId="{3BADD0D9-69D2-484A-B80B-270AD06DFCFA}" srcOrd="0" destOrd="0" presId="urn:microsoft.com/office/officeart/2005/8/layout/bProcess4"/>
    <dgm:cxn modelId="{5EF72129-AA86-4E0F-890F-E5B96113F74D}" type="presParOf" srcId="{31D01A1E-4DAD-47B4-A4B0-32BCC1073044}" destId="{0189984E-721E-4537-8EAC-B582333F3C1D}" srcOrd="1" destOrd="0" presId="urn:microsoft.com/office/officeart/2005/8/layout/bProcess4"/>
    <dgm:cxn modelId="{C31213CC-51DA-47DF-A2C7-149CB36133B7}" type="presParOf" srcId="{E122B3BD-2603-4224-AD0C-7C6855B409BC}" destId="{368263DA-3F22-4E28-BF62-9E7B03DA808D}" srcOrd="5" destOrd="0" presId="urn:microsoft.com/office/officeart/2005/8/layout/bProcess4"/>
    <dgm:cxn modelId="{9E9223D0-6870-4F77-B75B-F530D60158BC}" type="presParOf" srcId="{E122B3BD-2603-4224-AD0C-7C6855B409BC}" destId="{A0EDF928-3307-49BC-88A2-0CE7F36C888F}" srcOrd="6" destOrd="0" presId="urn:microsoft.com/office/officeart/2005/8/layout/bProcess4"/>
    <dgm:cxn modelId="{9AAE3094-482A-4DE3-894E-B7D7F8F9493C}" type="presParOf" srcId="{A0EDF928-3307-49BC-88A2-0CE7F36C888F}" destId="{5820EB53-F5EA-4894-8AB0-2AC23E8AEEBC}" srcOrd="0" destOrd="0" presId="urn:microsoft.com/office/officeart/2005/8/layout/bProcess4"/>
    <dgm:cxn modelId="{08FEC519-8AE1-4FA1-8CF8-EB8FC812212A}" type="presParOf" srcId="{A0EDF928-3307-49BC-88A2-0CE7F36C888F}" destId="{E77DD54F-F2C1-4313-B8E0-E4171C0C26E9}" srcOrd="1" destOrd="0" presId="urn:microsoft.com/office/officeart/2005/8/layout/bProcess4"/>
    <dgm:cxn modelId="{D5E8F084-F453-497A-BBA9-35606AA318C1}" type="presParOf" srcId="{E122B3BD-2603-4224-AD0C-7C6855B409BC}" destId="{4AB8EBC4-8E43-4BF8-94E8-5E09FC0D0122}" srcOrd="7" destOrd="0" presId="urn:microsoft.com/office/officeart/2005/8/layout/bProcess4"/>
    <dgm:cxn modelId="{7EA5377E-D527-411E-8514-7986D4BA12CE}" type="presParOf" srcId="{E122B3BD-2603-4224-AD0C-7C6855B409BC}" destId="{0F6EC3E4-3649-4756-A6B3-B9D4FAB72DD1}" srcOrd="8" destOrd="0" presId="urn:microsoft.com/office/officeart/2005/8/layout/bProcess4"/>
    <dgm:cxn modelId="{2CDFE14A-AE53-4CE9-AF15-EDE3AEFB4B00}" type="presParOf" srcId="{0F6EC3E4-3649-4756-A6B3-B9D4FAB72DD1}" destId="{B0CD9AD6-64FD-488F-B9B9-1B88959B716E}" srcOrd="0" destOrd="0" presId="urn:microsoft.com/office/officeart/2005/8/layout/bProcess4"/>
    <dgm:cxn modelId="{7D9FDD1B-0DBA-49E4-921F-A542B678A501}" type="presParOf" srcId="{0F6EC3E4-3649-4756-A6B3-B9D4FAB72DD1}" destId="{51E16C28-8556-4A1F-B566-E06E70D2F8BF}" srcOrd="1" destOrd="0" presId="urn:microsoft.com/office/officeart/2005/8/layout/bProcess4"/>
    <dgm:cxn modelId="{83C61523-7193-4F1D-9F55-B5AF49A3035A}" type="presParOf" srcId="{E122B3BD-2603-4224-AD0C-7C6855B409BC}" destId="{E0D5E9E8-267B-4CF5-8E9F-179F8370870E}" srcOrd="9" destOrd="0" presId="urn:microsoft.com/office/officeart/2005/8/layout/bProcess4"/>
    <dgm:cxn modelId="{7D0FC3A5-5F2D-4A1B-8D13-827456DD731F}" type="presParOf" srcId="{E122B3BD-2603-4224-AD0C-7C6855B409BC}" destId="{CFD073DC-508E-4EAE-AE5A-5D504ADA6DAF}" srcOrd="10" destOrd="0" presId="urn:microsoft.com/office/officeart/2005/8/layout/bProcess4"/>
    <dgm:cxn modelId="{D3B97706-A4D6-4AF9-92FA-4AAEA0B2F23D}" type="presParOf" srcId="{CFD073DC-508E-4EAE-AE5A-5D504ADA6DAF}" destId="{BACFBA89-EBCB-490C-84B8-59232B5EED79}" srcOrd="0" destOrd="0" presId="urn:microsoft.com/office/officeart/2005/8/layout/bProcess4"/>
    <dgm:cxn modelId="{91E9AEE6-6FE3-4A91-838D-7DE65823B981}" type="presParOf" srcId="{CFD073DC-508E-4EAE-AE5A-5D504ADA6DAF}" destId="{BDA2841D-45BE-495C-AA15-BA343ED681C1}" srcOrd="1" destOrd="0" presId="urn:microsoft.com/office/officeart/2005/8/layout/bProcess4"/>
    <dgm:cxn modelId="{184E2CA8-D21A-487A-A7F2-1C4648A90F2C}" type="presParOf" srcId="{E122B3BD-2603-4224-AD0C-7C6855B409BC}" destId="{8D6B14E0-20F0-40D9-8D21-03B015238F0C}" srcOrd="11" destOrd="0" presId="urn:microsoft.com/office/officeart/2005/8/layout/bProcess4"/>
    <dgm:cxn modelId="{74309D34-AB67-43A7-86DD-9EF01A67EDF5}" type="presParOf" srcId="{E122B3BD-2603-4224-AD0C-7C6855B409BC}" destId="{D767CAA2-E9B9-45E2-866D-CA918C133EDB}" srcOrd="12" destOrd="0" presId="urn:microsoft.com/office/officeart/2005/8/layout/bProcess4"/>
    <dgm:cxn modelId="{2B424B5C-EB49-45AD-B18C-5D45FCA12D5A}" type="presParOf" srcId="{D767CAA2-E9B9-45E2-866D-CA918C133EDB}" destId="{83BE49BB-6A3D-482F-90B9-56D0EF3E019C}" srcOrd="0" destOrd="0" presId="urn:microsoft.com/office/officeart/2005/8/layout/bProcess4"/>
    <dgm:cxn modelId="{7F8F2A35-0E71-4CAA-A80D-C507559CA8B0}" type="presParOf" srcId="{D767CAA2-E9B9-45E2-866D-CA918C133EDB}" destId="{E98C7459-D7EB-4467-B58A-F9D7FCFB7C64}" srcOrd="1" destOrd="0" presId="urn:microsoft.com/office/officeart/2005/8/layout/bProcess4"/>
    <dgm:cxn modelId="{BFE1F235-798E-46FE-B13F-38518D0B11E7}" type="presParOf" srcId="{E122B3BD-2603-4224-AD0C-7C6855B409BC}" destId="{1125BEA5-EF69-43C9-965E-795EC52A04EF}" srcOrd="13" destOrd="0" presId="urn:microsoft.com/office/officeart/2005/8/layout/bProcess4"/>
    <dgm:cxn modelId="{21079FCC-AF2F-4D1E-B31C-BA9AB71806A0}" type="presParOf" srcId="{E122B3BD-2603-4224-AD0C-7C6855B409BC}" destId="{06161EF7-7515-4D41-A4CE-395247B1C8C2}" srcOrd="14" destOrd="0" presId="urn:microsoft.com/office/officeart/2005/8/layout/bProcess4"/>
    <dgm:cxn modelId="{361538DB-8252-4BD8-A508-9F6294B078A6}" type="presParOf" srcId="{06161EF7-7515-4D41-A4CE-395247B1C8C2}" destId="{BEE84575-BFD9-4708-B571-F94071601D3C}" srcOrd="0" destOrd="0" presId="urn:microsoft.com/office/officeart/2005/8/layout/bProcess4"/>
    <dgm:cxn modelId="{5C7B77D6-AC34-4F78-B18E-E1D3C4698217}" type="presParOf" srcId="{06161EF7-7515-4D41-A4CE-395247B1C8C2}" destId="{70246DEB-86D6-4500-8E4B-6DBADBD461B5}" srcOrd="1" destOrd="0" presId="urn:microsoft.com/office/officeart/2005/8/layout/bProcess4"/>
  </dgm:cxnLst>
  <dgm:bg/>
  <dgm:whole/>
</dgm:dataModel>
</file>

<file path=ppt/diagrams/data6.xml><?xml version="1.0" encoding="utf-8"?>
<dgm:dataModel xmlns:dgm="http://schemas.openxmlformats.org/drawingml/2006/diagram" xmlns:a="http://schemas.openxmlformats.org/drawingml/2006/main">
  <dgm:ptLst>
    <dgm:pt modelId="{C002113C-0C07-43EF-9D1C-B2EB5A2356BA}"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en-MY"/>
        </a:p>
      </dgm:t>
    </dgm:pt>
    <dgm:pt modelId="{C83A7502-E2F0-4443-999E-685B7B9B1814}">
      <dgm:prSet/>
      <dgm:spPr/>
      <dgm:t>
        <a:bodyPr/>
        <a:lstStyle/>
        <a:p>
          <a:pPr rtl="0"/>
          <a:r>
            <a:rPr lang="ru-RU" b="1" dirty="0" smtClean="0"/>
            <a:t>Acute Pancreatities</a:t>
          </a:r>
        </a:p>
      </dgm:t>
    </dgm:pt>
    <dgm:pt modelId="{B23AD963-AB69-4B0B-A352-A9484A2A6D9E}" type="parTrans" cxnId="{641BD30B-82A3-437D-BA49-1DF09486E838}">
      <dgm:prSet/>
      <dgm:spPr/>
      <dgm:t>
        <a:bodyPr/>
        <a:lstStyle/>
        <a:p>
          <a:endParaRPr lang="en-MY"/>
        </a:p>
      </dgm:t>
    </dgm:pt>
    <dgm:pt modelId="{F7D93EDF-7585-41BC-AA1D-D8938CA43D4C}" type="sibTrans" cxnId="{641BD30B-82A3-437D-BA49-1DF09486E838}">
      <dgm:prSet/>
      <dgm:spPr/>
      <dgm:t>
        <a:bodyPr/>
        <a:lstStyle/>
        <a:p>
          <a:endParaRPr lang="en-MY"/>
        </a:p>
      </dgm:t>
    </dgm:pt>
    <dgm:pt modelId="{F1B7A170-797D-48CA-86E9-02EC5E31BA2D}">
      <dgm:prSet/>
      <dgm:spPr/>
      <dgm:t>
        <a:bodyPr/>
        <a:lstStyle/>
        <a:p>
          <a:pPr rtl="0"/>
          <a:r>
            <a:rPr lang="ru-RU" b="1" dirty="0" smtClean="0"/>
            <a:t>Pelvic Abcess</a:t>
          </a:r>
          <a:endParaRPr lang="en-MY" b="1" dirty="0">
            <a:effectLst>
              <a:outerShdw blurRad="38100" dist="38100" dir="2700000" algn="tl">
                <a:srgbClr val="000000">
                  <a:alpha val="43137"/>
                </a:srgbClr>
              </a:outerShdw>
            </a:effectLst>
            <a:latin typeface="Arial" pitchFamily="34" charset="0"/>
            <a:cs typeface="Arial" pitchFamily="34" charset="0"/>
          </a:endParaRPr>
        </a:p>
      </dgm:t>
    </dgm:pt>
    <dgm:pt modelId="{4254441E-FFB5-434D-BFF7-2AD76E506842}" type="parTrans" cxnId="{A9065F8C-8D51-435D-98CE-02FFBE065906}">
      <dgm:prSet/>
      <dgm:spPr/>
      <dgm:t>
        <a:bodyPr/>
        <a:lstStyle/>
        <a:p>
          <a:endParaRPr lang="en-MY"/>
        </a:p>
      </dgm:t>
    </dgm:pt>
    <dgm:pt modelId="{4398E23F-071A-474F-A572-8392AD62EAF9}" type="sibTrans" cxnId="{A9065F8C-8D51-435D-98CE-02FFBE065906}">
      <dgm:prSet/>
      <dgm:spPr/>
      <dgm:t>
        <a:bodyPr/>
        <a:lstStyle/>
        <a:p>
          <a:endParaRPr lang="en-MY"/>
        </a:p>
      </dgm:t>
    </dgm:pt>
    <dgm:pt modelId="{BAB86EEF-6884-406E-B762-463B9C7B1D01}">
      <dgm:prSet custT="1"/>
      <dgm:spPr/>
      <dgm:t>
        <a:bodyPr/>
        <a:lstStyle/>
        <a:p>
          <a:pPr rtl="0"/>
          <a:r>
            <a:rPr lang="ru-RU" sz="2800" b="1" dirty="0" smtClean="0"/>
            <a:t>Appendicitis (Perforated</a:t>
          </a:r>
          <a:r>
            <a:rPr lang="ru-RU" sz="2100" dirty="0" smtClean="0"/>
            <a:t>) </a:t>
          </a:r>
          <a:endParaRPr lang="en-MY" sz="2100" dirty="0">
            <a:effectLst>
              <a:outerShdw blurRad="38100" dist="38100" dir="2700000" algn="tl">
                <a:srgbClr val="000000">
                  <a:alpha val="43137"/>
                </a:srgbClr>
              </a:outerShdw>
            </a:effectLst>
            <a:latin typeface="Arial" pitchFamily="34" charset="0"/>
            <a:cs typeface="Arial" pitchFamily="34" charset="0"/>
          </a:endParaRPr>
        </a:p>
      </dgm:t>
    </dgm:pt>
    <dgm:pt modelId="{06A316F3-461B-4D97-8DF1-9F80E7386399}" type="sibTrans" cxnId="{21C3497F-D883-4309-ADBB-943C8C375760}">
      <dgm:prSet/>
      <dgm:spPr/>
      <dgm:t>
        <a:bodyPr/>
        <a:lstStyle/>
        <a:p>
          <a:endParaRPr lang="en-MY"/>
        </a:p>
      </dgm:t>
    </dgm:pt>
    <dgm:pt modelId="{05DF12BF-D315-410D-833E-9CDFBD8AAA21}" type="parTrans" cxnId="{21C3497F-D883-4309-ADBB-943C8C375760}">
      <dgm:prSet/>
      <dgm:spPr/>
      <dgm:t>
        <a:bodyPr/>
        <a:lstStyle/>
        <a:p>
          <a:endParaRPr lang="en-MY"/>
        </a:p>
      </dgm:t>
    </dgm:pt>
    <dgm:pt modelId="{A5D2D284-4221-4F21-8338-156B8D08C43F}">
      <dgm:prSet/>
      <dgm:spPr/>
      <dgm:t>
        <a:bodyPr/>
        <a:lstStyle/>
        <a:p>
          <a:pPr rtl="0"/>
          <a:r>
            <a:rPr lang="ru-RU" b="1" dirty="0" smtClean="0"/>
            <a:t>Perforated Gastric or Duodenal Ulcer</a:t>
          </a:r>
          <a:endParaRPr lang="en-MY" b="1" dirty="0">
            <a:effectLst>
              <a:outerShdw blurRad="38100" dist="38100" dir="2700000" algn="tl">
                <a:srgbClr val="000000">
                  <a:alpha val="43137"/>
                </a:srgbClr>
              </a:outerShdw>
            </a:effectLst>
            <a:latin typeface="Arial" pitchFamily="34" charset="0"/>
            <a:cs typeface="Arial" pitchFamily="34" charset="0"/>
          </a:endParaRPr>
        </a:p>
      </dgm:t>
    </dgm:pt>
    <dgm:pt modelId="{BAB2F0BC-6A96-4749-BBF2-070D4FF0E23E}" type="parTrans" cxnId="{040DBE9A-A529-4B04-930D-68566A6881AF}">
      <dgm:prSet/>
      <dgm:spPr/>
      <dgm:t>
        <a:bodyPr/>
        <a:lstStyle/>
        <a:p>
          <a:endParaRPr lang="en-IN"/>
        </a:p>
      </dgm:t>
    </dgm:pt>
    <dgm:pt modelId="{7F6A4EFD-8DC1-41A6-9583-6B9046988845}" type="sibTrans" cxnId="{040DBE9A-A529-4B04-930D-68566A6881AF}">
      <dgm:prSet/>
      <dgm:spPr/>
      <dgm:t>
        <a:bodyPr/>
        <a:lstStyle/>
        <a:p>
          <a:endParaRPr lang="en-IN"/>
        </a:p>
      </dgm:t>
    </dgm:pt>
    <dgm:pt modelId="{246BBDCA-50FB-4E67-AF8E-86B7D671056D}" type="pres">
      <dgm:prSet presAssocID="{C002113C-0C07-43EF-9D1C-B2EB5A2356BA}" presName="diagram" presStyleCnt="0">
        <dgm:presLayoutVars>
          <dgm:dir/>
          <dgm:resizeHandles val="exact"/>
        </dgm:presLayoutVars>
      </dgm:prSet>
      <dgm:spPr/>
      <dgm:t>
        <a:bodyPr/>
        <a:lstStyle/>
        <a:p>
          <a:endParaRPr lang="en-US"/>
        </a:p>
      </dgm:t>
    </dgm:pt>
    <dgm:pt modelId="{8A14FEAF-8489-402C-86ED-13D419D6CC2A}" type="pres">
      <dgm:prSet presAssocID="{BAB86EEF-6884-406E-B762-463B9C7B1D01}" presName="node" presStyleLbl="node1" presStyleIdx="0" presStyleCnt="4">
        <dgm:presLayoutVars>
          <dgm:bulletEnabled val="1"/>
        </dgm:presLayoutVars>
      </dgm:prSet>
      <dgm:spPr/>
      <dgm:t>
        <a:bodyPr/>
        <a:lstStyle/>
        <a:p>
          <a:endParaRPr lang="en-US"/>
        </a:p>
      </dgm:t>
    </dgm:pt>
    <dgm:pt modelId="{273C9195-D3A2-47A8-9EDB-5DE95F1CA31A}" type="pres">
      <dgm:prSet presAssocID="{06A316F3-461B-4D97-8DF1-9F80E7386399}" presName="sibTrans" presStyleCnt="0"/>
      <dgm:spPr/>
    </dgm:pt>
    <dgm:pt modelId="{7AE8C41E-FABD-4679-A4E5-59C2C41DB248}" type="pres">
      <dgm:prSet presAssocID="{C83A7502-E2F0-4443-999E-685B7B9B1814}" presName="node" presStyleLbl="node1" presStyleIdx="1" presStyleCnt="4">
        <dgm:presLayoutVars>
          <dgm:bulletEnabled val="1"/>
        </dgm:presLayoutVars>
      </dgm:prSet>
      <dgm:spPr/>
      <dgm:t>
        <a:bodyPr/>
        <a:lstStyle/>
        <a:p>
          <a:endParaRPr lang="en-US"/>
        </a:p>
      </dgm:t>
    </dgm:pt>
    <dgm:pt modelId="{3F89EF56-AC56-4BDB-A4D1-AC5BE20BCC13}" type="pres">
      <dgm:prSet presAssocID="{F7D93EDF-7585-41BC-AA1D-D8938CA43D4C}" presName="sibTrans" presStyleCnt="0"/>
      <dgm:spPr/>
    </dgm:pt>
    <dgm:pt modelId="{B41C004B-4653-4FB0-8B31-A099C782972C}" type="pres">
      <dgm:prSet presAssocID="{F1B7A170-797D-48CA-86E9-02EC5E31BA2D}" presName="node" presStyleLbl="node1" presStyleIdx="2" presStyleCnt="4">
        <dgm:presLayoutVars>
          <dgm:bulletEnabled val="1"/>
        </dgm:presLayoutVars>
      </dgm:prSet>
      <dgm:spPr/>
      <dgm:t>
        <a:bodyPr/>
        <a:lstStyle/>
        <a:p>
          <a:endParaRPr lang="en-US"/>
        </a:p>
      </dgm:t>
    </dgm:pt>
    <dgm:pt modelId="{D8C982B2-A3C5-4594-B3BA-B20D69D89BF8}" type="pres">
      <dgm:prSet presAssocID="{4398E23F-071A-474F-A572-8392AD62EAF9}" presName="sibTrans" presStyleCnt="0"/>
      <dgm:spPr/>
    </dgm:pt>
    <dgm:pt modelId="{07E1E65A-329D-4EAE-A858-9EBF1D9B5E08}" type="pres">
      <dgm:prSet presAssocID="{A5D2D284-4221-4F21-8338-156B8D08C43F}" presName="node" presStyleLbl="node1" presStyleIdx="3" presStyleCnt="4">
        <dgm:presLayoutVars>
          <dgm:bulletEnabled val="1"/>
        </dgm:presLayoutVars>
      </dgm:prSet>
      <dgm:spPr/>
      <dgm:t>
        <a:bodyPr/>
        <a:lstStyle/>
        <a:p>
          <a:endParaRPr lang="en-IN"/>
        </a:p>
      </dgm:t>
    </dgm:pt>
  </dgm:ptLst>
  <dgm:cxnLst>
    <dgm:cxn modelId="{21C3497F-D883-4309-ADBB-943C8C375760}" srcId="{C002113C-0C07-43EF-9D1C-B2EB5A2356BA}" destId="{BAB86EEF-6884-406E-B762-463B9C7B1D01}" srcOrd="0" destOrd="0" parTransId="{05DF12BF-D315-410D-833E-9CDFBD8AAA21}" sibTransId="{06A316F3-461B-4D97-8DF1-9F80E7386399}"/>
    <dgm:cxn modelId="{2E37557F-01AD-4646-B876-936E4288575D}" type="presOf" srcId="{A5D2D284-4221-4F21-8338-156B8D08C43F}" destId="{07E1E65A-329D-4EAE-A858-9EBF1D9B5E08}" srcOrd="0" destOrd="0" presId="urn:microsoft.com/office/officeart/2005/8/layout/default"/>
    <dgm:cxn modelId="{A9065F8C-8D51-435D-98CE-02FFBE065906}" srcId="{C002113C-0C07-43EF-9D1C-B2EB5A2356BA}" destId="{F1B7A170-797D-48CA-86E9-02EC5E31BA2D}" srcOrd="2" destOrd="0" parTransId="{4254441E-FFB5-434D-BFF7-2AD76E506842}" sibTransId="{4398E23F-071A-474F-A572-8392AD62EAF9}"/>
    <dgm:cxn modelId="{040DBE9A-A529-4B04-930D-68566A6881AF}" srcId="{C002113C-0C07-43EF-9D1C-B2EB5A2356BA}" destId="{A5D2D284-4221-4F21-8338-156B8D08C43F}" srcOrd="3" destOrd="0" parTransId="{BAB2F0BC-6A96-4749-BBF2-070D4FF0E23E}" sibTransId="{7F6A4EFD-8DC1-41A6-9583-6B9046988845}"/>
    <dgm:cxn modelId="{C337BB13-2731-4F85-B64A-33BDA37B9230}" type="presOf" srcId="{C83A7502-E2F0-4443-999E-685B7B9B1814}" destId="{7AE8C41E-FABD-4679-A4E5-59C2C41DB248}" srcOrd="0" destOrd="0" presId="urn:microsoft.com/office/officeart/2005/8/layout/default"/>
    <dgm:cxn modelId="{BDCC8B14-E577-439B-92B4-1D590AB32528}" type="presOf" srcId="{BAB86EEF-6884-406E-B762-463B9C7B1D01}" destId="{8A14FEAF-8489-402C-86ED-13D419D6CC2A}" srcOrd="0" destOrd="0" presId="urn:microsoft.com/office/officeart/2005/8/layout/default"/>
    <dgm:cxn modelId="{50E81CC2-2818-4A4B-B25A-65D794EA7586}" type="presOf" srcId="{C002113C-0C07-43EF-9D1C-B2EB5A2356BA}" destId="{246BBDCA-50FB-4E67-AF8E-86B7D671056D}" srcOrd="0" destOrd="0" presId="urn:microsoft.com/office/officeart/2005/8/layout/default"/>
    <dgm:cxn modelId="{F1ABA620-C283-41DD-B8C8-E456D2E79D8E}" type="presOf" srcId="{F1B7A170-797D-48CA-86E9-02EC5E31BA2D}" destId="{B41C004B-4653-4FB0-8B31-A099C782972C}" srcOrd="0" destOrd="0" presId="urn:microsoft.com/office/officeart/2005/8/layout/default"/>
    <dgm:cxn modelId="{641BD30B-82A3-437D-BA49-1DF09486E838}" srcId="{C002113C-0C07-43EF-9D1C-B2EB5A2356BA}" destId="{C83A7502-E2F0-4443-999E-685B7B9B1814}" srcOrd="1" destOrd="0" parTransId="{B23AD963-AB69-4B0B-A352-A9484A2A6D9E}" sibTransId="{F7D93EDF-7585-41BC-AA1D-D8938CA43D4C}"/>
    <dgm:cxn modelId="{66AA73BE-A25A-4ED1-A4ED-A8ED07C51FDF}" type="presParOf" srcId="{246BBDCA-50FB-4E67-AF8E-86B7D671056D}" destId="{8A14FEAF-8489-402C-86ED-13D419D6CC2A}" srcOrd="0" destOrd="0" presId="urn:microsoft.com/office/officeart/2005/8/layout/default"/>
    <dgm:cxn modelId="{4FE0F1F1-B752-4A95-91C2-20FF374E8574}" type="presParOf" srcId="{246BBDCA-50FB-4E67-AF8E-86B7D671056D}" destId="{273C9195-D3A2-47A8-9EDB-5DE95F1CA31A}" srcOrd="1" destOrd="0" presId="urn:microsoft.com/office/officeart/2005/8/layout/default"/>
    <dgm:cxn modelId="{C29B61BB-FC38-4C69-946A-1B282108480B}" type="presParOf" srcId="{246BBDCA-50FB-4E67-AF8E-86B7D671056D}" destId="{7AE8C41E-FABD-4679-A4E5-59C2C41DB248}" srcOrd="2" destOrd="0" presId="urn:microsoft.com/office/officeart/2005/8/layout/default"/>
    <dgm:cxn modelId="{DE039C23-3B3C-4C9E-ABD4-749BA58A9DE3}" type="presParOf" srcId="{246BBDCA-50FB-4E67-AF8E-86B7D671056D}" destId="{3F89EF56-AC56-4BDB-A4D1-AC5BE20BCC13}" srcOrd="3" destOrd="0" presId="urn:microsoft.com/office/officeart/2005/8/layout/default"/>
    <dgm:cxn modelId="{8821D8E8-58E2-4CFF-B097-258BF2430019}" type="presParOf" srcId="{246BBDCA-50FB-4E67-AF8E-86B7D671056D}" destId="{B41C004B-4653-4FB0-8B31-A099C782972C}" srcOrd="4" destOrd="0" presId="urn:microsoft.com/office/officeart/2005/8/layout/default"/>
    <dgm:cxn modelId="{7DF39FC1-A1ED-4124-9E2B-C7F716DF5C74}" type="presParOf" srcId="{246BBDCA-50FB-4E67-AF8E-86B7D671056D}" destId="{D8C982B2-A3C5-4594-B3BA-B20D69D89BF8}" srcOrd="5" destOrd="0" presId="urn:microsoft.com/office/officeart/2005/8/layout/default"/>
    <dgm:cxn modelId="{126DC5CE-9238-4801-9518-45435EBB67E3}" type="presParOf" srcId="{246BBDCA-50FB-4E67-AF8E-86B7D671056D}" destId="{07E1E65A-329D-4EAE-A858-9EBF1D9B5E08}" srcOrd="6" destOrd="0" presId="urn:microsoft.com/office/officeart/2005/8/layout/default"/>
  </dgm:cxnLst>
  <dgm:bg/>
  <dgm:whole/>
</dgm:dataModel>
</file>

<file path=ppt/diagrams/data7.xml><?xml version="1.0" encoding="utf-8"?>
<dgm:dataModel xmlns:dgm="http://schemas.openxmlformats.org/drawingml/2006/diagram" xmlns:a="http://schemas.openxmlformats.org/drawingml/2006/main">
  <dgm:ptLst>
    <dgm:pt modelId="{C1FE5F02-9FA0-469E-B7D1-BF042053E86A}" type="doc">
      <dgm:prSet loTypeId="urn:microsoft.com/office/officeart/2005/8/layout/chevron2" loCatId="list" qsTypeId="urn:microsoft.com/office/officeart/2005/8/quickstyle/3d1" qsCatId="3D" csTypeId="urn:microsoft.com/office/officeart/2005/8/colors/colorful2" csCatId="colorful" phldr="1"/>
      <dgm:spPr/>
      <dgm:t>
        <a:bodyPr/>
        <a:lstStyle/>
        <a:p>
          <a:endParaRPr lang="en-US"/>
        </a:p>
      </dgm:t>
    </dgm:pt>
    <dgm:pt modelId="{8C913940-70F5-43A4-B7B7-E469DF7CB6CE}">
      <dgm:prSet phldrT="[Text]"/>
      <dgm:spPr/>
      <dgm:t>
        <a:bodyPr/>
        <a:lstStyle/>
        <a:p>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dgm:t>
    </dgm:pt>
    <dgm:pt modelId="{07BE455E-C596-4CA6-99AE-0C798B065D37}" type="parTrans" cxnId="{79F05FB0-700C-4A40-81A4-487F6F1BB046}">
      <dgm:prSet/>
      <dgm:spPr/>
      <dgm:t>
        <a:bodyPr/>
        <a:lstStyle/>
        <a:p>
          <a:endParaRPr lang="en-US" b="1">
            <a:effectLst>
              <a:outerShdw blurRad="38100" dist="38100" dir="2700000" algn="tl">
                <a:srgbClr val="000000">
                  <a:alpha val="43137"/>
                </a:srgbClr>
              </a:outerShdw>
            </a:effectLst>
          </a:endParaRPr>
        </a:p>
      </dgm:t>
    </dgm:pt>
    <dgm:pt modelId="{76BCC688-C001-4800-A89E-8CB8B2FA24A9}" type="sibTrans" cxnId="{79F05FB0-700C-4A40-81A4-487F6F1BB046}">
      <dgm:prSet/>
      <dgm:spPr/>
      <dgm:t>
        <a:bodyPr/>
        <a:lstStyle/>
        <a:p>
          <a:endParaRPr lang="en-US" b="1">
            <a:effectLst>
              <a:outerShdw blurRad="38100" dist="38100" dir="2700000" algn="tl">
                <a:srgbClr val="000000">
                  <a:alpha val="43137"/>
                </a:srgbClr>
              </a:outerShdw>
            </a:effectLst>
          </a:endParaRPr>
        </a:p>
      </dgm:t>
    </dgm:pt>
    <dgm:pt modelId="{9B63FD6E-FD90-40CE-BD20-7736F229A183}">
      <dgm:prSet phldrT="[Text]"/>
      <dgm:spPr/>
      <dgm:t>
        <a:bodyPr/>
        <a:lstStyle/>
        <a:p>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dgm:t>
    </dgm:pt>
    <dgm:pt modelId="{947B7BE8-5E14-42B5-A703-F4BF2BCF340C}" type="parTrans" cxnId="{7DFD7FBC-A27A-42B3-B791-51E0ED3235C8}">
      <dgm:prSet/>
      <dgm:spPr/>
      <dgm:t>
        <a:bodyPr/>
        <a:lstStyle/>
        <a:p>
          <a:endParaRPr lang="en-US" b="1">
            <a:effectLst>
              <a:outerShdw blurRad="38100" dist="38100" dir="2700000" algn="tl">
                <a:srgbClr val="000000">
                  <a:alpha val="43137"/>
                </a:srgbClr>
              </a:outerShdw>
            </a:effectLst>
          </a:endParaRPr>
        </a:p>
      </dgm:t>
    </dgm:pt>
    <dgm:pt modelId="{6C5BBECF-4082-43CA-9311-FD85D565E9E2}" type="sibTrans" cxnId="{7DFD7FBC-A27A-42B3-B791-51E0ED3235C8}">
      <dgm:prSet/>
      <dgm:spPr/>
      <dgm:t>
        <a:bodyPr/>
        <a:lstStyle/>
        <a:p>
          <a:endParaRPr lang="en-US" b="1">
            <a:effectLst>
              <a:outerShdw blurRad="38100" dist="38100" dir="2700000" algn="tl">
                <a:srgbClr val="000000">
                  <a:alpha val="43137"/>
                </a:srgbClr>
              </a:outerShdw>
            </a:effectLst>
          </a:endParaRPr>
        </a:p>
      </dgm:t>
    </dgm:pt>
    <dgm:pt modelId="{229A8035-AB8F-4CE6-8BE1-183A7799F106}">
      <dgm:prSet phldrT="[Text]"/>
      <dgm:spPr/>
      <dgm:t>
        <a:bodyPr/>
        <a:lstStyle/>
        <a:p>
          <a:r>
            <a:rPr lang="en-US" b="1" dirty="0" smtClean="0">
              <a:effectLst>
                <a:outerShdw blurRad="38100" dist="38100" dir="2700000" algn="tl">
                  <a:srgbClr val="000000">
                    <a:alpha val="43137"/>
                  </a:srgbClr>
                </a:outerShdw>
              </a:effectLst>
            </a:rPr>
            <a:t>3</a:t>
          </a:r>
          <a:endParaRPr lang="en-US" b="1" dirty="0">
            <a:effectLst>
              <a:outerShdw blurRad="38100" dist="38100" dir="2700000" algn="tl">
                <a:srgbClr val="000000">
                  <a:alpha val="43137"/>
                </a:srgbClr>
              </a:outerShdw>
            </a:effectLst>
          </a:endParaRPr>
        </a:p>
      </dgm:t>
    </dgm:pt>
    <dgm:pt modelId="{19062922-2CEF-4B70-A341-B47FCDE6F4F5}" type="parTrans" cxnId="{223E4C8B-9DA6-49B2-A5E5-C924C1A471C6}">
      <dgm:prSet/>
      <dgm:spPr/>
      <dgm:t>
        <a:bodyPr/>
        <a:lstStyle/>
        <a:p>
          <a:endParaRPr lang="en-US" b="1">
            <a:effectLst>
              <a:outerShdw blurRad="38100" dist="38100" dir="2700000" algn="tl">
                <a:srgbClr val="000000">
                  <a:alpha val="43137"/>
                </a:srgbClr>
              </a:outerShdw>
            </a:effectLst>
          </a:endParaRPr>
        </a:p>
      </dgm:t>
    </dgm:pt>
    <dgm:pt modelId="{325B5856-BD0E-4C87-9A21-4F5C21A1790F}" type="sibTrans" cxnId="{223E4C8B-9DA6-49B2-A5E5-C924C1A471C6}">
      <dgm:prSet/>
      <dgm:spPr/>
      <dgm:t>
        <a:bodyPr/>
        <a:lstStyle/>
        <a:p>
          <a:endParaRPr lang="en-US" b="1">
            <a:effectLst>
              <a:outerShdw blurRad="38100" dist="38100" dir="2700000" algn="tl">
                <a:srgbClr val="000000">
                  <a:alpha val="43137"/>
                </a:srgbClr>
              </a:outerShdw>
            </a:effectLst>
          </a:endParaRPr>
        </a:p>
      </dgm:t>
    </dgm:pt>
    <dgm:pt modelId="{4B61F5D5-8620-4B4B-8F8E-5261F93D9026}">
      <dgm:prSet phldrT="[Text]"/>
      <dgm:spPr/>
      <dgm:t>
        <a:bodyPr/>
        <a:lstStyle/>
        <a:p>
          <a:r>
            <a:rPr lang="en-US" b="1" dirty="0" smtClean="0">
              <a:effectLst>
                <a:outerShdw blurRad="38100" dist="38100" dir="2700000" algn="tl">
                  <a:srgbClr val="000000">
                    <a:alpha val="43137"/>
                  </a:srgbClr>
                </a:outerShdw>
              </a:effectLst>
            </a:rPr>
            <a:t>EXPECTANT MANAGEMENT</a:t>
          </a:r>
          <a:endParaRPr lang="en-US" b="1" dirty="0">
            <a:effectLst>
              <a:outerShdw blurRad="38100" dist="38100" dir="2700000" algn="tl">
                <a:srgbClr val="000000">
                  <a:alpha val="43137"/>
                </a:srgbClr>
              </a:outerShdw>
            </a:effectLst>
          </a:endParaRPr>
        </a:p>
      </dgm:t>
    </dgm:pt>
    <dgm:pt modelId="{8B81BC49-D81E-4CD3-9BA5-C51A252EC5DD}" type="parTrans" cxnId="{90F799A3-8E5B-4F22-8CCF-9351D0F2F2D6}">
      <dgm:prSet/>
      <dgm:spPr/>
      <dgm:t>
        <a:bodyPr/>
        <a:lstStyle/>
        <a:p>
          <a:endParaRPr lang="en-US" b="1">
            <a:effectLst>
              <a:outerShdw blurRad="38100" dist="38100" dir="2700000" algn="tl">
                <a:srgbClr val="000000">
                  <a:alpha val="43137"/>
                </a:srgbClr>
              </a:outerShdw>
            </a:effectLst>
          </a:endParaRPr>
        </a:p>
      </dgm:t>
    </dgm:pt>
    <dgm:pt modelId="{86F2B1CE-25D4-42DC-9A34-97937D4AE877}" type="sibTrans" cxnId="{90F799A3-8E5B-4F22-8CCF-9351D0F2F2D6}">
      <dgm:prSet/>
      <dgm:spPr/>
      <dgm:t>
        <a:bodyPr/>
        <a:lstStyle/>
        <a:p>
          <a:endParaRPr lang="en-US" b="1">
            <a:effectLst>
              <a:outerShdw blurRad="38100" dist="38100" dir="2700000" algn="tl">
                <a:srgbClr val="000000">
                  <a:alpha val="43137"/>
                </a:srgbClr>
              </a:outerShdw>
            </a:effectLst>
          </a:endParaRPr>
        </a:p>
      </dgm:t>
    </dgm:pt>
    <dgm:pt modelId="{9E53756B-3AFC-45EF-9BAC-ABE4E27D05D0}">
      <dgm:prSet phldrT="[Text]"/>
      <dgm:spPr/>
      <dgm:t>
        <a:bodyPr/>
        <a:lstStyle/>
        <a:p>
          <a:r>
            <a:rPr lang="en-US" b="1" dirty="0" smtClean="0">
              <a:effectLst>
                <a:outerShdw blurRad="38100" dist="38100" dir="2700000" algn="tl">
                  <a:srgbClr val="000000">
                    <a:alpha val="43137"/>
                  </a:srgbClr>
                </a:outerShdw>
              </a:effectLst>
            </a:rPr>
            <a:t>MEDICAL MANAGEMENT</a:t>
          </a:r>
          <a:endParaRPr lang="en-US" b="1" dirty="0">
            <a:effectLst>
              <a:outerShdw blurRad="38100" dist="38100" dir="2700000" algn="tl">
                <a:srgbClr val="000000">
                  <a:alpha val="43137"/>
                </a:srgbClr>
              </a:outerShdw>
            </a:effectLst>
          </a:endParaRPr>
        </a:p>
      </dgm:t>
    </dgm:pt>
    <dgm:pt modelId="{2B5D0AE1-B9C9-4796-8C4D-DC877C4488C8}" type="sibTrans" cxnId="{90D1C975-9C40-43FB-A166-6177B0C5144F}">
      <dgm:prSet/>
      <dgm:spPr/>
      <dgm:t>
        <a:bodyPr/>
        <a:lstStyle/>
        <a:p>
          <a:endParaRPr lang="en-US" b="1">
            <a:effectLst>
              <a:outerShdw blurRad="38100" dist="38100" dir="2700000" algn="tl">
                <a:srgbClr val="000000">
                  <a:alpha val="43137"/>
                </a:srgbClr>
              </a:outerShdw>
            </a:effectLst>
          </a:endParaRPr>
        </a:p>
      </dgm:t>
    </dgm:pt>
    <dgm:pt modelId="{161796BB-79FC-4E6C-A1EA-D7AF88BAAD92}" type="parTrans" cxnId="{90D1C975-9C40-43FB-A166-6177B0C5144F}">
      <dgm:prSet/>
      <dgm:spPr/>
      <dgm:t>
        <a:bodyPr/>
        <a:lstStyle/>
        <a:p>
          <a:endParaRPr lang="en-US" b="1">
            <a:effectLst>
              <a:outerShdw blurRad="38100" dist="38100" dir="2700000" algn="tl">
                <a:srgbClr val="000000">
                  <a:alpha val="43137"/>
                </a:srgbClr>
              </a:outerShdw>
            </a:effectLst>
          </a:endParaRPr>
        </a:p>
      </dgm:t>
    </dgm:pt>
    <dgm:pt modelId="{D0196A09-5A3B-426D-9AE8-18A35C9CAED7}">
      <dgm:prSet phldrT="[Text]"/>
      <dgm:spPr/>
      <dgm:t>
        <a:bodyPr/>
        <a:lstStyle/>
        <a:p>
          <a:r>
            <a:rPr lang="en-US" b="1" dirty="0" smtClean="0">
              <a:effectLst>
                <a:outerShdw blurRad="38100" dist="38100" dir="2700000" algn="tl">
                  <a:srgbClr val="000000">
                    <a:alpha val="43137"/>
                  </a:srgbClr>
                </a:outerShdw>
              </a:effectLst>
            </a:rPr>
            <a:t>SURGICAL MANAGEMENT</a:t>
          </a:r>
          <a:endParaRPr lang="en-US" b="1" dirty="0">
            <a:effectLst>
              <a:outerShdw blurRad="38100" dist="38100" dir="2700000" algn="tl">
                <a:srgbClr val="000000">
                  <a:alpha val="43137"/>
                </a:srgbClr>
              </a:outerShdw>
            </a:effectLst>
          </a:endParaRPr>
        </a:p>
      </dgm:t>
    </dgm:pt>
    <dgm:pt modelId="{1EC661DA-7023-43C6-9567-804B2FE1D559}" type="sibTrans" cxnId="{85BE6649-E1B7-4CB3-8020-A2FCB77CCFB8}">
      <dgm:prSet/>
      <dgm:spPr/>
      <dgm:t>
        <a:bodyPr/>
        <a:lstStyle/>
        <a:p>
          <a:endParaRPr lang="en-US" b="1">
            <a:effectLst>
              <a:outerShdw blurRad="38100" dist="38100" dir="2700000" algn="tl">
                <a:srgbClr val="000000">
                  <a:alpha val="43137"/>
                </a:srgbClr>
              </a:outerShdw>
            </a:effectLst>
          </a:endParaRPr>
        </a:p>
      </dgm:t>
    </dgm:pt>
    <dgm:pt modelId="{EE55D4ED-E924-40C5-8022-57FE44BAB43A}" type="parTrans" cxnId="{85BE6649-E1B7-4CB3-8020-A2FCB77CCFB8}">
      <dgm:prSet/>
      <dgm:spPr/>
      <dgm:t>
        <a:bodyPr/>
        <a:lstStyle/>
        <a:p>
          <a:endParaRPr lang="en-US" b="1">
            <a:effectLst>
              <a:outerShdw blurRad="38100" dist="38100" dir="2700000" algn="tl">
                <a:srgbClr val="000000">
                  <a:alpha val="43137"/>
                </a:srgbClr>
              </a:outerShdw>
            </a:effectLst>
          </a:endParaRPr>
        </a:p>
      </dgm:t>
    </dgm:pt>
    <dgm:pt modelId="{7F654D09-FF90-4BB9-9A38-F5F921233871}" type="pres">
      <dgm:prSet presAssocID="{C1FE5F02-9FA0-469E-B7D1-BF042053E86A}" presName="linearFlow" presStyleCnt="0">
        <dgm:presLayoutVars>
          <dgm:dir/>
          <dgm:animLvl val="lvl"/>
          <dgm:resizeHandles val="exact"/>
        </dgm:presLayoutVars>
      </dgm:prSet>
      <dgm:spPr/>
      <dgm:t>
        <a:bodyPr/>
        <a:lstStyle/>
        <a:p>
          <a:endParaRPr lang="en-MY"/>
        </a:p>
      </dgm:t>
    </dgm:pt>
    <dgm:pt modelId="{F0F16113-F681-4179-9DE4-3E20BE2B5F23}" type="pres">
      <dgm:prSet presAssocID="{8C913940-70F5-43A4-B7B7-E469DF7CB6CE}" presName="composite" presStyleCnt="0"/>
      <dgm:spPr/>
      <dgm:t>
        <a:bodyPr/>
        <a:lstStyle/>
        <a:p>
          <a:endParaRPr lang="en-MY"/>
        </a:p>
      </dgm:t>
    </dgm:pt>
    <dgm:pt modelId="{B7C18D10-A012-4975-ACC3-271C92E7125C}" type="pres">
      <dgm:prSet presAssocID="{8C913940-70F5-43A4-B7B7-E469DF7CB6CE}" presName="parentText" presStyleLbl="alignNode1" presStyleIdx="0" presStyleCnt="3">
        <dgm:presLayoutVars>
          <dgm:chMax val="1"/>
          <dgm:bulletEnabled val="1"/>
        </dgm:presLayoutVars>
      </dgm:prSet>
      <dgm:spPr/>
      <dgm:t>
        <a:bodyPr/>
        <a:lstStyle/>
        <a:p>
          <a:endParaRPr lang="en-MY"/>
        </a:p>
      </dgm:t>
    </dgm:pt>
    <dgm:pt modelId="{0BDAB636-0441-46C3-84DE-6CB13384EE9E}" type="pres">
      <dgm:prSet presAssocID="{8C913940-70F5-43A4-B7B7-E469DF7CB6CE}" presName="descendantText" presStyleLbl="alignAcc1" presStyleIdx="0" presStyleCnt="3">
        <dgm:presLayoutVars>
          <dgm:bulletEnabled val="1"/>
        </dgm:presLayoutVars>
      </dgm:prSet>
      <dgm:spPr/>
      <dgm:t>
        <a:bodyPr/>
        <a:lstStyle/>
        <a:p>
          <a:endParaRPr lang="en-US"/>
        </a:p>
      </dgm:t>
    </dgm:pt>
    <dgm:pt modelId="{07EF6972-B814-4F75-ACD6-A63FBA160143}" type="pres">
      <dgm:prSet presAssocID="{76BCC688-C001-4800-A89E-8CB8B2FA24A9}" presName="sp" presStyleCnt="0"/>
      <dgm:spPr/>
      <dgm:t>
        <a:bodyPr/>
        <a:lstStyle/>
        <a:p>
          <a:endParaRPr lang="en-MY"/>
        </a:p>
      </dgm:t>
    </dgm:pt>
    <dgm:pt modelId="{C7862B81-13ED-4BC4-A90F-18E0DB871105}" type="pres">
      <dgm:prSet presAssocID="{9B63FD6E-FD90-40CE-BD20-7736F229A183}" presName="composite" presStyleCnt="0"/>
      <dgm:spPr/>
      <dgm:t>
        <a:bodyPr/>
        <a:lstStyle/>
        <a:p>
          <a:endParaRPr lang="en-MY"/>
        </a:p>
      </dgm:t>
    </dgm:pt>
    <dgm:pt modelId="{66081167-E3EA-4121-9AE4-41F55D22B482}" type="pres">
      <dgm:prSet presAssocID="{9B63FD6E-FD90-40CE-BD20-7736F229A183}" presName="parentText" presStyleLbl="alignNode1" presStyleIdx="1" presStyleCnt="3">
        <dgm:presLayoutVars>
          <dgm:chMax val="1"/>
          <dgm:bulletEnabled val="1"/>
        </dgm:presLayoutVars>
      </dgm:prSet>
      <dgm:spPr/>
      <dgm:t>
        <a:bodyPr/>
        <a:lstStyle/>
        <a:p>
          <a:endParaRPr lang="en-MY"/>
        </a:p>
      </dgm:t>
    </dgm:pt>
    <dgm:pt modelId="{D5FF86D1-2691-4AFA-87CE-D43FC411D81D}" type="pres">
      <dgm:prSet presAssocID="{9B63FD6E-FD90-40CE-BD20-7736F229A183}" presName="descendantText" presStyleLbl="alignAcc1" presStyleIdx="1" presStyleCnt="3">
        <dgm:presLayoutVars>
          <dgm:bulletEnabled val="1"/>
        </dgm:presLayoutVars>
      </dgm:prSet>
      <dgm:spPr/>
      <dgm:t>
        <a:bodyPr/>
        <a:lstStyle/>
        <a:p>
          <a:endParaRPr lang="en-US"/>
        </a:p>
      </dgm:t>
    </dgm:pt>
    <dgm:pt modelId="{9A64828B-D651-4CE6-8844-A938C9C7FF4D}" type="pres">
      <dgm:prSet presAssocID="{6C5BBECF-4082-43CA-9311-FD85D565E9E2}" presName="sp" presStyleCnt="0"/>
      <dgm:spPr/>
      <dgm:t>
        <a:bodyPr/>
        <a:lstStyle/>
        <a:p>
          <a:endParaRPr lang="en-MY"/>
        </a:p>
      </dgm:t>
    </dgm:pt>
    <dgm:pt modelId="{DAF50DBE-F87E-4B5B-9E7D-8AEE7577F5EC}" type="pres">
      <dgm:prSet presAssocID="{229A8035-AB8F-4CE6-8BE1-183A7799F106}" presName="composite" presStyleCnt="0"/>
      <dgm:spPr/>
      <dgm:t>
        <a:bodyPr/>
        <a:lstStyle/>
        <a:p>
          <a:endParaRPr lang="en-MY"/>
        </a:p>
      </dgm:t>
    </dgm:pt>
    <dgm:pt modelId="{F075BC9E-B120-4F8F-AC3D-6E5FC43AC7DB}" type="pres">
      <dgm:prSet presAssocID="{229A8035-AB8F-4CE6-8BE1-183A7799F106}" presName="parentText" presStyleLbl="alignNode1" presStyleIdx="2" presStyleCnt="3">
        <dgm:presLayoutVars>
          <dgm:chMax val="1"/>
          <dgm:bulletEnabled val="1"/>
        </dgm:presLayoutVars>
      </dgm:prSet>
      <dgm:spPr/>
      <dgm:t>
        <a:bodyPr/>
        <a:lstStyle/>
        <a:p>
          <a:endParaRPr lang="en-MY"/>
        </a:p>
      </dgm:t>
    </dgm:pt>
    <dgm:pt modelId="{0E9D9DD9-AFD5-4167-8694-198E01B034AD}" type="pres">
      <dgm:prSet presAssocID="{229A8035-AB8F-4CE6-8BE1-183A7799F106}" presName="descendantText" presStyleLbl="alignAcc1" presStyleIdx="2" presStyleCnt="3">
        <dgm:presLayoutVars>
          <dgm:bulletEnabled val="1"/>
        </dgm:presLayoutVars>
      </dgm:prSet>
      <dgm:spPr/>
      <dgm:t>
        <a:bodyPr/>
        <a:lstStyle/>
        <a:p>
          <a:endParaRPr lang="en-US"/>
        </a:p>
      </dgm:t>
    </dgm:pt>
  </dgm:ptLst>
  <dgm:cxnLst>
    <dgm:cxn modelId="{79F05FB0-700C-4A40-81A4-487F6F1BB046}" srcId="{C1FE5F02-9FA0-469E-B7D1-BF042053E86A}" destId="{8C913940-70F5-43A4-B7B7-E469DF7CB6CE}" srcOrd="0" destOrd="0" parTransId="{07BE455E-C596-4CA6-99AE-0C798B065D37}" sibTransId="{76BCC688-C001-4800-A89E-8CB8B2FA24A9}"/>
    <dgm:cxn modelId="{223E4C8B-9DA6-49B2-A5E5-C924C1A471C6}" srcId="{C1FE5F02-9FA0-469E-B7D1-BF042053E86A}" destId="{229A8035-AB8F-4CE6-8BE1-183A7799F106}" srcOrd="2" destOrd="0" parTransId="{19062922-2CEF-4B70-A341-B47FCDE6F4F5}" sibTransId="{325B5856-BD0E-4C87-9A21-4F5C21A1790F}"/>
    <dgm:cxn modelId="{90D1C975-9C40-43FB-A166-6177B0C5144F}" srcId="{9B63FD6E-FD90-40CE-BD20-7736F229A183}" destId="{9E53756B-3AFC-45EF-9BAC-ABE4E27D05D0}" srcOrd="0" destOrd="0" parTransId="{161796BB-79FC-4E6C-A1EA-D7AF88BAAD92}" sibTransId="{2B5D0AE1-B9C9-4796-8C4D-DC877C4488C8}"/>
    <dgm:cxn modelId="{EC1BA407-9360-4DC1-AF20-BDDBBCA1EF0A}" type="presOf" srcId="{9E53756B-3AFC-45EF-9BAC-ABE4E27D05D0}" destId="{D5FF86D1-2691-4AFA-87CE-D43FC411D81D}" srcOrd="0" destOrd="0" presId="urn:microsoft.com/office/officeart/2005/8/layout/chevron2"/>
    <dgm:cxn modelId="{5D697822-4FE5-4F23-AA6E-BFE0B56F86EA}" type="presOf" srcId="{9B63FD6E-FD90-40CE-BD20-7736F229A183}" destId="{66081167-E3EA-4121-9AE4-41F55D22B482}" srcOrd="0" destOrd="0" presId="urn:microsoft.com/office/officeart/2005/8/layout/chevron2"/>
    <dgm:cxn modelId="{7DFD7FBC-A27A-42B3-B791-51E0ED3235C8}" srcId="{C1FE5F02-9FA0-469E-B7D1-BF042053E86A}" destId="{9B63FD6E-FD90-40CE-BD20-7736F229A183}" srcOrd="1" destOrd="0" parTransId="{947B7BE8-5E14-42B5-A703-F4BF2BCF340C}" sibTransId="{6C5BBECF-4082-43CA-9311-FD85D565E9E2}"/>
    <dgm:cxn modelId="{E3B44E4F-55C0-4907-BEBC-9032AADA816C}" type="presOf" srcId="{D0196A09-5A3B-426D-9AE8-18A35C9CAED7}" destId="{0E9D9DD9-AFD5-4167-8694-198E01B034AD}" srcOrd="0" destOrd="0" presId="urn:microsoft.com/office/officeart/2005/8/layout/chevron2"/>
    <dgm:cxn modelId="{53B679BD-3CF9-49C2-AD5E-1B9F98DE1407}" type="presOf" srcId="{4B61F5D5-8620-4B4B-8F8E-5261F93D9026}" destId="{0BDAB636-0441-46C3-84DE-6CB13384EE9E}" srcOrd="0" destOrd="0" presId="urn:microsoft.com/office/officeart/2005/8/layout/chevron2"/>
    <dgm:cxn modelId="{90F799A3-8E5B-4F22-8CCF-9351D0F2F2D6}" srcId="{8C913940-70F5-43A4-B7B7-E469DF7CB6CE}" destId="{4B61F5D5-8620-4B4B-8F8E-5261F93D9026}" srcOrd="0" destOrd="0" parTransId="{8B81BC49-D81E-4CD3-9BA5-C51A252EC5DD}" sibTransId="{86F2B1CE-25D4-42DC-9A34-97937D4AE877}"/>
    <dgm:cxn modelId="{11164F44-2138-4B1E-9687-F960C76C0737}" type="presOf" srcId="{229A8035-AB8F-4CE6-8BE1-183A7799F106}" destId="{F075BC9E-B120-4F8F-AC3D-6E5FC43AC7DB}" srcOrd="0" destOrd="0" presId="urn:microsoft.com/office/officeart/2005/8/layout/chevron2"/>
    <dgm:cxn modelId="{0D0589F8-B6FB-43D2-929C-D19CA6B3F3F7}" type="presOf" srcId="{8C913940-70F5-43A4-B7B7-E469DF7CB6CE}" destId="{B7C18D10-A012-4975-ACC3-271C92E7125C}" srcOrd="0" destOrd="0" presId="urn:microsoft.com/office/officeart/2005/8/layout/chevron2"/>
    <dgm:cxn modelId="{278EE794-EEF6-424A-B641-833305621CCA}" type="presOf" srcId="{C1FE5F02-9FA0-469E-B7D1-BF042053E86A}" destId="{7F654D09-FF90-4BB9-9A38-F5F921233871}" srcOrd="0" destOrd="0" presId="urn:microsoft.com/office/officeart/2005/8/layout/chevron2"/>
    <dgm:cxn modelId="{85BE6649-E1B7-4CB3-8020-A2FCB77CCFB8}" srcId="{229A8035-AB8F-4CE6-8BE1-183A7799F106}" destId="{D0196A09-5A3B-426D-9AE8-18A35C9CAED7}" srcOrd="0" destOrd="0" parTransId="{EE55D4ED-E924-40C5-8022-57FE44BAB43A}" sibTransId="{1EC661DA-7023-43C6-9567-804B2FE1D559}"/>
    <dgm:cxn modelId="{4CEF9FE2-D414-49F1-AFE5-28D27A120CFB}" type="presParOf" srcId="{7F654D09-FF90-4BB9-9A38-F5F921233871}" destId="{F0F16113-F681-4179-9DE4-3E20BE2B5F23}" srcOrd="0" destOrd="0" presId="urn:microsoft.com/office/officeart/2005/8/layout/chevron2"/>
    <dgm:cxn modelId="{7D63DD74-2F36-4FD3-99FC-56D51B11D13E}" type="presParOf" srcId="{F0F16113-F681-4179-9DE4-3E20BE2B5F23}" destId="{B7C18D10-A012-4975-ACC3-271C92E7125C}" srcOrd="0" destOrd="0" presId="urn:microsoft.com/office/officeart/2005/8/layout/chevron2"/>
    <dgm:cxn modelId="{50B96CCF-725D-4CD0-B25C-F22A05A5EFF6}" type="presParOf" srcId="{F0F16113-F681-4179-9DE4-3E20BE2B5F23}" destId="{0BDAB636-0441-46C3-84DE-6CB13384EE9E}" srcOrd="1" destOrd="0" presId="urn:microsoft.com/office/officeart/2005/8/layout/chevron2"/>
    <dgm:cxn modelId="{CC077012-759C-48E4-8CA7-8B400523A86A}" type="presParOf" srcId="{7F654D09-FF90-4BB9-9A38-F5F921233871}" destId="{07EF6972-B814-4F75-ACD6-A63FBA160143}" srcOrd="1" destOrd="0" presId="urn:microsoft.com/office/officeart/2005/8/layout/chevron2"/>
    <dgm:cxn modelId="{F7C2A355-A60C-4357-A7D1-E6CE21BF7465}" type="presParOf" srcId="{7F654D09-FF90-4BB9-9A38-F5F921233871}" destId="{C7862B81-13ED-4BC4-A90F-18E0DB871105}" srcOrd="2" destOrd="0" presId="urn:microsoft.com/office/officeart/2005/8/layout/chevron2"/>
    <dgm:cxn modelId="{7E337D00-0A61-44B6-8E59-3C147CD0A84F}" type="presParOf" srcId="{C7862B81-13ED-4BC4-A90F-18E0DB871105}" destId="{66081167-E3EA-4121-9AE4-41F55D22B482}" srcOrd="0" destOrd="0" presId="urn:microsoft.com/office/officeart/2005/8/layout/chevron2"/>
    <dgm:cxn modelId="{D3BD376F-489E-4D88-B5FB-35E0512C2752}" type="presParOf" srcId="{C7862B81-13ED-4BC4-A90F-18E0DB871105}" destId="{D5FF86D1-2691-4AFA-87CE-D43FC411D81D}" srcOrd="1" destOrd="0" presId="urn:microsoft.com/office/officeart/2005/8/layout/chevron2"/>
    <dgm:cxn modelId="{5D3466AD-21AE-4456-8431-1E2E2CC7EA12}" type="presParOf" srcId="{7F654D09-FF90-4BB9-9A38-F5F921233871}" destId="{9A64828B-D651-4CE6-8844-A938C9C7FF4D}" srcOrd="3" destOrd="0" presId="urn:microsoft.com/office/officeart/2005/8/layout/chevron2"/>
    <dgm:cxn modelId="{73CE4565-6DAE-45E3-8F16-00413445F717}" type="presParOf" srcId="{7F654D09-FF90-4BB9-9A38-F5F921233871}" destId="{DAF50DBE-F87E-4B5B-9E7D-8AEE7577F5EC}" srcOrd="4" destOrd="0" presId="urn:microsoft.com/office/officeart/2005/8/layout/chevron2"/>
    <dgm:cxn modelId="{41E7BECC-CF59-41BD-8A55-8071F290FDC9}" type="presParOf" srcId="{DAF50DBE-F87E-4B5B-9E7D-8AEE7577F5EC}" destId="{F075BC9E-B120-4F8F-AC3D-6E5FC43AC7DB}" srcOrd="0" destOrd="0" presId="urn:microsoft.com/office/officeart/2005/8/layout/chevron2"/>
    <dgm:cxn modelId="{4F081069-B88C-4BF7-AB37-B12DE6FCAD31}" type="presParOf" srcId="{DAF50DBE-F87E-4B5B-9E7D-8AEE7577F5EC}" destId="{0E9D9DD9-AFD5-4167-8694-198E01B034AD}"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8D46878-D87B-4CED-AFA4-852BEA8A5CE1}"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C775450A-C503-4A5A-9C68-78EFB7BA4377}">
      <dgm:prSet phldrT="[Text]"/>
      <dgm:spPr/>
      <dgm:t>
        <a:bodyPr/>
        <a:lstStyle/>
        <a:p>
          <a:pPr rtl="0"/>
          <a:r>
            <a:rPr kumimoji="0" lang="en-GB" b="0" i="0" u="none" strike="noStrike" cap="none" normalizeH="0" baseline="0" dirty="0" smtClean="0">
              <a:ln>
                <a:noFill/>
              </a:ln>
              <a:solidFill>
                <a:schemeClr val="tx1"/>
              </a:solidFill>
              <a:effectLst/>
              <a:latin typeface="+mn-lt"/>
            </a:rPr>
            <a:t>Laparoscopy</a:t>
          </a:r>
          <a:endParaRPr lang="en-US" dirty="0">
            <a:effectLst>
              <a:outerShdw blurRad="38100" dist="38100" dir="2700000" algn="tl">
                <a:srgbClr val="000000">
                  <a:alpha val="43137"/>
                </a:srgbClr>
              </a:outerShdw>
            </a:effectLst>
          </a:endParaRPr>
        </a:p>
      </dgm:t>
    </dgm:pt>
    <dgm:pt modelId="{05B28CA3-EE8D-45C6-8716-D8A90FB1A3BF}" type="parTrans" cxnId="{0E9BF22D-70BB-4098-8014-32EAFA921AA6}">
      <dgm:prSet/>
      <dgm:spPr/>
      <dgm:t>
        <a:bodyPr/>
        <a:lstStyle/>
        <a:p>
          <a:endParaRPr lang="en-US">
            <a:effectLst>
              <a:outerShdw blurRad="38100" dist="38100" dir="2700000" algn="tl">
                <a:srgbClr val="000000">
                  <a:alpha val="43137"/>
                </a:srgbClr>
              </a:outerShdw>
            </a:effectLst>
          </a:endParaRPr>
        </a:p>
      </dgm:t>
    </dgm:pt>
    <dgm:pt modelId="{17027A0C-5A01-4D65-A863-7DCE01BD1A51}" type="sibTrans" cxnId="{0E9BF22D-70BB-4098-8014-32EAFA921AA6}">
      <dgm:prSet/>
      <dgm:spPr/>
      <dgm:t>
        <a:bodyPr/>
        <a:lstStyle/>
        <a:p>
          <a:endParaRPr lang="en-US">
            <a:effectLst>
              <a:outerShdw blurRad="38100" dist="38100" dir="2700000" algn="tl">
                <a:srgbClr val="000000">
                  <a:alpha val="43137"/>
                </a:srgbClr>
              </a:outerShdw>
            </a:effectLst>
          </a:endParaRPr>
        </a:p>
      </dgm:t>
    </dgm:pt>
    <dgm:pt modelId="{9A8D5D2C-A746-4D2C-8869-1E66131163A6}">
      <dgm:prSet phldrT="[Text]"/>
      <dgm:spPr/>
      <dgm:t>
        <a:bodyPr/>
        <a:lstStyle/>
        <a:p>
          <a:r>
            <a:rPr kumimoji="0" lang="en-GB" b="0" i="0" u="none" strike="noStrike" cap="none" normalizeH="0" baseline="0" dirty="0" err="1" smtClean="0">
              <a:ln>
                <a:noFill/>
              </a:ln>
              <a:solidFill>
                <a:schemeClr val="tx1"/>
              </a:solidFill>
              <a:effectLst/>
              <a:latin typeface="+mn-lt"/>
            </a:rPr>
            <a:t>Laparotomy</a:t>
          </a:r>
          <a:endParaRPr lang="en-US" dirty="0">
            <a:effectLst>
              <a:outerShdw blurRad="38100" dist="38100" dir="2700000" algn="tl">
                <a:srgbClr val="000000">
                  <a:alpha val="43137"/>
                </a:srgbClr>
              </a:outerShdw>
            </a:effectLst>
          </a:endParaRPr>
        </a:p>
      </dgm:t>
    </dgm:pt>
    <dgm:pt modelId="{CAE8C628-2045-41C1-A0F5-06C252C2B5DE}" type="parTrans" cxnId="{59C7DEF5-C6F4-40FD-A868-98D434F09456}">
      <dgm:prSet/>
      <dgm:spPr/>
      <dgm:t>
        <a:bodyPr/>
        <a:lstStyle/>
        <a:p>
          <a:endParaRPr lang="en-US">
            <a:effectLst>
              <a:outerShdw blurRad="38100" dist="38100" dir="2700000" algn="tl">
                <a:srgbClr val="000000">
                  <a:alpha val="43137"/>
                </a:srgbClr>
              </a:outerShdw>
            </a:effectLst>
          </a:endParaRPr>
        </a:p>
      </dgm:t>
    </dgm:pt>
    <dgm:pt modelId="{956DBC8F-8EC1-40B0-BB14-F243F40C88B6}" type="sibTrans" cxnId="{59C7DEF5-C6F4-40FD-A868-98D434F09456}">
      <dgm:prSet/>
      <dgm:spPr/>
      <dgm:t>
        <a:bodyPr/>
        <a:lstStyle/>
        <a:p>
          <a:endParaRPr lang="en-US">
            <a:effectLst>
              <a:outerShdw blurRad="38100" dist="38100" dir="2700000" algn="tl">
                <a:srgbClr val="000000">
                  <a:alpha val="43137"/>
                </a:srgbClr>
              </a:outerShdw>
            </a:effectLst>
          </a:endParaRPr>
        </a:p>
      </dgm:t>
    </dgm:pt>
    <dgm:pt modelId="{05F6ED57-E35A-4B55-87F0-31571FC9EC7D}">
      <dgm:prSet phldrT="[Text]"/>
      <dgm:spPr/>
      <dgm:t>
        <a:bodyPr/>
        <a:lstStyle/>
        <a:p>
          <a:pPr rtl="0"/>
          <a:r>
            <a:rPr lang="en-GB" b="0" i="0" u="none" baseline="0" dirty="0" smtClean="0"/>
            <a:t>Less intraoperative blood loss</a:t>
          </a:r>
          <a:endParaRPr lang="en-US" dirty="0">
            <a:effectLst>
              <a:outerShdw blurRad="38100" dist="38100" dir="2700000" algn="tl">
                <a:srgbClr val="000000">
                  <a:alpha val="43137"/>
                </a:srgbClr>
              </a:outerShdw>
            </a:effectLst>
          </a:endParaRPr>
        </a:p>
      </dgm:t>
    </dgm:pt>
    <dgm:pt modelId="{23A02EC0-A4FC-42D4-B202-D8809934F4E3}" type="parTrans" cxnId="{DAC4C082-0929-46A4-B6DD-06F11FF4DC94}">
      <dgm:prSet/>
      <dgm:spPr/>
      <dgm:t>
        <a:bodyPr/>
        <a:lstStyle/>
        <a:p>
          <a:endParaRPr lang="en-US"/>
        </a:p>
      </dgm:t>
    </dgm:pt>
    <dgm:pt modelId="{2CE7A081-5479-4C33-B1EB-483A1F064612}" type="sibTrans" cxnId="{DAC4C082-0929-46A4-B6DD-06F11FF4DC94}">
      <dgm:prSet/>
      <dgm:spPr/>
      <dgm:t>
        <a:bodyPr/>
        <a:lstStyle/>
        <a:p>
          <a:endParaRPr lang="en-US"/>
        </a:p>
      </dgm:t>
    </dgm:pt>
    <dgm:pt modelId="{CA9AF0DE-A0A0-48C7-90C6-FFE8EDC92EF4}">
      <dgm:prSet/>
      <dgm:spPr/>
      <dgm:t>
        <a:bodyPr/>
        <a:lstStyle/>
        <a:p>
          <a:endParaRPr lang="en-US" dirty="0"/>
        </a:p>
      </dgm:t>
    </dgm:pt>
    <dgm:pt modelId="{D7A04C8B-B76A-44CA-87D6-1FD8FDB2BD5B}" type="parTrans" cxnId="{D4E166D8-C3DA-44F2-90C1-D29CCA47ABED}">
      <dgm:prSet/>
      <dgm:spPr/>
      <dgm:t>
        <a:bodyPr/>
        <a:lstStyle/>
        <a:p>
          <a:endParaRPr lang="en-US"/>
        </a:p>
      </dgm:t>
    </dgm:pt>
    <dgm:pt modelId="{EB610AA8-C5E9-4C82-A6A7-19F914DB8416}" type="sibTrans" cxnId="{D4E166D8-C3DA-44F2-90C1-D29CCA47ABED}">
      <dgm:prSet/>
      <dgm:spPr/>
      <dgm:t>
        <a:bodyPr/>
        <a:lstStyle/>
        <a:p>
          <a:endParaRPr lang="en-US"/>
        </a:p>
      </dgm:t>
    </dgm:pt>
    <dgm:pt modelId="{C4297E27-DA4C-4DFD-801A-5BCCAC25C493}">
      <dgm:prSet/>
      <dgm:spPr/>
      <dgm:t>
        <a:bodyPr/>
        <a:lstStyle/>
        <a:p>
          <a:pPr rtl="0"/>
          <a:r>
            <a:rPr lang="en-GB" b="0" i="0" u="none" baseline="0" dirty="0" smtClean="0"/>
            <a:t>Shorter hospital stay</a:t>
          </a:r>
          <a:endParaRPr lang="en-US" b="0" i="0" u="none" dirty="0"/>
        </a:p>
      </dgm:t>
    </dgm:pt>
    <dgm:pt modelId="{E02BCA1A-E4BE-4E12-BF57-6158EF4A2FD1}" type="parTrans" cxnId="{D8EB6C9D-DEF5-4692-A266-66D9895DD67B}">
      <dgm:prSet/>
      <dgm:spPr/>
      <dgm:t>
        <a:bodyPr/>
        <a:lstStyle/>
        <a:p>
          <a:endParaRPr lang="en-US"/>
        </a:p>
      </dgm:t>
    </dgm:pt>
    <dgm:pt modelId="{5CD41956-BBB9-4659-A824-971B270DC1A3}" type="sibTrans" cxnId="{D8EB6C9D-DEF5-4692-A266-66D9895DD67B}">
      <dgm:prSet/>
      <dgm:spPr/>
      <dgm:t>
        <a:bodyPr/>
        <a:lstStyle/>
        <a:p>
          <a:endParaRPr lang="en-US"/>
        </a:p>
      </dgm:t>
    </dgm:pt>
    <dgm:pt modelId="{79267B75-746B-40D7-B5C2-618BE2383BAE}">
      <dgm:prSet/>
      <dgm:spPr/>
      <dgm:t>
        <a:bodyPr/>
        <a:lstStyle/>
        <a:p>
          <a:endParaRPr lang="en-US" dirty="0"/>
        </a:p>
      </dgm:t>
    </dgm:pt>
    <dgm:pt modelId="{F2463B9C-6F1A-4FB4-8419-B895264227CD}" type="parTrans" cxnId="{A96635EE-96ED-48DC-BEE3-A25644E42BB3}">
      <dgm:prSet/>
      <dgm:spPr/>
      <dgm:t>
        <a:bodyPr/>
        <a:lstStyle/>
        <a:p>
          <a:endParaRPr lang="en-US"/>
        </a:p>
      </dgm:t>
    </dgm:pt>
    <dgm:pt modelId="{FB6D03D6-5A55-47B5-9EFA-BA89BCAFCCCC}" type="sibTrans" cxnId="{A96635EE-96ED-48DC-BEE3-A25644E42BB3}">
      <dgm:prSet/>
      <dgm:spPr/>
      <dgm:t>
        <a:bodyPr/>
        <a:lstStyle/>
        <a:p>
          <a:endParaRPr lang="en-US"/>
        </a:p>
      </dgm:t>
    </dgm:pt>
    <dgm:pt modelId="{53016EBC-BD89-4688-A5FF-A4BD7EC9F8B6}">
      <dgm:prSet/>
      <dgm:spPr/>
      <dgm:t>
        <a:bodyPr/>
        <a:lstStyle/>
        <a:p>
          <a:pPr rtl="0"/>
          <a:r>
            <a:rPr lang="en-GB" b="0" i="0" u="none" baseline="0" dirty="0" smtClean="0"/>
            <a:t>Lower analgesic requirement</a:t>
          </a:r>
          <a:endParaRPr lang="en-US" b="0" i="0" u="none" dirty="0"/>
        </a:p>
      </dgm:t>
    </dgm:pt>
    <dgm:pt modelId="{84A00A3D-B246-489C-B924-075A3EF64B12}" type="parTrans" cxnId="{C1F3A4FB-185F-4DB6-B9C4-AE0693F5814B}">
      <dgm:prSet/>
      <dgm:spPr/>
      <dgm:t>
        <a:bodyPr/>
        <a:lstStyle/>
        <a:p>
          <a:endParaRPr lang="en-US"/>
        </a:p>
      </dgm:t>
    </dgm:pt>
    <dgm:pt modelId="{A0847A98-A4C8-4EBC-9C34-6D83EDC90031}" type="sibTrans" cxnId="{C1F3A4FB-185F-4DB6-B9C4-AE0693F5814B}">
      <dgm:prSet/>
      <dgm:spPr/>
      <dgm:t>
        <a:bodyPr/>
        <a:lstStyle/>
        <a:p>
          <a:endParaRPr lang="en-US"/>
        </a:p>
      </dgm:t>
    </dgm:pt>
    <dgm:pt modelId="{C467C412-7F75-4902-B2AB-CF82EDC7BDFA}">
      <dgm:prSet/>
      <dgm:spPr/>
      <dgm:t>
        <a:bodyPr/>
        <a:lstStyle/>
        <a:p>
          <a:endParaRPr lang="en-US" dirty="0"/>
        </a:p>
      </dgm:t>
    </dgm:pt>
    <dgm:pt modelId="{29760768-BD3D-4BD3-A7A3-33E77F697794}" type="parTrans" cxnId="{003ADD2D-29A6-4E79-ACC5-58D099077C1C}">
      <dgm:prSet/>
      <dgm:spPr/>
      <dgm:t>
        <a:bodyPr/>
        <a:lstStyle/>
        <a:p>
          <a:endParaRPr lang="en-US"/>
        </a:p>
      </dgm:t>
    </dgm:pt>
    <dgm:pt modelId="{942DE489-0F1E-4971-92D8-E8A338F9CBDC}" type="sibTrans" cxnId="{003ADD2D-29A6-4E79-ACC5-58D099077C1C}">
      <dgm:prSet/>
      <dgm:spPr/>
      <dgm:t>
        <a:bodyPr/>
        <a:lstStyle/>
        <a:p>
          <a:endParaRPr lang="en-US"/>
        </a:p>
      </dgm:t>
    </dgm:pt>
    <dgm:pt modelId="{19029C77-DACA-4685-8EB1-86657E2381DE}">
      <dgm:prSet/>
      <dgm:spPr/>
      <dgm:t>
        <a:bodyPr/>
        <a:lstStyle/>
        <a:p>
          <a:pPr rtl="0"/>
          <a:r>
            <a:rPr lang="en-GB" b="0" i="0" u="none" baseline="0" dirty="0" smtClean="0"/>
            <a:t>Future intrauterine  pregnancy rate same</a:t>
          </a:r>
          <a:endParaRPr lang="en-US" b="0" i="0" u="none" dirty="0"/>
        </a:p>
      </dgm:t>
    </dgm:pt>
    <dgm:pt modelId="{28EEA343-1778-449D-AC41-BACA3237B4F0}" type="parTrans" cxnId="{32128EB9-0433-4E78-BF17-B7AEA3384C0C}">
      <dgm:prSet/>
      <dgm:spPr/>
      <dgm:t>
        <a:bodyPr/>
        <a:lstStyle/>
        <a:p>
          <a:endParaRPr lang="en-US"/>
        </a:p>
      </dgm:t>
    </dgm:pt>
    <dgm:pt modelId="{E68136E9-AA6B-4F75-B24E-E44B73745217}" type="sibTrans" cxnId="{32128EB9-0433-4E78-BF17-B7AEA3384C0C}">
      <dgm:prSet/>
      <dgm:spPr/>
      <dgm:t>
        <a:bodyPr/>
        <a:lstStyle/>
        <a:p>
          <a:endParaRPr lang="en-US"/>
        </a:p>
      </dgm:t>
    </dgm:pt>
    <dgm:pt modelId="{B25656B5-FA12-4359-BC4C-A9B95B26EBA7}">
      <dgm:prSet/>
      <dgm:spPr/>
      <dgm:t>
        <a:bodyPr/>
        <a:lstStyle/>
        <a:p>
          <a:endParaRPr lang="en-US" dirty="0"/>
        </a:p>
      </dgm:t>
    </dgm:pt>
    <dgm:pt modelId="{AB0B3552-C8D1-40D4-B876-F8F799C87DEE}" type="parTrans" cxnId="{57D42470-FCFF-4693-BD27-1011877BE133}">
      <dgm:prSet/>
      <dgm:spPr/>
      <dgm:t>
        <a:bodyPr/>
        <a:lstStyle/>
        <a:p>
          <a:endParaRPr lang="en-US"/>
        </a:p>
      </dgm:t>
    </dgm:pt>
    <dgm:pt modelId="{6892B60D-3AA3-44CE-BC34-EAFB4FBC4472}" type="sibTrans" cxnId="{57D42470-FCFF-4693-BD27-1011877BE133}">
      <dgm:prSet/>
      <dgm:spPr/>
      <dgm:t>
        <a:bodyPr/>
        <a:lstStyle/>
        <a:p>
          <a:endParaRPr lang="en-US"/>
        </a:p>
      </dgm:t>
    </dgm:pt>
    <dgm:pt modelId="{8C4864B5-C719-47FE-B1CF-7B11AC845F6C}">
      <dgm:prSet/>
      <dgm:spPr/>
      <dgm:t>
        <a:bodyPr/>
        <a:lstStyle/>
        <a:p>
          <a:pPr rtl="0"/>
          <a:r>
            <a:rPr lang="en-GB" b="0" i="0" u="none" baseline="0" dirty="0" smtClean="0"/>
            <a:t>Lower repeat ectopic pregnancy rate</a:t>
          </a:r>
          <a:endParaRPr lang="en-US" b="0" i="0" u="none" dirty="0"/>
        </a:p>
      </dgm:t>
    </dgm:pt>
    <dgm:pt modelId="{E1BEF751-F0EA-4976-A896-B527C873DB12}" type="parTrans" cxnId="{526C3C33-07B0-469E-B71C-866A214FFF31}">
      <dgm:prSet/>
      <dgm:spPr/>
      <dgm:t>
        <a:bodyPr/>
        <a:lstStyle/>
        <a:p>
          <a:endParaRPr lang="en-US"/>
        </a:p>
      </dgm:t>
    </dgm:pt>
    <dgm:pt modelId="{162059EC-47DB-46C9-BC88-3E8C320FF907}" type="sibTrans" cxnId="{526C3C33-07B0-469E-B71C-866A214FFF31}">
      <dgm:prSet/>
      <dgm:spPr/>
      <dgm:t>
        <a:bodyPr/>
        <a:lstStyle/>
        <a:p>
          <a:endParaRPr lang="en-US"/>
        </a:p>
      </dgm:t>
    </dgm:pt>
    <dgm:pt modelId="{671B3A71-E8BD-41D8-9FBD-11F25AB7409E}">
      <dgm:prSet/>
      <dgm:spPr/>
      <dgm:t>
        <a:bodyPr/>
        <a:lstStyle/>
        <a:p>
          <a:pPr rtl="0"/>
          <a:r>
            <a:rPr lang="en-GB" b="0" i="0" u="none" baseline="0" dirty="0" smtClean="0"/>
            <a:t>Preferable in the </a:t>
          </a:r>
          <a:r>
            <a:rPr lang="en-GB" b="0" i="0" u="none" baseline="0" dirty="0" err="1" smtClean="0"/>
            <a:t>haemodynamically</a:t>
          </a:r>
          <a:r>
            <a:rPr lang="en-GB" b="0" i="0" u="none" baseline="0" dirty="0" smtClean="0"/>
            <a:t> unstable patient</a:t>
          </a:r>
          <a:endParaRPr lang="en-US" b="0" i="0" u="none" dirty="0"/>
        </a:p>
      </dgm:t>
    </dgm:pt>
    <dgm:pt modelId="{7F476F62-42F0-4F41-AE5F-73964527DEAA}" type="parTrans" cxnId="{09C85541-7C35-4A5A-862B-3D405ACA4946}">
      <dgm:prSet/>
      <dgm:spPr/>
      <dgm:t>
        <a:bodyPr/>
        <a:lstStyle/>
        <a:p>
          <a:endParaRPr lang="en-US"/>
        </a:p>
      </dgm:t>
    </dgm:pt>
    <dgm:pt modelId="{C7BBD72B-BEDC-42A0-A6AC-5186FE890E12}" type="sibTrans" cxnId="{09C85541-7C35-4A5A-862B-3D405ACA4946}">
      <dgm:prSet/>
      <dgm:spPr/>
      <dgm:t>
        <a:bodyPr/>
        <a:lstStyle/>
        <a:p>
          <a:endParaRPr lang="en-US"/>
        </a:p>
      </dgm:t>
    </dgm:pt>
    <dgm:pt modelId="{3D3E56B3-F521-4A8F-83E8-4169083E4D46}">
      <dgm:prSet phldrT="[Text]"/>
      <dgm:spPr/>
      <dgm:t>
        <a:bodyPr/>
        <a:lstStyle/>
        <a:p>
          <a:pPr rtl="0"/>
          <a:r>
            <a:rPr lang="en-GB" b="0" i="0" u="none" baseline="0" dirty="0" smtClean="0"/>
            <a:t>Future intrauterine  pregnancy rate same</a:t>
          </a:r>
          <a:endParaRPr lang="en-US" dirty="0">
            <a:effectLst>
              <a:outerShdw blurRad="38100" dist="38100" dir="2700000" algn="tl">
                <a:srgbClr val="000000">
                  <a:alpha val="43137"/>
                </a:srgbClr>
              </a:outerShdw>
            </a:effectLst>
          </a:endParaRPr>
        </a:p>
      </dgm:t>
    </dgm:pt>
    <dgm:pt modelId="{7CA25CD0-8600-4F39-B571-F65A64861365}" type="parTrans" cxnId="{F86D0B6B-1974-4993-9A94-CFD907B65AA8}">
      <dgm:prSet/>
      <dgm:spPr/>
      <dgm:t>
        <a:bodyPr/>
        <a:lstStyle/>
        <a:p>
          <a:endParaRPr lang="en-US"/>
        </a:p>
      </dgm:t>
    </dgm:pt>
    <dgm:pt modelId="{21D8163A-0E9B-4CCE-B941-CA0C387C44CE}" type="sibTrans" cxnId="{F86D0B6B-1974-4993-9A94-CFD907B65AA8}">
      <dgm:prSet/>
      <dgm:spPr/>
      <dgm:t>
        <a:bodyPr/>
        <a:lstStyle/>
        <a:p>
          <a:endParaRPr lang="en-US"/>
        </a:p>
      </dgm:t>
    </dgm:pt>
    <dgm:pt modelId="{218B510D-CC58-46DF-827A-7E981352953E}">
      <dgm:prSet/>
      <dgm:spPr/>
      <dgm:t>
        <a:bodyPr/>
        <a:lstStyle/>
        <a:p>
          <a:pPr rtl="0"/>
          <a:endParaRPr lang="en-US" b="0" i="0" u="none" dirty="0"/>
        </a:p>
      </dgm:t>
    </dgm:pt>
    <dgm:pt modelId="{5D6B3A03-639F-4CE7-BC54-01B9EC22B4B2}" type="parTrans" cxnId="{5F684050-3892-40B9-8E33-A941FC550111}">
      <dgm:prSet/>
      <dgm:spPr/>
      <dgm:t>
        <a:bodyPr/>
        <a:lstStyle/>
        <a:p>
          <a:endParaRPr lang="en-US"/>
        </a:p>
      </dgm:t>
    </dgm:pt>
    <dgm:pt modelId="{01DF9D37-9998-4A9F-B404-448979866ACA}" type="sibTrans" cxnId="{5F684050-3892-40B9-8E33-A941FC550111}">
      <dgm:prSet/>
      <dgm:spPr/>
      <dgm:t>
        <a:bodyPr/>
        <a:lstStyle/>
        <a:p>
          <a:endParaRPr lang="en-US"/>
        </a:p>
      </dgm:t>
    </dgm:pt>
    <dgm:pt modelId="{335B3AB8-246A-4C5B-91A5-3FF12FB61A61}">
      <dgm:prSet phldrT="[Text]"/>
      <dgm:spPr/>
      <dgm:t>
        <a:bodyPr/>
        <a:lstStyle/>
        <a:p>
          <a:pPr rtl="0"/>
          <a:endParaRPr lang="en-US" dirty="0">
            <a:effectLst>
              <a:outerShdw blurRad="38100" dist="38100" dir="2700000" algn="tl">
                <a:srgbClr val="000000">
                  <a:alpha val="43137"/>
                </a:srgbClr>
              </a:outerShdw>
            </a:effectLst>
          </a:endParaRPr>
        </a:p>
      </dgm:t>
    </dgm:pt>
    <dgm:pt modelId="{2E4BC2C6-B6EF-4721-9CCD-8B0F97BCD512}" type="parTrans" cxnId="{9E90AD82-E0FC-4621-A7E0-9DA715418F30}">
      <dgm:prSet/>
      <dgm:spPr/>
      <dgm:t>
        <a:bodyPr/>
        <a:lstStyle/>
        <a:p>
          <a:endParaRPr lang="en-US"/>
        </a:p>
      </dgm:t>
    </dgm:pt>
    <dgm:pt modelId="{6F7B9BFE-0E89-48AA-A7A6-3C235EB1B24A}" type="sibTrans" cxnId="{9E90AD82-E0FC-4621-A7E0-9DA715418F30}">
      <dgm:prSet/>
      <dgm:spPr/>
      <dgm:t>
        <a:bodyPr/>
        <a:lstStyle/>
        <a:p>
          <a:endParaRPr lang="en-US"/>
        </a:p>
      </dgm:t>
    </dgm:pt>
    <dgm:pt modelId="{0AE09D58-4397-47E1-8168-C94830B4154A}">
      <dgm:prSet phldrT="[Text]"/>
      <dgm:spPr/>
      <dgm:t>
        <a:bodyPr/>
        <a:lstStyle/>
        <a:p>
          <a:pPr rtl="0"/>
          <a:endParaRPr lang="en-US" dirty="0">
            <a:effectLst>
              <a:outerShdw blurRad="38100" dist="38100" dir="2700000" algn="tl">
                <a:srgbClr val="000000">
                  <a:alpha val="43137"/>
                </a:srgbClr>
              </a:outerShdw>
            </a:effectLst>
          </a:endParaRPr>
        </a:p>
      </dgm:t>
    </dgm:pt>
    <dgm:pt modelId="{3BF7B1B4-602B-4204-BAB1-52769613E80E}" type="parTrans" cxnId="{37F90EDD-542C-450D-9574-720490950257}">
      <dgm:prSet/>
      <dgm:spPr/>
      <dgm:t>
        <a:bodyPr/>
        <a:lstStyle/>
        <a:p>
          <a:endParaRPr lang="en-US"/>
        </a:p>
      </dgm:t>
    </dgm:pt>
    <dgm:pt modelId="{870C2251-8119-468E-A8C8-A8D1345C325F}" type="sibTrans" cxnId="{37F90EDD-542C-450D-9574-720490950257}">
      <dgm:prSet/>
      <dgm:spPr/>
      <dgm:t>
        <a:bodyPr/>
        <a:lstStyle/>
        <a:p>
          <a:endParaRPr lang="en-US"/>
        </a:p>
      </dgm:t>
    </dgm:pt>
    <dgm:pt modelId="{BCCCF388-CC51-40E5-A1AC-04D3C57C6E6D}" type="pres">
      <dgm:prSet presAssocID="{48D46878-D87B-4CED-AFA4-852BEA8A5CE1}" presName="Name0" presStyleCnt="0">
        <dgm:presLayoutVars>
          <dgm:dir/>
          <dgm:animLvl val="lvl"/>
          <dgm:resizeHandles val="exact"/>
        </dgm:presLayoutVars>
      </dgm:prSet>
      <dgm:spPr/>
      <dgm:t>
        <a:bodyPr/>
        <a:lstStyle/>
        <a:p>
          <a:endParaRPr lang="en-MY"/>
        </a:p>
      </dgm:t>
    </dgm:pt>
    <dgm:pt modelId="{76174BC1-78E2-48C8-8159-CB34C481FC75}" type="pres">
      <dgm:prSet presAssocID="{C775450A-C503-4A5A-9C68-78EFB7BA4377}" presName="composite" presStyleCnt="0"/>
      <dgm:spPr/>
    </dgm:pt>
    <dgm:pt modelId="{E28729A5-95B8-4F26-A54D-569310499F8A}" type="pres">
      <dgm:prSet presAssocID="{C775450A-C503-4A5A-9C68-78EFB7BA4377}" presName="parTx" presStyleLbl="alignNode1" presStyleIdx="0" presStyleCnt="2">
        <dgm:presLayoutVars>
          <dgm:chMax val="0"/>
          <dgm:chPref val="0"/>
          <dgm:bulletEnabled val="1"/>
        </dgm:presLayoutVars>
      </dgm:prSet>
      <dgm:spPr/>
      <dgm:t>
        <a:bodyPr/>
        <a:lstStyle/>
        <a:p>
          <a:endParaRPr lang="en-MY"/>
        </a:p>
      </dgm:t>
    </dgm:pt>
    <dgm:pt modelId="{8F3ADAFF-2B74-411F-9036-A909C0452B3B}" type="pres">
      <dgm:prSet presAssocID="{C775450A-C503-4A5A-9C68-78EFB7BA4377}" presName="desTx" presStyleLbl="alignAccFollowNode1" presStyleIdx="0" presStyleCnt="2">
        <dgm:presLayoutVars>
          <dgm:bulletEnabled val="1"/>
        </dgm:presLayoutVars>
      </dgm:prSet>
      <dgm:spPr/>
      <dgm:t>
        <a:bodyPr/>
        <a:lstStyle/>
        <a:p>
          <a:endParaRPr lang="en-MY"/>
        </a:p>
      </dgm:t>
    </dgm:pt>
    <dgm:pt modelId="{B6734877-966D-42D5-99E0-121B3439FF3C}" type="pres">
      <dgm:prSet presAssocID="{17027A0C-5A01-4D65-A863-7DCE01BD1A51}" presName="space" presStyleCnt="0"/>
      <dgm:spPr/>
    </dgm:pt>
    <dgm:pt modelId="{B3E009F7-662D-4DCD-9557-2E80AB7BCA89}" type="pres">
      <dgm:prSet presAssocID="{9A8D5D2C-A746-4D2C-8869-1E66131163A6}" presName="composite" presStyleCnt="0"/>
      <dgm:spPr/>
    </dgm:pt>
    <dgm:pt modelId="{9CD5CD60-00D0-4084-9BC1-51CE517E03CD}" type="pres">
      <dgm:prSet presAssocID="{9A8D5D2C-A746-4D2C-8869-1E66131163A6}" presName="parTx" presStyleLbl="alignNode1" presStyleIdx="1" presStyleCnt="2">
        <dgm:presLayoutVars>
          <dgm:chMax val="0"/>
          <dgm:chPref val="0"/>
          <dgm:bulletEnabled val="1"/>
        </dgm:presLayoutVars>
      </dgm:prSet>
      <dgm:spPr/>
      <dgm:t>
        <a:bodyPr/>
        <a:lstStyle/>
        <a:p>
          <a:endParaRPr lang="en-MY"/>
        </a:p>
      </dgm:t>
    </dgm:pt>
    <dgm:pt modelId="{A1FA94CC-0D38-4C85-A641-203C01B5DF2E}" type="pres">
      <dgm:prSet presAssocID="{9A8D5D2C-A746-4D2C-8869-1E66131163A6}" presName="desTx" presStyleLbl="alignAccFollowNode1" presStyleIdx="1" presStyleCnt="2">
        <dgm:presLayoutVars>
          <dgm:bulletEnabled val="1"/>
        </dgm:presLayoutVars>
      </dgm:prSet>
      <dgm:spPr/>
      <dgm:t>
        <a:bodyPr/>
        <a:lstStyle/>
        <a:p>
          <a:endParaRPr lang="en-MY"/>
        </a:p>
      </dgm:t>
    </dgm:pt>
  </dgm:ptLst>
  <dgm:cxnLst>
    <dgm:cxn modelId="{57D42470-FCFF-4693-BD27-1011877BE133}" srcId="{C775450A-C503-4A5A-9C68-78EFB7BA4377}" destId="{B25656B5-FA12-4359-BC4C-A9B95B26EBA7}" srcOrd="7" destOrd="0" parTransId="{AB0B3552-C8D1-40D4-B876-F8F799C87DEE}" sibTransId="{6892B60D-3AA3-44CE-BC34-EAFB4FBC4472}"/>
    <dgm:cxn modelId="{526C3C33-07B0-469E-B71C-866A214FFF31}" srcId="{C775450A-C503-4A5A-9C68-78EFB7BA4377}" destId="{8C4864B5-C719-47FE-B1CF-7B11AC845F6C}" srcOrd="8" destOrd="0" parTransId="{E1BEF751-F0EA-4976-A896-B527C873DB12}" sibTransId="{162059EC-47DB-46C9-BC88-3E8C320FF907}"/>
    <dgm:cxn modelId="{5D6F19E9-F3AD-46CB-8DE5-162E39B002E9}" type="presOf" srcId="{53016EBC-BD89-4688-A5FF-A4BD7EC9F8B6}" destId="{8F3ADAFF-2B74-411F-9036-A909C0452B3B}" srcOrd="0" destOrd="4" presId="urn:microsoft.com/office/officeart/2005/8/layout/hList1"/>
    <dgm:cxn modelId="{201C86E7-6F28-42FD-A96A-ECC6B45BE13E}" type="presOf" srcId="{C4297E27-DA4C-4DFD-801A-5BCCAC25C493}" destId="{8F3ADAFF-2B74-411F-9036-A909C0452B3B}" srcOrd="0" destOrd="2" presId="urn:microsoft.com/office/officeart/2005/8/layout/hList1"/>
    <dgm:cxn modelId="{28270001-9336-43BD-8F6D-B237A46B37D0}" type="presOf" srcId="{C467C412-7F75-4902-B2AB-CF82EDC7BDFA}" destId="{8F3ADAFF-2B74-411F-9036-A909C0452B3B}" srcOrd="0" destOrd="5" presId="urn:microsoft.com/office/officeart/2005/8/layout/hList1"/>
    <dgm:cxn modelId="{4B42E386-8DA1-46D6-AEB9-3AAB87E5B547}" type="presOf" srcId="{19029C77-DACA-4685-8EB1-86657E2381DE}" destId="{8F3ADAFF-2B74-411F-9036-A909C0452B3B}" srcOrd="0" destOrd="6" presId="urn:microsoft.com/office/officeart/2005/8/layout/hList1"/>
    <dgm:cxn modelId="{09C85541-7C35-4A5A-862B-3D405ACA4946}" srcId="{9A8D5D2C-A746-4D2C-8869-1E66131163A6}" destId="{671B3A71-E8BD-41D8-9FBD-11F25AB7409E}" srcOrd="3" destOrd="0" parTransId="{7F476F62-42F0-4F41-AE5F-73964527DEAA}" sibTransId="{C7BBD72B-BEDC-42A0-A6AC-5186FE890E12}"/>
    <dgm:cxn modelId="{61230AAF-AEC7-466E-A12C-91DEFB72841A}" type="presOf" srcId="{8C4864B5-C719-47FE-B1CF-7B11AC845F6C}" destId="{8F3ADAFF-2B74-411F-9036-A909C0452B3B}" srcOrd="0" destOrd="8" presId="urn:microsoft.com/office/officeart/2005/8/layout/hList1"/>
    <dgm:cxn modelId="{37F90EDD-542C-450D-9574-720490950257}" srcId="{9A8D5D2C-A746-4D2C-8869-1E66131163A6}" destId="{0AE09D58-4397-47E1-8168-C94830B4154A}" srcOrd="1" destOrd="0" parTransId="{3BF7B1B4-602B-4204-BAB1-52769613E80E}" sibTransId="{870C2251-8119-468E-A8C8-A8D1345C325F}"/>
    <dgm:cxn modelId="{F90345AB-67BD-4706-8157-1D88743A6667}" type="presOf" srcId="{48D46878-D87B-4CED-AFA4-852BEA8A5CE1}" destId="{BCCCF388-CC51-40E5-A1AC-04D3C57C6E6D}" srcOrd="0" destOrd="0" presId="urn:microsoft.com/office/officeart/2005/8/layout/hList1"/>
    <dgm:cxn modelId="{6D9E89F0-A25B-4660-A34B-31F43FD37CC6}" type="presOf" srcId="{9A8D5D2C-A746-4D2C-8869-1E66131163A6}" destId="{9CD5CD60-00D0-4084-9BC1-51CE517E03CD}" srcOrd="0" destOrd="0" presId="urn:microsoft.com/office/officeart/2005/8/layout/hList1"/>
    <dgm:cxn modelId="{59C7DEF5-C6F4-40FD-A868-98D434F09456}" srcId="{48D46878-D87B-4CED-AFA4-852BEA8A5CE1}" destId="{9A8D5D2C-A746-4D2C-8869-1E66131163A6}" srcOrd="1" destOrd="0" parTransId="{CAE8C628-2045-41C1-A0F5-06C252C2B5DE}" sibTransId="{956DBC8F-8EC1-40B0-BB14-F243F40C88B6}"/>
    <dgm:cxn modelId="{AF6E7807-4666-42C8-A109-DBCE3E87C15E}" type="presOf" srcId="{0AE09D58-4397-47E1-8168-C94830B4154A}" destId="{A1FA94CC-0D38-4C85-A641-203C01B5DF2E}" srcOrd="0" destOrd="1" presId="urn:microsoft.com/office/officeart/2005/8/layout/hList1"/>
    <dgm:cxn modelId="{DAC4C082-0929-46A4-B6DD-06F11FF4DC94}" srcId="{C775450A-C503-4A5A-9C68-78EFB7BA4377}" destId="{05F6ED57-E35A-4B55-87F0-31571FC9EC7D}" srcOrd="0" destOrd="0" parTransId="{23A02EC0-A4FC-42D4-B202-D8809934F4E3}" sibTransId="{2CE7A081-5479-4C33-B1EB-483A1F064612}"/>
    <dgm:cxn modelId="{D4E166D8-C3DA-44F2-90C1-D29CCA47ABED}" srcId="{C775450A-C503-4A5A-9C68-78EFB7BA4377}" destId="{CA9AF0DE-A0A0-48C7-90C6-FFE8EDC92EF4}" srcOrd="1" destOrd="0" parTransId="{D7A04C8B-B76A-44CA-87D6-1FD8FDB2BD5B}" sibTransId="{EB610AA8-C5E9-4C82-A6A7-19F914DB8416}"/>
    <dgm:cxn modelId="{5F684050-3892-40B9-8E33-A941FC550111}" srcId="{C775450A-C503-4A5A-9C68-78EFB7BA4377}" destId="{218B510D-CC58-46DF-827A-7E981352953E}" srcOrd="9" destOrd="0" parTransId="{5D6B3A03-639F-4CE7-BC54-01B9EC22B4B2}" sibTransId="{01DF9D37-9998-4A9F-B404-448979866ACA}"/>
    <dgm:cxn modelId="{BB69A77B-CD0C-40E0-93D0-4801B18FCF22}" type="presOf" srcId="{CA9AF0DE-A0A0-48C7-90C6-FFE8EDC92EF4}" destId="{8F3ADAFF-2B74-411F-9036-A909C0452B3B}" srcOrd="0" destOrd="1" presId="urn:microsoft.com/office/officeart/2005/8/layout/hList1"/>
    <dgm:cxn modelId="{A56F12ED-04DC-4B52-AC66-78F28EC62DCD}" type="presOf" srcId="{B25656B5-FA12-4359-BC4C-A9B95B26EBA7}" destId="{8F3ADAFF-2B74-411F-9036-A909C0452B3B}" srcOrd="0" destOrd="7" presId="urn:microsoft.com/office/officeart/2005/8/layout/hList1"/>
    <dgm:cxn modelId="{D8EB6C9D-DEF5-4692-A266-66D9895DD67B}" srcId="{C775450A-C503-4A5A-9C68-78EFB7BA4377}" destId="{C4297E27-DA4C-4DFD-801A-5BCCAC25C493}" srcOrd="2" destOrd="0" parTransId="{E02BCA1A-E4BE-4E12-BF57-6158EF4A2FD1}" sibTransId="{5CD41956-BBB9-4659-A824-971B270DC1A3}"/>
    <dgm:cxn modelId="{F86D0B6B-1974-4993-9A94-CFD907B65AA8}" srcId="{9A8D5D2C-A746-4D2C-8869-1E66131163A6}" destId="{3D3E56B3-F521-4A8F-83E8-4169083E4D46}" srcOrd="0" destOrd="0" parTransId="{7CA25CD0-8600-4F39-B571-F65A64861365}" sibTransId="{21D8163A-0E9B-4CCE-B941-CA0C387C44CE}"/>
    <dgm:cxn modelId="{3BD3FA18-7297-4789-9775-EB0526A24298}" type="presOf" srcId="{3D3E56B3-F521-4A8F-83E8-4169083E4D46}" destId="{A1FA94CC-0D38-4C85-A641-203C01B5DF2E}" srcOrd="0" destOrd="0" presId="urn:microsoft.com/office/officeart/2005/8/layout/hList1"/>
    <dgm:cxn modelId="{200391BC-D772-47E5-9425-AD93D3BBEC80}" type="presOf" srcId="{05F6ED57-E35A-4B55-87F0-31571FC9EC7D}" destId="{8F3ADAFF-2B74-411F-9036-A909C0452B3B}" srcOrd="0" destOrd="0" presId="urn:microsoft.com/office/officeart/2005/8/layout/hList1"/>
    <dgm:cxn modelId="{6AEE36EC-C92E-4A16-B4C4-5CC0E103533A}" type="presOf" srcId="{335B3AB8-246A-4C5B-91A5-3FF12FB61A61}" destId="{A1FA94CC-0D38-4C85-A641-203C01B5DF2E}" srcOrd="0" destOrd="2" presId="urn:microsoft.com/office/officeart/2005/8/layout/hList1"/>
    <dgm:cxn modelId="{A96635EE-96ED-48DC-BEE3-A25644E42BB3}" srcId="{C775450A-C503-4A5A-9C68-78EFB7BA4377}" destId="{79267B75-746B-40D7-B5C2-618BE2383BAE}" srcOrd="3" destOrd="0" parTransId="{F2463B9C-6F1A-4FB4-8419-B895264227CD}" sibTransId="{FB6D03D6-5A55-47B5-9EFA-BA89BCAFCCCC}"/>
    <dgm:cxn modelId="{C1F3A4FB-185F-4DB6-B9C4-AE0693F5814B}" srcId="{C775450A-C503-4A5A-9C68-78EFB7BA4377}" destId="{53016EBC-BD89-4688-A5FF-A4BD7EC9F8B6}" srcOrd="4" destOrd="0" parTransId="{84A00A3D-B246-489C-B924-075A3EF64B12}" sibTransId="{A0847A98-A4C8-4EBC-9C34-6D83EDC90031}"/>
    <dgm:cxn modelId="{9E90AD82-E0FC-4621-A7E0-9DA715418F30}" srcId="{9A8D5D2C-A746-4D2C-8869-1E66131163A6}" destId="{335B3AB8-246A-4C5B-91A5-3FF12FB61A61}" srcOrd="2" destOrd="0" parTransId="{2E4BC2C6-B6EF-4721-9CCD-8B0F97BCD512}" sibTransId="{6F7B9BFE-0E89-48AA-A7A6-3C235EB1B24A}"/>
    <dgm:cxn modelId="{C4107E17-30BF-4700-AA73-DE61DB1512A0}" type="presOf" srcId="{79267B75-746B-40D7-B5C2-618BE2383BAE}" destId="{8F3ADAFF-2B74-411F-9036-A909C0452B3B}" srcOrd="0" destOrd="3" presId="urn:microsoft.com/office/officeart/2005/8/layout/hList1"/>
    <dgm:cxn modelId="{003ADD2D-29A6-4E79-ACC5-58D099077C1C}" srcId="{C775450A-C503-4A5A-9C68-78EFB7BA4377}" destId="{C467C412-7F75-4902-B2AB-CF82EDC7BDFA}" srcOrd="5" destOrd="0" parTransId="{29760768-BD3D-4BD3-A7A3-33E77F697794}" sibTransId="{942DE489-0F1E-4971-92D8-E8A338F9CBDC}"/>
    <dgm:cxn modelId="{A0ECE9ED-B07B-44FA-945A-1B92DE5E00ED}" type="presOf" srcId="{671B3A71-E8BD-41D8-9FBD-11F25AB7409E}" destId="{A1FA94CC-0D38-4C85-A641-203C01B5DF2E}" srcOrd="0" destOrd="3" presId="urn:microsoft.com/office/officeart/2005/8/layout/hList1"/>
    <dgm:cxn modelId="{9A5E435C-8646-40C4-9096-8AEA08EEB9FA}" type="presOf" srcId="{218B510D-CC58-46DF-827A-7E981352953E}" destId="{8F3ADAFF-2B74-411F-9036-A909C0452B3B}" srcOrd="0" destOrd="9" presId="urn:microsoft.com/office/officeart/2005/8/layout/hList1"/>
    <dgm:cxn modelId="{CA61031B-3C24-4983-8D8D-996BB551C652}" type="presOf" srcId="{C775450A-C503-4A5A-9C68-78EFB7BA4377}" destId="{E28729A5-95B8-4F26-A54D-569310499F8A}" srcOrd="0" destOrd="0" presId="urn:microsoft.com/office/officeart/2005/8/layout/hList1"/>
    <dgm:cxn modelId="{0E9BF22D-70BB-4098-8014-32EAFA921AA6}" srcId="{48D46878-D87B-4CED-AFA4-852BEA8A5CE1}" destId="{C775450A-C503-4A5A-9C68-78EFB7BA4377}" srcOrd="0" destOrd="0" parTransId="{05B28CA3-EE8D-45C6-8716-D8A90FB1A3BF}" sibTransId="{17027A0C-5A01-4D65-A863-7DCE01BD1A51}"/>
    <dgm:cxn modelId="{32128EB9-0433-4E78-BF17-B7AEA3384C0C}" srcId="{C775450A-C503-4A5A-9C68-78EFB7BA4377}" destId="{19029C77-DACA-4685-8EB1-86657E2381DE}" srcOrd="6" destOrd="0" parTransId="{28EEA343-1778-449D-AC41-BACA3237B4F0}" sibTransId="{E68136E9-AA6B-4F75-B24E-E44B73745217}"/>
    <dgm:cxn modelId="{072E13CD-3879-4016-963F-F23DC82679A4}" type="presParOf" srcId="{BCCCF388-CC51-40E5-A1AC-04D3C57C6E6D}" destId="{76174BC1-78E2-48C8-8159-CB34C481FC75}" srcOrd="0" destOrd="0" presId="urn:microsoft.com/office/officeart/2005/8/layout/hList1"/>
    <dgm:cxn modelId="{782C7E34-2D35-4145-9E34-2B78F6660A8A}" type="presParOf" srcId="{76174BC1-78E2-48C8-8159-CB34C481FC75}" destId="{E28729A5-95B8-4F26-A54D-569310499F8A}" srcOrd="0" destOrd="0" presId="urn:microsoft.com/office/officeart/2005/8/layout/hList1"/>
    <dgm:cxn modelId="{8325BB58-033D-4943-9F1C-AB04247E7B90}" type="presParOf" srcId="{76174BC1-78E2-48C8-8159-CB34C481FC75}" destId="{8F3ADAFF-2B74-411F-9036-A909C0452B3B}" srcOrd="1" destOrd="0" presId="urn:microsoft.com/office/officeart/2005/8/layout/hList1"/>
    <dgm:cxn modelId="{F8327508-A270-40A7-AA5D-56A5EB81B342}" type="presParOf" srcId="{BCCCF388-CC51-40E5-A1AC-04D3C57C6E6D}" destId="{B6734877-966D-42D5-99E0-121B3439FF3C}" srcOrd="1" destOrd="0" presId="urn:microsoft.com/office/officeart/2005/8/layout/hList1"/>
    <dgm:cxn modelId="{30275167-128D-445B-8849-75E0BE2793C9}" type="presParOf" srcId="{BCCCF388-CC51-40E5-A1AC-04D3C57C6E6D}" destId="{B3E009F7-662D-4DCD-9557-2E80AB7BCA89}" srcOrd="2" destOrd="0" presId="urn:microsoft.com/office/officeart/2005/8/layout/hList1"/>
    <dgm:cxn modelId="{34A18072-6CEB-4349-A0E4-A979C3511BE2}" type="presParOf" srcId="{B3E009F7-662D-4DCD-9557-2E80AB7BCA89}" destId="{9CD5CD60-00D0-4084-9BC1-51CE517E03CD}" srcOrd="0" destOrd="0" presId="urn:microsoft.com/office/officeart/2005/8/layout/hList1"/>
    <dgm:cxn modelId="{A005BE1A-9B83-44BD-A740-774797FDA58A}" type="presParOf" srcId="{B3E009F7-662D-4DCD-9557-2E80AB7BCA89}" destId="{A1FA94CC-0D38-4C85-A641-203C01B5DF2E}"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E06EEC-0C41-4F55-9A39-D46603089D25}" type="doc">
      <dgm:prSet loTypeId="urn:microsoft.com/office/officeart/2005/8/layout/vList5" loCatId="list" qsTypeId="urn:microsoft.com/office/officeart/2005/8/quickstyle/simple5" qsCatId="simple" csTypeId="urn:microsoft.com/office/officeart/2005/8/colors/colorful4" csCatId="colorful" phldr="1"/>
      <dgm:spPr/>
      <dgm:t>
        <a:bodyPr/>
        <a:lstStyle/>
        <a:p>
          <a:endParaRPr lang="en-IN"/>
        </a:p>
      </dgm:t>
    </dgm:pt>
    <dgm:pt modelId="{C3D0ADBB-608C-442B-9B2B-F4429BE67CE1}">
      <dgm:prSet phldrT="[Text]" custT="1"/>
      <dgm:spPr/>
      <dgm:t>
        <a:bodyPr/>
        <a:lstStyle/>
        <a:p>
          <a:r>
            <a:rPr lang="en-US" sz="1800" b="1" dirty="0" smtClean="0">
              <a:latin typeface="Arial" pitchFamily="34" charset="0"/>
              <a:cs typeface="Arial" pitchFamily="34" charset="0"/>
            </a:rPr>
            <a:t>Primary</a:t>
          </a:r>
          <a:r>
            <a:rPr lang="en-US" sz="1800" dirty="0" smtClean="0">
              <a:latin typeface="Arial" pitchFamily="34" charset="0"/>
              <a:cs typeface="Arial" pitchFamily="34" charset="0"/>
            </a:rPr>
            <a:t> abdominal pregnancy </a:t>
          </a:r>
          <a:endParaRPr lang="en-IN" sz="1800" dirty="0"/>
        </a:p>
      </dgm:t>
    </dgm:pt>
    <dgm:pt modelId="{1D2C3ED8-0D76-48CE-B26D-CD0B3C7CE3F7}" type="parTrans" cxnId="{0A9EE2DE-5C2B-4877-98E6-84D71F50D6AB}">
      <dgm:prSet/>
      <dgm:spPr/>
      <dgm:t>
        <a:bodyPr/>
        <a:lstStyle/>
        <a:p>
          <a:endParaRPr lang="en-IN"/>
        </a:p>
      </dgm:t>
    </dgm:pt>
    <dgm:pt modelId="{35FFBB90-8431-4D4D-8145-482C43256D5E}" type="sibTrans" cxnId="{0A9EE2DE-5C2B-4877-98E6-84D71F50D6AB}">
      <dgm:prSet/>
      <dgm:spPr/>
      <dgm:t>
        <a:bodyPr/>
        <a:lstStyle/>
        <a:p>
          <a:endParaRPr lang="en-IN"/>
        </a:p>
      </dgm:t>
    </dgm:pt>
    <dgm:pt modelId="{B7C2F215-73DA-42FF-8BE7-F3866C27AD26}">
      <dgm:prSet phldrT="[Text]" custT="1"/>
      <dgm:spPr/>
      <dgm:t>
        <a:bodyPr/>
        <a:lstStyle/>
        <a:p>
          <a:r>
            <a:rPr lang="en-US" sz="1800" b="1" dirty="0" err="1" smtClean="0">
              <a:solidFill>
                <a:schemeClr val="tx1"/>
              </a:solidFill>
              <a:effectLst/>
              <a:latin typeface="+mn-lt"/>
              <a:cs typeface="Arial" pitchFamily="34" charset="0"/>
            </a:rPr>
            <a:t>Studifords</a:t>
          </a:r>
          <a:r>
            <a:rPr lang="en-US" sz="1800" b="1" dirty="0" smtClean="0">
              <a:solidFill>
                <a:schemeClr val="tx1"/>
              </a:solidFill>
              <a:effectLst/>
              <a:latin typeface="+mn-lt"/>
              <a:cs typeface="Arial" pitchFamily="34" charset="0"/>
            </a:rPr>
            <a:t> criteria for diagnosis </a:t>
          </a:r>
          <a:endParaRPr lang="en-IN" sz="1800" b="1" dirty="0">
            <a:solidFill>
              <a:schemeClr val="tx1"/>
            </a:solidFill>
            <a:effectLst/>
            <a:latin typeface="+mn-lt"/>
          </a:endParaRPr>
        </a:p>
      </dgm:t>
    </dgm:pt>
    <dgm:pt modelId="{9B9D5DB3-ADDA-46A2-9279-6A899DAC651C}" type="parTrans" cxnId="{C7B8208A-D886-4991-898F-FCF48EEB39F0}">
      <dgm:prSet/>
      <dgm:spPr/>
      <dgm:t>
        <a:bodyPr/>
        <a:lstStyle/>
        <a:p>
          <a:endParaRPr lang="en-IN"/>
        </a:p>
      </dgm:t>
    </dgm:pt>
    <dgm:pt modelId="{FFF70F2C-6215-4C29-B27D-CC7B45E74862}" type="sibTrans" cxnId="{C7B8208A-D886-4991-898F-FCF48EEB39F0}">
      <dgm:prSet/>
      <dgm:spPr/>
      <dgm:t>
        <a:bodyPr/>
        <a:lstStyle/>
        <a:p>
          <a:endParaRPr lang="en-IN"/>
        </a:p>
      </dgm:t>
    </dgm:pt>
    <dgm:pt modelId="{51CF63CA-3D36-4B0A-885C-A0AD781F3C96}">
      <dgm:prSet phldrT="[Text]" custT="1"/>
      <dgm:spPr/>
      <dgm:t>
        <a:bodyPr/>
        <a:lstStyle/>
        <a:p>
          <a:r>
            <a:rPr lang="en-US" sz="2000" b="1" dirty="0" smtClean="0">
              <a:latin typeface="Arial" pitchFamily="34" charset="0"/>
              <a:cs typeface="Arial" pitchFamily="34" charset="0"/>
            </a:rPr>
            <a:t>Secondary</a:t>
          </a:r>
          <a:r>
            <a:rPr lang="en-US" sz="2000" dirty="0" smtClean="0">
              <a:latin typeface="Arial" pitchFamily="34" charset="0"/>
              <a:cs typeface="Arial" pitchFamily="34" charset="0"/>
            </a:rPr>
            <a:t> </a:t>
          </a:r>
          <a:endParaRPr lang="en-IN" sz="2000" dirty="0"/>
        </a:p>
      </dgm:t>
    </dgm:pt>
    <dgm:pt modelId="{C6092AC3-6122-40B6-B943-7E03323E5E50}" type="parTrans" cxnId="{B32570A4-DF5D-4B97-BFAD-284F95F84BEA}">
      <dgm:prSet/>
      <dgm:spPr/>
      <dgm:t>
        <a:bodyPr/>
        <a:lstStyle/>
        <a:p>
          <a:endParaRPr lang="en-IN"/>
        </a:p>
      </dgm:t>
    </dgm:pt>
    <dgm:pt modelId="{32EEA1C5-6972-45E1-94C5-1480300CB51C}" type="sibTrans" cxnId="{B32570A4-DF5D-4B97-BFAD-284F95F84BEA}">
      <dgm:prSet/>
      <dgm:spPr/>
      <dgm:t>
        <a:bodyPr/>
        <a:lstStyle/>
        <a:p>
          <a:endParaRPr lang="en-IN"/>
        </a:p>
      </dgm:t>
    </dgm:pt>
    <dgm:pt modelId="{90E54275-F33F-4E3E-9186-2FF3F692B844}">
      <dgm:prSet phldrT="[Text]" custT="1"/>
      <dgm:spPr/>
      <dgm:t>
        <a:bodyPr/>
        <a:lstStyle/>
        <a:p>
          <a:r>
            <a:rPr lang="en-US" sz="1600" dirty="0" smtClean="0">
              <a:latin typeface="+mn-lt"/>
            </a:rPr>
            <a:t>usually after tubal rupture or abortion</a:t>
          </a:r>
          <a:endParaRPr lang="en-IN" sz="1600" dirty="0">
            <a:latin typeface="+mn-lt"/>
          </a:endParaRPr>
        </a:p>
      </dgm:t>
    </dgm:pt>
    <dgm:pt modelId="{4E1FD56D-C49D-4B59-B935-C4B6AAAF0512}" type="parTrans" cxnId="{8BC69DFC-9021-494E-86E4-0CC100909225}">
      <dgm:prSet/>
      <dgm:spPr/>
      <dgm:t>
        <a:bodyPr/>
        <a:lstStyle/>
        <a:p>
          <a:endParaRPr lang="en-IN"/>
        </a:p>
      </dgm:t>
    </dgm:pt>
    <dgm:pt modelId="{686F7668-7DC3-416C-8ED7-084DFA106330}" type="sibTrans" cxnId="{8BC69DFC-9021-494E-86E4-0CC100909225}">
      <dgm:prSet/>
      <dgm:spPr/>
      <dgm:t>
        <a:bodyPr/>
        <a:lstStyle/>
        <a:p>
          <a:endParaRPr lang="en-IN"/>
        </a:p>
      </dgm:t>
    </dgm:pt>
    <dgm:pt modelId="{67F6A24F-EB71-4860-A42E-DE8DACF5BBD7}">
      <dgm:prSet phldrT="[Text]" custT="1"/>
      <dgm:spPr/>
      <dgm:t>
        <a:bodyPr/>
        <a:lstStyle/>
        <a:p>
          <a:r>
            <a:rPr lang="en-US" sz="1600" b="1" u="none" dirty="0" err="1" smtClean="0"/>
            <a:t>Intraligamentous</a:t>
          </a:r>
          <a:r>
            <a:rPr lang="en-US" sz="1600" b="1" u="none" dirty="0" smtClean="0"/>
            <a:t> pregnancy</a:t>
          </a:r>
          <a:endParaRPr lang="en-IN" sz="1600" u="none" dirty="0"/>
        </a:p>
      </dgm:t>
    </dgm:pt>
    <dgm:pt modelId="{0E42C7CB-8D5F-4B06-909A-05D69F065273}" type="parTrans" cxnId="{0532A1F1-695A-439E-8E55-EFA2BBE78732}">
      <dgm:prSet/>
      <dgm:spPr/>
      <dgm:t>
        <a:bodyPr/>
        <a:lstStyle/>
        <a:p>
          <a:endParaRPr lang="en-IN"/>
        </a:p>
      </dgm:t>
    </dgm:pt>
    <dgm:pt modelId="{920DD4A3-D25E-40DE-9A22-039F97876035}" type="sibTrans" cxnId="{0532A1F1-695A-439E-8E55-EFA2BBE78732}">
      <dgm:prSet/>
      <dgm:spPr/>
      <dgm:t>
        <a:bodyPr/>
        <a:lstStyle/>
        <a:p>
          <a:endParaRPr lang="en-IN"/>
        </a:p>
      </dgm:t>
    </dgm:pt>
    <dgm:pt modelId="{A0AE0EAA-C053-44A2-A2E3-C010AC215492}">
      <dgm:prSet phldrT="[Text]"/>
      <dgm:spPr/>
      <dgm:t>
        <a:bodyPr/>
        <a:lstStyle/>
        <a:p>
          <a:r>
            <a:rPr lang="en-US" dirty="0" smtClean="0"/>
            <a:t>type of abdominal but </a:t>
          </a:r>
          <a:r>
            <a:rPr lang="en-US" dirty="0" err="1" smtClean="0"/>
            <a:t>extraperitoneal</a:t>
          </a:r>
          <a:r>
            <a:rPr lang="en-US" dirty="0" smtClean="0"/>
            <a:t> pregnancy. It develops between the anterior and posterior leaves of the broad ligament after rupture of tubal pregnancy in the </a:t>
          </a:r>
          <a:r>
            <a:rPr lang="en-US" dirty="0" err="1" smtClean="0"/>
            <a:t>mesosalpingeal</a:t>
          </a:r>
          <a:r>
            <a:rPr lang="en-US" dirty="0" smtClean="0"/>
            <a:t> border or lateral rupture of intramural (in the </a:t>
          </a:r>
          <a:r>
            <a:rPr lang="en-US" dirty="0" err="1" smtClean="0"/>
            <a:t>myometrium</a:t>
          </a:r>
          <a:r>
            <a:rPr lang="en-US" dirty="0" smtClean="0"/>
            <a:t>) pregnancy.</a:t>
          </a:r>
          <a:endParaRPr lang="en-IN" dirty="0"/>
        </a:p>
      </dgm:t>
    </dgm:pt>
    <dgm:pt modelId="{1031B96F-E3EC-4368-ABF0-AD8AD7F41481}" type="parTrans" cxnId="{2CCCF06F-65D6-4828-BBCA-E456F60E2F64}">
      <dgm:prSet/>
      <dgm:spPr/>
      <dgm:t>
        <a:bodyPr/>
        <a:lstStyle/>
        <a:p>
          <a:endParaRPr lang="en-IN"/>
        </a:p>
      </dgm:t>
    </dgm:pt>
    <dgm:pt modelId="{5F5BBB7D-21DD-4988-80B2-CCD100387764}" type="sibTrans" cxnId="{2CCCF06F-65D6-4828-BBCA-E456F60E2F64}">
      <dgm:prSet/>
      <dgm:spPr/>
      <dgm:t>
        <a:bodyPr/>
        <a:lstStyle/>
        <a:p>
          <a:endParaRPr lang="en-IN"/>
        </a:p>
      </dgm:t>
    </dgm:pt>
    <dgm:pt modelId="{987849A3-1A7E-4ED6-84C4-98C740F6C8A3}">
      <dgm:prSet custT="1"/>
      <dgm:spPr/>
      <dgm:t>
        <a:bodyPr/>
        <a:lstStyle/>
        <a:p>
          <a:r>
            <a:rPr lang="en-US" sz="1600" dirty="0" smtClean="0">
              <a:solidFill>
                <a:schemeClr val="tx1"/>
              </a:solidFill>
              <a:effectLst/>
              <a:latin typeface="+mn-lt"/>
              <a:cs typeface="Arial" pitchFamily="34" charset="0"/>
            </a:rPr>
            <a:t>Presence of normal tubes &amp; ovaries with no evidence of recent or past  pregnancy</a:t>
          </a:r>
        </a:p>
      </dgm:t>
    </dgm:pt>
    <dgm:pt modelId="{6979D309-12D8-4C77-9CF2-F4003A6F540A}" type="parTrans" cxnId="{2CAD0061-DA43-40E7-8234-50DF73419D75}">
      <dgm:prSet/>
      <dgm:spPr/>
      <dgm:t>
        <a:bodyPr/>
        <a:lstStyle/>
        <a:p>
          <a:endParaRPr lang="en-IN"/>
        </a:p>
      </dgm:t>
    </dgm:pt>
    <dgm:pt modelId="{42975608-9D8A-4C32-ADA8-BC4F75C72E38}" type="sibTrans" cxnId="{2CAD0061-DA43-40E7-8234-50DF73419D75}">
      <dgm:prSet/>
      <dgm:spPr/>
      <dgm:t>
        <a:bodyPr/>
        <a:lstStyle/>
        <a:p>
          <a:endParaRPr lang="en-IN"/>
        </a:p>
      </dgm:t>
    </dgm:pt>
    <dgm:pt modelId="{C8318E23-FBEC-457B-910A-4AE9BD2E4164}">
      <dgm:prSet custT="1"/>
      <dgm:spPr/>
      <dgm:t>
        <a:bodyPr/>
        <a:lstStyle/>
        <a:p>
          <a:r>
            <a:rPr lang="en-US" sz="1600" dirty="0" smtClean="0">
              <a:solidFill>
                <a:schemeClr val="tx1"/>
              </a:solidFill>
              <a:effectLst/>
              <a:latin typeface="+mn-lt"/>
              <a:cs typeface="Arial" pitchFamily="34" charset="0"/>
            </a:rPr>
            <a:t>No e/o </a:t>
          </a:r>
          <a:r>
            <a:rPr lang="en-US" sz="1600" dirty="0" err="1" smtClean="0">
              <a:solidFill>
                <a:schemeClr val="tx1"/>
              </a:solidFill>
              <a:effectLst/>
              <a:latin typeface="+mn-lt"/>
              <a:cs typeface="Arial" pitchFamily="34" charset="0"/>
            </a:rPr>
            <a:t>uteroplacental</a:t>
          </a:r>
          <a:r>
            <a:rPr lang="en-US" sz="1600" dirty="0" smtClean="0">
              <a:solidFill>
                <a:schemeClr val="tx1"/>
              </a:solidFill>
              <a:effectLst/>
              <a:latin typeface="+mn-lt"/>
              <a:cs typeface="Arial" pitchFamily="34" charset="0"/>
            </a:rPr>
            <a:t> fistula</a:t>
          </a:r>
        </a:p>
      </dgm:t>
    </dgm:pt>
    <dgm:pt modelId="{AB40F3F9-66A2-4B12-A7C7-677CB0F98CAE}" type="parTrans" cxnId="{E046CA41-3A33-422C-8B96-C615B82E997F}">
      <dgm:prSet/>
      <dgm:spPr/>
      <dgm:t>
        <a:bodyPr/>
        <a:lstStyle/>
        <a:p>
          <a:endParaRPr lang="en-IN"/>
        </a:p>
      </dgm:t>
    </dgm:pt>
    <dgm:pt modelId="{08F2208B-E83E-4106-B663-738868D991FA}" type="sibTrans" cxnId="{E046CA41-3A33-422C-8B96-C615B82E997F}">
      <dgm:prSet/>
      <dgm:spPr/>
      <dgm:t>
        <a:bodyPr/>
        <a:lstStyle/>
        <a:p>
          <a:endParaRPr lang="en-IN"/>
        </a:p>
      </dgm:t>
    </dgm:pt>
    <dgm:pt modelId="{431C915B-DF8B-4983-83C9-8F6304E2E12A}">
      <dgm:prSet custT="1"/>
      <dgm:spPr/>
      <dgm:t>
        <a:bodyPr/>
        <a:lstStyle/>
        <a:p>
          <a:r>
            <a:rPr lang="en-US" sz="1600" dirty="0" smtClean="0">
              <a:solidFill>
                <a:schemeClr val="tx1"/>
              </a:solidFill>
              <a:effectLst/>
              <a:latin typeface="+mn-lt"/>
              <a:cs typeface="Arial" pitchFamily="34" charset="0"/>
            </a:rPr>
            <a:t>presence of a pregnancy related exclusively to the peritoneal surface  &amp; early enough to  eliminate the possibility of secondary implantation after primary tubal </a:t>
          </a:r>
          <a:r>
            <a:rPr lang="en-US" sz="1600" dirty="0" err="1" smtClean="0">
              <a:solidFill>
                <a:schemeClr val="tx1"/>
              </a:solidFill>
              <a:effectLst/>
              <a:latin typeface="+mn-lt"/>
              <a:cs typeface="Arial" pitchFamily="34" charset="0"/>
            </a:rPr>
            <a:t>nidation</a:t>
          </a:r>
          <a:r>
            <a:rPr lang="en-US" sz="1600" dirty="0" smtClean="0">
              <a:solidFill>
                <a:schemeClr val="tx1"/>
              </a:solidFill>
              <a:effectLst/>
              <a:latin typeface="+mn-lt"/>
              <a:cs typeface="Arial" pitchFamily="34" charset="0"/>
            </a:rPr>
            <a:t>   </a:t>
          </a:r>
          <a:r>
            <a:rPr lang="en-US" sz="1600" dirty="0" smtClean="0">
              <a:latin typeface="+mn-lt"/>
              <a:cs typeface="Arial" pitchFamily="34" charset="0"/>
            </a:rPr>
            <a:t>          </a:t>
          </a:r>
        </a:p>
      </dgm:t>
    </dgm:pt>
    <dgm:pt modelId="{4E6D6BAF-3E9B-4706-9EE1-4657ED83888D}" type="parTrans" cxnId="{FD3FC240-3D27-4D68-9BDB-384093CAD392}">
      <dgm:prSet/>
      <dgm:spPr/>
      <dgm:t>
        <a:bodyPr/>
        <a:lstStyle/>
        <a:p>
          <a:endParaRPr lang="en-IN"/>
        </a:p>
      </dgm:t>
    </dgm:pt>
    <dgm:pt modelId="{39C6F481-DB1B-4671-BC9C-290C14DDEBB5}" type="sibTrans" cxnId="{FD3FC240-3D27-4D68-9BDB-384093CAD392}">
      <dgm:prSet/>
      <dgm:spPr/>
      <dgm:t>
        <a:bodyPr/>
        <a:lstStyle/>
        <a:p>
          <a:endParaRPr lang="en-IN"/>
        </a:p>
      </dgm:t>
    </dgm:pt>
    <dgm:pt modelId="{79DA8463-599D-4CE7-98DE-F1985365DB27}">
      <dgm:prSet phldrT="[Text]" custT="1"/>
      <dgm:spPr/>
      <dgm:t>
        <a:bodyPr/>
        <a:lstStyle/>
        <a:p>
          <a:r>
            <a:rPr lang="en-US" sz="1600" dirty="0" err="1" smtClean="0">
              <a:latin typeface="+mn-lt"/>
              <a:cs typeface="Arial" pitchFamily="34" charset="0"/>
            </a:rPr>
            <a:t>conceptus</a:t>
          </a:r>
          <a:r>
            <a:rPr lang="en-US" sz="1600" dirty="0" smtClean="0">
              <a:latin typeface="+mn-lt"/>
              <a:cs typeface="Arial" pitchFamily="34" charset="0"/>
            </a:rPr>
            <a:t> escapes out through a rent from primary site – </a:t>
          </a:r>
          <a:r>
            <a:rPr lang="en-US" sz="1600" dirty="0" err="1" smtClean="0">
              <a:latin typeface="+mn-lt"/>
              <a:cs typeface="Arial" pitchFamily="34" charset="0"/>
            </a:rPr>
            <a:t>Intraperitoneal</a:t>
          </a:r>
          <a:r>
            <a:rPr lang="en-US" sz="1600" dirty="0" smtClean="0">
              <a:latin typeface="+mn-lt"/>
              <a:cs typeface="Arial" pitchFamily="34" charset="0"/>
            </a:rPr>
            <a:t> or </a:t>
          </a:r>
          <a:r>
            <a:rPr lang="en-US" sz="1600" dirty="0" err="1" smtClean="0">
              <a:latin typeface="+mn-lt"/>
              <a:cs typeface="Arial" pitchFamily="34" charset="0"/>
            </a:rPr>
            <a:t>Extraperitoneal</a:t>
          </a:r>
          <a:r>
            <a:rPr lang="en-US" sz="1600" dirty="0" smtClean="0">
              <a:latin typeface="+mn-lt"/>
              <a:cs typeface="Arial" pitchFamily="34" charset="0"/>
            </a:rPr>
            <a:t> broad ligament</a:t>
          </a:r>
          <a:endParaRPr lang="en-IN" sz="1600" dirty="0">
            <a:latin typeface="+mn-lt"/>
          </a:endParaRPr>
        </a:p>
      </dgm:t>
    </dgm:pt>
    <dgm:pt modelId="{D252DEBA-DC58-4071-AC04-055048C97A9C}" type="parTrans" cxnId="{5FA46485-44A6-4099-9594-7273BB9142F5}">
      <dgm:prSet/>
      <dgm:spPr/>
      <dgm:t>
        <a:bodyPr/>
        <a:lstStyle/>
        <a:p>
          <a:endParaRPr lang="en-IN"/>
        </a:p>
      </dgm:t>
    </dgm:pt>
    <dgm:pt modelId="{FDEA76E5-B042-48B1-BF77-112FA03DEB98}" type="sibTrans" cxnId="{5FA46485-44A6-4099-9594-7273BB9142F5}">
      <dgm:prSet/>
      <dgm:spPr/>
      <dgm:t>
        <a:bodyPr/>
        <a:lstStyle/>
        <a:p>
          <a:endParaRPr lang="en-IN"/>
        </a:p>
      </dgm:t>
    </dgm:pt>
    <dgm:pt modelId="{12E536AA-7B2C-4F7E-981F-679AAF5CB7D1}" type="pres">
      <dgm:prSet presAssocID="{0EE06EEC-0C41-4F55-9A39-D46603089D25}" presName="Name0" presStyleCnt="0">
        <dgm:presLayoutVars>
          <dgm:dir/>
          <dgm:animLvl val="lvl"/>
          <dgm:resizeHandles val="exact"/>
        </dgm:presLayoutVars>
      </dgm:prSet>
      <dgm:spPr/>
      <dgm:t>
        <a:bodyPr/>
        <a:lstStyle/>
        <a:p>
          <a:endParaRPr lang="en-US"/>
        </a:p>
      </dgm:t>
    </dgm:pt>
    <dgm:pt modelId="{E3AC8636-701B-4138-AB6D-0AADADCBF68C}" type="pres">
      <dgm:prSet presAssocID="{C3D0ADBB-608C-442B-9B2B-F4429BE67CE1}" presName="linNode" presStyleCnt="0"/>
      <dgm:spPr/>
    </dgm:pt>
    <dgm:pt modelId="{A0F9CB74-8F8C-479A-A206-F55743C0B52A}" type="pres">
      <dgm:prSet presAssocID="{C3D0ADBB-608C-442B-9B2B-F4429BE67CE1}" presName="parentText" presStyleLbl="node1" presStyleIdx="0" presStyleCnt="3" custScaleY="71227">
        <dgm:presLayoutVars>
          <dgm:chMax val="1"/>
          <dgm:bulletEnabled val="1"/>
        </dgm:presLayoutVars>
      </dgm:prSet>
      <dgm:spPr/>
      <dgm:t>
        <a:bodyPr/>
        <a:lstStyle/>
        <a:p>
          <a:endParaRPr lang="en-US"/>
        </a:p>
      </dgm:t>
    </dgm:pt>
    <dgm:pt modelId="{514A5D34-77B3-4E07-B89C-BD809F1E2908}" type="pres">
      <dgm:prSet presAssocID="{C3D0ADBB-608C-442B-9B2B-F4429BE67CE1}" presName="descendantText" presStyleLbl="alignAccFollowNode1" presStyleIdx="0" presStyleCnt="3">
        <dgm:presLayoutVars>
          <dgm:bulletEnabled val="1"/>
        </dgm:presLayoutVars>
      </dgm:prSet>
      <dgm:spPr/>
      <dgm:t>
        <a:bodyPr/>
        <a:lstStyle/>
        <a:p>
          <a:endParaRPr lang="en-US"/>
        </a:p>
      </dgm:t>
    </dgm:pt>
    <dgm:pt modelId="{1C5ED9ED-8054-48C1-BD72-E8EFE0F905B8}" type="pres">
      <dgm:prSet presAssocID="{35FFBB90-8431-4D4D-8145-482C43256D5E}" presName="sp" presStyleCnt="0"/>
      <dgm:spPr/>
    </dgm:pt>
    <dgm:pt modelId="{E5366686-0992-4576-8392-99F02470D66A}" type="pres">
      <dgm:prSet presAssocID="{51CF63CA-3D36-4B0A-885C-A0AD781F3C96}" presName="linNode" presStyleCnt="0"/>
      <dgm:spPr/>
    </dgm:pt>
    <dgm:pt modelId="{869D3DDD-1787-4D40-BB61-F6B1DC6AE3B0}" type="pres">
      <dgm:prSet presAssocID="{51CF63CA-3D36-4B0A-885C-A0AD781F3C96}" presName="parentText" presStyleLbl="node1" presStyleIdx="1" presStyleCnt="3" custScaleY="32216">
        <dgm:presLayoutVars>
          <dgm:chMax val="1"/>
          <dgm:bulletEnabled val="1"/>
        </dgm:presLayoutVars>
      </dgm:prSet>
      <dgm:spPr/>
      <dgm:t>
        <a:bodyPr/>
        <a:lstStyle/>
        <a:p>
          <a:endParaRPr lang="en-US"/>
        </a:p>
      </dgm:t>
    </dgm:pt>
    <dgm:pt modelId="{605CC323-0FD9-4861-90FE-259FEFF43EE7}" type="pres">
      <dgm:prSet presAssocID="{51CF63CA-3D36-4B0A-885C-A0AD781F3C96}" presName="descendantText" presStyleLbl="alignAccFollowNode1" presStyleIdx="1" presStyleCnt="3" custScaleY="58294">
        <dgm:presLayoutVars>
          <dgm:bulletEnabled val="1"/>
        </dgm:presLayoutVars>
      </dgm:prSet>
      <dgm:spPr/>
      <dgm:t>
        <a:bodyPr/>
        <a:lstStyle/>
        <a:p>
          <a:endParaRPr lang="en-US"/>
        </a:p>
      </dgm:t>
    </dgm:pt>
    <dgm:pt modelId="{35C52B7D-E5DC-40F3-A5B9-6330A3FD836B}" type="pres">
      <dgm:prSet presAssocID="{32EEA1C5-6972-45E1-94C5-1480300CB51C}" presName="sp" presStyleCnt="0"/>
      <dgm:spPr/>
    </dgm:pt>
    <dgm:pt modelId="{61856E6A-DDF5-4356-A44E-CCBBBC9517CC}" type="pres">
      <dgm:prSet presAssocID="{67F6A24F-EB71-4860-A42E-DE8DACF5BBD7}" presName="linNode" presStyleCnt="0"/>
      <dgm:spPr/>
    </dgm:pt>
    <dgm:pt modelId="{BF26C049-A74E-45FC-BD32-AFBBAEAAEA1B}" type="pres">
      <dgm:prSet presAssocID="{67F6A24F-EB71-4860-A42E-DE8DACF5BBD7}" presName="parentText" presStyleLbl="node1" presStyleIdx="2" presStyleCnt="3" custScaleY="28825">
        <dgm:presLayoutVars>
          <dgm:chMax val="1"/>
          <dgm:bulletEnabled val="1"/>
        </dgm:presLayoutVars>
      </dgm:prSet>
      <dgm:spPr/>
      <dgm:t>
        <a:bodyPr/>
        <a:lstStyle/>
        <a:p>
          <a:endParaRPr lang="en-US"/>
        </a:p>
      </dgm:t>
    </dgm:pt>
    <dgm:pt modelId="{D1E0E4B7-C237-4BF7-BE8E-EF5890A7FBB5}" type="pres">
      <dgm:prSet presAssocID="{67F6A24F-EB71-4860-A42E-DE8DACF5BBD7}" presName="descendantText" presStyleLbl="alignAccFollowNode1" presStyleIdx="2" presStyleCnt="3">
        <dgm:presLayoutVars>
          <dgm:bulletEnabled val="1"/>
        </dgm:presLayoutVars>
      </dgm:prSet>
      <dgm:spPr/>
      <dgm:t>
        <a:bodyPr/>
        <a:lstStyle/>
        <a:p>
          <a:endParaRPr lang="en-US"/>
        </a:p>
      </dgm:t>
    </dgm:pt>
  </dgm:ptLst>
  <dgm:cxnLst>
    <dgm:cxn modelId="{E046CA41-3A33-422C-8B96-C615B82E997F}" srcId="{C3D0ADBB-608C-442B-9B2B-F4429BE67CE1}" destId="{C8318E23-FBEC-457B-910A-4AE9BD2E4164}" srcOrd="2" destOrd="0" parTransId="{AB40F3F9-66A2-4B12-A7C7-677CB0F98CAE}" sibTransId="{08F2208B-E83E-4106-B663-738868D991FA}"/>
    <dgm:cxn modelId="{55B2BEDB-6EBA-406E-8099-0346A211D93A}" type="presOf" srcId="{431C915B-DF8B-4983-83C9-8F6304E2E12A}" destId="{514A5D34-77B3-4E07-B89C-BD809F1E2908}" srcOrd="0" destOrd="3" presId="urn:microsoft.com/office/officeart/2005/8/layout/vList5"/>
    <dgm:cxn modelId="{0532A1F1-695A-439E-8E55-EFA2BBE78732}" srcId="{0EE06EEC-0C41-4F55-9A39-D46603089D25}" destId="{67F6A24F-EB71-4860-A42E-DE8DACF5BBD7}" srcOrd="2" destOrd="0" parTransId="{0E42C7CB-8D5F-4B06-909A-05D69F065273}" sibTransId="{920DD4A3-D25E-40DE-9A22-039F97876035}"/>
    <dgm:cxn modelId="{C26B4CC7-F8D1-47DC-BB21-00F626AC531F}" type="presOf" srcId="{51CF63CA-3D36-4B0A-885C-A0AD781F3C96}" destId="{869D3DDD-1787-4D40-BB61-F6B1DC6AE3B0}" srcOrd="0" destOrd="0" presId="urn:microsoft.com/office/officeart/2005/8/layout/vList5"/>
    <dgm:cxn modelId="{AE6E96DB-D323-4F32-9711-F1C2FB1FACF0}" type="presOf" srcId="{79DA8463-599D-4CE7-98DE-F1985365DB27}" destId="{605CC323-0FD9-4861-90FE-259FEFF43EE7}" srcOrd="0" destOrd="1" presId="urn:microsoft.com/office/officeart/2005/8/layout/vList5"/>
    <dgm:cxn modelId="{103F02EC-8B11-47A8-97FA-AF113CBCCBC2}" type="presOf" srcId="{C3D0ADBB-608C-442B-9B2B-F4429BE67CE1}" destId="{A0F9CB74-8F8C-479A-A206-F55743C0B52A}" srcOrd="0" destOrd="0" presId="urn:microsoft.com/office/officeart/2005/8/layout/vList5"/>
    <dgm:cxn modelId="{E834FDA8-E569-4C7F-8A7F-09B27984A1F8}" type="presOf" srcId="{A0AE0EAA-C053-44A2-A2E3-C010AC215492}" destId="{D1E0E4B7-C237-4BF7-BE8E-EF5890A7FBB5}" srcOrd="0" destOrd="0" presId="urn:microsoft.com/office/officeart/2005/8/layout/vList5"/>
    <dgm:cxn modelId="{663A4E25-EC83-4B01-B337-9FCBAFDABA55}" type="presOf" srcId="{67F6A24F-EB71-4860-A42E-DE8DACF5BBD7}" destId="{BF26C049-A74E-45FC-BD32-AFBBAEAAEA1B}" srcOrd="0" destOrd="0" presId="urn:microsoft.com/office/officeart/2005/8/layout/vList5"/>
    <dgm:cxn modelId="{FD3FC240-3D27-4D68-9BDB-384093CAD392}" srcId="{C3D0ADBB-608C-442B-9B2B-F4429BE67CE1}" destId="{431C915B-DF8B-4983-83C9-8F6304E2E12A}" srcOrd="3" destOrd="0" parTransId="{4E6D6BAF-3E9B-4706-9EE1-4657ED83888D}" sibTransId="{39C6F481-DB1B-4671-BC9C-290C14DDEBB5}"/>
    <dgm:cxn modelId="{B32570A4-DF5D-4B97-BFAD-284F95F84BEA}" srcId="{0EE06EEC-0C41-4F55-9A39-D46603089D25}" destId="{51CF63CA-3D36-4B0A-885C-A0AD781F3C96}" srcOrd="1" destOrd="0" parTransId="{C6092AC3-6122-40B6-B943-7E03323E5E50}" sibTransId="{32EEA1C5-6972-45E1-94C5-1480300CB51C}"/>
    <dgm:cxn modelId="{D7947886-5C2B-4395-BE2A-136F8D7D3DD1}" type="presOf" srcId="{987849A3-1A7E-4ED6-84C4-98C740F6C8A3}" destId="{514A5D34-77B3-4E07-B89C-BD809F1E2908}" srcOrd="0" destOrd="1" presId="urn:microsoft.com/office/officeart/2005/8/layout/vList5"/>
    <dgm:cxn modelId="{81F753B5-C33E-4910-989B-144727D2E14B}" type="presOf" srcId="{B7C2F215-73DA-42FF-8BE7-F3866C27AD26}" destId="{514A5D34-77B3-4E07-B89C-BD809F1E2908}" srcOrd="0" destOrd="0" presId="urn:microsoft.com/office/officeart/2005/8/layout/vList5"/>
    <dgm:cxn modelId="{B0068970-1947-4D78-BCCA-2C20D551A20E}" type="presOf" srcId="{C8318E23-FBEC-457B-910A-4AE9BD2E4164}" destId="{514A5D34-77B3-4E07-B89C-BD809F1E2908}" srcOrd="0" destOrd="2" presId="urn:microsoft.com/office/officeart/2005/8/layout/vList5"/>
    <dgm:cxn modelId="{2CAD0061-DA43-40E7-8234-50DF73419D75}" srcId="{C3D0ADBB-608C-442B-9B2B-F4429BE67CE1}" destId="{987849A3-1A7E-4ED6-84C4-98C740F6C8A3}" srcOrd="1" destOrd="0" parTransId="{6979D309-12D8-4C77-9CF2-F4003A6F540A}" sibTransId="{42975608-9D8A-4C32-ADA8-BC4F75C72E38}"/>
    <dgm:cxn modelId="{8BC69DFC-9021-494E-86E4-0CC100909225}" srcId="{51CF63CA-3D36-4B0A-885C-A0AD781F3C96}" destId="{90E54275-F33F-4E3E-9186-2FF3F692B844}" srcOrd="0" destOrd="0" parTransId="{4E1FD56D-C49D-4B59-B935-C4B6AAAF0512}" sibTransId="{686F7668-7DC3-416C-8ED7-084DFA106330}"/>
    <dgm:cxn modelId="{C7B8208A-D886-4991-898F-FCF48EEB39F0}" srcId="{C3D0ADBB-608C-442B-9B2B-F4429BE67CE1}" destId="{B7C2F215-73DA-42FF-8BE7-F3866C27AD26}" srcOrd="0" destOrd="0" parTransId="{9B9D5DB3-ADDA-46A2-9279-6A899DAC651C}" sibTransId="{FFF70F2C-6215-4C29-B27D-CC7B45E74862}"/>
    <dgm:cxn modelId="{065FA441-FFD9-4C1E-88F6-8285970029BD}" type="presOf" srcId="{90E54275-F33F-4E3E-9186-2FF3F692B844}" destId="{605CC323-0FD9-4861-90FE-259FEFF43EE7}" srcOrd="0" destOrd="0" presId="urn:microsoft.com/office/officeart/2005/8/layout/vList5"/>
    <dgm:cxn modelId="{5FA46485-44A6-4099-9594-7273BB9142F5}" srcId="{51CF63CA-3D36-4B0A-885C-A0AD781F3C96}" destId="{79DA8463-599D-4CE7-98DE-F1985365DB27}" srcOrd="1" destOrd="0" parTransId="{D252DEBA-DC58-4071-AC04-055048C97A9C}" sibTransId="{FDEA76E5-B042-48B1-BF77-112FA03DEB98}"/>
    <dgm:cxn modelId="{1EC10EF3-0673-4411-8F9D-DF507943F657}" type="presOf" srcId="{0EE06EEC-0C41-4F55-9A39-D46603089D25}" destId="{12E536AA-7B2C-4F7E-981F-679AAF5CB7D1}" srcOrd="0" destOrd="0" presId="urn:microsoft.com/office/officeart/2005/8/layout/vList5"/>
    <dgm:cxn modelId="{0A9EE2DE-5C2B-4877-98E6-84D71F50D6AB}" srcId="{0EE06EEC-0C41-4F55-9A39-D46603089D25}" destId="{C3D0ADBB-608C-442B-9B2B-F4429BE67CE1}" srcOrd="0" destOrd="0" parTransId="{1D2C3ED8-0D76-48CE-B26D-CD0B3C7CE3F7}" sibTransId="{35FFBB90-8431-4D4D-8145-482C43256D5E}"/>
    <dgm:cxn modelId="{2CCCF06F-65D6-4828-BBCA-E456F60E2F64}" srcId="{67F6A24F-EB71-4860-A42E-DE8DACF5BBD7}" destId="{A0AE0EAA-C053-44A2-A2E3-C010AC215492}" srcOrd="0" destOrd="0" parTransId="{1031B96F-E3EC-4368-ABF0-AD8AD7F41481}" sibTransId="{5F5BBB7D-21DD-4988-80B2-CCD100387764}"/>
    <dgm:cxn modelId="{81ECEA2D-E732-4AAB-BA14-30D881729482}" type="presParOf" srcId="{12E536AA-7B2C-4F7E-981F-679AAF5CB7D1}" destId="{E3AC8636-701B-4138-AB6D-0AADADCBF68C}" srcOrd="0" destOrd="0" presId="urn:microsoft.com/office/officeart/2005/8/layout/vList5"/>
    <dgm:cxn modelId="{1CFFC87D-0DA6-4A35-B94D-3ABDDEE8CD0D}" type="presParOf" srcId="{E3AC8636-701B-4138-AB6D-0AADADCBF68C}" destId="{A0F9CB74-8F8C-479A-A206-F55743C0B52A}" srcOrd="0" destOrd="0" presId="urn:microsoft.com/office/officeart/2005/8/layout/vList5"/>
    <dgm:cxn modelId="{245E7EF6-42BF-42F9-A7D2-2E97263AA9FF}" type="presParOf" srcId="{E3AC8636-701B-4138-AB6D-0AADADCBF68C}" destId="{514A5D34-77B3-4E07-B89C-BD809F1E2908}" srcOrd="1" destOrd="0" presId="urn:microsoft.com/office/officeart/2005/8/layout/vList5"/>
    <dgm:cxn modelId="{832B17E7-10DE-469A-BD8F-B256E7F92B88}" type="presParOf" srcId="{12E536AA-7B2C-4F7E-981F-679AAF5CB7D1}" destId="{1C5ED9ED-8054-48C1-BD72-E8EFE0F905B8}" srcOrd="1" destOrd="0" presId="urn:microsoft.com/office/officeart/2005/8/layout/vList5"/>
    <dgm:cxn modelId="{DE634BDC-5B78-483A-9344-96F89036F369}" type="presParOf" srcId="{12E536AA-7B2C-4F7E-981F-679AAF5CB7D1}" destId="{E5366686-0992-4576-8392-99F02470D66A}" srcOrd="2" destOrd="0" presId="urn:microsoft.com/office/officeart/2005/8/layout/vList5"/>
    <dgm:cxn modelId="{B0AA76B7-204D-4D23-869A-77BEB3A60462}" type="presParOf" srcId="{E5366686-0992-4576-8392-99F02470D66A}" destId="{869D3DDD-1787-4D40-BB61-F6B1DC6AE3B0}" srcOrd="0" destOrd="0" presId="urn:microsoft.com/office/officeart/2005/8/layout/vList5"/>
    <dgm:cxn modelId="{26B3CF43-A5D6-4121-B49B-FD536F9685BD}" type="presParOf" srcId="{E5366686-0992-4576-8392-99F02470D66A}" destId="{605CC323-0FD9-4861-90FE-259FEFF43EE7}" srcOrd="1" destOrd="0" presId="urn:microsoft.com/office/officeart/2005/8/layout/vList5"/>
    <dgm:cxn modelId="{BCEAD0B9-F1C8-4CF5-BA00-4FBE7C1DE61C}" type="presParOf" srcId="{12E536AA-7B2C-4F7E-981F-679AAF5CB7D1}" destId="{35C52B7D-E5DC-40F3-A5B9-6330A3FD836B}" srcOrd="3" destOrd="0" presId="urn:microsoft.com/office/officeart/2005/8/layout/vList5"/>
    <dgm:cxn modelId="{6D63B8D6-06AE-4B00-A006-16E22805C8B2}" type="presParOf" srcId="{12E536AA-7B2C-4F7E-981F-679AAF5CB7D1}" destId="{61856E6A-DDF5-4356-A44E-CCBBBC9517CC}" srcOrd="4" destOrd="0" presId="urn:microsoft.com/office/officeart/2005/8/layout/vList5"/>
    <dgm:cxn modelId="{898A7489-DF7E-462E-9129-596070B8DFC3}" type="presParOf" srcId="{61856E6A-DDF5-4356-A44E-CCBBBC9517CC}" destId="{BF26C049-A74E-45FC-BD32-AFBBAEAAEA1B}" srcOrd="0" destOrd="0" presId="urn:microsoft.com/office/officeart/2005/8/layout/vList5"/>
    <dgm:cxn modelId="{9135DD82-9D5F-4211-8165-93EE4EA50E94}" type="presParOf" srcId="{61856E6A-DDF5-4356-A44E-CCBBBC9517CC}" destId="{D1E0E4B7-C237-4BF7-BE8E-EF5890A7FBB5}"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3770FE-544B-4E54-AC08-43210BE0A7CB}">
      <dsp:nvSpPr>
        <dsp:cNvPr id="0" name=""/>
        <dsp:cNvSpPr/>
      </dsp:nvSpPr>
      <dsp:spPr>
        <a:xfrm>
          <a:off x="5467283" y="1237186"/>
          <a:ext cx="1094659" cy="1599285"/>
        </a:xfrm>
        <a:custGeom>
          <a:avLst/>
          <a:gdLst/>
          <a:ahLst/>
          <a:cxnLst/>
          <a:rect l="0" t="0" r="0" b="0"/>
          <a:pathLst>
            <a:path>
              <a:moveTo>
                <a:pt x="0" y="0"/>
              </a:moveTo>
              <a:lnTo>
                <a:pt x="0" y="1599285"/>
              </a:lnTo>
              <a:lnTo>
                <a:pt x="1094659" y="1599285"/>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65DA34-5098-4911-BDB8-BC8DFFE5B421}">
      <dsp:nvSpPr>
        <dsp:cNvPr id="0" name=""/>
        <dsp:cNvSpPr/>
      </dsp:nvSpPr>
      <dsp:spPr>
        <a:xfrm>
          <a:off x="5467283" y="1237186"/>
          <a:ext cx="1009716" cy="1017753"/>
        </a:xfrm>
        <a:custGeom>
          <a:avLst/>
          <a:gdLst/>
          <a:ahLst/>
          <a:cxnLst/>
          <a:rect l="0" t="0" r="0" b="0"/>
          <a:pathLst>
            <a:path>
              <a:moveTo>
                <a:pt x="0" y="0"/>
              </a:moveTo>
              <a:lnTo>
                <a:pt x="0" y="1017753"/>
              </a:lnTo>
              <a:lnTo>
                <a:pt x="1009716" y="1017753"/>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B47216-9926-47B9-BE28-26A6044AF6BD}">
      <dsp:nvSpPr>
        <dsp:cNvPr id="0" name=""/>
        <dsp:cNvSpPr/>
      </dsp:nvSpPr>
      <dsp:spPr>
        <a:xfrm>
          <a:off x="5467283" y="1145074"/>
          <a:ext cx="1030071" cy="91440"/>
        </a:xfrm>
        <a:custGeom>
          <a:avLst/>
          <a:gdLst/>
          <a:ahLst/>
          <a:cxnLst/>
          <a:rect l="0" t="0" r="0" b="0"/>
          <a:pathLst>
            <a:path>
              <a:moveTo>
                <a:pt x="0" y="92112"/>
              </a:moveTo>
              <a:lnTo>
                <a:pt x="1030071" y="45720"/>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E18A78-3A87-443F-B7F0-81BBBDB067DE}">
      <dsp:nvSpPr>
        <dsp:cNvPr id="0" name=""/>
        <dsp:cNvSpPr/>
      </dsp:nvSpPr>
      <dsp:spPr>
        <a:xfrm>
          <a:off x="5467283" y="1237186"/>
          <a:ext cx="1085918" cy="460995"/>
        </a:xfrm>
        <a:custGeom>
          <a:avLst/>
          <a:gdLst/>
          <a:ahLst/>
          <a:cxnLst/>
          <a:rect l="0" t="0" r="0" b="0"/>
          <a:pathLst>
            <a:path>
              <a:moveTo>
                <a:pt x="0" y="0"/>
              </a:moveTo>
              <a:lnTo>
                <a:pt x="0" y="460995"/>
              </a:lnTo>
              <a:lnTo>
                <a:pt x="1085918" y="460995"/>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B65870-0E97-4166-8643-100B01581D35}">
      <dsp:nvSpPr>
        <dsp:cNvPr id="0" name=""/>
        <dsp:cNvSpPr/>
      </dsp:nvSpPr>
      <dsp:spPr>
        <a:xfrm>
          <a:off x="4276983" y="497425"/>
          <a:ext cx="594542" cy="425226"/>
        </a:xfrm>
        <a:custGeom>
          <a:avLst/>
          <a:gdLst/>
          <a:ahLst/>
          <a:cxnLst/>
          <a:rect l="0" t="0" r="0" b="0"/>
          <a:pathLst>
            <a:path>
              <a:moveTo>
                <a:pt x="0" y="0"/>
              </a:moveTo>
              <a:lnTo>
                <a:pt x="0" y="425226"/>
              </a:lnTo>
              <a:lnTo>
                <a:pt x="594542" y="42522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7E94EB-6ADD-4D2A-8CD7-93985F90DBE5}">
      <dsp:nvSpPr>
        <dsp:cNvPr id="0" name=""/>
        <dsp:cNvSpPr/>
      </dsp:nvSpPr>
      <dsp:spPr>
        <a:xfrm>
          <a:off x="3382444" y="497425"/>
          <a:ext cx="894538" cy="543257"/>
        </a:xfrm>
        <a:custGeom>
          <a:avLst/>
          <a:gdLst/>
          <a:ahLst/>
          <a:cxnLst/>
          <a:rect l="0" t="0" r="0" b="0"/>
          <a:pathLst>
            <a:path>
              <a:moveTo>
                <a:pt x="894538" y="0"/>
              </a:moveTo>
              <a:lnTo>
                <a:pt x="894538" y="543257"/>
              </a:lnTo>
              <a:lnTo>
                <a:pt x="0" y="54325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F765E7-FE54-4130-98D8-3ADBFCC9E7F0}">
      <dsp:nvSpPr>
        <dsp:cNvPr id="0" name=""/>
        <dsp:cNvSpPr/>
      </dsp:nvSpPr>
      <dsp:spPr>
        <a:xfrm>
          <a:off x="2501545" y="497425"/>
          <a:ext cx="1775438" cy="1496887"/>
        </a:xfrm>
        <a:custGeom>
          <a:avLst/>
          <a:gdLst/>
          <a:ahLst/>
          <a:cxnLst/>
          <a:rect l="0" t="0" r="0" b="0"/>
          <a:pathLst>
            <a:path>
              <a:moveTo>
                <a:pt x="1775438" y="0"/>
              </a:moveTo>
              <a:lnTo>
                <a:pt x="1775438" y="1447113"/>
              </a:lnTo>
              <a:lnTo>
                <a:pt x="0" y="1447113"/>
              </a:lnTo>
              <a:lnTo>
                <a:pt x="0" y="149688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D94C05-48D0-4B56-8B40-65CF2E5B1B72}">
      <dsp:nvSpPr>
        <dsp:cNvPr id="0" name=""/>
        <dsp:cNvSpPr/>
      </dsp:nvSpPr>
      <dsp:spPr>
        <a:xfrm>
          <a:off x="3230008" y="2566084"/>
          <a:ext cx="1034741" cy="415511"/>
        </a:xfrm>
        <a:custGeom>
          <a:avLst/>
          <a:gdLst/>
          <a:ahLst/>
          <a:cxnLst/>
          <a:rect l="0" t="0" r="0" b="0"/>
          <a:pathLst>
            <a:path>
              <a:moveTo>
                <a:pt x="1034741" y="0"/>
              </a:moveTo>
              <a:lnTo>
                <a:pt x="1034741" y="365736"/>
              </a:lnTo>
              <a:lnTo>
                <a:pt x="0" y="365736"/>
              </a:lnTo>
              <a:lnTo>
                <a:pt x="0" y="415511"/>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24E195-5073-43BC-93C3-B9C242813418}">
      <dsp:nvSpPr>
        <dsp:cNvPr id="0" name=""/>
        <dsp:cNvSpPr/>
      </dsp:nvSpPr>
      <dsp:spPr>
        <a:xfrm>
          <a:off x="5035867" y="3535377"/>
          <a:ext cx="293507" cy="890773"/>
        </a:xfrm>
        <a:custGeom>
          <a:avLst/>
          <a:gdLst/>
          <a:ahLst/>
          <a:cxnLst/>
          <a:rect l="0" t="0" r="0" b="0"/>
          <a:pathLst>
            <a:path>
              <a:moveTo>
                <a:pt x="0" y="0"/>
              </a:moveTo>
              <a:lnTo>
                <a:pt x="0" y="890773"/>
              </a:lnTo>
              <a:lnTo>
                <a:pt x="293507" y="890773"/>
              </a:lnTo>
            </a:path>
          </a:pathLst>
        </a:custGeom>
        <a:noFill/>
        <a:ln w="25400" cap="flat"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45CB0C-2728-44D0-9BE2-52B9371FF484}">
      <dsp:nvSpPr>
        <dsp:cNvPr id="0" name=""/>
        <dsp:cNvSpPr/>
      </dsp:nvSpPr>
      <dsp:spPr>
        <a:xfrm>
          <a:off x="4933015" y="3535377"/>
          <a:ext cx="91440" cy="887197"/>
        </a:xfrm>
        <a:custGeom>
          <a:avLst/>
          <a:gdLst/>
          <a:ahLst/>
          <a:cxnLst/>
          <a:rect l="0" t="0" r="0" b="0"/>
          <a:pathLst>
            <a:path>
              <a:moveTo>
                <a:pt x="102851" y="0"/>
              </a:moveTo>
              <a:lnTo>
                <a:pt x="102851" y="887197"/>
              </a:lnTo>
              <a:lnTo>
                <a:pt x="45720" y="887197"/>
              </a:lnTo>
            </a:path>
          </a:pathLst>
        </a:custGeom>
        <a:noFill/>
        <a:ln w="25400" cap="flat"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90A72F-43AB-4F4F-8ACB-99295895E990}">
      <dsp:nvSpPr>
        <dsp:cNvPr id="0" name=""/>
        <dsp:cNvSpPr/>
      </dsp:nvSpPr>
      <dsp:spPr>
        <a:xfrm>
          <a:off x="4264749" y="2566084"/>
          <a:ext cx="771117" cy="415511"/>
        </a:xfrm>
        <a:custGeom>
          <a:avLst/>
          <a:gdLst/>
          <a:ahLst/>
          <a:cxnLst/>
          <a:rect l="0" t="0" r="0" b="0"/>
          <a:pathLst>
            <a:path>
              <a:moveTo>
                <a:pt x="0" y="0"/>
              </a:moveTo>
              <a:lnTo>
                <a:pt x="0" y="365736"/>
              </a:lnTo>
              <a:lnTo>
                <a:pt x="771117" y="365736"/>
              </a:lnTo>
              <a:lnTo>
                <a:pt x="771117" y="415511"/>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D26F0B-DFB0-4D00-9B04-C8248A2E7F5F}">
      <dsp:nvSpPr>
        <dsp:cNvPr id="0" name=""/>
        <dsp:cNvSpPr/>
      </dsp:nvSpPr>
      <dsp:spPr>
        <a:xfrm>
          <a:off x="4219029" y="497425"/>
          <a:ext cx="91440" cy="1483775"/>
        </a:xfrm>
        <a:custGeom>
          <a:avLst/>
          <a:gdLst/>
          <a:ahLst/>
          <a:cxnLst/>
          <a:rect l="0" t="0" r="0" b="0"/>
          <a:pathLst>
            <a:path>
              <a:moveTo>
                <a:pt x="57953" y="0"/>
              </a:moveTo>
              <a:lnTo>
                <a:pt x="57953" y="1434001"/>
              </a:lnTo>
              <a:lnTo>
                <a:pt x="45720" y="1434001"/>
              </a:lnTo>
              <a:lnTo>
                <a:pt x="45720" y="1483775"/>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6733F1-FE88-4947-B8B3-2068593A361B}">
      <dsp:nvSpPr>
        <dsp:cNvPr id="0" name=""/>
        <dsp:cNvSpPr/>
      </dsp:nvSpPr>
      <dsp:spPr>
        <a:xfrm>
          <a:off x="165415" y="2624050"/>
          <a:ext cx="176088" cy="1038925"/>
        </a:xfrm>
        <a:custGeom>
          <a:avLst/>
          <a:gdLst/>
          <a:ahLst/>
          <a:cxnLst/>
          <a:rect l="0" t="0" r="0" b="0"/>
          <a:pathLst>
            <a:path>
              <a:moveTo>
                <a:pt x="176088" y="0"/>
              </a:moveTo>
              <a:lnTo>
                <a:pt x="0" y="1038925"/>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E6B65-9AD4-49D8-BA1A-535A3B15A1E0}">
      <dsp:nvSpPr>
        <dsp:cNvPr id="0" name=""/>
        <dsp:cNvSpPr/>
      </dsp:nvSpPr>
      <dsp:spPr>
        <a:xfrm>
          <a:off x="228690" y="2624050"/>
          <a:ext cx="112813" cy="2745386"/>
        </a:xfrm>
        <a:custGeom>
          <a:avLst/>
          <a:gdLst/>
          <a:ahLst/>
          <a:cxnLst/>
          <a:rect l="0" t="0" r="0" b="0"/>
          <a:pathLst>
            <a:path>
              <a:moveTo>
                <a:pt x="112813" y="0"/>
              </a:moveTo>
              <a:lnTo>
                <a:pt x="0" y="2745386"/>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CF0BFA-8354-459F-8553-2D04F439EB30}">
      <dsp:nvSpPr>
        <dsp:cNvPr id="0" name=""/>
        <dsp:cNvSpPr/>
      </dsp:nvSpPr>
      <dsp:spPr>
        <a:xfrm>
          <a:off x="165415" y="2624050"/>
          <a:ext cx="176088" cy="1833729"/>
        </a:xfrm>
        <a:custGeom>
          <a:avLst/>
          <a:gdLst/>
          <a:ahLst/>
          <a:cxnLst/>
          <a:rect l="0" t="0" r="0" b="0"/>
          <a:pathLst>
            <a:path>
              <a:moveTo>
                <a:pt x="176088" y="0"/>
              </a:moveTo>
              <a:lnTo>
                <a:pt x="0" y="1833729"/>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486AE8-B97B-4886-AD75-938BED97A44C}">
      <dsp:nvSpPr>
        <dsp:cNvPr id="0" name=""/>
        <dsp:cNvSpPr/>
      </dsp:nvSpPr>
      <dsp:spPr>
        <a:xfrm>
          <a:off x="165415" y="2624050"/>
          <a:ext cx="176088" cy="373855"/>
        </a:xfrm>
        <a:custGeom>
          <a:avLst/>
          <a:gdLst/>
          <a:ahLst/>
          <a:cxnLst/>
          <a:rect l="0" t="0" r="0" b="0"/>
          <a:pathLst>
            <a:path>
              <a:moveTo>
                <a:pt x="176088" y="0"/>
              </a:moveTo>
              <a:lnTo>
                <a:pt x="0" y="373855"/>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D17AEC-F50D-48F1-A6BA-08B48C5DA556}">
      <dsp:nvSpPr>
        <dsp:cNvPr id="0" name=""/>
        <dsp:cNvSpPr/>
      </dsp:nvSpPr>
      <dsp:spPr>
        <a:xfrm>
          <a:off x="793116" y="497425"/>
          <a:ext cx="3483867" cy="1407576"/>
        </a:xfrm>
        <a:custGeom>
          <a:avLst/>
          <a:gdLst/>
          <a:ahLst/>
          <a:cxnLst/>
          <a:rect l="0" t="0" r="0" b="0"/>
          <a:pathLst>
            <a:path>
              <a:moveTo>
                <a:pt x="3483867" y="0"/>
              </a:moveTo>
              <a:lnTo>
                <a:pt x="3483867" y="1357801"/>
              </a:lnTo>
              <a:lnTo>
                <a:pt x="0" y="1357801"/>
              </a:lnTo>
              <a:lnTo>
                <a:pt x="0" y="140757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2C0BD4-41F1-4686-9952-E05D0C638505}">
      <dsp:nvSpPr>
        <dsp:cNvPr id="0" name=""/>
        <dsp:cNvSpPr/>
      </dsp:nvSpPr>
      <dsp:spPr>
        <a:xfrm>
          <a:off x="2342633" y="0"/>
          <a:ext cx="3868699" cy="497425"/>
        </a:xfrm>
        <a:prstGeom prst="rect">
          <a:avLst/>
        </a:prstGeom>
        <a:gradFill rotWithShape="0">
          <a:gsLst>
            <a:gs pos="0">
              <a:schemeClr val="accent2">
                <a:shade val="60000"/>
                <a:hueOff val="0"/>
                <a:satOff val="0"/>
                <a:lumOff val="0"/>
                <a:alphaOff val="0"/>
                <a:shade val="63000"/>
                <a:satMod val="165000"/>
              </a:schemeClr>
            </a:gs>
            <a:gs pos="30000">
              <a:schemeClr val="accent2">
                <a:shade val="60000"/>
                <a:hueOff val="0"/>
                <a:satOff val="0"/>
                <a:lumOff val="0"/>
                <a:alphaOff val="0"/>
                <a:shade val="58000"/>
                <a:satMod val="165000"/>
              </a:schemeClr>
            </a:gs>
            <a:gs pos="75000">
              <a:schemeClr val="accent2">
                <a:shade val="60000"/>
                <a:hueOff val="0"/>
                <a:satOff val="0"/>
                <a:lumOff val="0"/>
                <a:alphaOff val="0"/>
                <a:shade val="30000"/>
                <a:satMod val="175000"/>
              </a:schemeClr>
            </a:gs>
            <a:gs pos="100000">
              <a:schemeClr val="accent2">
                <a:shade val="6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IN" sz="2000" b="1" kern="1200" dirty="0" smtClean="0"/>
            <a:t>IMPLANTATION SITES</a:t>
          </a:r>
          <a:endParaRPr lang="en-IN" sz="2000" b="1" kern="1200" dirty="0"/>
        </a:p>
      </dsp:txBody>
      <dsp:txXfrm>
        <a:off x="2342633" y="0"/>
        <a:ext cx="3868699" cy="497425"/>
      </dsp:txXfrm>
    </dsp:sp>
    <dsp:sp modelId="{153DB41D-3086-4B79-99A9-F2DB6C791877}">
      <dsp:nvSpPr>
        <dsp:cNvPr id="0" name=""/>
        <dsp:cNvSpPr/>
      </dsp:nvSpPr>
      <dsp:spPr>
        <a:xfrm>
          <a:off x="228600" y="1905001"/>
          <a:ext cx="1129032" cy="719048"/>
        </a:xfrm>
        <a:prstGeom prst="flowChartAlternateProcess">
          <a:avLst/>
        </a:prstGeom>
        <a:solidFill>
          <a:schemeClr val="accent1">
            <a:lumMod val="40000"/>
            <a:lumOff val="60000"/>
          </a:schemeClr>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kern="1200" dirty="0" smtClean="0">
              <a:solidFill>
                <a:schemeClr val="tx1"/>
              </a:solidFill>
            </a:rPr>
            <a:t>TUBAL</a:t>
          </a:r>
        </a:p>
        <a:p>
          <a:pPr lvl="0" algn="ctr" defTabSz="800100">
            <a:lnSpc>
              <a:spcPct val="90000"/>
            </a:lnSpc>
            <a:spcBef>
              <a:spcPct val="0"/>
            </a:spcBef>
            <a:spcAft>
              <a:spcPct val="35000"/>
            </a:spcAft>
          </a:pPr>
          <a:r>
            <a:rPr lang="en-IN" sz="1800" kern="1200" dirty="0" smtClean="0">
              <a:solidFill>
                <a:schemeClr val="tx1"/>
              </a:solidFill>
            </a:rPr>
            <a:t>(95%)</a:t>
          </a:r>
          <a:endParaRPr lang="en-IN" sz="1800" kern="1200" dirty="0">
            <a:solidFill>
              <a:schemeClr val="tx1"/>
            </a:solidFill>
          </a:endParaRPr>
        </a:p>
      </dsp:txBody>
      <dsp:txXfrm>
        <a:off x="228600" y="1905001"/>
        <a:ext cx="1129032" cy="719048"/>
      </dsp:txXfrm>
    </dsp:sp>
    <dsp:sp modelId="{CC3FB8D3-040E-4B9F-83FD-4F1925853CC6}">
      <dsp:nvSpPr>
        <dsp:cNvPr id="0" name=""/>
        <dsp:cNvSpPr/>
      </dsp:nvSpPr>
      <dsp:spPr>
        <a:xfrm>
          <a:off x="165415" y="2782479"/>
          <a:ext cx="1454869" cy="430853"/>
        </a:xfrm>
        <a:prstGeom prst="rect">
          <a:avLst/>
        </a:prstGeom>
        <a:solidFill>
          <a:srgbClr val="92D050"/>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IN" sz="1600" kern="1200" dirty="0" smtClean="0">
              <a:solidFill>
                <a:schemeClr val="tx1"/>
              </a:solidFill>
            </a:rPr>
            <a:t>AMPULLARY 70%</a:t>
          </a:r>
          <a:endParaRPr lang="en-IN" sz="1600" kern="1200" dirty="0">
            <a:solidFill>
              <a:schemeClr val="tx1"/>
            </a:solidFill>
          </a:endParaRPr>
        </a:p>
      </dsp:txBody>
      <dsp:txXfrm>
        <a:off x="165415" y="2782479"/>
        <a:ext cx="1454869" cy="430853"/>
      </dsp:txXfrm>
    </dsp:sp>
    <dsp:sp modelId="{41E2680D-CF6B-4259-A395-7E3B06412FDC}">
      <dsp:nvSpPr>
        <dsp:cNvPr id="0" name=""/>
        <dsp:cNvSpPr/>
      </dsp:nvSpPr>
      <dsp:spPr>
        <a:xfrm>
          <a:off x="165415" y="4047983"/>
          <a:ext cx="1695203" cy="819592"/>
        </a:xfrm>
        <a:prstGeom prst="rect">
          <a:avLst/>
        </a:prstGeom>
        <a:solidFill>
          <a:srgbClr val="92D050"/>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b="0" kern="1200" dirty="0" smtClean="0">
              <a:solidFill>
                <a:schemeClr val="tx1"/>
              </a:solidFill>
            </a:rPr>
            <a:t>INFUNDIBULAR</a:t>
          </a:r>
        </a:p>
        <a:p>
          <a:pPr lvl="0" algn="ctr" defTabSz="800100">
            <a:lnSpc>
              <a:spcPct val="90000"/>
            </a:lnSpc>
            <a:spcBef>
              <a:spcPct val="0"/>
            </a:spcBef>
            <a:spcAft>
              <a:spcPct val="35000"/>
            </a:spcAft>
          </a:pPr>
          <a:r>
            <a:rPr lang="en-IN" sz="1800" b="0" kern="1200" dirty="0" smtClean="0">
              <a:solidFill>
                <a:schemeClr val="tx1"/>
              </a:solidFill>
            </a:rPr>
            <a:t>11%</a:t>
          </a:r>
          <a:endParaRPr lang="en-IN" sz="1800" b="0" kern="1200" dirty="0">
            <a:solidFill>
              <a:schemeClr val="tx1"/>
            </a:solidFill>
          </a:endParaRPr>
        </a:p>
      </dsp:txBody>
      <dsp:txXfrm>
        <a:off x="165415" y="4047983"/>
        <a:ext cx="1695203" cy="819592"/>
      </dsp:txXfrm>
    </dsp:sp>
    <dsp:sp modelId="{6ACB763D-9FC9-4EB1-92D3-F56C141B0447}">
      <dsp:nvSpPr>
        <dsp:cNvPr id="0" name=""/>
        <dsp:cNvSpPr/>
      </dsp:nvSpPr>
      <dsp:spPr>
        <a:xfrm>
          <a:off x="228690" y="5060385"/>
          <a:ext cx="1804768" cy="618101"/>
        </a:xfrm>
        <a:prstGeom prst="rect">
          <a:avLst/>
        </a:prstGeom>
        <a:solidFill>
          <a:srgbClr val="92D050"/>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kern="1200" dirty="0" smtClean="0">
              <a:solidFill>
                <a:schemeClr val="tx1"/>
              </a:solidFill>
            </a:rPr>
            <a:t>INTERSTITIAL </a:t>
          </a:r>
        </a:p>
        <a:p>
          <a:pPr lvl="0" algn="ctr" defTabSz="800100">
            <a:lnSpc>
              <a:spcPct val="90000"/>
            </a:lnSpc>
            <a:spcBef>
              <a:spcPct val="0"/>
            </a:spcBef>
            <a:spcAft>
              <a:spcPct val="35000"/>
            </a:spcAft>
          </a:pPr>
          <a:r>
            <a:rPr lang="en-IN" sz="1800" kern="1200" dirty="0" smtClean="0">
              <a:solidFill>
                <a:schemeClr val="tx1"/>
              </a:solidFill>
            </a:rPr>
            <a:t>2%</a:t>
          </a:r>
          <a:endParaRPr lang="en-IN" sz="1800" kern="1200" dirty="0">
            <a:solidFill>
              <a:schemeClr val="tx1"/>
            </a:solidFill>
          </a:endParaRPr>
        </a:p>
      </dsp:txBody>
      <dsp:txXfrm>
        <a:off x="228690" y="5060385"/>
        <a:ext cx="1804768" cy="618101"/>
      </dsp:txXfrm>
    </dsp:sp>
    <dsp:sp modelId="{43D5992E-F4E3-4A40-B892-56FFE566968D}">
      <dsp:nvSpPr>
        <dsp:cNvPr id="0" name=""/>
        <dsp:cNvSpPr/>
      </dsp:nvSpPr>
      <dsp:spPr>
        <a:xfrm>
          <a:off x="165415" y="3415231"/>
          <a:ext cx="1484335" cy="495488"/>
        </a:xfrm>
        <a:prstGeom prst="rect">
          <a:avLst/>
        </a:prstGeom>
        <a:solidFill>
          <a:srgbClr val="92D050"/>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kern="1200" dirty="0" smtClean="0">
              <a:solidFill>
                <a:schemeClr val="tx1"/>
              </a:solidFill>
            </a:rPr>
            <a:t>ISTHMUS 12%	</a:t>
          </a:r>
          <a:endParaRPr lang="en-IN" sz="1800" kern="1200" dirty="0">
            <a:solidFill>
              <a:schemeClr val="tx1"/>
            </a:solidFill>
          </a:endParaRPr>
        </a:p>
      </dsp:txBody>
      <dsp:txXfrm>
        <a:off x="165415" y="3415231"/>
        <a:ext cx="1484335" cy="495488"/>
      </dsp:txXfrm>
    </dsp:sp>
    <dsp:sp modelId="{57B377BD-4A1E-45AC-A932-5712A784D3BA}">
      <dsp:nvSpPr>
        <dsp:cNvPr id="0" name=""/>
        <dsp:cNvSpPr/>
      </dsp:nvSpPr>
      <dsp:spPr>
        <a:xfrm>
          <a:off x="3428999" y="1981201"/>
          <a:ext cx="1671501" cy="584883"/>
        </a:xfrm>
        <a:prstGeom prst="rect">
          <a:avLst/>
        </a:prstGeom>
        <a:solidFill>
          <a:schemeClr val="accent1">
            <a:lumMod val="40000"/>
            <a:lumOff val="60000"/>
          </a:schemeClr>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kern="1200" dirty="0" smtClean="0">
              <a:solidFill>
                <a:schemeClr val="tx1"/>
              </a:solidFill>
            </a:rPr>
            <a:t>ABDOMINAL</a:t>
          </a:r>
        </a:p>
        <a:p>
          <a:pPr lvl="0" algn="ctr" defTabSz="800100">
            <a:lnSpc>
              <a:spcPct val="90000"/>
            </a:lnSpc>
            <a:spcBef>
              <a:spcPct val="0"/>
            </a:spcBef>
            <a:spcAft>
              <a:spcPct val="35000"/>
            </a:spcAft>
          </a:pPr>
          <a:r>
            <a:rPr lang="en-IN" sz="1800" kern="1200" dirty="0" smtClean="0">
              <a:solidFill>
                <a:schemeClr val="tx1"/>
              </a:solidFill>
            </a:rPr>
            <a:t>(1%)</a:t>
          </a:r>
          <a:endParaRPr lang="en-IN" sz="1800" kern="1200" dirty="0">
            <a:solidFill>
              <a:schemeClr val="tx1"/>
            </a:solidFill>
          </a:endParaRPr>
        </a:p>
      </dsp:txBody>
      <dsp:txXfrm>
        <a:off x="3428999" y="1981201"/>
        <a:ext cx="1671501" cy="584883"/>
      </dsp:txXfrm>
    </dsp:sp>
    <dsp:sp modelId="{5B4516E3-7E4A-4920-B444-9658B1A8D0FF}">
      <dsp:nvSpPr>
        <dsp:cNvPr id="0" name=""/>
        <dsp:cNvSpPr/>
      </dsp:nvSpPr>
      <dsp:spPr>
        <a:xfrm>
          <a:off x="4247063" y="2981595"/>
          <a:ext cx="1577607" cy="553781"/>
        </a:xfrm>
        <a:prstGeom prst="rect">
          <a:avLst/>
        </a:prstGeom>
        <a:solidFill>
          <a:srgbClr val="FFC000"/>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b="0" kern="1200" dirty="0" smtClean="0">
              <a:solidFill>
                <a:schemeClr val="tx1"/>
              </a:solidFill>
            </a:rPr>
            <a:t>SECONDARY</a:t>
          </a:r>
          <a:endParaRPr lang="en-IN" sz="1800" b="0" kern="1200" dirty="0">
            <a:solidFill>
              <a:schemeClr val="tx1"/>
            </a:solidFill>
          </a:endParaRPr>
        </a:p>
      </dsp:txBody>
      <dsp:txXfrm>
        <a:off x="4247063" y="2981595"/>
        <a:ext cx="1577607" cy="553781"/>
      </dsp:txXfrm>
    </dsp:sp>
    <dsp:sp modelId="{AB63D981-559F-4DB2-9A1E-A715A9BF07A1}">
      <dsp:nvSpPr>
        <dsp:cNvPr id="0" name=""/>
        <dsp:cNvSpPr/>
      </dsp:nvSpPr>
      <dsp:spPr>
        <a:xfrm>
          <a:off x="3097969" y="4026113"/>
          <a:ext cx="1880766" cy="792920"/>
        </a:xfrm>
        <a:prstGeom prst="rect">
          <a:avLst/>
        </a:prstGeom>
        <a:solidFill>
          <a:schemeClr val="accent2"/>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N" sz="1400" kern="1200" dirty="0" smtClean="0">
              <a:solidFill>
                <a:schemeClr val="tx1"/>
              </a:solidFill>
            </a:rPr>
            <a:t>INTRAPERITONEAL</a:t>
          </a:r>
        </a:p>
        <a:p>
          <a:pPr lvl="0" algn="ctr" defTabSz="622300">
            <a:lnSpc>
              <a:spcPct val="90000"/>
            </a:lnSpc>
            <a:spcBef>
              <a:spcPct val="0"/>
            </a:spcBef>
            <a:spcAft>
              <a:spcPct val="35000"/>
            </a:spcAft>
          </a:pPr>
          <a:r>
            <a:rPr lang="en-IN" sz="1400" kern="1200" dirty="0" smtClean="0">
              <a:solidFill>
                <a:schemeClr val="tx1"/>
              </a:solidFill>
            </a:rPr>
            <a:t> MC</a:t>
          </a:r>
          <a:endParaRPr lang="en-IN" sz="1400" kern="1200" dirty="0">
            <a:solidFill>
              <a:schemeClr val="tx1"/>
            </a:solidFill>
          </a:endParaRPr>
        </a:p>
      </dsp:txBody>
      <dsp:txXfrm>
        <a:off x="3097969" y="4026113"/>
        <a:ext cx="1880766" cy="792920"/>
      </dsp:txXfrm>
    </dsp:sp>
    <dsp:sp modelId="{8B05206E-C051-4152-93A5-1BE8473C6EBF}">
      <dsp:nvSpPr>
        <dsp:cNvPr id="0" name=""/>
        <dsp:cNvSpPr/>
      </dsp:nvSpPr>
      <dsp:spPr>
        <a:xfrm>
          <a:off x="5329374" y="4068654"/>
          <a:ext cx="2184038" cy="714993"/>
        </a:xfrm>
        <a:prstGeom prst="rect">
          <a:avLst/>
        </a:prstGeom>
        <a:solidFill>
          <a:schemeClr val="accent2"/>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N" sz="1400" kern="1200" dirty="0" smtClean="0">
              <a:solidFill>
                <a:schemeClr val="tx1"/>
              </a:solidFill>
            </a:rPr>
            <a:t>EXTRAPERITONEAL</a:t>
          </a:r>
        </a:p>
        <a:p>
          <a:pPr lvl="0" algn="ctr" defTabSz="622300">
            <a:lnSpc>
              <a:spcPct val="90000"/>
            </a:lnSpc>
            <a:spcBef>
              <a:spcPct val="0"/>
            </a:spcBef>
            <a:spcAft>
              <a:spcPct val="35000"/>
            </a:spcAft>
          </a:pPr>
          <a:r>
            <a:rPr lang="en-IN" sz="1400" kern="1200" dirty="0" smtClean="0">
              <a:solidFill>
                <a:schemeClr val="tx1"/>
              </a:solidFill>
            </a:rPr>
            <a:t>(broad </a:t>
          </a:r>
          <a:r>
            <a:rPr lang="en-IN" sz="1400" kern="1200" dirty="0" err="1" smtClean="0">
              <a:solidFill>
                <a:schemeClr val="tx1"/>
              </a:solidFill>
            </a:rPr>
            <a:t>lig</a:t>
          </a:r>
          <a:r>
            <a:rPr lang="en-IN" sz="1400" kern="1200" dirty="0" smtClean="0">
              <a:solidFill>
                <a:schemeClr val="tx1"/>
              </a:solidFill>
            </a:rPr>
            <a:t>)</a:t>
          </a:r>
          <a:endParaRPr lang="en-IN" sz="1400" kern="1200" dirty="0">
            <a:solidFill>
              <a:schemeClr val="tx1"/>
            </a:solidFill>
          </a:endParaRPr>
        </a:p>
      </dsp:txBody>
      <dsp:txXfrm>
        <a:off x="5329374" y="4068654"/>
        <a:ext cx="2184038" cy="714993"/>
      </dsp:txXfrm>
    </dsp:sp>
    <dsp:sp modelId="{BEE237D1-3DD8-440A-AB8E-0DB477DAAA86}">
      <dsp:nvSpPr>
        <dsp:cNvPr id="0" name=""/>
        <dsp:cNvSpPr/>
      </dsp:nvSpPr>
      <dsp:spPr>
        <a:xfrm>
          <a:off x="2475359" y="2981595"/>
          <a:ext cx="1509298" cy="608841"/>
        </a:xfrm>
        <a:prstGeom prst="rect">
          <a:avLst/>
        </a:prstGeom>
        <a:solidFill>
          <a:srgbClr val="FFC000"/>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IN" sz="1600" kern="1200" dirty="0" smtClean="0">
              <a:solidFill>
                <a:schemeClr val="tx1"/>
              </a:solidFill>
            </a:rPr>
            <a:t>PRIMARY</a:t>
          </a:r>
        </a:p>
        <a:p>
          <a:pPr lvl="0" algn="ctr" defTabSz="711200">
            <a:lnSpc>
              <a:spcPct val="90000"/>
            </a:lnSpc>
            <a:spcBef>
              <a:spcPct val="0"/>
            </a:spcBef>
            <a:spcAft>
              <a:spcPct val="35000"/>
            </a:spcAft>
          </a:pPr>
          <a:r>
            <a:rPr lang="en-IN" sz="1600" kern="1200" dirty="0" smtClean="0">
              <a:solidFill>
                <a:schemeClr val="tx1"/>
              </a:solidFill>
            </a:rPr>
            <a:t>(rare)</a:t>
          </a:r>
          <a:endParaRPr lang="en-IN" sz="700" kern="1200" dirty="0">
            <a:solidFill>
              <a:schemeClr val="tx1"/>
            </a:solidFill>
          </a:endParaRPr>
        </a:p>
      </dsp:txBody>
      <dsp:txXfrm>
        <a:off x="2475359" y="2981595"/>
        <a:ext cx="1509298" cy="608841"/>
      </dsp:txXfrm>
    </dsp:sp>
    <dsp:sp modelId="{FE6E58C6-B1AB-47FB-9E07-CE71226543B8}">
      <dsp:nvSpPr>
        <dsp:cNvPr id="0" name=""/>
        <dsp:cNvSpPr/>
      </dsp:nvSpPr>
      <dsp:spPr>
        <a:xfrm>
          <a:off x="1898060" y="1994313"/>
          <a:ext cx="1206969" cy="596561"/>
        </a:xfrm>
        <a:prstGeom prst="rect">
          <a:avLst/>
        </a:prstGeom>
        <a:solidFill>
          <a:schemeClr val="accent1">
            <a:lumMod val="40000"/>
            <a:lumOff val="60000"/>
          </a:schemeClr>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IN" sz="1600" kern="1200" dirty="0" smtClean="0">
              <a:solidFill>
                <a:schemeClr val="tx1"/>
              </a:solidFill>
            </a:rPr>
            <a:t>OVARIAN</a:t>
          </a:r>
        </a:p>
        <a:p>
          <a:pPr lvl="0" algn="ctr" defTabSz="711200">
            <a:lnSpc>
              <a:spcPct val="90000"/>
            </a:lnSpc>
            <a:spcBef>
              <a:spcPct val="0"/>
            </a:spcBef>
            <a:spcAft>
              <a:spcPct val="35000"/>
            </a:spcAft>
          </a:pPr>
          <a:r>
            <a:rPr lang="en-IN" sz="1600" kern="1200" dirty="0" smtClean="0">
              <a:solidFill>
                <a:schemeClr val="tx1"/>
              </a:solidFill>
            </a:rPr>
            <a:t>(3%)</a:t>
          </a:r>
          <a:endParaRPr lang="en-IN" sz="1600" kern="1200" dirty="0">
            <a:solidFill>
              <a:schemeClr val="tx1"/>
            </a:solidFill>
          </a:endParaRPr>
        </a:p>
      </dsp:txBody>
      <dsp:txXfrm>
        <a:off x="1898060" y="1994313"/>
        <a:ext cx="1206969" cy="596561"/>
      </dsp:txXfrm>
    </dsp:sp>
    <dsp:sp modelId="{EB838690-DD8F-4CD6-8676-5DE60D35A763}">
      <dsp:nvSpPr>
        <dsp:cNvPr id="0" name=""/>
        <dsp:cNvSpPr/>
      </dsp:nvSpPr>
      <dsp:spPr>
        <a:xfrm>
          <a:off x="2057401" y="685801"/>
          <a:ext cx="1325043" cy="709762"/>
        </a:xfrm>
        <a:prstGeom prst="rect">
          <a:avLst/>
        </a:prstGeom>
        <a:solidFill>
          <a:srgbClr val="92D050"/>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b="1" kern="1200" dirty="0" smtClean="0">
              <a:solidFill>
                <a:schemeClr val="tx1"/>
              </a:solidFill>
            </a:rPr>
            <a:t>EXTRA</a:t>
          </a:r>
        </a:p>
        <a:p>
          <a:pPr lvl="0" algn="ctr" defTabSz="800100">
            <a:lnSpc>
              <a:spcPct val="90000"/>
            </a:lnSpc>
            <a:spcBef>
              <a:spcPct val="0"/>
            </a:spcBef>
            <a:spcAft>
              <a:spcPct val="35000"/>
            </a:spcAft>
          </a:pPr>
          <a:r>
            <a:rPr lang="en-IN" sz="1800" b="1" kern="1200" dirty="0" smtClean="0">
              <a:solidFill>
                <a:schemeClr val="tx1"/>
              </a:solidFill>
            </a:rPr>
            <a:t>UTERINE</a:t>
          </a:r>
          <a:endParaRPr lang="en-IN" sz="1800" b="1" kern="1200" dirty="0">
            <a:solidFill>
              <a:schemeClr val="tx1"/>
            </a:solidFill>
          </a:endParaRPr>
        </a:p>
      </dsp:txBody>
      <dsp:txXfrm>
        <a:off x="2057401" y="685801"/>
        <a:ext cx="1325043" cy="709762"/>
      </dsp:txXfrm>
    </dsp:sp>
    <dsp:sp modelId="{873A35D5-A3AC-4A9F-ABFE-D50C951571E5}">
      <dsp:nvSpPr>
        <dsp:cNvPr id="0" name=""/>
        <dsp:cNvSpPr/>
      </dsp:nvSpPr>
      <dsp:spPr>
        <a:xfrm>
          <a:off x="4871525" y="608115"/>
          <a:ext cx="1191515" cy="629071"/>
        </a:xfrm>
        <a:prstGeom prst="rect">
          <a:avLst/>
        </a:prstGeom>
        <a:solidFill>
          <a:srgbClr val="92D050"/>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IN" sz="1600" b="1" kern="1200" dirty="0" smtClean="0">
              <a:solidFill>
                <a:schemeClr val="tx1"/>
              </a:solidFill>
            </a:rPr>
            <a:t>UTERINE</a:t>
          </a:r>
        </a:p>
        <a:p>
          <a:pPr lvl="0" algn="ctr" defTabSz="711200">
            <a:lnSpc>
              <a:spcPct val="90000"/>
            </a:lnSpc>
            <a:spcBef>
              <a:spcPct val="0"/>
            </a:spcBef>
            <a:spcAft>
              <a:spcPct val="35000"/>
            </a:spcAft>
          </a:pPr>
          <a:r>
            <a:rPr lang="en-IN" sz="1600" b="1" kern="1200" dirty="0" smtClean="0">
              <a:solidFill>
                <a:schemeClr val="tx1"/>
              </a:solidFill>
            </a:rPr>
            <a:t>(1%</a:t>
          </a:r>
          <a:r>
            <a:rPr lang="en-IN" sz="1600" kern="1200" dirty="0" smtClean="0">
              <a:solidFill>
                <a:schemeClr val="tx1"/>
              </a:solidFill>
            </a:rPr>
            <a:t>)</a:t>
          </a:r>
          <a:endParaRPr lang="en-IN" sz="1600" kern="1200" dirty="0">
            <a:solidFill>
              <a:schemeClr val="tx1"/>
            </a:solidFill>
          </a:endParaRPr>
        </a:p>
      </dsp:txBody>
      <dsp:txXfrm>
        <a:off x="4871525" y="608115"/>
        <a:ext cx="1191515" cy="629071"/>
      </dsp:txXfrm>
    </dsp:sp>
    <dsp:sp modelId="{D0FD56A9-CE27-4890-82C4-5638B7E796BF}">
      <dsp:nvSpPr>
        <dsp:cNvPr id="0" name=""/>
        <dsp:cNvSpPr/>
      </dsp:nvSpPr>
      <dsp:spPr>
        <a:xfrm>
          <a:off x="6553201" y="1524000"/>
          <a:ext cx="1255501" cy="348363"/>
        </a:xfrm>
        <a:prstGeom prst="rect">
          <a:avLst/>
        </a:prstGeom>
        <a:solidFill>
          <a:srgbClr val="00B0F0"/>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IN" sz="1100" kern="1200" dirty="0" smtClean="0">
              <a:solidFill>
                <a:schemeClr val="tx1"/>
              </a:solidFill>
            </a:rPr>
            <a:t>ANGULAR</a:t>
          </a:r>
          <a:endParaRPr lang="en-IN" sz="1100" kern="1200" dirty="0">
            <a:solidFill>
              <a:schemeClr val="tx1"/>
            </a:solidFill>
          </a:endParaRPr>
        </a:p>
      </dsp:txBody>
      <dsp:txXfrm>
        <a:off x="6553201" y="1524000"/>
        <a:ext cx="1255501" cy="348363"/>
      </dsp:txXfrm>
    </dsp:sp>
    <dsp:sp modelId="{A558D7F9-2F88-43E1-A55B-B03A2B89B7EC}">
      <dsp:nvSpPr>
        <dsp:cNvPr id="0" name=""/>
        <dsp:cNvSpPr/>
      </dsp:nvSpPr>
      <dsp:spPr>
        <a:xfrm>
          <a:off x="6497355" y="1049718"/>
          <a:ext cx="1230818" cy="282153"/>
        </a:xfrm>
        <a:prstGeom prst="rect">
          <a:avLst/>
        </a:prstGeom>
        <a:solidFill>
          <a:srgbClr val="00B0F0"/>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IN" sz="1100" b="1" kern="1200" dirty="0" smtClean="0">
              <a:solidFill>
                <a:schemeClr val="tx1"/>
              </a:solidFill>
            </a:rPr>
            <a:t>CERVICAL &lt;1%</a:t>
          </a:r>
          <a:endParaRPr lang="en-IN" sz="1100" b="1" kern="1200" dirty="0">
            <a:solidFill>
              <a:schemeClr val="tx1"/>
            </a:solidFill>
          </a:endParaRPr>
        </a:p>
      </dsp:txBody>
      <dsp:txXfrm>
        <a:off x="6497355" y="1049718"/>
        <a:ext cx="1230818" cy="282153"/>
      </dsp:txXfrm>
    </dsp:sp>
    <dsp:sp modelId="{3E262BC2-8B9E-4193-9D44-EF34B801273B}">
      <dsp:nvSpPr>
        <dsp:cNvPr id="0" name=""/>
        <dsp:cNvSpPr/>
      </dsp:nvSpPr>
      <dsp:spPr>
        <a:xfrm>
          <a:off x="6476999" y="2133600"/>
          <a:ext cx="1187443" cy="242680"/>
        </a:xfrm>
        <a:prstGeom prst="rect">
          <a:avLst/>
        </a:prstGeom>
        <a:solidFill>
          <a:srgbClr val="00B0F0"/>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IN" sz="1100" kern="1200" dirty="0" smtClean="0">
              <a:solidFill>
                <a:schemeClr val="tx1"/>
              </a:solidFill>
            </a:rPr>
            <a:t>CORNUAL</a:t>
          </a:r>
          <a:endParaRPr lang="en-IN" sz="1100" kern="1200" dirty="0">
            <a:solidFill>
              <a:schemeClr val="tx1"/>
            </a:solidFill>
          </a:endParaRPr>
        </a:p>
      </dsp:txBody>
      <dsp:txXfrm>
        <a:off x="6476999" y="2133600"/>
        <a:ext cx="1187443" cy="242680"/>
      </dsp:txXfrm>
    </dsp:sp>
    <dsp:sp modelId="{74FDD752-0FD5-4556-9A44-285A0A521606}">
      <dsp:nvSpPr>
        <dsp:cNvPr id="0" name=""/>
        <dsp:cNvSpPr/>
      </dsp:nvSpPr>
      <dsp:spPr>
        <a:xfrm>
          <a:off x="6561943" y="2715265"/>
          <a:ext cx="1124870" cy="242415"/>
        </a:xfrm>
        <a:prstGeom prst="rect">
          <a:avLst/>
        </a:prstGeom>
        <a:solidFill>
          <a:srgbClr val="00B0F0"/>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IN" sz="1100" kern="1200" dirty="0" smtClean="0">
              <a:solidFill>
                <a:schemeClr val="tx1"/>
              </a:solidFill>
            </a:rPr>
            <a:t>CS SCAR &lt;1%</a:t>
          </a:r>
          <a:endParaRPr lang="en-IN" sz="1100" kern="1200" dirty="0">
            <a:solidFill>
              <a:schemeClr val="tx1"/>
            </a:solidFill>
          </a:endParaRPr>
        </a:p>
      </dsp:txBody>
      <dsp:txXfrm>
        <a:off x="6561943" y="2715265"/>
        <a:ext cx="1124870" cy="24241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E4F997-A7A0-4341-BC9A-D9BD73A7B857}" type="datetimeFigureOut">
              <a:rPr lang="en-US" smtClean="0"/>
              <a:pPr/>
              <a:t>5/29/2016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D54B4F-AFCE-48B0-8136-5D7EEACD0847}"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C7E06023-8092-4AED-B8EF-51F2BF66E143}" type="slidenum">
              <a:rPr lang="en-IN" smtClean="0"/>
              <a:pPr/>
              <a:t>5</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v"/>
            </a:pPr>
            <a:r>
              <a:rPr lang="en-GB" sz="1200" dirty="0" smtClean="0">
                <a:cs typeface="Arial" pitchFamily="34" charset="0"/>
              </a:rPr>
              <a:t> The empty syringe or needle should be placed in a separate Sharp Safe, labelled “</a:t>
            </a:r>
            <a:r>
              <a:rPr lang="en-GB" sz="1200" dirty="0" err="1" smtClean="0">
                <a:cs typeface="Arial" pitchFamily="34" charset="0"/>
              </a:rPr>
              <a:t>Cytotoxic</a:t>
            </a:r>
            <a:r>
              <a:rPr lang="en-GB" sz="1200" dirty="0" smtClean="0">
                <a:cs typeface="Arial" pitchFamily="34" charset="0"/>
              </a:rPr>
              <a:t> waste </a:t>
            </a:r>
            <a:r>
              <a:rPr lang="en-GB" sz="1200" dirty="0" err="1" smtClean="0">
                <a:cs typeface="Arial" pitchFamily="34" charset="0"/>
              </a:rPr>
              <a:t>forspecial</a:t>
            </a:r>
            <a:r>
              <a:rPr lang="en-GB" sz="1200" dirty="0" smtClean="0">
                <a:cs typeface="Arial" pitchFamily="34" charset="0"/>
              </a:rPr>
              <a:t> incineration”</a:t>
            </a:r>
          </a:p>
          <a:p>
            <a:endParaRPr lang="en-IN" dirty="0"/>
          </a:p>
        </p:txBody>
      </p:sp>
      <p:sp>
        <p:nvSpPr>
          <p:cNvPr id="4" name="Slide Number Placeholder 3"/>
          <p:cNvSpPr>
            <a:spLocks noGrp="1"/>
          </p:cNvSpPr>
          <p:nvPr>
            <p:ph type="sldNum" sz="quarter" idx="10"/>
          </p:nvPr>
        </p:nvSpPr>
        <p:spPr/>
        <p:txBody>
          <a:bodyPr/>
          <a:lstStyle/>
          <a:p>
            <a:fld id="{C7E06023-8092-4AED-B8EF-51F2BF66E143}" type="slidenum">
              <a:rPr lang="en-IN" smtClean="0"/>
              <a:pPr/>
              <a:t>68</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CB1A8ED9-A90F-43A0-A471-4F79F54F87D6}" type="slidenum">
              <a:rPr lang="en-US" smtClean="0"/>
              <a:pPr/>
              <a:t>70</a:t>
            </a:fld>
            <a:endParaRPr lang="en-US"/>
          </a:p>
        </p:txBody>
      </p:sp>
    </p:spTree>
    <p:extLst>
      <p:ext uri="{BB962C8B-B14F-4D97-AF65-F5344CB8AC3E}">
        <p14:creationId xmlns="" xmlns:p14="http://schemas.microsoft.com/office/powerpoint/2010/main" val="1306751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pPr/>
              <a:t>73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ELECTRO </a:t>
            </a:r>
            <a:r>
              <a:rPr lang="en-IN" dirty="0" err="1" smtClean="0"/>
              <a:t>CAUTERY,needle</a:t>
            </a:r>
            <a:r>
              <a:rPr lang="en-IN" dirty="0" smtClean="0"/>
              <a:t> tip </a:t>
            </a:r>
            <a:r>
              <a:rPr lang="en-IN" dirty="0" err="1" smtClean="0"/>
              <a:t>caytery,lasr</a:t>
            </a:r>
            <a:r>
              <a:rPr lang="en-IN" dirty="0" smtClean="0"/>
              <a:t>, scalper, scissors</a:t>
            </a:r>
          </a:p>
          <a:p>
            <a:r>
              <a:rPr lang="en-IN" dirty="0" smtClean="0"/>
              <a:t>Follow up</a:t>
            </a:r>
            <a:r>
              <a:rPr lang="en-IN" baseline="0" dirty="0" smtClean="0"/>
              <a:t> – wkly </a:t>
            </a:r>
            <a:r>
              <a:rPr lang="en-IN" baseline="0" dirty="0" err="1" smtClean="0"/>
              <a:t>bhcg</a:t>
            </a:r>
            <a:r>
              <a:rPr lang="en-IN" baseline="0" dirty="0" smtClean="0"/>
              <a:t> to </a:t>
            </a:r>
            <a:r>
              <a:rPr lang="en-IN" baseline="0" dirty="0" err="1" smtClean="0"/>
              <a:t>ebsure</a:t>
            </a:r>
            <a:r>
              <a:rPr lang="en-IN" baseline="0" dirty="0" smtClean="0"/>
              <a:t> </a:t>
            </a:r>
            <a:r>
              <a:rPr lang="en-IN" baseline="0" dirty="0" err="1" smtClean="0"/>
              <a:t>reslution</a:t>
            </a:r>
            <a:endParaRPr lang="en-IN" baseline="0" dirty="0" smtClean="0"/>
          </a:p>
          <a:p>
            <a:r>
              <a:rPr lang="en-IN" baseline="0" dirty="0" smtClean="0"/>
              <a:t>If plateau/</a:t>
            </a:r>
            <a:r>
              <a:rPr lang="en-IN" baseline="0" dirty="0" err="1" smtClean="0"/>
              <a:t>rises</a:t>
            </a:r>
            <a:r>
              <a:rPr lang="en-IN" baseline="0" dirty="0" err="1" smtClean="0">
                <a:sym typeface="Wingdings" pitchFamily="2" charset="2"/>
              </a:rPr>
              <a:t>single</a:t>
            </a:r>
            <a:r>
              <a:rPr lang="en-IN" baseline="0" dirty="0" smtClean="0">
                <a:sym typeface="Wingdings" pitchFamily="2" charset="2"/>
              </a:rPr>
              <a:t> dose of </a:t>
            </a:r>
            <a:r>
              <a:rPr lang="en-IN" baseline="0" dirty="0" err="1" smtClean="0">
                <a:sym typeface="Wingdings" pitchFamily="2" charset="2"/>
              </a:rPr>
              <a:t>mtx</a:t>
            </a:r>
            <a:endParaRPr lang="en-IN" dirty="0"/>
          </a:p>
        </p:txBody>
      </p:sp>
      <p:sp>
        <p:nvSpPr>
          <p:cNvPr id="4" name="Slide Number Placeholder 3"/>
          <p:cNvSpPr>
            <a:spLocks noGrp="1"/>
          </p:cNvSpPr>
          <p:nvPr>
            <p:ph type="sldNum" sz="quarter" idx="10"/>
          </p:nvPr>
        </p:nvSpPr>
        <p:spPr/>
        <p:txBody>
          <a:bodyPr/>
          <a:lstStyle/>
          <a:p>
            <a:fld id="{C7E06023-8092-4AED-B8EF-51F2BF66E143}" type="slidenum">
              <a:rPr lang="en-IN" smtClean="0"/>
              <a:pPr/>
              <a:t>75</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Along the way we’ve discovered…</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solidFill>
                  <a:prstClr val="black"/>
                </a:solidFill>
              </a:rPr>
              <a:pPr/>
              <a:t>79</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9F236F-A4E6-49F6-94DB-734EFF77F3C7}" type="slidenum">
              <a:rPr lang="en-US" smtClean="0"/>
              <a:pPr/>
              <a:t>81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1D54B4F-AFCE-48B0-8136-5D7EEACD0847}" type="slidenum">
              <a:rPr lang="en-IN" smtClean="0"/>
              <a:pPr/>
              <a:t>87</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2FE087-90C1-457A-9AE5-76BC9ADEBC35}" type="slidenum">
              <a:rPr lang="en-US" smtClean="0"/>
              <a:pPr/>
              <a:t>92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Pregnancy terminated surgically through </a:t>
            </a:r>
            <a:r>
              <a:rPr lang="en-US" dirty="0" err="1" smtClean="0"/>
              <a:t>Laparotomy</a:t>
            </a:r>
            <a:r>
              <a:rPr lang="en-US" dirty="0" smtClean="0"/>
              <a:t> once diagnosed</a:t>
            </a:r>
            <a:endParaRPr lang="en-IN" dirty="0" smtClean="0"/>
          </a:p>
          <a:p>
            <a:r>
              <a:rPr lang="en-US" dirty="0" err="1" smtClean="0">
                <a:sym typeface="Wingdings" pitchFamily="2" charset="2"/>
              </a:rPr>
              <a:t>Haemorrhage</a:t>
            </a:r>
            <a:r>
              <a:rPr lang="en-US" dirty="0" smtClean="0">
                <a:sym typeface="Wingdings" pitchFamily="2" charset="2"/>
              </a:rPr>
              <a:t> can occur– abdominal packing</a:t>
            </a:r>
          </a:p>
          <a:p>
            <a:r>
              <a:rPr lang="en-US" dirty="0" smtClean="0">
                <a:sym typeface="Wingdings" pitchFamily="2" charset="2"/>
              </a:rPr>
              <a:t>Angiographic arterial </a:t>
            </a:r>
            <a:r>
              <a:rPr lang="en-US" dirty="0" err="1" smtClean="0">
                <a:sym typeface="Wingdings" pitchFamily="2" charset="2"/>
              </a:rPr>
              <a:t>embolisation</a:t>
            </a:r>
            <a:endParaRPr lang="en-US" dirty="0" smtClean="0">
              <a:sym typeface="Wingdings" pitchFamily="2" charset="2"/>
            </a:endParaRPr>
          </a:p>
          <a:p>
            <a:endParaRPr lang="en-IN" dirty="0"/>
          </a:p>
        </p:txBody>
      </p:sp>
      <p:sp>
        <p:nvSpPr>
          <p:cNvPr id="4" name="Slide Number Placeholder 3"/>
          <p:cNvSpPr>
            <a:spLocks noGrp="1"/>
          </p:cNvSpPr>
          <p:nvPr>
            <p:ph type="sldNum" sz="quarter" idx="10"/>
          </p:nvPr>
        </p:nvSpPr>
        <p:spPr/>
        <p:txBody>
          <a:bodyPr/>
          <a:lstStyle/>
          <a:p>
            <a:fld id="{C7E06023-8092-4AED-B8EF-51F2BF66E143}" type="slidenum">
              <a:rPr lang="en-IN" smtClean="0"/>
              <a:pPr/>
              <a:t>95</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err="1" smtClean="0"/>
              <a:t>Iup</a:t>
            </a:r>
            <a:r>
              <a:rPr lang="en-IN" dirty="0" smtClean="0"/>
              <a:t> at </a:t>
            </a:r>
            <a:r>
              <a:rPr lang="en-IN" dirty="0" err="1" smtClean="0"/>
              <a:t>usg</a:t>
            </a:r>
            <a:r>
              <a:rPr lang="en-IN" dirty="0" smtClean="0"/>
              <a:t> and overlooked </a:t>
            </a:r>
            <a:r>
              <a:rPr lang="en-IN" dirty="0" err="1" smtClean="0"/>
              <a:t>ep</a:t>
            </a:r>
            <a:endParaRPr lang="en-IN" dirty="0"/>
          </a:p>
        </p:txBody>
      </p:sp>
      <p:sp>
        <p:nvSpPr>
          <p:cNvPr id="4" name="Slide Number Placeholder 3"/>
          <p:cNvSpPr>
            <a:spLocks noGrp="1"/>
          </p:cNvSpPr>
          <p:nvPr>
            <p:ph type="sldNum" sz="quarter" idx="10"/>
          </p:nvPr>
        </p:nvSpPr>
        <p:spPr/>
        <p:txBody>
          <a:bodyPr/>
          <a:lstStyle/>
          <a:p>
            <a:fld id="{C7E06023-8092-4AED-B8EF-51F2BF66E143}" type="slidenum">
              <a:rPr lang="en-IN" smtClean="0"/>
              <a:pPr/>
              <a:t>97</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7B8AF44-87B2-4C10-8D26-F733D36F6A67}" type="slidenum">
              <a:rPr lang="zh-CN" altLang="en-US" smtClean="0"/>
              <a:pPr/>
              <a:t>10</a:t>
            </a:fld>
            <a:endParaRPr lang="en-US" altLang="zh-CN"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71450" indent="-171450">
              <a:lnSpc>
                <a:spcPct val="80000"/>
              </a:lnSpc>
              <a:buFontTx/>
              <a:buNone/>
            </a:pPr>
            <a:endParaRPr lang="en-US" altLang="zh-CN" sz="10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sym typeface="Symbol" pitchFamily="18" charset="2"/>
              </a:rPr>
              <a:t></a:t>
            </a:r>
            <a:r>
              <a:rPr lang="ru-RU" dirty="0" smtClean="0"/>
              <a:t>-hCG* Levels Double Every 48 Hrs</a:t>
            </a:r>
          </a:p>
          <a:p>
            <a:r>
              <a:rPr lang="ru-RU" dirty="0" smtClean="0"/>
              <a:t>&lt; 66% Rise / 48 Hrs Consistent With Ectopic Pregnancy</a:t>
            </a:r>
          </a:p>
          <a:p>
            <a:r>
              <a:rPr lang="ru-RU" dirty="0" smtClean="0"/>
              <a:t>Single Determination Not Helpful</a:t>
            </a:r>
          </a:p>
          <a:p>
            <a:r>
              <a:rPr lang="ru-RU" dirty="0" smtClean="0"/>
              <a:t>Best If Done Within Same Laboratory</a:t>
            </a:r>
          </a:p>
          <a:p>
            <a:r>
              <a:rPr lang="ru-RU" dirty="0" smtClean="0"/>
              <a:t>Never Rules Out Ectopic Pregnancy</a:t>
            </a:r>
          </a:p>
          <a:p>
            <a:pPr>
              <a:buFont typeface="Monotype Sorts" pitchFamily="2" charset="2"/>
              <a:buNone/>
            </a:pPr>
            <a:r>
              <a:rPr lang="ru-RU" dirty="0" smtClean="0"/>
              <a:t>*  </a:t>
            </a:r>
            <a:r>
              <a:rPr lang="ru-RU" sz="1050" b="1" i="1" dirty="0" smtClean="0"/>
              <a:t>generally greater than &gt; 6 500 miu/mL</a:t>
            </a:r>
            <a:endParaRPr lang="ru-RU" sz="1050" dirty="0" smtClean="0"/>
          </a:p>
          <a:p>
            <a:endParaRPr lang="ru-RU" dirty="0" smtClean="0"/>
          </a:p>
        </p:txBody>
      </p:sp>
      <p:sp>
        <p:nvSpPr>
          <p:cNvPr id="4" name="Slide Number Placeholder 3"/>
          <p:cNvSpPr>
            <a:spLocks noGrp="1"/>
          </p:cNvSpPr>
          <p:nvPr>
            <p:ph type="sldNum" sz="quarter" idx="10"/>
          </p:nvPr>
        </p:nvSpPr>
        <p:spPr/>
        <p:txBody>
          <a:bodyPr/>
          <a:lstStyle/>
          <a:p>
            <a:fld id="{C7E06023-8092-4AED-B8EF-51F2BF66E143}" type="slidenum">
              <a:rPr lang="en-IN" smtClean="0"/>
              <a:pPr/>
              <a:t>33</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C7E06023-8092-4AED-B8EF-51F2BF66E143}" type="slidenum">
              <a:rPr lang="en-IN" smtClean="0"/>
              <a:pPr/>
              <a:t>38</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None/>
            </a:pPr>
            <a:r>
              <a:rPr lang="en-US" sz="1200" b="1" u="sng" dirty="0" smtClean="0">
                <a:solidFill>
                  <a:srgbClr val="FFFF00"/>
                </a:solidFill>
              </a:rPr>
              <a:t>2-Ultrasound</a:t>
            </a:r>
          </a:p>
          <a:p>
            <a:pPr>
              <a:buNone/>
            </a:pPr>
            <a:r>
              <a:rPr lang="en-US" altLang="zh-CN" sz="1200" dirty="0" smtClean="0">
                <a:latin typeface="Times New Roman" pitchFamily="18" charset="0"/>
              </a:rPr>
              <a:t>Abnormal β-</a:t>
            </a:r>
            <a:r>
              <a:rPr lang="en-US" altLang="zh-CN" sz="1200" dirty="0" err="1" smtClean="0">
                <a:latin typeface="Times New Roman" pitchFamily="18" charset="0"/>
              </a:rPr>
              <a:t>hCG</a:t>
            </a:r>
            <a:r>
              <a:rPr lang="en-US" altLang="zh-CN" sz="1200" dirty="0" smtClean="0">
                <a:latin typeface="Times New Roman" pitchFamily="18" charset="0"/>
              </a:rPr>
              <a:t> can not provide information on the location of the pregnancy</a:t>
            </a:r>
          </a:p>
          <a:p>
            <a:pPr>
              <a:buNone/>
            </a:pPr>
            <a:r>
              <a:rPr lang="en-US" altLang="zh-CN" sz="1200" dirty="0" smtClean="0">
                <a:latin typeface="Times New Roman" pitchFamily="18" charset="0"/>
              </a:rPr>
              <a:t> its application to the diagnosis of ectopic pregnancy, alone and in combination with </a:t>
            </a:r>
            <a:r>
              <a:rPr lang="en-US" altLang="zh-CN" sz="1200" dirty="0" err="1" smtClean="0">
                <a:latin typeface="Times New Roman" pitchFamily="18" charset="0"/>
              </a:rPr>
              <a:t>hCG</a:t>
            </a:r>
            <a:r>
              <a:rPr lang="en-US" altLang="zh-CN" sz="1200" dirty="0" smtClean="0">
                <a:latin typeface="Times New Roman" pitchFamily="18" charset="0"/>
              </a:rPr>
              <a:t> testing, is now the standard of care. </a:t>
            </a:r>
          </a:p>
          <a:p>
            <a:pPr>
              <a:buNone/>
            </a:pPr>
            <a:endParaRPr lang="en-US" sz="1200" b="1" u="sng" dirty="0" smtClean="0">
              <a:solidFill>
                <a:srgbClr val="FFFF00"/>
              </a:solidFill>
            </a:endParaRPr>
          </a:p>
          <a:p>
            <a:pPr>
              <a:buNone/>
            </a:pPr>
            <a:r>
              <a:rPr lang="en-US" sz="1200" dirty="0" smtClean="0"/>
              <a:t>In general, </a:t>
            </a:r>
          </a:p>
          <a:p>
            <a:pPr>
              <a:buFont typeface="Wingdings" pitchFamily="2" charset="2"/>
              <a:buChar char="Ø"/>
            </a:pPr>
            <a:r>
              <a:rPr lang="en-US" sz="1200" dirty="0" smtClean="0">
                <a:latin typeface="Arial" pitchFamily="34" charset="0"/>
                <a:cs typeface="Arial" pitchFamily="34" charset="0"/>
              </a:rPr>
              <a:t>Transvaginal  USG is superior to </a:t>
            </a:r>
            <a:r>
              <a:rPr lang="en-US" sz="1200" dirty="0" err="1" smtClean="0">
                <a:latin typeface="Arial" pitchFamily="34" charset="0"/>
                <a:cs typeface="Arial" pitchFamily="34" charset="0"/>
              </a:rPr>
              <a:t>transabdominal</a:t>
            </a:r>
            <a:r>
              <a:rPr lang="en-US" sz="1200" dirty="0" smtClean="0">
                <a:latin typeface="Arial" pitchFamily="34" charset="0"/>
                <a:cs typeface="Arial" pitchFamily="34" charset="0"/>
              </a:rPr>
              <a:t> USG</a:t>
            </a:r>
          </a:p>
          <a:p>
            <a:pPr>
              <a:buFont typeface="Wingdings" pitchFamily="2" charset="2"/>
              <a:buChar char="Ø"/>
            </a:pPr>
            <a:r>
              <a:rPr lang="en-US" sz="1200" dirty="0" smtClean="0">
                <a:latin typeface="Arial" pitchFamily="34" charset="0"/>
                <a:cs typeface="Arial" pitchFamily="34" charset="0"/>
              </a:rPr>
              <a:t>Evidence of an empty uterus,</a:t>
            </a:r>
          </a:p>
          <a:p>
            <a:r>
              <a:rPr lang="en-US" sz="1200" dirty="0" smtClean="0">
                <a:latin typeface="Arial" pitchFamily="34" charset="0"/>
                <a:cs typeface="Arial" pitchFamily="34" charset="0"/>
              </a:rPr>
              <a:t>detection of </a:t>
            </a:r>
            <a:r>
              <a:rPr lang="en-US" sz="1200" dirty="0" err="1" smtClean="0">
                <a:latin typeface="Arial" pitchFamily="34" charset="0"/>
                <a:cs typeface="Arial" pitchFamily="34" charset="0"/>
              </a:rPr>
              <a:t>adnexal</a:t>
            </a:r>
            <a:r>
              <a:rPr lang="en-US" sz="1200" dirty="0" smtClean="0">
                <a:latin typeface="Arial" pitchFamily="34" charset="0"/>
                <a:cs typeface="Arial" pitchFamily="34" charset="0"/>
              </a:rPr>
              <a:t> masses ,</a:t>
            </a:r>
          </a:p>
          <a:p>
            <a:r>
              <a:rPr lang="en-US" sz="1200" dirty="0" smtClean="0">
                <a:latin typeface="Arial" pitchFamily="34" charset="0"/>
                <a:cs typeface="Arial" pitchFamily="34" charset="0"/>
              </a:rPr>
              <a:t> free</a:t>
            </a:r>
          </a:p>
          <a:p>
            <a:r>
              <a:rPr lang="en-US" sz="1200" dirty="0" smtClean="0">
                <a:latin typeface="Arial" pitchFamily="34" charset="0"/>
                <a:cs typeface="Arial" pitchFamily="34" charset="0"/>
              </a:rPr>
              <a:t>peritoneal fluid </a:t>
            </a:r>
          </a:p>
          <a:p>
            <a:r>
              <a:rPr lang="en-US" sz="1200" dirty="0" smtClean="0">
                <a:latin typeface="Arial" pitchFamily="34" charset="0"/>
                <a:cs typeface="Arial" pitchFamily="34" charset="0"/>
              </a:rPr>
              <a:t>&amp; signs of ectopic</a:t>
            </a:r>
          </a:p>
          <a:p>
            <a:r>
              <a:rPr lang="en-US" sz="1200" dirty="0" smtClean="0">
                <a:latin typeface="Arial" pitchFamily="34" charset="0"/>
                <a:cs typeface="Arial" pitchFamily="34" charset="0"/>
              </a:rPr>
              <a:t>Pregnancy – more reliably established with TVS</a:t>
            </a:r>
          </a:p>
          <a:p>
            <a:pPr>
              <a:buFont typeface="Wingdings" pitchFamily="2" charset="2"/>
              <a:buChar char="Ø"/>
            </a:pPr>
            <a:r>
              <a:rPr lang="en-US" sz="1200" dirty="0" smtClean="0">
                <a:latin typeface="Arial" pitchFamily="34" charset="0"/>
                <a:cs typeface="Arial" pitchFamily="34" charset="0"/>
              </a:rPr>
              <a:t>Identification of double </a:t>
            </a:r>
            <a:r>
              <a:rPr lang="en-US" sz="1200" dirty="0" err="1" smtClean="0">
                <a:latin typeface="Arial" pitchFamily="34" charset="0"/>
                <a:cs typeface="Arial" pitchFamily="34" charset="0"/>
              </a:rPr>
              <a:t>decidual</a:t>
            </a:r>
            <a:r>
              <a:rPr lang="en-US" sz="1200" dirty="0" smtClean="0">
                <a:latin typeface="Arial" pitchFamily="34" charset="0"/>
                <a:cs typeface="Arial" pitchFamily="34" charset="0"/>
              </a:rPr>
              <a:t> sac sign(DDSS) is the best method  to differentiate true</a:t>
            </a:r>
          </a:p>
          <a:p>
            <a:r>
              <a:rPr lang="en-US" sz="1200" dirty="0" smtClean="0">
                <a:latin typeface="Arial" pitchFamily="34" charset="0"/>
                <a:cs typeface="Arial" pitchFamily="34" charset="0"/>
              </a:rPr>
              <a:t>sacs from </a:t>
            </a:r>
            <a:r>
              <a:rPr lang="en-US" sz="1200" dirty="0" err="1" smtClean="0">
                <a:latin typeface="Arial" pitchFamily="34" charset="0"/>
                <a:cs typeface="Arial" pitchFamily="34" charset="0"/>
              </a:rPr>
              <a:t>pseudosacs</a:t>
            </a:r>
            <a:endParaRPr lang="en-US" sz="1200" dirty="0" smtClean="0">
              <a:latin typeface="Arial" pitchFamily="34" charset="0"/>
              <a:cs typeface="Arial" pitchFamily="34" charset="0"/>
            </a:endParaRPr>
          </a:p>
          <a:p>
            <a:r>
              <a:rPr lang="en-US" altLang="zh-CN" sz="1200" dirty="0" err="1" smtClean="0">
                <a:latin typeface="Times New Roman" pitchFamily="18" charset="0"/>
              </a:rPr>
              <a:t>pseudosac</a:t>
            </a:r>
            <a:r>
              <a:rPr lang="en-US" altLang="zh-CN" sz="1200" dirty="0" smtClean="0">
                <a:latin typeface="Times New Roman" pitchFamily="18" charset="0"/>
              </a:rPr>
              <a:t>, which is a ring-like structure produced on ultrasound by a prominent </a:t>
            </a:r>
            <a:r>
              <a:rPr lang="en-US" altLang="zh-CN" sz="1200" dirty="0" err="1" smtClean="0">
                <a:latin typeface="Times New Roman" pitchFamily="18" charset="0"/>
              </a:rPr>
              <a:t>decidual</a:t>
            </a:r>
            <a:r>
              <a:rPr lang="en-US" altLang="zh-CN" sz="1200" dirty="0" smtClean="0">
                <a:latin typeface="Times New Roman" pitchFamily="18" charset="0"/>
              </a:rPr>
              <a:t> echo</a:t>
            </a:r>
            <a:endParaRPr lang="en-US" sz="1200" dirty="0" smtClean="0">
              <a:latin typeface="Arial" pitchFamily="34" charset="0"/>
              <a:cs typeface="Arial" pitchFamily="34" charset="0"/>
            </a:endParaRPr>
          </a:p>
          <a:p>
            <a:pPr>
              <a:buFont typeface="Wingdings" pitchFamily="2" charset="2"/>
              <a:buChar char="Ø"/>
            </a:pPr>
            <a:r>
              <a:rPr lang="en-US" sz="1200" dirty="0" smtClean="0">
                <a:latin typeface="Arial" pitchFamily="34" charset="0"/>
                <a:cs typeface="Arial" pitchFamily="34" charset="0"/>
              </a:rPr>
              <a:t>Presence of free cul-de-sac fluid is frequently associated with ectopic pregnancy-E/o </a:t>
            </a:r>
            <a:r>
              <a:rPr lang="en-US" sz="1200" dirty="0" err="1" smtClean="0">
                <a:latin typeface="Arial" pitchFamily="34" charset="0"/>
                <a:cs typeface="Arial" pitchFamily="34" charset="0"/>
              </a:rPr>
              <a:t>haemoperitoneum</a:t>
            </a:r>
            <a:endParaRPr lang="en-US" sz="1200" dirty="0" smtClean="0">
              <a:latin typeface="Arial" pitchFamily="34" charset="0"/>
              <a:cs typeface="Arial" pitchFamily="34" charset="0"/>
            </a:endParaRPr>
          </a:p>
          <a:p>
            <a:pPr>
              <a:buFont typeface="Wingdings" pitchFamily="2" charset="2"/>
              <a:buChar char="Ø"/>
            </a:pPr>
            <a:r>
              <a:rPr lang="en-US" sz="1200" dirty="0" smtClean="0">
                <a:latin typeface="Arial" pitchFamily="34" charset="0"/>
                <a:cs typeface="Arial" pitchFamily="34" charset="0"/>
              </a:rPr>
              <a:t>TVS can detect gestational sac at 4 weeks &amp; by  TAS at 6 wks</a:t>
            </a:r>
          </a:p>
          <a:p>
            <a:pPr>
              <a:buNone/>
            </a:pPr>
            <a:endParaRPr lang="en-US" sz="1200" dirty="0" smtClean="0"/>
          </a:p>
          <a:p>
            <a:pPr>
              <a:buNone/>
            </a:pPr>
            <a:r>
              <a:rPr lang="en-US" sz="1200" dirty="0" smtClean="0"/>
              <a:t> </a:t>
            </a:r>
            <a:r>
              <a:rPr lang="en-US" sz="1200" dirty="0" smtClean="0">
                <a:solidFill>
                  <a:srgbClr val="FFFF00"/>
                </a:solidFill>
              </a:rPr>
              <a:t>Discriminatory </a:t>
            </a:r>
            <a:r>
              <a:rPr lang="en-US" sz="1200" dirty="0" err="1" smtClean="0">
                <a:solidFill>
                  <a:srgbClr val="FFFF00"/>
                </a:solidFill>
              </a:rPr>
              <a:t>hCG</a:t>
            </a:r>
            <a:r>
              <a:rPr lang="en-US" sz="1200" dirty="0" smtClean="0">
                <a:solidFill>
                  <a:srgbClr val="FFFF00"/>
                </a:solidFill>
              </a:rPr>
              <a:t> zones:</a:t>
            </a:r>
          </a:p>
          <a:p>
            <a:pPr>
              <a:buNone/>
            </a:pPr>
            <a:r>
              <a:rPr lang="en-US" sz="1200" dirty="0" smtClean="0"/>
              <a:t> Diagnosis of ectopic pregnancy is made if there is:</a:t>
            </a:r>
          </a:p>
          <a:p>
            <a:pPr marL="514350" indent="-514350">
              <a:buNone/>
            </a:pPr>
            <a:r>
              <a:rPr lang="en-US" sz="1200" dirty="0" smtClean="0"/>
              <a:t>An empty uterine cavity by abdominal </a:t>
            </a:r>
            <a:r>
              <a:rPr lang="en-US" sz="1200" dirty="0" err="1" smtClean="0"/>
              <a:t>sonography</a:t>
            </a:r>
            <a:r>
              <a:rPr lang="en-US" sz="1200" dirty="0" smtClean="0"/>
              <a:t> with b -</a:t>
            </a:r>
            <a:r>
              <a:rPr lang="en-US" sz="1200" dirty="0" err="1" smtClean="0"/>
              <a:t>hCG</a:t>
            </a:r>
            <a:r>
              <a:rPr lang="en-US" sz="1200" dirty="0" smtClean="0"/>
              <a:t> value above 6000 </a:t>
            </a:r>
            <a:r>
              <a:rPr lang="en-US" sz="1200" dirty="0" err="1" smtClean="0"/>
              <a:t>mIU</a:t>
            </a:r>
            <a:r>
              <a:rPr lang="en-US" sz="1200" dirty="0" smtClean="0"/>
              <a:t>/ml.</a:t>
            </a:r>
          </a:p>
          <a:p>
            <a:pPr marL="514350" indent="-514350">
              <a:buNone/>
            </a:pPr>
            <a:r>
              <a:rPr lang="en-US" sz="1200" dirty="0" smtClean="0"/>
              <a:t>An empty uterine cavity by vaginal </a:t>
            </a:r>
            <a:r>
              <a:rPr lang="en-US" sz="1200" dirty="0" err="1" smtClean="0"/>
              <a:t>sonography</a:t>
            </a:r>
            <a:r>
              <a:rPr lang="en-US" sz="1200" dirty="0" smtClean="0"/>
              <a:t> with b -</a:t>
            </a:r>
            <a:r>
              <a:rPr lang="en-US" sz="1200" dirty="0" err="1" smtClean="0"/>
              <a:t>hCG</a:t>
            </a:r>
            <a:r>
              <a:rPr lang="en-US" sz="1200" dirty="0" smtClean="0"/>
              <a:t> value above 2000 </a:t>
            </a:r>
            <a:r>
              <a:rPr lang="en-US" sz="1200" dirty="0" err="1" smtClean="0"/>
              <a:t>mIU</a:t>
            </a:r>
            <a:r>
              <a:rPr lang="en-US" sz="1200" dirty="0" smtClean="0"/>
              <a:t>/ml.</a:t>
            </a:r>
          </a:p>
          <a:p>
            <a:pPr marL="514350" indent="-514350">
              <a:buNone/>
            </a:pPr>
            <a:r>
              <a:rPr lang="en-US" sz="1200" dirty="0" smtClean="0"/>
              <a:t> </a:t>
            </a:r>
          </a:p>
          <a:p>
            <a:endParaRPr lang="en-IN" dirty="0"/>
          </a:p>
        </p:txBody>
      </p:sp>
      <p:sp>
        <p:nvSpPr>
          <p:cNvPr id="4" name="Slide Number Placeholder 3"/>
          <p:cNvSpPr>
            <a:spLocks noGrp="1"/>
          </p:cNvSpPr>
          <p:nvPr>
            <p:ph type="sldNum" sz="quarter" idx="10"/>
          </p:nvPr>
        </p:nvSpPr>
        <p:spPr/>
        <p:txBody>
          <a:bodyPr/>
          <a:lstStyle/>
          <a:p>
            <a:fld id="{C7E06023-8092-4AED-B8EF-51F2BF66E143}" type="slidenum">
              <a:rPr lang="en-IN" smtClean="0"/>
              <a:pPr/>
              <a:t>39</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l">
              <a:buFont typeface="Wingdings" pitchFamily="2" charset="2"/>
              <a:buChar char="Ø"/>
            </a:pPr>
            <a:r>
              <a:rPr lang="en-US" sz="1200" dirty="0" smtClean="0">
                <a:solidFill>
                  <a:schemeClr val="tx1"/>
                </a:solidFill>
                <a:latin typeface="Arial" pitchFamily="34" charset="0"/>
                <a:cs typeface="Arial" pitchFamily="34" charset="0"/>
              </a:rPr>
              <a:t>It is performed when the pregnancy </a:t>
            </a:r>
          </a:p>
          <a:p>
            <a:pPr algn="l"/>
            <a:r>
              <a:rPr lang="en-US" sz="1200" dirty="0" smtClean="0">
                <a:solidFill>
                  <a:schemeClr val="tx1"/>
                </a:solidFill>
                <a:latin typeface="Arial" pitchFamily="34" charset="0"/>
                <a:cs typeface="Arial" pitchFamily="34" charset="0"/>
              </a:rPr>
              <a:t>is confirmed to be nonviable &amp; location</a:t>
            </a:r>
          </a:p>
          <a:p>
            <a:pPr algn="l"/>
            <a:r>
              <a:rPr lang="en-US" sz="1200" dirty="0" smtClean="0">
                <a:solidFill>
                  <a:schemeClr val="tx1"/>
                </a:solidFill>
                <a:latin typeface="Arial" pitchFamily="34" charset="0"/>
                <a:cs typeface="Arial" pitchFamily="34" charset="0"/>
              </a:rPr>
              <a:t>of pregnancy cannot be confirmed</a:t>
            </a:r>
          </a:p>
          <a:p>
            <a:pPr algn="l"/>
            <a:r>
              <a:rPr lang="en-US" sz="1200" dirty="0" smtClean="0">
                <a:solidFill>
                  <a:schemeClr val="tx1"/>
                </a:solidFill>
                <a:latin typeface="Arial" pitchFamily="34" charset="0"/>
                <a:cs typeface="Arial" pitchFamily="34" charset="0"/>
              </a:rPr>
              <a:t>by USG</a:t>
            </a:r>
          </a:p>
          <a:p>
            <a:pPr algn="l">
              <a:buFont typeface="Wingdings" pitchFamily="2" charset="2"/>
              <a:buChar char="Ø"/>
            </a:pPr>
            <a:r>
              <a:rPr lang="en-US" sz="1200" dirty="0" smtClean="0">
                <a:solidFill>
                  <a:schemeClr val="tx1"/>
                </a:solidFill>
                <a:latin typeface="Arial" pitchFamily="34" charset="0"/>
                <a:cs typeface="Arial" pitchFamily="34" charset="0"/>
              </a:rPr>
              <a:t>Identification of </a:t>
            </a:r>
            <a:r>
              <a:rPr lang="en-US" sz="1200" dirty="0" err="1" smtClean="0">
                <a:solidFill>
                  <a:schemeClr val="tx1"/>
                </a:solidFill>
                <a:latin typeface="Arial" pitchFamily="34" charset="0"/>
                <a:cs typeface="Arial" pitchFamily="34" charset="0"/>
              </a:rPr>
              <a:t>decidua</a:t>
            </a:r>
            <a:endParaRPr lang="en-US" sz="1200" dirty="0" smtClean="0">
              <a:solidFill>
                <a:schemeClr val="tx1"/>
              </a:solidFill>
              <a:latin typeface="Arial" pitchFamily="34" charset="0"/>
              <a:cs typeface="Arial" pitchFamily="34" charset="0"/>
            </a:endParaRPr>
          </a:p>
          <a:p>
            <a:pPr algn="l"/>
            <a:r>
              <a:rPr lang="en-US" sz="1200" dirty="0" smtClean="0">
                <a:solidFill>
                  <a:schemeClr val="tx1"/>
                </a:solidFill>
                <a:latin typeface="Arial" pitchFamily="34" charset="0"/>
                <a:cs typeface="Arial" pitchFamily="34" charset="0"/>
              </a:rPr>
              <a:t>without chorionic </a:t>
            </a:r>
            <a:r>
              <a:rPr lang="en-US" sz="1200" dirty="0" err="1" smtClean="0">
                <a:solidFill>
                  <a:schemeClr val="tx1"/>
                </a:solidFill>
                <a:latin typeface="Arial" pitchFamily="34" charset="0"/>
                <a:cs typeface="Arial" pitchFamily="34" charset="0"/>
              </a:rPr>
              <a:t>villi</a:t>
            </a:r>
            <a:r>
              <a:rPr lang="en-US" sz="1200" dirty="0" smtClean="0">
                <a:solidFill>
                  <a:schemeClr val="tx1"/>
                </a:solidFill>
                <a:latin typeface="Arial" pitchFamily="34" charset="0"/>
                <a:cs typeface="Arial" pitchFamily="34" charset="0"/>
              </a:rPr>
              <a:t> is suggestive</a:t>
            </a:r>
          </a:p>
          <a:p>
            <a:pPr algn="l"/>
            <a:r>
              <a:rPr lang="en-US" sz="1200" dirty="0" smtClean="0">
                <a:solidFill>
                  <a:schemeClr val="tx1"/>
                </a:solidFill>
                <a:latin typeface="Arial" pitchFamily="34" charset="0"/>
                <a:cs typeface="Arial" pitchFamily="34" charset="0"/>
              </a:rPr>
              <a:t>of extra uterine pregnancy </a:t>
            </a:r>
          </a:p>
          <a:p>
            <a:pPr algn="l">
              <a:spcAft>
                <a:spcPct val="20000"/>
              </a:spcAft>
              <a:buFont typeface="Arial" pitchFamily="34" charset="0"/>
              <a:buChar char="•"/>
            </a:pPr>
            <a:r>
              <a:rPr lang="en-US" sz="1200" dirty="0" smtClean="0">
                <a:solidFill>
                  <a:schemeClr val="tx1"/>
                </a:solidFill>
              </a:rPr>
              <a:t>Evidence of chronic </a:t>
            </a:r>
            <a:r>
              <a:rPr lang="en-US" sz="1200" dirty="0" err="1" smtClean="0">
                <a:solidFill>
                  <a:schemeClr val="tx1"/>
                </a:solidFill>
              </a:rPr>
              <a:t>salpingitis</a:t>
            </a:r>
            <a:r>
              <a:rPr lang="en-US" sz="1200" dirty="0" smtClean="0">
                <a:solidFill>
                  <a:schemeClr val="tx1"/>
                </a:solidFill>
              </a:rPr>
              <a:t> and </a:t>
            </a:r>
            <a:r>
              <a:rPr lang="en-US" sz="1200" dirty="0" err="1" smtClean="0">
                <a:solidFill>
                  <a:schemeClr val="tx1"/>
                </a:solidFill>
              </a:rPr>
              <a:t>salpingitis</a:t>
            </a:r>
            <a:r>
              <a:rPr lang="en-US" sz="1200" dirty="0" smtClean="0">
                <a:solidFill>
                  <a:schemeClr val="tx1"/>
                </a:solidFill>
              </a:rPr>
              <a:t> </a:t>
            </a:r>
            <a:r>
              <a:rPr lang="en-US" sz="1200" dirty="0" err="1" smtClean="0">
                <a:solidFill>
                  <a:schemeClr val="tx1"/>
                </a:solidFill>
              </a:rPr>
              <a:t>isthmica</a:t>
            </a:r>
            <a:r>
              <a:rPr lang="en-US" sz="1200" dirty="0" smtClean="0">
                <a:solidFill>
                  <a:schemeClr val="tx1"/>
                </a:solidFill>
              </a:rPr>
              <a:t> </a:t>
            </a:r>
            <a:r>
              <a:rPr lang="en-US" sz="1200" dirty="0" err="1" smtClean="0">
                <a:solidFill>
                  <a:schemeClr val="tx1"/>
                </a:solidFill>
              </a:rPr>
              <a:t>nodosa</a:t>
            </a:r>
            <a:r>
              <a:rPr lang="en-US" sz="1200" dirty="0" smtClean="0">
                <a:solidFill>
                  <a:schemeClr val="tx1"/>
                </a:solidFill>
              </a:rPr>
              <a:t> (SIN)</a:t>
            </a:r>
          </a:p>
          <a:p>
            <a:pPr algn="l">
              <a:spcAft>
                <a:spcPct val="20000"/>
              </a:spcAft>
              <a:buFont typeface="Arial" pitchFamily="34" charset="0"/>
              <a:buChar char="•"/>
            </a:pPr>
            <a:r>
              <a:rPr lang="en-US" sz="1200" dirty="0" smtClean="0">
                <a:solidFill>
                  <a:schemeClr val="tx1"/>
                </a:solidFill>
              </a:rPr>
              <a:t>Arias-Stella reaction</a:t>
            </a:r>
          </a:p>
          <a:p>
            <a:pPr algn="l">
              <a:buNone/>
            </a:pPr>
            <a:r>
              <a:rPr lang="en-US" sz="1400" b="1" dirty="0" smtClean="0">
                <a:solidFill>
                  <a:schemeClr val="tx1"/>
                </a:solidFill>
                <a:latin typeface="Arial" pitchFamily="34" charset="0"/>
                <a:cs typeface="Arial" pitchFamily="34" charset="0"/>
              </a:rPr>
              <a:t>) Other tests</a:t>
            </a:r>
          </a:p>
          <a:p>
            <a:pPr algn="l">
              <a:buNone/>
            </a:pPr>
            <a:r>
              <a:rPr lang="en-US" sz="1400" b="1" dirty="0" smtClean="0">
                <a:solidFill>
                  <a:schemeClr val="tx1"/>
                </a:solidFill>
                <a:latin typeface="Arial" pitchFamily="34" charset="0"/>
                <a:cs typeface="Arial" pitchFamily="34" charset="0"/>
              </a:rPr>
              <a:t>a)</a:t>
            </a:r>
            <a:r>
              <a:rPr lang="en-US" sz="1400" b="1" dirty="0" err="1" smtClean="0">
                <a:solidFill>
                  <a:schemeClr val="tx1"/>
                </a:solidFill>
                <a:latin typeface="Arial" pitchFamily="34" charset="0"/>
                <a:cs typeface="Arial" pitchFamily="34" charset="0"/>
              </a:rPr>
              <a:t>Estradiol</a:t>
            </a:r>
            <a:r>
              <a:rPr lang="en-US" sz="1400" b="1" dirty="0" smtClean="0">
                <a:solidFill>
                  <a:schemeClr val="tx1"/>
                </a:solidFill>
                <a:latin typeface="Arial" pitchFamily="34" charset="0"/>
                <a:cs typeface="Arial" pitchFamily="34" charset="0"/>
              </a:rPr>
              <a:t>:</a:t>
            </a:r>
            <a:r>
              <a:rPr lang="en-US" sz="1400" dirty="0" smtClean="0">
                <a:solidFill>
                  <a:schemeClr val="tx1"/>
                </a:solidFill>
                <a:latin typeface="Arial" pitchFamily="34" charset="0"/>
                <a:cs typeface="Arial" pitchFamily="34" charset="0"/>
              </a:rPr>
              <a:t> </a:t>
            </a:r>
            <a:r>
              <a:rPr lang="en-US" sz="1200" dirty="0" smtClean="0">
                <a:solidFill>
                  <a:schemeClr val="tx1"/>
                </a:solidFill>
                <a:latin typeface="Arial" pitchFamily="34" charset="0"/>
                <a:cs typeface="Arial" pitchFamily="34" charset="0"/>
              </a:rPr>
              <a:t>Levels are significantly lower in ectopic pregnancies when compared with viable pregnancies</a:t>
            </a:r>
          </a:p>
          <a:p>
            <a:pPr algn="l">
              <a:buNone/>
            </a:pPr>
            <a:endParaRPr lang="en-US" sz="1200" dirty="0" smtClean="0">
              <a:solidFill>
                <a:schemeClr val="tx1"/>
              </a:solidFill>
              <a:latin typeface="Arial" pitchFamily="34" charset="0"/>
              <a:cs typeface="Arial" pitchFamily="34" charset="0"/>
            </a:endParaRPr>
          </a:p>
          <a:p>
            <a:pPr algn="l">
              <a:buNone/>
            </a:pPr>
            <a:r>
              <a:rPr lang="en-US" sz="1400" b="1" dirty="0" smtClean="0">
                <a:solidFill>
                  <a:schemeClr val="tx1"/>
                </a:solidFill>
                <a:latin typeface="Arial" pitchFamily="34" charset="0"/>
                <a:cs typeface="Arial" pitchFamily="34" charset="0"/>
              </a:rPr>
              <a:t>b)</a:t>
            </a:r>
            <a:r>
              <a:rPr lang="en-US" sz="1400" b="1" dirty="0" err="1" smtClean="0">
                <a:solidFill>
                  <a:schemeClr val="tx1"/>
                </a:solidFill>
                <a:latin typeface="Arial" pitchFamily="34" charset="0"/>
                <a:cs typeface="Arial" pitchFamily="34" charset="0"/>
              </a:rPr>
              <a:t>Relaxin</a:t>
            </a:r>
            <a:r>
              <a:rPr lang="en-US" sz="1400" b="1" dirty="0" smtClean="0">
                <a:solidFill>
                  <a:schemeClr val="tx1"/>
                </a:solidFill>
                <a:latin typeface="Arial" pitchFamily="34" charset="0"/>
                <a:cs typeface="Arial" pitchFamily="34" charset="0"/>
              </a:rPr>
              <a:t>:</a:t>
            </a:r>
            <a:r>
              <a:rPr lang="en-US" sz="1400" dirty="0" smtClean="0">
                <a:solidFill>
                  <a:schemeClr val="tx1"/>
                </a:solidFill>
                <a:latin typeface="Arial" pitchFamily="34" charset="0"/>
                <a:cs typeface="Arial" pitchFamily="34" charset="0"/>
              </a:rPr>
              <a:t> </a:t>
            </a:r>
            <a:r>
              <a:rPr lang="en-US" sz="1200" dirty="0" smtClean="0">
                <a:solidFill>
                  <a:schemeClr val="tx1"/>
                </a:solidFill>
                <a:latin typeface="Arial" pitchFamily="34" charset="0"/>
                <a:cs typeface="Arial" pitchFamily="34" charset="0"/>
              </a:rPr>
              <a:t>is a protein hormone produced solely by corpus </a:t>
            </a:r>
            <a:r>
              <a:rPr lang="en-US" sz="1200" dirty="0" err="1" smtClean="0">
                <a:solidFill>
                  <a:schemeClr val="tx1"/>
                </a:solidFill>
                <a:latin typeface="Arial" pitchFamily="34" charset="0"/>
                <a:cs typeface="Arial" pitchFamily="34" charset="0"/>
              </a:rPr>
              <a:t>luteum</a:t>
            </a:r>
            <a:r>
              <a:rPr lang="en-US" sz="1200" dirty="0" smtClean="0">
                <a:solidFill>
                  <a:schemeClr val="tx1"/>
                </a:solidFill>
                <a:latin typeface="Arial" pitchFamily="34" charset="0"/>
                <a:cs typeface="Arial" pitchFamily="34" charset="0"/>
              </a:rPr>
              <a:t> of pregnancy &amp; its levels are significantly lower in ectopic pregnancies.</a:t>
            </a:r>
          </a:p>
          <a:p>
            <a:pPr algn="l">
              <a:buNone/>
            </a:pPr>
            <a:endParaRPr lang="en-US" sz="1200" dirty="0" smtClean="0">
              <a:solidFill>
                <a:schemeClr val="tx1"/>
              </a:solidFill>
              <a:latin typeface="Arial" pitchFamily="34" charset="0"/>
              <a:cs typeface="Arial" pitchFamily="34" charset="0"/>
            </a:endParaRPr>
          </a:p>
          <a:p>
            <a:pPr algn="l">
              <a:buNone/>
            </a:pPr>
            <a:r>
              <a:rPr lang="en-US" sz="1400" b="1" dirty="0" smtClean="0">
                <a:solidFill>
                  <a:schemeClr val="tx1"/>
                </a:solidFill>
                <a:latin typeface="Arial" pitchFamily="34" charset="0"/>
                <a:cs typeface="Arial" pitchFamily="34" charset="0"/>
              </a:rPr>
              <a:t>c)Maternal AFP: </a:t>
            </a:r>
            <a:r>
              <a:rPr lang="en-US" sz="1200" dirty="0" smtClean="0">
                <a:solidFill>
                  <a:schemeClr val="tx1"/>
                </a:solidFill>
                <a:latin typeface="Arial" pitchFamily="34" charset="0"/>
                <a:cs typeface="Arial" pitchFamily="34" charset="0"/>
              </a:rPr>
              <a:t>levels are elevated in ectopic pregnancies</a:t>
            </a:r>
          </a:p>
          <a:p>
            <a:pPr algn="l">
              <a:buNone/>
            </a:pPr>
            <a:endParaRPr lang="en-US" sz="1600" b="1" kern="1200" dirty="0" smtClean="0">
              <a:solidFill>
                <a:schemeClr val="tx1"/>
              </a:solidFill>
              <a:latin typeface="+mn-lt"/>
              <a:ea typeface="+mn-ea"/>
              <a:cs typeface="Arial" pitchFamily="34" charset="0"/>
            </a:endParaRPr>
          </a:p>
          <a:p>
            <a:pPr algn="l"/>
            <a:r>
              <a:rPr lang="en-US" sz="1600" b="1" kern="1200" dirty="0" smtClean="0">
                <a:solidFill>
                  <a:schemeClr val="tx1"/>
                </a:solidFill>
                <a:latin typeface="+mn-lt"/>
                <a:ea typeface="+mn-ea"/>
                <a:cs typeface="Arial" pitchFamily="34" charset="0"/>
              </a:rPr>
              <a:t> d)Serum progesterone: </a:t>
            </a:r>
          </a:p>
          <a:p>
            <a:pPr algn="l"/>
            <a:r>
              <a:rPr lang="en-US" sz="1600" kern="1200" dirty="0" smtClean="0">
                <a:solidFill>
                  <a:schemeClr val="tx1"/>
                </a:solidFill>
                <a:latin typeface="+mn-lt"/>
                <a:ea typeface="+mn-ea"/>
                <a:cs typeface="+mn-cs"/>
              </a:rPr>
              <a:t>The second most common hormone  after </a:t>
            </a:r>
            <a:r>
              <a:rPr lang="en-US" sz="1600" kern="1200" dirty="0" err="1" smtClean="0">
                <a:solidFill>
                  <a:schemeClr val="tx1"/>
                </a:solidFill>
                <a:latin typeface="+mn-lt"/>
                <a:ea typeface="+mn-ea"/>
                <a:cs typeface="+mn-cs"/>
              </a:rPr>
              <a:t>hCG</a:t>
            </a:r>
            <a:r>
              <a:rPr lang="en-US" sz="1600" kern="1200" dirty="0" smtClean="0">
                <a:solidFill>
                  <a:schemeClr val="tx1"/>
                </a:solidFill>
                <a:latin typeface="+mn-lt"/>
                <a:ea typeface="+mn-ea"/>
                <a:cs typeface="+mn-cs"/>
              </a:rPr>
              <a:t>  in pregnancy is progesterone. </a:t>
            </a:r>
          </a:p>
          <a:p>
            <a:pPr algn="l"/>
            <a:r>
              <a:rPr lang="en-US" sz="1600" kern="1200" dirty="0" smtClean="0">
                <a:solidFill>
                  <a:schemeClr val="tx1"/>
                </a:solidFill>
                <a:latin typeface="+mn-lt"/>
                <a:ea typeface="+mn-ea"/>
                <a:cs typeface="+mn-cs"/>
              </a:rPr>
              <a:t>Generally, a progesterone concentration of greater than 25 </a:t>
            </a:r>
            <a:r>
              <a:rPr lang="en-US" sz="1600" kern="1200" dirty="0" err="1" smtClean="0">
                <a:solidFill>
                  <a:schemeClr val="tx1"/>
                </a:solidFill>
                <a:latin typeface="+mn-lt"/>
                <a:ea typeface="+mn-ea"/>
                <a:cs typeface="+mn-cs"/>
              </a:rPr>
              <a:t>ng</a:t>
            </a:r>
            <a:r>
              <a:rPr lang="en-US" sz="1600" kern="1200" dirty="0" smtClean="0">
                <a:solidFill>
                  <a:schemeClr val="tx1"/>
                </a:solidFill>
                <a:latin typeface="+mn-lt"/>
                <a:ea typeface="+mn-ea"/>
                <a:cs typeface="+mn-cs"/>
              </a:rPr>
              <a:t>/</a:t>
            </a:r>
            <a:r>
              <a:rPr lang="en-US" sz="1600" kern="1200" dirty="0" err="1" smtClean="0">
                <a:solidFill>
                  <a:schemeClr val="tx1"/>
                </a:solidFill>
                <a:latin typeface="+mn-lt"/>
                <a:ea typeface="+mn-ea"/>
                <a:cs typeface="+mn-cs"/>
              </a:rPr>
              <a:t>mL</a:t>
            </a:r>
            <a:r>
              <a:rPr lang="en-US" sz="1600" kern="1200" dirty="0" smtClean="0">
                <a:solidFill>
                  <a:schemeClr val="tx1"/>
                </a:solidFill>
                <a:latin typeface="+mn-lt"/>
                <a:ea typeface="+mn-ea"/>
                <a:cs typeface="+mn-cs"/>
              </a:rPr>
              <a:t> is highly correlated with a normal intrauterine pregnancy while a concentration of less than 5 </a:t>
            </a:r>
            <a:r>
              <a:rPr lang="en-US" sz="1600" kern="1200" dirty="0" err="1" smtClean="0">
                <a:solidFill>
                  <a:schemeClr val="tx1"/>
                </a:solidFill>
                <a:latin typeface="+mn-lt"/>
                <a:ea typeface="+mn-ea"/>
                <a:cs typeface="+mn-cs"/>
              </a:rPr>
              <a:t>ng</a:t>
            </a:r>
            <a:r>
              <a:rPr lang="en-US" sz="1600" kern="1200" dirty="0" smtClean="0">
                <a:solidFill>
                  <a:schemeClr val="tx1"/>
                </a:solidFill>
                <a:latin typeface="+mn-lt"/>
                <a:ea typeface="+mn-ea"/>
                <a:cs typeface="+mn-cs"/>
              </a:rPr>
              <a:t>/</a:t>
            </a:r>
            <a:r>
              <a:rPr lang="en-US" sz="1600" kern="1200" dirty="0" err="1" smtClean="0">
                <a:solidFill>
                  <a:schemeClr val="tx1"/>
                </a:solidFill>
                <a:latin typeface="+mn-lt"/>
                <a:ea typeface="+mn-ea"/>
                <a:cs typeface="+mn-cs"/>
              </a:rPr>
              <a:t>mL</a:t>
            </a:r>
            <a:r>
              <a:rPr lang="en-US" sz="1600" kern="1200" dirty="0" smtClean="0">
                <a:solidFill>
                  <a:schemeClr val="tx1"/>
                </a:solidFill>
                <a:latin typeface="+mn-lt"/>
                <a:ea typeface="+mn-ea"/>
                <a:cs typeface="+mn-cs"/>
              </a:rPr>
              <a:t> is highly correlated  with an abnormal and nonviable pregnancy</a:t>
            </a:r>
          </a:p>
          <a:p>
            <a:pPr algn="l"/>
            <a:endParaRPr lang="en-US" sz="1600" kern="1200" dirty="0" smtClean="0">
              <a:solidFill>
                <a:schemeClr val="tx1"/>
              </a:solidFill>
              <a:latin typeface="+mn-lt"/>
              <a:ea typeface="+mn-ea"/>
              <a:cs typeface="+mn-cs"/>
            </a:endParaRPr>
          </a:p>
          <a:p>
            <a:pPr algn="l">
              <a:buNone/>
            </a:pPr>
            <a:endParaRPr lang="en-US" sz="1600" kern="1200" dirty="0" smtClean="0">
              <a:solidFill>
                <a:schemeClr val="tx1"/>
              </a:solidFill>
              <a:latin typeface="+mn-lt"/>
              <a:ea typeface="+mn-ea"/>
              <a:cs typeface="Arial" pitchFamily="34" charset="0"/>
            </a:endParaRPr>
          </a:p>
          <a:p>
            <a:pPr algn="l">
              <a:buNone/>
            </a:pPr>
            <a:endParaRPr lang="en-US" sz="1600" kern="1200" dirty="0" smtClean="0">
              <a:solidFill>
                <a:schemeClr val="tx1"/>
              </a:solidFill>
              <a:latin typeface="+mn-lt"/>
              <a:ea typeface="+mn-ea"/>
              <a:cs typeface="Arial" pitchFamily="34" charset="0"/>
            </a:endParaRPr>
          </a:p>
          <a:p>
            <a:pPr algn="l">
              <a:buNone/>
            </a:pPr>
            <a:r>
              <a:rPr lang="en-US" sz="1600" kern="1200" dirty="0" smtClean="0">
                <a:solidFill>
                  <a:schemeClr val="tx1"/>
                </a:solidFill>
                <a:latin typeface="+mn-lt"/>
                <a:ea typeface="+mn-ea"/>
                <a:cs typeface="Arial" pitchFamily="34" charset="0"/>
              </a:rPr>
              <a:t>.</a:t>
            </a:r>
            <a:endParaRPr lang="en-IN" dirty="0"/>
          </a:p>
        </p:txBody>
      </p:sp>
      <p:sp>
        <p:nvSpPr>
          <p:cNvPr id="4" name="Slide Number Placeholder 3"/>
          <p:cNvSpPr>
            <a:spLocks noGrp="1"/>
          </p:cNvSpPr>
          <p:nvPr>
            <p:ph type="sldNum" sz="quarter" idx="10"/>
          </p:nvPr>
        </p:nvSpPr>
        <p:spPr/>
        <p:txBody>
          <a:bodyPr/>
          <a:lstStyle/>
          <a:p>
            <a:fld id="{C7E06023-8092-4AED-B8EF-51F2BF66E143}" type="slidenum">
              <a:rPr lang="en-IN" smtClean="0"/>
              <a:pPr/>
              <a:t>50</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CB1A8ED9-A90F-43A0-A471-4F79F54F87D6}" type="slidenum">
              <a:rPr lang="en-US" smtClean="0"/>
              <a:pPr/>
              <a:t>57</a:t>
            </a:fld>
            <a:endParaRPr lang="en-US"/>
          </a:p>
        </p:txBody>
      </p:sp>
    </p:spTree>
    <p:extLst>
      <p:ext uri="{BB962C8B-B14F-4D97-AF65-F5344CB8AC3E}">
        <p14:creationId xmlns="" xmlns:p14="http://schemas.microsoft.com/office/powerpoint/2010/main" val="1306751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solidFill>
                  <a:prstClr val="black"/>
                </a:solidFill>
              </a:rPr>
              <a:pPr/>
              <a:t>60</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91D143C-146E-43B6-A996-1245A94561F6}" type="datetimeFigureOut">
              <a:rPr lang="en-US" smtClean="0"/>
              <a:pPr/>
              <a:t>5/29/2016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35EF222-C2BE-4FDB-A55F-F159B1A91B3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1D143C-146E-43B6-A996-1245A94561F6}" type="datetimeFigureOut">
              <a:rPr lang="en-US" smtClean="0"/>
              <a:pPr/>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EF222-C2BE-4FDB-A55F-F159B1A91B36}" type="slidenum">
              <a:rPr lang="en-US" smtClean="0"/>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1D143C-146E-43B6-A996-1245A94561F6}" type="datetimeFigureOut">
              <a:rPr lang="en-US" smtClean="0"/>
              <a:pPr/>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EF222-C2BE-4FDB-A55F-F159B1A91B36}" type="slidenum">
              <a:rPr lang="en-US" smtClean="0"/>
              <a:pPr/>
              <a:t>‹#›</a:t>
            </a:fld>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Rectangle 40"/>
          <p:cNvSpPr>
            <a:spLocks noGrp="1" noChangeArrowheads="1"/>
          </p:cNvSpPr>
          <p:nvPr>
            <p:ph type="dt" sz="half" idx="10"/>
          </p:nvPr>
        </p:nvSpPr>
        <p:spPr>
          <a:ln/>
        </p:spPr>
        <p:txBody>
          <a:bodyPr/>
          <a:lstStyle>
            <a:lvl1pPr>
              <a:defRPr/>
            </a:lvl1pPr>
          </a:lstStyle>
          <a:p>
            <a:pPr>
              <a:defRPr/>
            </a:pPr>
            <a:endParaRPr lang="en-US"/>
          </a:p>
        </p:txBody>
      </p:sp>
      <p:sp>
        <p:nvSpPr>
          <p:cNvPr id="7" name="Rectangle 41"/>
          <p:cNvSpPr>
            <a:spLocks noGrp="1" noChangeArrowheads="1"/>
          </p:cNvSpPr>
          <p:nvPr>
            <p:ph type="ftr" sz="quarter" idx="11"/>
          </p:nvPr>
        </p:nvSpPr>
        <p:spPr>
          <a:ln/>
        </p:spPr>
        <p:txBody>
          <a:bodyPr/>
          <a:lstStyle>
            <a:lvl1pPr>
              <a:defRPr/>
            </a:lvl1pPr>
          </a:lstStyle>
          <a:p>
            <a:pPr>
              <a:defRPr/>
            </a:pPr>
            <a:endParaRPr lang="en-US"/>
          </a:p>
        </p:txBody>
      </p:sp>
      <p:sp>
        <p:nvSpPr>
          <p:cNvPr id="8" name="Rectangle 42"/>
          <p:cNvSpPr>
            <a:spLocks noGrp="1" noChangeArrowheads="1"/>
          </p:cNvSpPr>
          <p:nvPr>
            <p:ph type="sldNum" sz="quarter" idx="12"/>
          </p:nvPr>
        </p:nvSpPr>
        <p:spPr>
          <a:ln/>
        </p:spPr>
        <p:txBody>
          <a:bodyPr/>
          <a:lstStyle>
            <a:lvl1pPr>
              <a:defRPr/>
            </a:lvl1pPr>
          </a:lstStyle>
          <a:p>
            <a:pPr>
              <a:defRPr/>
            </a:pPr>
            <a:fld id="{C730349A-F23F-4555-BE23-ED519BD643B3}" type="slidenum">
              <a:rPr lang="en-US"/>
              <a:pPr>
                <a:defRPr/>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91D143C-146E-43B6-A996-1245A94561F6}" type="datetimeFigureOut">
              <a:rPr lang="en-US" smtClean="0"/>
              <a:pPr/>
              <a:t>5/29/2016</a:t>
            </a:fld>
            <a:endParaRPr lang="en-US"/>
          </a:p>
        </p:txBody>
      </p:sp>
      <p:sp>
        <p:nvSpPr>
          <p:cNvPr id="9" name="Slide Number Placeholder 8"/>
          <p:cNvSpPr>
            <a:spLocks noGrp="1"/>
          </p:cNvSpPr>
          <p:nvPr>
            <p:ph type="sldNum" sz="quarter" idx="15"/>
          </p:nvPr>
        </p:nvSpPr>
        <p:spPr/>
        <p:txBody>
          <a:bodyPr rtlCol="0"/>
          <a:lstStyle/>
          <a:p>
            <a:fld id="{135EF222-C2BE-4FDB-A55F-F159B1A91B36}"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91D143C-146E-43B6-A996-1245A94561F6}" type="datetimeFigureOut">
              <a:rPr lang="en-US" smtClean="0"/>
              <a:pPr/>
              <a:t>5/29/2016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35EF222-C2BE-4FDB-A55F-F159B1A91B3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91D143C-146E-43B6-A996-1245A94561F6}" type="datetimeFigureOut">
              <a:rPr lang="en-US" smtClean="0"/>
              <a:pPr/>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EF222-C2BE-4FDB-A55F-F159B1A91B36}"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91D143C-146E-43B6-A996-1245A94561F6}" type="datetimeFigureOut">
              <a:rPr lang="en-US" smtClean="0"/>
              <a:pPr/>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5EF222-C2BE-4FDB-A55F-F159B1A91B36}"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91D143C-146E-43B6-A996-1245A94561F6}" type="datetimeFigureOut">
              <a:rPr lang="en-US" smtClean="0"/>
              <a:pPr/>
              <a:t>5/29/2016</a:t>
            </a:fld>
            <a:endParaRPr lang="en-US"/>
          </a:p>
        </p:txBody>
      </p:sp>
      <p:sp>
        <p:nvSpPr>
          <p:cNvPr id="7" name="Slide Number Placeholder 6"/>
          <p:cNvSpPr>
            <a:spLocks noGrp="1"/>
          </p:cNvSpPr>
          <p:nvPr>
            <p:ph type="sldNum" sz="quarter" idx="11"/>
          </p:nvPr>
        </p:nvSpPr>
        <p:spPr/>
        <p:txBody>
          <a:bodyPr rtlCol="0"/>
          <a:lstStyle/>
          <a:p>
            <a:fld id="{135EF222-C2BE-4FDB-A55F-F159B1A91B36}"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D143C-146E-43B6-A996-1245A94561F6}" type="datetimeFigureOut">
              <a:rPr lang="en-US" smtClean="0"/>
              <a:pPr/>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5EF222-C2BE-4FDB-A55F-F159B1A91B36}" type="slidenum">
              <a:rPr lang="en-US" smtClean="0"/>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91D143C-146E-43B6-A996-1245A94561F6}" type="datetimeFigureOut">
              <a:rPr lang="en-US" smtClean="0"/>
              <a:pPr/>
              <a:t>5/29/2016</a:t>
            </a:fld>
            <a:endParaRPr lang="en-US"/>
          </a:p>
        </p:txBody>
      </p:sp>
      <p:sp>
        <p:nvSpPr>
          <p:cNvPr id="22" name="Slide Number Placeholder 21"/>
          <p:cNvSpPr>
            <a:spLocks noGrp="1"/>
          </p:cNvSpPr>
          <p:nvPr>
            <p:ph type="sldNum" sz="quarter" idx="15"/>
          </p:nvPr>
        </p:nvSpPr>
        <p:spPr/>
        <p:txBody>
          <a:bodyPr rtlCol="0"/>
          <a:lstStyle/>
          <a:p>
            <a:fld id="{135EF222-C2BE-4FDB-A55F-F159B1A91B36}"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91D143C-146E-43B6-A996-1245A94561F6}" type="datetimeFigureOut">
              <a:rPr lang="en-US" smtClean="0"/>
              <a:pPr/>
              <a:t>5/29/2016</a:t>
            </a:fld>
            <a:endParaRPr lang="en-US"/>
          </a:p>
        </p:txBody>
      </p:sp>
      <p:sp>
        <p:nvSpPr>
          <p:cNvPr id="18" name="Slide Number Placeholder 17"/>
          <p:cNvSpPr>
            <a:spLocks noGrp="1"/>
          </p:cNvSpPr>
          <p:nvPr>
            <p:ph type="sldNum" sz="quarter" idx="11"/>
          </p:nvPr>
        </p:nvSpPr>
        <p:spPr/>
        <p:txBody>
          <a:bodyPr rtlCol="0"/>
          <a:lstStyle/>
          <a:p>
            <a:fld id="{135EF222-C2BE-4FDB-A55F-F159B1A91B36}"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91D143C-146E-43B6-A996-1245A94561F6}" type="datetimeFigureOut">
              <a:rPr lang="en-US" smtClean="0"/>
              <a:pPr/>
              <a:t>5/29/2016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35EF222-C2BE-4FDB-A55F-F159B1A91B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png"/><Relationship Id="rId9" Type="http://schemas.microsoft.com/office/2007/relationships/diagramDrawing" Target="../diagrams/drawing2.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emedicine.com/radio/images/336139-403062-7348.jp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jpe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jpeg"/><Relationship Id="rId7"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609600"/>
            <a:ext cx="8153400" cy="1905000"/>
          </a:xfrm>
        </p:spPr>
        <p:txBody>
          <a:bodyPr>
            <a:noAutofit/>
          </a:bodyPr>
          <a:lstStyle/>
          <a:p>
            <a:r>
              <a:rPr lang="en-US" sz="5400" dirty="0" smtClean="0">
                <a:latin typeface="Arial Black" pitchFamily="34" charset="0"/>
              </a:rPr>
              <a:t>  </a:t>
            </a:r>
            <a:r>
              <a:rPr lang="en-US" sz="5400" dirty="0" smtClean="0">
                <a:solidFill>
                  <a:schemeClr val="accent1">
                    <a:lumMod val="50000"/>
                  </a:schemeClr>
                </a:solidFill>
                <a:latin typeface="Arial Black" pitchFamily="34" charset="0"/>
                <a:cs typeface="Aharoni" pitchFamily="2" charset="-79"/>
              </a:rPr>
              <a:t>Ectopic pregnancy</a:t>
            </a:r>
            <a:r>
              <a:rPr lang="en-US" sz="5400" dirty="0" smtClean="0">
                <a:latin typeface="Arial Black" pitchFamily="34" charset="0"/>
              </a:rPr>
              <a:t/>
            </a:r>
            <a:br>
              <a:rPr lang="en-US" sz="5400" dirty="0" smtClean="0">
                <a:latin typeface="Arial Black" pitchFamily="34" charset="0"/>
              </a:rPr>
            </a:br>
            <a:endParaRPr lang="en-US" sz="5400" dirty="0">
              <a:latin typeface="Arial Black" pitchFamily="34" charset="0"/>
            </a:endParaRPr>
          </a:p>
        </p:txBody>
      </p:sp>
      <p:sp>
        <p:nvSpPr>
          <p:cNvPr id="5" name="Content Placeholder 4"/>
          <p:cNvSpPr>
            <a:spLocks noGrp="1"/>
          </p:cNvSpPr>
          <p:nvPr>
            <p:ph type="subTitle" idx="1"/>
          </p:nvPr>
        </p:nvSpPr>
        <p:spPr>
          <a:xfrm>
            <a:off x="1752600" y="3733800"/>
            <a:ext cx="7772400" cy="2564922"/>
          </a:xfrm>
        </p:spPr>
        <p:txBody>
          <a:bodyPr>
            <a:normAutofit fontScale="92500" lnSpcReduction="20000"/>
          </a:bodyPr>
          <a:lstStyle/>
          <a:p>
            <a:r>
              <a:rPr lang="en-US" sz="2400" dirty="0" smtClean="0">
                <a:solidFill>
                  <a:schemeClr val="accent1">
                    <a:lumMod val="50000"/>
                  </a:schemeClr>
                </a:solidFill>
              </a:rPr>
              <a:t>      Chair person: </a:t>
            </a:r>
          </a:p>
          <a:p>
            <a:r>
              <a:rPr lang="en-US" sz="2400" dirty="0" smtClean="0">
                <a:solidFill>
                  <a:schemeClr val="accent1">
                    <a:lumMod val="50000"/>
                  </a:schemeClr>
                </a:solidFill>
              </a:rPr>
              <a:t>               </a:t>
            </a:r>
            <a:r>
              <a:rPr lang="en-US" sz="2400" dirty="0" err="1" smtClean="0">
                <a:solidFill>
                  <a:schemeClr val="accent1">
                    <a:lumMod val="50000"/>
                  </a:schemeClr>
                </a:solidFill>
              </a:rPr>
              <a:t>Dr.Virupaksha</a:t>
            </a:r>
            <a:r>
              <a:rPr lang="en-US" sz="2400" dirty="0" smtClean="0">
                <a:solidFill>
                  <a:schemeClr val="accent1">
                    <a:lumMod val="50000"/>
                  </a:schemeClr>
                </a:solidFill>
              </a:rPr>
              <a:t> (Associate Professor)</a:t>
            </a:r>
          </a:p>
          <a:p>
            <a:r>
              <a:rPr lang="en-US" sz="2400" dirty="0" smtClean="0">
                <a:solidFill>
                  <a:schemeClr val="accent1">
                    <a:lumMod val="50000"/>
                  </a:schemeClr>
                </a:solidFill>
              </a:rPr>
              <a:t>      Co-chair person :</a:t>
            </a:r>
          </a:p>
          <a:p>
            <a:r>
              <a:rPr lang="en-US" sz="2400" dirty="0" smtClean="0">
                <a:solidFill>
                  <a:schemeClr val="accent1">
                    <a:lumMod val="50000"/>
                  </a:schemeClr>
                </a:solidFill>
              </a:rPr>
              <a:t>                 </a:t>
            </a:r>
            <a:r>
              <a:rPr lang="en-US" sz="2400" dirty="0" err="1" smtClean="0">
                <a:solidFill>
                  <a:schemeClr val="accent1">
                    <a:lumMod val="50000"/>
                  </a:schemeClr>
                </a:solidFill>
              </a:rPr>
              <a:t>Dr.Rashmi</a:t>
            </a:r>
            <a:r>
              <a:rPr lang="en-US" sz="2400" dirty="0" smtClean="0">
                <a:solidFill>
                  <a:schemeClr val="accent1">
                    <a:lumMod val="50000"/>
                  </a:schemeClr>
                </a:solidFill>
              </a:rPr>
              <a:t> (Senior Resident)</a:t>
            </a:r>
          </a:p>
          <a:p>
            <a:endParaRPr lang="en-US" sz="2400" dirty="0" smtClean="0">
              <a:solidFill>
                <a:schemeClr val="accent1">
                  <a:lumMod val="50000"/>
                </a:schemeClr>
              </a:solidFill>
            </a:endParaRPr>
          </a:p>
          <a:p>
            <a:r>
              <a:rPr lang="en-US" sz="2400" dirty="0" smtClean="0">
                <a:solidFill>
                  <a:schemeClr val="accent1">
                    <a:lumMod val="50000"/>
                  </a:schemeClr>
                </a:solidFill>
              </a:rPr>
              <a:t>        Presenters:  Dr. </a:t>
            </a:r>
            <a:r>
              <a:rPr lang="en-US" sz="2400" dirty="0" err="1" smtClean="0">
                <a:solidFill>
                  <a:schemeClr val="accent1">
                    <a:lumMod val="50000"/>
                  </a:schemeClr>
                </a:solidFill>
              </a:rPr>
              <a:t>kaytri</a:t>
            </a:r>
            <a:endParaRPr lang="en-US" sz="2400" dirty="0" smtClean="0">
              <a:solidFill>
                <a:schemeClr val="accent1">
                  <a:lumMod val="50000"/>
                </a:schemeClr>
              </a:solidFill>
            </a:endParaRPr>
          </a:p>
          <a:p>
            <a:r>
              <a:rPr lang="en-US" sz="2400" dirty="0" smtClean="0">
                <a:solidFill>
                  <a:schemeClr val="accent1">
                    <a:lumMod val="50000"/>
                  </a:schemeClr>
                </a:solidFill>
              </a:rPr>
              <a:t>                            Dr. </a:t>
            </a:r>
            <a:r>
              <a:rPr lang="en-US" sz="2400" dirty="0" err="1" smtClean="0">
                <a:solidFill>
                  <a:schemeClr val="accent1">
                    <a:lumMod val="50000"/>
                  </a:schemeClr>
                </a:solidFill>
              </a:rPr>
              <a:t>Amrutha</a:t>
            </a:r>
            <a:endParaRPr lang="en-US" sz="2400" dirty="0" smtClean="0">
              <a:solidFill>
                <a:schemeClr val="accent1">
                  <a:lumMod val="50000"/>
                </a:schemeClr>
              </a:solidFill>
            </a:endParaRPr>
          </a:p>
          <a:p>
            <a:endParaRPr lang="en-US" sz="2000" dirty="0" smtClean="0"/>
          </a:p>
          <a:p>
            <a:endParaRPr lang="en-US" sz="3100" dirty="0" smtClean="0"/>
          </a:p>
          <a:p>
            <a:pPr>
              <a:buNone/>
            </a:pPr>
            <a:endParaRPr lang="en-US"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noChangeArrowheads="1"/>
          </p:cNvSpPr>
          <p:nvPr>
            <p:ph idx="1"/>
          </p:nvPr>
        </p:nvSpPr>
        <p:spPr>
          <a:xfrm>
            <a:off x="323850" y="1828800"/>
            <a:ext cx="8497888" cy="836613"/>
          </a:xfrm>
          <a:noFill/>
        </p:spPr>
        <p:txBody>
          <a:bodyPr/>
          <a:lstStyle/>
          <a:p>
            <a:pPr>
              <a:lnSpc>
                <a:spcPct val="120000"/>
              </a:lnSpc>
            </a:pPr>
            <a:endParaRPr lang="en-US" altLang="zh-CN" b="1" smtClean="0">
              <a:solidFill>
                <a:srgbClr val="FFFF66"/>
              </a:solidFill>
              <a:effectLst/>
              <a:latin typeface="Arial" charset="0"/>
              <a:ea typeface="宋体" pitchFamily="2" charset="-122"/>
            </a:endParaRPr>
          </a:p>
        </p:txBody>
      </p:sp>
      <p:sp>
        <p:nvSpPr>
          <p:cNvPr id="13314" name="Rectangle 2"/>
          <p:cNvSpPr>
            <a:spLocks noGrp="1" noRot="1" noChangeArrowheads="1"/>
          </p:cNvSpPr>
          <p:nvPr>
            <p:ph type="title"/>
          </p:nvPr>
        </p:nvSpPr>
        <p:spPr>
          <a:xfrm>
            <a:off x="228600" y="228600"/>
            <a:ext cx="8686800" cy="1219200"/>
          </a:xfrm>
          <a:noFill/>
        </p:spPr>
        <p:txBody>
          <a:bodyPr>
            <a:normAutofit/>
          </a:bodyPr>
          <a:lstStyle/>
          <a:p>
            <a:pPr>
              <a:lnSpc>
                <a:spcPct val="120000"/>
              </a:lnSpc>
            </a:pPr>
            <a:r>
              <a:rPr lang="en-US" altLang="zh-CN" b="1" dirty="0" smtClean="0">
                <a:ln w="3200">
                  <a:solidFill>
                    <a:schemeClr val="accent3">
                      <a:alpha val="25000"/>
                    </a:schemeClr>
                  </a:solidFill>
                  <a:prstDash val="solid"/>
                  <a:round/>
                </a:ln>
                <a:solidFill>
                  <a:srgbClr val="FFC000"/>
                </a:solidFill>
                <a:effectLst>
                  <a:outerShdw blurRad="38100" dist="38100" dir="2700000" algn="tl">
                    <a:srgbClr val="000000">
                      <a:alpha val="43137"/>
                    </a:srgbClr>
                  </a:outerShdw>
                </a:effectLst>
                <a:latin typeface="Arial" charset="0"/>
                <a:ea typeface="宋体" pitchFamily="2" charset="-122"/>
              </a:rPr>
              <a:t>                                 PRIOR H/O PID</a:t>
            </a:r>
          </a:p>
        </p:txBody>
      </p:sp>
      <p:grpSp>
        <p:nvGrpSpPr>
          <p:cNvPr id="2" name="Group 5"/>
          <p:cNvGrpSpPr>
            <a:grpSpLocks/>
          </p:cNvGrpSpPr>
          <p:nvPr/>
        </p:nvGrpSpPr>
        <p:grpSpPr bwMode="auto">
          <a:xfrm>
            <a:off x="3071802" y="2000240"/>
            <a:ext cx="5500726" cy="4500594"/>
            <a:chOff x="2064" y="2931"/>
            <a:chExt cx="2941" cy="1389"/>
          </a:xfrm>
        </p:grpSpPr>
        <p:pic>
          <p:nvPicPr>
            <p:cNvPr id="13317" name="Picture 6" descr="adhes2"/>
            <p:cNvPicPr>
              <a:picLocks noChangeAspect="1" noChangeArrowheads="1"/>
            </p:cNvPicPr>
            <p:nvPr/>
          </p:nvPicPr>
          <p:blipFill>
            <a:blip r:embed="rId3" cstate="print"/>
            <a:srcRect/>
            <a:stretch>
              <a:fillRect/>
            </a:stretch>
          </p:blipFill>
          <p:spPr bwMode="auto">
            <a:xfrm>
              <a:off x="2064" y="2931"/>
              <a:ext cx="1464" cy="1389"/>
            </a:xfrm>
            <a:prstGeom prst="rect">
              <a:avLst/>
            </a:prstGeom>
            <a:ln>
              <a:noFill/>
            </a:ln>
            <a:effectLst>
              <a:softEdge rad="112500"/>
            </a:effectLst>
          </p:spPr>
        </p:pic>
        <p:pic>
          <p:nvPicPr>
            <p:cNvPr id="13318" name="Picture 7" descr="adhesion1"/>
            <p:cNvPicPr>
              <a:picLocks noChangeAspect="1" noChangeArrowheads="1"/>
            </p:cNvPicPr>
            <p:nvPr/>
          </p:nvPicPr>
          <p:blipFill>
            <a:blip r:embed="rId4" cstate="print"/>
            <a:srcRect/>
            <a:stretch>
              <a:fillRect/>
            </a:stretch>
          </p:blipFill>
          <p:spPr bwMode="auto">
            <a:xfrm>
              <a:off x="3579" y="2942"/>
              <a:ext cx="1426" cy="1378"/>
            </a:xfrm>
            <a:prstGeom prst="rect">
              <a:avLst/>
            </a:prstGeom>
            <a:ln>
              <a:noFill/>
            </a:ln>
            <a:effectLst>
              <a:softEdge rad="112500"/>
            </a:effectLst>
          </p:spPr>
        </p:pic>
      </p:grpSp>
      <p:graphicFrame>
        <p:nvGraphicFramePr>
          <p:cNvPr id="7" name="Diagram 6"/>
          <p:cNvGraphicFramePr/>
          <p:nvPr/>
        </p:nvGraphicFramePr>
        <p:xfrm>
          <a:off x="0" y="0"/>
          <a:ext cx="3429024" cy="685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med"/>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043890" cy="871558"/>
          </a:xfrm>
        </p:spPr>
        <p:txBody>
          <a:bodyPr>
            <a:normAutofit/>
          </a:bodyPr>
          <a:lstStyle/>
          <a:p>
            <a:r>
              <a:rPr lang="en-IN" b="0" dirty="0" smtClean="0">
                <a:solidFill>
                  <a:schemeClr val="tx1"/>
                </a:solidFill>
                <a:effectLst/>
                <a:latin typeface="Times New Roman" pitchFamily="18" charset="0"/>
                <a:cs typeface="Times New Roman" pitchFamily="18" charset="0"/>
              </a:rPr>
              <a:t>ACOG 2008 recommendations</a:t>
            </a:r>
            <a:endParaRPr lang="en-IN" b="0" dirty="0">
              <a:solidFill>
                <a:schemeClr val="tx1"/>
              </a:solidFill>
              <a:effectLst/>
              <a:latin typeface="Times New Roman" pitchFamily="18" charset="0"/>
              <a:cs typeface="Times New Roman" pitchFamily="18" charset="0"/>
            </a:endParaRPr>
          </a:p>
        </p:txBody>
      </p:sp>
      <p:graphicFrame>
        <p:nvGraphicFramePr>
          <p:cNvPr id="5" name="Diagram 4"/>
          <p:cNvGraphicFramePr/>
          <p:nvPr/>
        </p:nvGraphicFramePr>
        <p:xfrm>
          <a:off x="0" y="1000108"/>
          <a:ext cx="8786842"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None/>
            </a:pPr>
            <a:r>
              <a:rPr lang="en-IN" b="1" dirty="0" smtClean="0">
                <a:solidFill>
                  <a:schemeClr val="tx1"/>
                </a:solidFill>
                <a:effectLst/>
                <a:latin typeface="Times New Roman" pitchFamily="18" charset="0"/>
                <a:cs typeface="Times New Roman" pitchFamily="18" charset="0"/>
              </a:rPr>
              <a:t>Surgical management of tubal pregnancy</a:t>
            </a:r>
          </a:p>
          <a:p>
            <a:pPr lvl="0"/>
            <a:r>
              <a:rPr lang="en-IN" b="0" dirty="0" smtClean="0">
                <a:solidFill>
                  <a:schemeClr val="tx1"/>
                </a:solidFill>
                <a:effectLst/>
                <a:latin typeface="Times New Roman" pitchFamily="18" charset="0"/>
                <a:cs typeface="Times New Roman" pitchFamily="18" charset="0"/>
              </a:rPr>
              <a:t>laparoscopic approach to the surgical management of tubal pregnancy, in the </a:t>
            </a:r>
            <a:r>
              <a:rPr lang="en-IN" b="0" dirty="0" err="1" smtClean="0">
                <a:solidFill>
                  <a:schemeClr val="tx1"/>
                </a:solidFill>
                <a:effectLst/>
                <a:latin typeface="Times New Roman" pitchFamily="18" charset="0"/>
                <a:cs typeface="Times New Roman" pitchFamily="18" charset="0"/>
              </a:rPr>
              <a:t>haemodynamically</a:t>
            </a:r>
            <a:r>
              <a:rPr lang="en-IN" b="0" dirty="0" smtClean="0">
                <a:solidFill>
                  <a:schemeClr val="tx1"/>
                </a:solidFill>
                <a:effectLst/>
                <a:latin typeface="Times New Roman" pitchFamily="18" charset="0"/>
                <a:cs typeface="Times New Roman" pitchFamily="18" charset="0"/>
              </a:rPr>
              <a:t> stable patient, is preferable to an open approach.( A: evidence </a:t>
            </a:r>
            <a:r>
              <a:rPr lang="en-IN" b="0" dirty="0" err="1" smtClean="0">
                <a:solidFill>
                  <a:schemeClr val="tx1"/>
                </a:solidFill>
                <a:effectLst/>
                <a:latin typeface="Times New Roman" pitchFamily="18" charset="0"/>
                <a:cs typeface="Times New Roman" pitchFamily="18" charset="0"/>
              </a:rPr>
              <a:t>Ia</a:t>
            </a:r>
            <a:r>
              <a:rPr lang="en-IN" b="0" dirty="0" smtClean="0">
                <a:solidFill>
                  <a:schemeClr val="tx1"/>
                </a:solidFill>
                <a:effectLst/>
                <a:latin typeface="Times New Roman" pitchFamily="18" charset="0"/>
                <a:cs typeface="Times New Roman" pitchFamily="18" charset="0"/>
              </a:rPr>
              <a:t>)</a:t>
            </a:r>
          </a:p>
          <a:p>
            <a:pPr lvl="0"/>
            <a:endParaRPr lang="en-IN" b="0" dirty="0" smtClean="0">
              <a:solidFill>
                <a:schemeClr val="tx1"/>
              </a:solidFill>
              <a:effectLst/>
              <a:latin typeface="Times New Roman" pitchFamily="18" charset="0"/>
              <a:cs typeface="Times New Roman" pitchFamily="18" charset="0"/>
            </a:endParaRPr>
          </a:p>
          <a:p>
            <a:pPr lvl="0"/>
            <a:r>
              <a:rPr lang="en-IN" b="0" dirty="0" smtClean="0">
                <a:solidFill>
                  <a:schemeClr val="tx1"/>
                </a:solidFill>
                <a:effectLst/>
                <a:latin typeface="Times New Roman" pitchFamily="18" charset="0"/>
                <a:cs typeface="Times New Roman" pitchFamily="18" charset="0"/>
              </a:rPr>
              <a:t>Management of tubal pregnancy in the presence of </a:t>
            </a:r>
            <a:r>
              <a:rPr lang="en-IN" b="0" dirty="0" err="1" smtClean="0">
                <a:solidFill>
                  <a:schemeClr val="tx1"/>
                </a:solidFill>
                <a:effectLst/>
                <a:latin typeface="Times New Roman" pitchFamily="18" charset="0"/>
                <a:cs typeface="Times New Roman" pitchFamily="18" charset="0"/>
              </a:rPr>
              <a:t>haemodynamic</a:t>
            </a:r>
            <a:r>
              <a:rPr lang="en-IN" b="0" dirty="0" smtClean="0">
                <a:solidFill>
                  <a:schemeClr val="tx1"/>
                </a:solidFill>
                <a:effectLst/>
                <a:latin typeface="Times New Roman" pitchFamily="18" charset="0"/>
                <a:cs typeface="Times New Roman" pitchFamily="18" charset="0"/>
              </a:rPr>
              <a:t> instability should be by the most expedient method. In most cases this will be </a:t>
            </a:r>
            <a:r>
              <a:rPr lang="en-IN" b="0" dirty="0" err="1" smtClean="0">
                <a:solidFill>
                  <a:schemeClr val="tx1"/>
                </a:solidFill>
                <a:effectLst/>
                <a:latin typeface="Times New Roman" pitchFamily="18" charset="0"/>
                <a:cs typeface="Times New Roman" pitchFamily="18" charset="0"/>
              </a:rPr>
              <a:t>laparotomy</a:t>
            </a:r>
            <a:r>
              <a:rPr lang="en-IN" b="0" dirty="0" smtClean="0">
                <a:solidFill>
                  <a:schemeClr val="tx1"/>
                </a:solidFill>
                <a:effectLst/>
                <a:latin typeface="Times New Roman" pitchFamily="18" charset="0"/>
                <a:cs typeface="Times New Roman" pitchFamily="18" charset="0"/>
              </a:rPr>
              <a:t>.( C:evidenceIV)</a:t>
            </a:r>
          </a:p>
          <a:p>
            <a:pPr lvl="0"/>
            <a:endParaRPr lang="en-IN" b="0" dirty="0" smtClean="0">
              <a:solidFill>
                <a:schemeClr val="tx1"/>
              </a:solidFill>
              <a:effectLst/>
              <a:latin typeface="Times New Roman" pitchFamily="18" charset="0"/>
              <a:cs typeface="Times New Roman" pitchFamily="18" charset="0"/>
            </a:endParaRPr>
          </a:p>
          <a:p>
            <a:pPr lvl="0"/>
            <a:r>
              <a:rPr lang="en-IN" b="0" dirty="0" smtClean="0">
                <a:solidFill>
                  <a:schemeClr val="tx1"/>
                </a:solidFill>
                <a:effectLst/>
                <a:latin typeface="Times New Roman" pitchFamily="18" charset="0"/>
                <a:cs typeface="Times New Roman" pitchFamily="18" charset="0"/>
              </a:rPr>
              <a:t>In the presence of a healthy </a:t>
            </a:r>
            <a:r>
              <a:rPr lang="en-IN" b="0" dirty="0" err="1" smtClean="0">
                <a:solidFill>
                  <a:schemeClr val="tx1"/>
                </a:solidFill>
                <a:effectLst/>
                <a:latin typeface="Times New Roman" pitchFamily="18" charset="0"/>
                <a:cs typeface="Times New Roman" pitchFamily="18" charset="0"/>
              </a:rPr>
              <a:t>contralateral</a:t>
            </a:r>
            <a:r>
              <a:rPr lang="en-IN" b="0" dirty="0" smtClean="0">
                <a:solidFill>
                  <a:schemeClr val="tx1"/>
                </a:solidFill>
                <a:effectLst/>
                <a:latin typeface="Times New Roman" pitchFamily="18" charset="0"/>
                <a:cs typeface="Times New Roman" pitchFamily="18" charset="0"/>
              </a:rPr>
              <a:t> tube there is no clear evidence that </a:t>
            </a:r>
            <a:r>
              <a:rPr lang="en-IN" b="0" dirty="0" err="1" smtClean="0">
                <a:solidFill>
                  <a:schemeClr val="tx1"/>
                </a:solidFill>
                <a:effectLst/>
                <a:latin typeface="Times New Roman" pitchFamily="18" charset="0"/>
                <a:cs typeface="Times New Roman" pitchFamily="18" charset="0"/>
              </a:rPr>
              <a:t>salpingotomy</a:t>
            </a:r>
            <a:r>
              <a:rPr lang="en-IN" b="0" dirty="0" smtClean="0">
                <a:solidFill>
                  <a:schemeClr val="tx1"/>
                </a:solidFill>
                <a:effectLst/>
                <a:latin typeface="Times New Roman" pitchFamily="18" charset="0"/>
                <a:cs typeface="Times New Roman" pitchFamily="18" charset="0"/>
              </a:rPr>
              <a:t> should be used in preference to </a:t>
            </a:r>
            <a:r>
              <a:rPr lang="en-IN" b="0" dirty="0" err="1" smtClean="0">
                <a:solidFill>
                  <a:schemeClr val="tx1"/>
                </a:solidFill>
                <a:effectLst/>
                <a:latin typeface="Times New Roman" pitchFamily="18" charset="0"/>
                <a:cs typeface="Times New Roman" pitchFamily="18" charset="0"/>
              </a:rPr>
              <a:t>salpingectomy</a:t>
            </a:r>
            <a:r>
              <a:rPr lang="en-IN" b="0" dirty="0" smtClean="0">
                <a:solidFill>
                  <a:schemeClr val="tx1"/>
                </a:solidFill>
                <a:effectLst/>
                <a:latin typeface="Times New Roman" pitchFamily="18" charset="0"/>
                <a:cs typeface="Times New Roman" pitchFamily="18" charset="0"/>
              </a:rPr>
              <a:t>(B:EvidenceIIa).</a:t>
            </a:r>
          </a:p>
          <a:p>
            <a:pPr lvl="0"/>
            <a:endParaRPr lang="en-IN" b="0" dirty="0" smtClean="0">
              <a:solidFill>
                <a:schemeClr val="tx1"/>
              </a:solidFill>
              <a:effectLst/>
              <a:latin typeface="Times New Roman" pitchFamily="18" charset="0"/>
              <a:cs typeface="Times New Roman" pitchFamily="18" charset="0"/>
            </a:endParaRPr>
          </a:p>
          <a:p>
            <a:pPr lvl="0"/>
            <a:r>
              <a:rPr lang="en-IN" b="0" dirty="0" smtClean="0">
                <a:solidFill>
                  <a:schemeClr val="tx1"/>
                </a:solidFill>
                <a:effectLst/>
                <a:latin typeface="Times New Roman" pitchFamily="18" charset="0"/>
                <a:cs typeface="Times New Roman" pitchFamily="18" charset="0"/>
              </a:rPr>
              <a:t>Laparoscopic </a:t>
            </a:r>
            <a:r>
              <a:rPr lang="en-IN" b="0" dirty="0" err="1" smtClean="0">
                <a:solidFill>
                  <a:schemeClr val="tx1"/>
                </a:solidFill>
                <a:effectLst/>
                <a:latin typeface="Times New Roman" pitchFamily="18" charset="0"/>
                <a:cs typeface="Times New Roman" pitchFamily="18" charset="0"/>
              </a:rPr>
              <a:t>salpingotomy</a:t>
            </a:r>
            <a:r>
              <a:rPr lang="en-IN" b="0" dirty="0" smtClean="0">
                <a:solidFill>
                  <a:schemeClr val="tx1"/>
                </a:solidFill>
                <a:effectLst/>
                <a:latin typeface="Times New Roman" pitchFamily="18" charset="0"/>
                <a:cs typeface="Times New Roman" pitchFamily="18" charset="0"/>
              </a:rPr>
              <a:t> should be considered as the primary treatment when managing tubal pregnancy in the presence of </a:t>
            </a:r>
            <a:r>
              <a:rPr lang="en-IN" b="0" dirty="0" err="1" smtClean="0">
                <a:solidFill>
                  <a:schemeClr val="tx1"/>
                </a:solidFill>
                <a:effectLst/>
                <a:latin typeface="Times New Roman" pitchFamily="18" charset="0"/>
                <a:cs typeface="Times New Roman" pitchFamily="18" charset="0"/>
              </a:rPr>
              <a:t>contralateral</a:t>
            </a:r>
            <a:r>
              <a:rPr lang="en-IN" b="0" dirty="0" smtClean="0">
                <a:solidFill>
                  <a:schemeClr val="tx1"/>
                </a:solidFill>
                <a:effectLst/>
                <a:latin typeface="Times New Roman" pitchFamily="18" charset="0"/>
                <a:cs typeface="Times New Roman" pitchFamily="18" charset="0"/>
              </a:rPr>
              <a:t> tubal disease and the desire for future fertility. (B:EvidenceIIa).</a:t>
            </a:r>
          </a:p>
          <a:p>
            <a:pPr lvl="0"/>
            <a:endParaRPr lang="en-IN" b="0" dirty="0" smtClean="0">
              <a:solidFill>
                <a:schemeClr val="tx1"/>
              </a:solidFill>
              <a:effectLst/>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IN" b="0" dirty="0" smtClean="0">
                <a:solidFill>
                  <a:schemeClr val="tx1"/>
                </a:solidFill>
                <a:effectLst/>
                <a:latin typeface="Times New Roman" pitchFamily="18" charset="0"/>
                <a:cs typeface="Times New Roman" pitchFamily="18" charset="0"/>
              </a:rPr>
              <a:t>RCOG guidelines no:21</a:t>
            </a:r>
            <a:endParaRPr lang="en-IN" b="0" dirty="0">
              <a:solidFill>
                <a:schemeClr val="tx1"/>
              </a:solidFill>
              <a:effectLst/>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None/>
            </a:pPr>
            <a:r>
              <a:rPr lang="en-IN" b="1" dirty="0" smtClean="0">
                <a:solidFill>
                  <a:schemeClr val="tx1"/>
                </a:solidFill>
                <a:effectLst/>
                <a:latin typeface="Times New Roman" pitchFamily="18" charset="0"/>
                <a:cs typeface="Times New Roman" pitchFamily="18" charset="0"/>
              </a:rPr>
              <a:t>Medical management of tubal pregnancy</a:t>
            </a:r>
          </a:p>
          <a:p>
            <a:pPr lvl="0"/>
            <a:r>
              <a:rPr lang="en-IN" b="0" dirty="0" smtClean="0">
                <a:solidFill>
                  <a:schemeClr val="tx1"/>
                </a:solidFill>
                <a:effectLst/>
                <a:latin typeface="Times New Roman" pitchFamily="18" charset="0"/>
                <a:cs typeface="Times New Roman" pitchFamily="18" charset="0"/>
              </a:rPr>
              <a:t>Medical therapy should be offered to suitable women, and units should have treatment and follow-up protocols for the use of </a:t>
            </a:r>
            <a:r>
              <a:rPr lang="en-IN" b="0" dirty="0" err="1" smtClean="0">
                <a:solidFill>
                  <a:schemeClr val="tx1"/>
                </a:solidFill>
                <a:effectLst/>
                <a:latin typeface="Times New Roman" pitchFamily="18" charset="0"/>
                <a:cs typeface="Times New Roman" pitchFamily="18" charset="0"/>
              </a:rPr>
              <a:t>methotrexate</a:t>
            </a:r>
            <a:r>
              <a:rPr lang="en-IN" b="0" dirty="0" smtClean="0">
                <a:solidFill>
                  <a:schemeClr val="tx1"/>
                </a:solidFill>
                <a:effectLst/>
                <a:latin typeface="Times New Roman" pitchFamily="18" charset="0"/>
                <a:cs typeface="Times New Roman" pitchFamily="18" charset="0"/>
              </a:rPr>
              <a:t> in the treatment of ectopic pregnancy(B:EvidenceIIa)..</a:t>
            </a:r>
          </a:p>
          <a:p>
            <a:pPr lvl="0"/>
            <a:endParaRPr lang="en-IN" b="0" dirty="0" smtClean="0">
              <a:solidFill>
                <a:schemeClr val="tx1"/>
              </a:solidFill>
              <a:effectLst/>
              <a:latin typeface="Times New Roman" pitchFamily="18" charset="0"/>
              <a:cs typeface="Times New Roman" pitchFamily="18" charset="0"/>
            </a:endParaRPr>
          </a:p>
          <a:p>
            <a:pPr lvl="0"/>
            <a:r>
              <a:rPr lang="en-IN" b="0" dirty="0" smtClean="0">
                <a:solidFill>
                  <a:schemeClr val="tx1"/>
                </a:solidFill>
                <a:effectLst/>
                <a:latin typeface="Times New Roman" pitchFamily="18" charset="0"/>
                <a:cs typeface="Times New Roman" pitchFamily="18" charset="0"/>
              </a:rPr>
              <a:t>If medical therapy is offered, women should be given clear information (preferably written) about the possible need for further treatment and adverse effects following treatment. Women should be able to return easily for assessment at any time during follow-up. (B:EvidenceIIa).</a:t>
            </a:r>
          </a:p>
          <a:p>
            <a:pPr lvl="0"/>
            <a:endParaRPr lang="en-IN" b="0" dirty="0" smtClean="0">
              <a:solidFill>
                <a:schemeClr val="tx1"/>
              </a:solidFill>
              <a:effectLst/>
              <a:latin typeface="Times New Roman" pitchFamily="18" charset="0"/>
              <a:cs typeface="Times New Roman" pitchFamily="18" charset="0"/>
            </a:endParaRPr>
          </a:p>
          <a:p>
            <a:pPr lvl="0"/>
            <a:r>
              <a:rPr lang="en-IN" b="0" dirty="0" smtClean="0">
                <a:solidFill>
                  <a:schemeClr val="tx1"/>
                </a:solidFill>
                <a:effectLst/>
                <a:latin typeface="Times New Roman" pitchFamily="18" charset="0"/>
                <a:cs typeface="Times New Roman" pitchFamily="18" charset="0"/>
              </a:rPr>
              <a:t>Women most suitable for methotrexate therapy are those with a serum </a:t>
            </a:r>
            <a:r>
              <a:rPr lang="en-IN" b="0" dirty="0" err="1" smtClean="0">
                <a:solidFill>
                  <a:schemeClr val="tx1"/>
                </a:solidFill>
                <a:effectLst/>
                <a:latin typeface="Times New Roman" pitchFamily="18" charset="0"/>
                <a:cs typeface="Times New Roman" pitchFamily="18" charset="0"/>
              </a:rPr>
              <a:t>hCG</a:t>
            </a:r>
            <a:r>
              <a:rPr lang="en-IN" b="0" dirty="0" smtClean="0">
                <a:solidFill>
                  <a:schemeClr val="tx1"/>
                </a:solidFill>
                <a:effectLst/>
                <a:latin typeface="Times New Roman" pitchFamily="18" charset="0"/>
                <a:cs typeface="Times New Roman" pitchFamily="18" charset="0"/>
              </a:rPr>
              <a:t> below 3000 </a:t>
            </a:r>
            <a:r>
              <a:rPr lang="en-IN" b="0" dirty="0" err="1" smtClean="0">
                <a:solidFill>
                  <a:schemeClr val="tx1"/>
                </a:solidFill>
                <a:effectLst/>
                <a:latin typeface="Times New Roman" pitchFamily="18" charset="0"/>
                <a:cs typeface="Times New Roman" pitchFamily="18" charset="0"/>
              </a:rPr>
              <a:t>iu</a:t>
            </a:r>
            <a:r>
              <a:rPr lang="en-IN" b="0" dirty="0" smtClean="0">
                <a:solidFill>
                  <a:schemeClr val="tx1"/>
                </a:solidFill>
                <a:effectLst/>
                <a:latin typeface="Times New Roman" pitchFamily="18" charset="0"/>
                <a:cs typeface="Times New Roman" pitchFamily="18" charset="0"/>
              </a:rPr>
              <a:t>/l, and minimal symptoms. (B:EvidenceIIa).</a:t>
            </a:r>
          </a:p>
          <a:p>
            <a:pPr lvl="0"/>
            <a:endParaRPr lang="en-IN" b="0" dirty="0" smtClean="0">
              <a:solidFill>
                <a:schemeClr val="tx1"/>
              </a:solidFill>
              <a:effectLst/>
              <a:latin typeface="Times New Roman" pitchFamily="18" charset="0"/>
              <a:cs typeface="Times New Roman" pitchFamily="18" charset="0"/>
            </a:endParaRPr>
          </a:p>
          <a:p>
            <a:pPr lvl="0"/>
            <a:r>
              <a:rPr lang="en-IN" b="0" dirty="0" smtClean="0">
                <a:solidFill>
                  <a:schemeClr val="tx1"/>
                </a:solidFill>
                <a:effectLst/>
                <a:latin typeface="Times New Roman" pitchFamily="18" charset="0"/>
                <a:cs typeface="Times New Roman" pitchFamily="18" charset="0"/>
              </a:rPr>
              <a:t>Outpatient medical therapy with single-dose methotrexate is associated with a saving in treatment (A: </a:t>
            </a:r>
            <a:r>
              <a:rPr lang="en-IN" b="0" dirty="0" err="1" smtClean="0">
                <a:solidFill>
                  <a:schemeClr val="tx1"/>
                </a:solidFill>
                <a:effectLst/>
                <a:latin typeface="Times New Roman" pitchFamily="18" charset="0"/>
                <a:cs typeface="Times New Roman" pitchFamily="18" charset="0"/>
              </a:rPr>
              <a:t>evidenceIb</a:t>
            </a:r>
            <a:r>
              <a:rPr lang="en-IN" b="0" dirty="0" smtClean="0">
                <a:solidFill>
                  <a:schemeClr val="tx1"/>
                </a:solidFill>
                <a:effectLst/>
                <a:latin typeface="Times New Roman" pitchFamily="18" charset="0"/>
                <a:cs typeface="Times New Roman" pitchFamily="18" charset="0"/>
              </a:rPr>
              <a:t>)</a:t>
            </a:r>
          </a:p>
          <a:p>
            <a:endParaRPr lang="en-IN" b="0" dirty="0">
              <a:solidFill>
                <a:schemeClr val="tx1"/>
              </a:solidFill>
              <a:effectLst/>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2852"/>
            <a:ext cx="8229600" cy="6715148"/>
          </a:xfrm>
        </p:spPr>
        <p:txBody>
          <a:bodyPr>
            <a:noAutofit/>
          </a:bodyPr>
          <a:lstStyle/>
          <a:p>
            <a:pPr>
              <a:buNone/>
            </a:pPr>
            <a:r>
              <a:rPr lang="en-IN" sz="1800" b="1" dirty="0" smtClean="0">
                <a:solidFill>
                  <a:schemeClr val="tx1"/>
                </a:solidFill>
                <a:effectLst/>
                <a:latin typeface="Times New Roman" pitchFamily="18" charset="0"/>
                <a:cs typeface="Times New Roman" pitchFamily="18" charset="0"/>
              </a:rPr>
              <a:t>Expectant management of pregnancy of unknown location</a:t>
            </a:r>
          </a:p>
          <a:p>
            <a:pPr lvl="0"/>
            <a:r>
              <a:rPr lang="en-IN" sz="1800" b="0" dirty="0" smtClean="0">
                <a:solidFill>
                  <a:schemeClr val="tx1"/>
                </a:solidFill>
                <a:effectLst/>
                <a:latin typeface="Times New Roman" pitchFamily="18" charset="0"/>
                <a:cs typeface="Times New Roman" pitchFamily="18" charset="0"/>
              </a:rPr>
              <a:t>Expectant management is an option for clinically stable women with minimal symptoms and a pregnancy of unknown location. (C:EvidenceIII)</a:t>
            </a:r>
          </a:p>
          <a:p>
            <a:pPr lvl="0"/>
            <a:r>
              <a:rPr lang="en-IN" sz="1800" b="0" dirty="0" smtClean="0">
                <a:solidFill>
                  <a:schemeClr val="tx1"/>
                </a:solidFill>
                <a:effectLst/>
                <a:latin typeface="Times New Roman" pitchFamily="18" charset="0"/>
                <a:cs typeface="Times New Roman" pitchFamily="18" charset="0"/>
              </a:rPr>
              <a:t>Expectant management is an option for clinically stable asymptomatic women with an ultrasound diagnosis of ectopic pregnancy and a decreasing serum </a:t>
            </a:r>
            <a:r>
              <a:rPr lang="en-IN" sz="1800" b="0" dirty="0" err="1" smtClean="0">
                <a:solidFill>
                  <a:schemeClr val="tx1"/>
                </a:solidFill>
                <a:effectLst/>
                <a:latin typeface="Times New Roman" pitchFamily="18" charset="0"/>
                <a:cs typeface="Times New Roman" pitchFamily="18" charset="0"/>
              </a:rPr>
              <a:t>hCG</a:t>
            </a:r>
            <a:r>
              <a:rPr lang="en-IN" sz="1800" b="0" dirty="0" smtClean="0">
                <a:solidFill>
                  <a:schemeClr val="tx1"/>
                </a:solidFill>
                <a:effectLst/>
                <a:latin typeface="Times New Roman" pitchFamily="18" charset="0"/>
                <a:cs typeface="Times New Roman" pitchFamily="18" charset="0"/>
              </a:rPr>
              <a:t>, initially less than serum 1000 </a:t>
            </a:r>
            <a:r>
              <a:rPr lang="en-IN" sz="1800" b="0" dirty="0" err="1" smtClean="0">
                <a:solidFill>
                  <a:schemeClr val="tx1"/>
                </a:solidFill>
                <a:effectLst/>
                <a:latin typeface="Times New Roman" pitchFamily="18" charset="0"/>
                <a:cs typeface="Times New Roman" pitchFamily="18" charset="0"/>
              </a:rPr>
              <a:t>iu</a:t>
            </a:r>
            <a:r>
              <a:rPr lang="en-IN" sz="1800" b="0" dirty="0" smtClean="0">
                <a:solidFill>
                  <a:schemeClr val="tx1"/>
                </a:solidFill>
                <a:effectLst/>
                <a:latin typeface="Times New Roman" pitchFamily="18" charset="0"/>
                <a:cs typeface="Times New Roman" pitchFamily="18" charset="0"/>
              </a:rPr>
              <a:t>/l. (C:EvidenceIII)</a:t>
            </a:r>
          </a:p>
          <a:p>
            <a:pPr>
              <a:buNone/>
            </a:pPr>
            <a:endParaRPr lang="en-IN" sz="1800" b="0" dirty="0" smtClean="0">
              <a:solidFill>
                <a:schemeClr val="tx1"/>
              </a:solidFill>
              <a:effectLst/>
              <a:latin typeface="Times New Roman" pitchFamily="18" charset="0"/>
              <a:cs typeface="Times New Roman" pitchFamily="18" charset="0"/>
            </a:endParaRPr>
          </a:p>
          <a:p>
            <a:pPr>
              <a:buNone/>
            </a:pPr>
            <a:r>
              <a:rPr lang="en-IN" sz="1800" b="1" dirty="0" smtClean="0">
                <a:solidFill>
                  <a:schemeClr val="tx1"/>
                </a:solidFill>
                <a:effectLst/>
                <a:latin typeface="Times New Roman" pitchFamily="18" charset="0"/>
                <a:cs typeface="Times New Roman" pitchFamily="18" charset="0"/>
              </a:rPr>
              <a:t>Persistent </a:t>
            </a:r>
            <a:r>
              <a:rPr lang="en-IN" sz="1800" b="1" dirty="0" err="1" smtClean="0">
                <a:solidFill>
                  <a:schemeClr val="tx1"/>
                </a:solidFill>
                <a:effectLst/>
                <a:latin typeface="Times New Roman" pitchFamily="18" charset="0"/>
                <a:cs typeface="Times New Roman" pitchFamily="18" charset="0"/>
              </a:rPr>
              <a:t>trophoblast</a:t>
            </a:r>
            <a:endParaRPr lang="en-IN" sz="1800" b="1" dirty="0" smtClean="0">
              <a:solidFill>
                <a:schemeClr val="tx1"/>
              </a:solidFill>
              <a:effectLst/>
              <a:latin typeface="Times New Roman" pitchFamily="18" charset="0"/>
              <a:cs typeface="Times New Roman" pitchFamily="18" charset="0"/>
            </a:endParaRPr>
          </a:p>
          <a:p>
            <a:pPr>
              <a:buNone/>
            </a:pPr>
            <a:r>
              <a:rPr lang="en-IN" sz="1800" b="0" dirty="0" smtClean="0">
                <a:solidFill>
                  <a:schemeClr val="tx1"/>
                </a:solidFill>
                <a:effectLst/>
                <a:latin typeface="Times New Roman" pitchFamily="18" charset="0"/>
                <a:cs typeface="Times New Roman" pitchFamily="18" charset="0"/>
              </a:rPr>
              <a:t>When </a:t>
            </a:r>
            <a:r>
              <a:rPr lang="en-IN" sz="1800" b="0" dirty="0" err="1" smtClean="0">
                <a:solidFill>
                  <a:schemeClr val="tx1"/>
                </a:solidFill>
                <a:effectLst/>
                <a:latin typeface="Times New Roman" pitchFamily="18" charset="0"/>
                <a:cs typeface="Times New Roman" pitchFamily="18" charset="0"/>
              </a:rPr>
              <a:t>salpingotomy</a:t>
            </a:r>
            <a:r>
              <a:rPr lang="en-IN" sz="1800" b="0" dirty="0" smtClean="0">
                <a:solidFill>
                  <a:schemeClr val="tx1"/>
                </a:solidFill>
                <a:effectLst/>
                <a:latin typeface="Times New Roman" pitchFamily="18" charset="0"/>
                <a:cs typeface="Times New Roman" pitchFamily="18" charset="0"/>
              </a:rPr>
              <a:t> is used for the management of tubal pregnancy, protocols should be in place for the identification and treatment of women with persistent </a:t>
            </a:r>
            <a:r>
              <a:rPr lang="en-IN" sz="1800" b="0" dirty="0" err="1" smtClean="0">
                <a:solidFill>
                  <a:schemeClr val="tx1"/>
                </a:solidFill>
                <a:effectLst/>
                <a:latin typeface="Times New Roman" pitchFamily="18" charset="0"/>
                <a:cs typeface="Times New Roman" pitchFamily="18" charset="0"/>
              </a:rPr>
              <a:t>trophoblast</a:t>
            </a:r>
            <a:r>
              <a:rPr lang="en-IN" sz="1800" b="0" dirty="0" smtClean="0">
                <a:solidFill>
                  <a:schemeClr val="tx1"/>
                </a:solidFill>
                <a:effectLst/>
                <a:latin typeface="Times New Roman" pitchFamily="18" charset="0"/>
                <a:cs typeface="Times New Roman" pitchFamily="18" charset="0"/>
              </a:rPr>
              <a:t>.( </a:t>
            </a:r>
            <a:r>
              <a:rPr lang="en-IN" sz="1800" b="0" dirty="0" err="1" smtClean="0">
                <a:solidFill>
                  <a:schemeClr val="tx1"/>
                </a:solidFill>
                <a:effectLst/>
                <a:latin typeface="Times New Roman" pitchFamily="18" charset="0"/>
                <a:cs typeface="Times New Roman" pitchFamily="18" charset="0"/>
              </a:rPr>
              <a:t>EvidenceIV</a:t>
            </a:r>
            <a:r>
              <a:rPr lang="en-IN" sz="1800" b="0" dirty="0" smtClean="0">
                <a:solidFill>
                  <a:schemeClr val="tx1"/>
                </a:solidFill>
                <a:effectLst/>
                <a:latin typeface="Times New Roman" pitchFamily="18" charset="0"/>
                <a:cs typeface="Times New Roman" pitchFamily="18" charset="0"/>
              </a:rPr>
              <a:t>) </a:t>
            </a:r>
          </a:p>
          <a:p>
            <a:pPr>
              <a:buNone/>
            </a:pPr>
            <a:endParaRPr lang="en-IN" sz="1800" b="0" dirty="0" smtClean="0">
              <a:solidFill>
                <a:schemeClr val="tx1"/>
              </a:solidFill>
              <a:effectLst/>
              <a:latin typeface="Times New Roman" pitchFamily="18" charset="0"/>
              <a:cs typeface="Times New Roman" pitchFamily="18" charset="0"/>
            </a:endParaRPr>
          </a:p>
          <a:p>
            <a:pPr>
              <a:buNone/>
            </a:pPr>
            <a:r>
              <a:rPr lang="en-IN" sz="1800" b="1" dirty="0" smtClean="0">
                <a:solidFill>
                  <a:schemeClr val="tx1"/>
                </a:solidFill>
                <a:effectLst/>
                <a:latin typeface="Times New Roman" pitchFamily="18" charset="0"/>
                <a:cs typeface="Times New Roman" pitchFamily="18" charset="0"/>
              </a:rPr>
              <a:t>Anti-D immunoglobulin</a:t>
            </a:r>
          </a:p>
          <a:p>
            <a:r>
              <a:rPr lang="en-IN" sz="1800" b="0" dirty="0" err="1" smtClean="0">
                <a:solidFill>
                  <a:schemeClr val="tx1"/>
                </a:solidFill>
                <a:effectLst/>
                <a:latin typeface="Times New Roman" pitchFamily="18" charset="0"/>
                <a:cs typeface="Times New Roman" pitchFamily="18" charset="0"/>
              </a:rPr>
              <a:t>Nonsensitised</a:t>
            </a:r>
            <a:r>
              <a:rPr lang="en-IN" sz="1800" b="0" dirty="0" smtClean="0">
                <a:solidFill>
                  <a:schemeClr val="tx1"/>
                </a:solidFill>
                <a:effectLst/>
                <a:latin typeface="Times New Roman" pitchFamily="18" charset="0"/>
                <a:cs typeface="Times New Roman" pitchFamily="18" charset="0"/>
              </a:rPr>
              <a:t> women who are rhesus negative with a confirmed or suspected ectopic pregnancy should receive anti-D immunoglobulin. .( </a:t>
            </a:r>
            <a:r>
              <a:rPr lang="en-IN" sz="1800" b="0" dirty="0" err="1" smtClean="0">
                <a:solidFill>
                  <a:schemeClr val="tx1"/>
                </a:solidFill>
                <a:effectLst/>
                <a:latin typeface="Times New Roman" pitchFamily="18" charset="0"/>
                <a:cs typeface="Times New Roman" pitchFamily="18" charset="0"/>
              </a:rPr>
              <a:t>EvidenceIV</a:t>
            </a:r>
            <a:r>
              <a:rPr lang="en-IN" sz="1800" b="0" dirty="0" smtClean="0">
                <a:solidFill>
                  <a:schemeClr val="tx1"/>
                </a:solidFill>
                <a:effectLst/>
                <a:latin typeface="Times New Roman" pitchFamily="18" charset="0"/>
                <a:cs typeface="Times New Roman" pitchFamily="18" charset="0"/>
              </a:rPr>
              <a:t>)</a:t>
            </a:r>
          </a:p>
          <a:p>
            <a:pPr>
              <a:buNone/>
            </a:pPr>
            <a:endParaRPr lang="en-IN" sz="1800" b="1" dirty="0" smtClean="0">
              <a:solidFill>
                <a:schemeClr val="tx1"/>
              </a:solidFill>
              <a:effectLst/>
              <a:latin typeface="Times New Roman" pitchFamily="18" charset="0"/>
              <a:cs typeface="Times New Roman" pitchFamily="18" charset="0"/>
            </a:endParaRPr>
          </a:p>
          <a:p>
            <a:pPr>
              <a:buNone/>
            </a:pPr>
            <a:r>
              <a:rPr lang="en-IN" sz="1800" b="1" dirty="0" smtClean="0">
                <a:solidFill>
                  <a:schemeClr val="tx1"/>
                </a:solidFill>
                <a:effectLst/>
                <a:latin typeface="Times New Roman" pitchFamily="18" charset="0"/>
                <a:cs typeface="Times New Roman" pitchFamily="18" charset="0"/>
              </a:rPr>
              <a:t>Patient involvement</a:t>
            </a:r>
          </a:p>
          <a:p>
            <a:r>
              <a:rPr lang="en-IN" sz="1800" b="0" dirty="0" smtClean="0">
                <a:solidFill>
                  <a:schemeClr val="tx1"/>
                </a:solidFill>
                <a:effectLst/>
                <a:latin typeface="Times New Roman" pitchFamily="18" charset="0"/>
                <a:cs typeface="Times New Roman" pitchFamily="18" charset="0"/>
              </a:rPr>
              <a:t>Women should be carefully advised, whenever possible, of the advantages and disadvantages associated with each approach used for the treatment of ectopic pregnancy. They should participate fully in the selection of the most appropriate treatment. .( </a:t>
            </a:r>
            <a:r>
              <a:rPr lang="en-IN" sz="1800" b="0" dirty="0" err="1" smtClean="0">
                <a:solidFill>
                  <a:schemeClr val="tx1"/>
                </a:solidFill>
                <a:effectLst/>
                <a:latin typeface="Times New Roman" pitchFamily="18" charset="0"/>
                <a:cs typeface="Times New Roman" pitchFamily="18" charset="0"/>
              </a:rPr>
              <a:t>EvidenceIV</a:t>
            </a:r>
            <a:r>
              <a:rPr lang="en-IN" sz="1800" b="0" dirty="0" smtClean="0">
                <a:solidFill>
                  <a:schemeClr val="tx1"/>
                </a:solidFill>
                <a:effectLst/>
                <a:latin typeface="Times New Roman" pitchFamily="18" charset="0"/>
                <a:cs typeface="Times New Roman" pitchFamily="18" charset="0"/>
              </a:rPr>
              <a:t>)</a:t>
            </a:r>
          </a:p>
          <a:p>
            <a:endParaRPr lang="en-IN" sz="1800" b="0" dirty="0" smtClean="0">
              <a:solidFill>
                <a:schemeClr val="tx1"/>
              </a:solidFill>
              <a:effectLst/>
              <a:latin typeface="Times New Roman" pitchFamily="18" charset="0"/>
              <a:cs typeface="Times New Roman" pitchFamily="18" charset="0"/>
            </a:endParaRPr>
          </a:p>
          <a:p>
            <a:pPr>
              <a:buNone/>
            </a:pPr>
            <a:endParaRPr lang="en-IN" sz="1800" b="0" dirty="0" smtClean="0">
              <a:solidFill>
                <a:schemeClr val="tx1"/>
              </a:solidFill>
              <a:effectLst/>
              <a:latin typeface="Times New Roman" pitchFamily="18" charset="0"/>
              <a:cs typeface="Times New Roman" pitchFamily="18" charset="0"/>
            </a:endParaRPr>
          </a:p>
          <a:p>
            <a:pPr>
              <a:buNone/>
            </a:pPr>
            <a:endParaRPr lang="en-IN" sz="1800" b="0" dirty="0" smtClean="0">
              <a:solidFill>
                <a:schemeClr val="tx1"/>
              </a:solidFill>
              <a:effectLst/>
              <a:latin typeface="Times New Roman" pitchFamily="18" charset="0"/>
              <a:cs typeface="Times New Roman" pitchFamily="18" charset="0"/>
            </a:endParaRPr>
          </a:p>
          <a:p>
            <a:endParaRPr lang="en-IN" sz="1800" b="0" dirty="0" smtClean="0">
              <a:solidFill>
                <a:schemeClr val="tx1"/>
              </a:solidFill>
              <a:effectLst/>
              <a:latin typeface="Times New Roman" pitchFamily="18" charset="0"/>
              <a:cs typeface="Times New Roman" pitchFamily="18" charset="0"/>
            </a:endParaRPr>
          </a:p>
          <a:p>
            <a:endParaRPr lang="en-IN" sz="1800" b="0" dirty="0">
              <a:solidFill>
                <a:schemeClr val="tx1"/>
              </a:solidFill>
              <a:effectLst/>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endParaRPr lang="en-IN" dirty="0" smtClean="0"/>
          </a:p>
          <a:p>
            <a:endParaRPr lang="en-IN" dirty="0" smtClean="0"/>
          </a:p>
          <a:p>
            <a:endParaRPr lang="en-IN" dirty="0" smtClean="0"/>
          </a:p>
          <a:p>
            <a:endParaRPr lang="en-IN" dirty="0" smtClean="0"/>
          </a:p>
          <a:p>
            <a:pPr>
              <a:buNone/>
            </a:pPr>
            <a:r>
              <a:rPr lang="en-IN" dirty="0" smtClean="0"/>
              <a:t> </a:t>
            </a:r>
            <a:r>
              <a:rPr lang="en-IN" dirty="0" smtClean="0"/>
              <a:t>                              Thank you</a:t>
            </a:r>
            <a:endParaRPr lang="en-IN"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endParaRPr lang="en-IN" dirty="0"/>
          </a:p>
        </p:txBody>
      </p:sp>
      <p:sp>
        <p:nvSpPr>
          <p:cNvPr id="3" name="Content Placeholder 2"/>
          <p:cNvSpPr>
            <a:spLocks noGrp="1"/>
          </p:cNvSpPr>
          <p:nvPr>
            <p:ph sz="quarter" idx="1"/>
          </p:nvPr>
        </p:nvSpPr>
        <p:spPr>
          <a:xfrm>
            <a:off x="457200" y="1219200"/>
            <a:ext cx="7467600" cy="5254752"/>
          </a:xfrm>
        </p:spPr>
        <p:txBody>
          <a:bodyPr/>
          <a:lstStyle/>
          <a:p>
            <a:pPr>
              <a:buNone/>
              <a:defRPr/>
            </a:pPr>
            <a:r>
              <a:rPr lang="en-US" b="1" u="sng" dirty="0" smtClean="0">
                <a:solidFill>
                  <a:schemeClr val="accent1">
                    <a:lumMod val="75000"/>
                  </a:schemeClr>
                </a:solidFill>
                <a:latin typeface="Times New Roman" pitchFamily="18" charset="0"/>
                <a:cs typeface="Times New Roman" pitchFamily="18" charset="0"/>
              </a:rPr>
              <a:t>2.Tubal surgery(4-5 fold increased risk):</a:t>
            </a:r>
          </a:p>
          <a:p>
            <a:pPr>
              <a:buNone/>
              <a:defRPr/>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Salpingostomy</a:t>
            </a:r>
            <a:r>
              <a:rPr lang="en-US" dirty="0" smtClean="0">
                <a:latin typeface="Times New Roman" pitchFamily="18" charset="0"/>
                <a:cs typeface="Times New Roman" pitchFamily="18" charset="0"/>
              </a:rPr>
              <a:t>, </a:t>
            </a:r>
            <a:r>
              <a:rPr lang="en-US" dirty="0" err="1" smtClean="0">
                <a:solidFill>
                  <a:schemeClr val="accent1">
                    <a:lumMod val="75000"/>
                  </a:schemeClr>
                </a:solidFill>
                <a:latin typeface="Times New Roman" pitchFamily="18" charset="0"/>
                <a:cs typeface="Times New Roman" pitchFamily="18" charset="0"/>
              </a:rPr>
              <a:t>neosalpingostomy</a:t>
            </a:r>
            <a:r>
              <a:rPr lang="en-US" dirty="0" smtClean="0">
                <a:solidFill>
                  <a:schemeClr val="accent1">
                    <a:lumMod val="75000"/>
                  </a:schemeClr>
                </a:solidFill>
                <a:latin typeface="Times New Roman" pitchFamily="18" charset="0"/>
                <a:cs typeface="Times New Roman" pitchFamily="18" charset="0"/>
              </a:rPr>
              <a:t>,</a:t>
            </a:r>
          </a:p>
          <a:p>
            <a:pPr>
              <a:buNone/>
              <a:defRPr/>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fimbrioplasty</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lysis</a:t>
            </a:r>
            <a:r>
              <a:rPr lang="en-US" dirty="0" smtClean="0">
                <a:latin typeface="Times New Roman" pitchFamily="18" charset="0"/>
                <a:cs typeface="Times New Roman" pitchFamily="18" charset="0"/>
              </a:rPr>
              <a:t> of </a:t>
            </a:r>
            <a:r>
              <a:rPr lang="en-US" dirty="0" err="1" smtClean="0">
                <a:latin typeface="Times New Roman" pitchFamily="18" charset="0"/>
                <a:cs typeface="Times New Roman" pitchFamily="18" charset="0"/>
              </a:rPr>
              <a:t>peritubal</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periovarian</a:t>
            </a:r>
            <a:r>
              <a:rPr lang="en-US" dirty="0" smtClean="0">
                <a:latin typeface="Times New Roman" pitchFamily="18" charset="0"/>
                <a:cs typeface="Times New Roman" pitchFamily="18" charset="0"/>
              </a:rPr>
              <a:t> adhesions</a:t>
            </a:r>
          </a:p>
          <a:p>
            <a:pPr>
              <a:buNone/>
            </a:pPr>
            <a:r>
              <a:rPr lang="en-US" dirty="0" smtClean="0">
                <a:latin typeface="Times New Roman" pitchFamily="18" charset="0"/>
                <a:cs typeface="Times New Roman" pitchFamily="18" charset="0"/>
              </a:rPr>
              <a:t> overall  Incidence is  </a:t>
            </a:r>
            <a:r>
              <a:rPr lang="en-US" dirty="0" smtClean="0">
                <a:solidFill>
                  <a:srgbClr val="C00000"/>
                </a:solidFill>
                <a:latin typeface="Times New Roman" pitchFamily="18" charset="0"/>
                <a:cs typeface="Times New Roman" pitchFamily="18" charset="0"/>
              </a:rPr>
              <a:t>2%-7%</a:t>
            </a:r>
          </a:p>
          <a:p>
            <a:pPr>
              <a:buNone/>
            </a:pPr>
            <a:endParaRPr lang="en-US" i="1" u="sng" dirty="0" smtClean="0">
              <a:solidFill>
                <a:srgbClr val="C00000"/>
              </a:solidFill>
              <a:latin typeface="Times New Roman" pitchFamily="18" charset="0"/>
              <a:cs typeface="Times New Roman" pitchFamily="18" charset="0"/>
            </a:endParaRPr>
          </a:p>
          <a:p>
            <a:pPr>
              <a:buNone/>
            </a:pPr>
            <a:r>
              <a:rPr lang="en-US" b="1" u="sng" dirty="0" smtClean="0">
                <a:solidFill>
                  <a:schemeClr val="accent1">
                    <a:lumMod val="75000"/>
                  </a:schemeClr>
                </a:solidFill>
                <a:latin typeface="Times New Roman" pitchFamily="18" charset="0"/>
                <a:cs typeface="Times New Roman" pitchFamily="18" charset="0"/>
              </a:rPr>
              <a:t>3.Previous Ectopic Pregnancy:</a:t>
            </a:r>
          </a:p>
          <a:p>
            <a:pPr>
              <a:buNone/>
            </a:pPr>
            <a:r>
              <a:rPr lang="en-US" dirty="0" smtClean="0">
                <a:latin typeface="Times New Roman" pitchFamily="18" charset="0"/>
                <a:cs typeface="Times New Roman" pitchFamily="18" charset="0"/>
              </a:rPr>
              <a:t>1 previous ectopic -15%</a:t>
            </a:r>
          </a:p>
          <a:p>
            <a:pPr>
              <a:buNone/>
            </a:pPr>
            <a:r>
              <a:rPr lang="en-US" dirty="0" smtClean="0">
                <a:latin typeface="Times New Roman" pitchFamily="18" charset="0"/>
                <a:cs typeface="Times New Roman" pitchFamily="18" charset="0"/>
              </a:rPr>
              <a:t> 2 previous ectopic- 30%</a:t>
            </a:r>
            <a:endParaRPr lang="en-IN" dirty="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Autofit/>
          </a:bodyPr>
          <a:lstStyle/>
          <a:p>
            <a:r>
              <a:rPr lang="en-US" sz="3600" b="1" dirty="0" err="1" smtClean="0">
                <a:solidFill>
                  <a:schemeClr val="accent1">
                    <a:lumMod val="50000"/>
                  </a:schemeClr>
                </a:solidFill>
              </a:rPr>
              <a:t>Contd</a:t>
            </a:r>
            <a:r>
              <a:rPr lang="en-US" sz="3600" b="1" dirty="0" smtClean="0">
                <a:solidFill>
                  <a:schemeClr val="accent1">
                    <a:lumMod val="50000"/>
                  </a:schemeClr>
                </a:solidFill>
              </a:rPr>
              <a:t>…</a:t>
            </a:r>
            <a:endParaRPr lang="en-US" sz="3600" b="1" dirty="0">
              <a:solidFill>
                <a:schemeClr val="accent1">
                  <a:lumMod val="50000"/>
                </a:schemeClr>
              </a:solidFill>
            </a:endParaRPr>
          </a:p>
        </p:txBody>
      </p:sp>
      <p:sp>
        <p:nvSpPr>
          <p:cNvPr id="3" name="Content Placeholder 2"/>
          <p:cNvSpPr>
            <a:spLocks noGrp="1"/>
          </p:cNvSpPr>
          <p:nvPr>
            <p:ph sz="quarter" idx="1"/>
          </p:nvPr>
        </p:nvSpPr>
        <p:spPr>
          <a:xfrm>
            <a:off x="457200" y="1219200"/>
            <a:ext cx="8686800" cy="5254752"/>
          </a:xfrm>
        </p:spPr>
        <p:txBody>
          <a:bodyPr>
            <a:normAutofit lnSpcReduction="10000"/>
          </a:bodyPr>
          <a:lstStyle/>
          <a:p>
            <a:pPr>
              <a:buNone/>
              <a:defRPr/>
            </a:pPr>
            <a:r>
              <a:rPr lang="en-US" sz="2800" b="1" u="sng" dirty="0" smtClean="0">
                <a:solidFill>
                  <a:schemeClr val="accent1">
                    <a:lumMod val="75000"/>
                  </a:schemeClr>
                </a:solidFill>
              </a:rPr>
              <a:t>4.Tubal sterilization failure </a:t>
            </a:r>
            <a:r>
              <a:rPr lang="en-US" sz="2800" i="1" u="sng" dirty="0" smtClean="0">
                <a:solidFill>
                  <a:schemeClr val="accent1">
                    <a:lumMod val="75000"/>
                  </a:schemeClr>
                </a:solidFill>
              </a:rPr>
              <a:t>-</a:t>
            </a:r>
          </a:p>
          <a:p>
            <a:pPr>
              <a:buNone/>
              <a:defRPr/>
            </a:pPr>
            <a:r>
              <a:rPr lang="en-US" sz="2800" dirty="0" smtClean="0">
                <a:latin typeface="Calibri" pitchFamily="34" charset="0"/>
              </a:rPr>
              <a:t>10 yr cumulative incidence- 7.3 / 1000 procedures</a:t>
            </a:r>
            <a:r>
              <a:rPr lang="en-US" sz="2800" b="1" dirty="0" smtClean="0">
                <a:latin typeface="Calibri" pitchFamily="34" charset="0"/>
              </a:rPr>
              <a:t> </a:t>
            </a:r>
            <a:r>
              <a:rPr lang="en-US" sz="2800" dirty="0" smtClean="0">
                <a:latin typeface="Calibri" pitchFamily="34" charset="0"/>
              </a:rPr>
              <a:t>Depends on sterilization technique and age of the patient</a:t>
            </a:r>
          </a:p>
          <a:p>
            <a:pPr>
              <a:buNone/>
              <a:defRPr/>
            </a:pPr>
            <a:endParaRPr lang="en-US" sz="2800" dirty="0" smtClean="0">
              <a:latin typeface="Calibri" pitchFamily="34" charset="0"/>
            </a:endParaRPr>
          </a:p>
          <a:p>
            <a:r>
              <a:rPr lang="en-US" sz="2800" dirty="0" smtClean="0">
                <a:latin typeface="Calibri" pitchFamily="34" charset="0"/>
              </a:rPr>
              <a:t>Postpartum partial salpingectomy-1.5/1000 procedures</a:t>
            </a:r>
          </a:p>
          <a:p>
            <a:r>
              <a:rPr lang="en-US" sz="2800" dirty="0" err="1" smtClean="0">
                <a:latin typeface="Calibri" pitchFamily="34" charset="0"/>
              </a:rPr>
              <a:t>Unipolar</a:t>
            </a:r>
            <a:r>
              <a:rPr lang="en-US" sz="2800" dirty="0" smtClean="0">
                <a:latin typeface="Calibri" pitchFamily="34" charset="0"/>
              </a:rPr>
              <a:t> coagulation-1.8/1000 procedures</a:t>
            </a:r>
          </a:p>
          <a:p>
            <a:r>
              <a:rPr lang="en-US" sz="2800" dirty="0" smtClean="0">
                <a:latin typeface="Calibri" pitchFamily="34" charset="0"/>
              </a:rPr>
              <a:t>Bipolar coagulation-17.1/1000 procedures</a:t>
            </a:r>
          </a:p>
          <a:p>
            <a:endParaRPr lang="en-US" sz="2800" dirty="0" smtClean="0">
              <a:latin typeface="Calibri" pitchFamily="34" charset="0"/>
            </a:endParaRPr>
          </a:p>
          <a:p>
            <a:r>
              <a:rPr lang="en-US" sz="2800" dirty="0" smtClean="0">
                <a:latin typeface="Calibri" pitchFamily="34" charset="0"/>
              </a:rPr>
              <a:t>Failure rate  based of age of patient : Women younger than 28 yrs&gt;34 yrs</a:t>
            </a:r>
          </a:p>
          <a:p>
            <a:endParaRPr lang="en-US" dirty="0" smtClean="0"/>
          </a:p>
          <a:p>
            <a:pPr>
              <a:buNone/>
            </a:pPr>
            <a:endParaRPr lang="en-US" dirty="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50000"/>
                  </a:schemeClr>
                </a:solidFill>
              </a:rPr>
              <a:t>Cont…..</a:t>
            </a:r>
            <a:endParaRPr lang="en-US" b="1" dirty="0">
              <a:solidFill>
                <a:schemeClr val="accent1">
                  <a:lumMod val="50000"/>
                </a:schemeClr>
              </a:solidFill>
            </a:endParaRPr>
          </a:p>
        </p:txBody>
      </p:sp>
      <p:sp>
        <p:nvSpPr>
          <p:cNvPr id="3" name="Content Placeholder 2"/>
          <p:cNvSpPr>
            <a:spLocks noGrp="1"/>
          </p:cNvSpPr>
          <p:nvPr>
            <p:ph sz="quarter" idx="1"/>
          </p:nvPr>
        </p:nvSpPr>
        <p:spPr/>
        <p:txBody>
          <a:bodyPr/>
          <a:lstStyle/>
          <a:p>
            <a:pPr>
              <a:lnSpc>
                <a:spcPct val="80000"/>
              </a:lnSpc>
              <a:buNone/>
              <a:defRPr/>
            </a:pPr>
            <a:endParaRPr lang="en-US" sz="2800" i="1" u="sng" dirty="0" smtClean="0">
              <a:effectLst>
                <a:outerShdw blurRad="38100" dist="38100" dir="2700000" algn="tl">
                  <a:srgbClr val="000000">
                    <a:alpha val="43137"/>
                  </a:srgbClr>
                </a:outerShdw>
              </a:effectLst>
            </a:endParaRPr>
          </a:p>
          <a:p>
            <a:pPr>
              <a:lnSpc>
                <a:spcPct val="80000"/>
              </a:lnSpc>
              <a:buNone/>
              <a:defRPr/>
            </a:pPr>
            <a:r>
              <a:rPr lang="en-US" sz="2800" b="1" u="sng" dirty="0" smtClean="0">
                <a:solidFill>
                  <a:schemeClr val="accent1">
                    <a:lumMod val="75000"/>
                  </a:schemeClr>
                </a:solidFill>
                <a:latin typeface="Calibri" pitchFamily="34" charset="0"/>
              </a:rPr>
              <a:t>5.Reversal of sterilization:</a:t>
            </a:r>
          </a:p>
          <a:p>
            <a:pPr>
              <a:buNone/>
              <a:defRPr/>
            </a:pPr>
            <a:r>
              <a:rPr lang="en-US" b="1" dirty="0" smtClean="0">
                <a:latin typeface="Calibri" pitchFamily="34" charset="0"/>
              </a:rPr>
              <a:t>       - </a:t>
            </a:r>
            <a:r>
              <a:rPr lang="en-US" sz="2800" dirty="0" smtClean="0">
                <a:latin typeface="Calibri" pitchFamily="34" charset="0"/>
              </a:rPr>
              <a:t>Depends on method of sterilization, Site of   </a:t>
            </a:r>
          </a:p>
          <a:p>
            <a:pPr>
              <a:buNone/>
              <a:defRPr/>
            </a:pPr>
            <a:r>
              <a:rPr lang="en-US" sz="2800" dirty="0" smtClean="0">
                <a:latin typeface="Calibri" pitchFamily="34" charset="0"/>
              </a:rPr>
              <a:t>          tubal occlusion, residual tubal length.</a:t>
            </a:r>
          </a:p>
          <a:p>
            <a:r>
              <a:rPr lang="en-US" sz="2800" dirty="0" smtClean="0">
                <a:latin typeface="Calibri" pitchFamily="34" charset="0"/>
              </a:rPr>
              <a:t>Pomeroy- 6-9%</a:t>
            </a:r>
          </a:p>
          <a:p>
            <a:r>
              <a:rPr lang="en-US" sz="2800" dirty="0" smtClean="0">
                <a:latin typeface="Calibri" pitchFamily="34" charset="0"/>
              </a:rPr>
              <a:t>Ring procedure-5-11%</a:t>
            </a:r>
            <a:r>
              <a:rPr lang="en-US" sz="2800" dirty="0" smtClean="0">
                <a:effectLst>
                  <a:outerShdw blurRad="38100" dist="38100" dir="2700000" algn="tl">
                    <a:srgbClr val="000000">
                      <a:alpha val="43137"/>
                    </a:srgbClr>
                  </a:outerShdw>
                </a:effectLst>
                <a:latin typeface="Calibri" pitchFamily="34" charset="0"/>
              </a:rPr>
              <a:t> </a:t>
            </a:r>
          </a:p>
          <a:p>
            <a:r>
              <a:rPr lang="en-US" sz="2800" dirty="0" err="1" smtClean="0">
                <a:latin typeface="Calibri" pitchFamily="34" charset="0"/>
              </a:rPr>
              <a:t>Reanastomosis</a:t>
            </a:r>
            <a:r>
              <a:rPr lang="en-US" sz="2800" dirty="0" smtClean="0">
                <a:latin typeface="Calibri" pitchFamily="34" charset="0"/>
              </a:rPr>
              <a:t> of </a:t>
            </a:r>
            <a:r>
              <a:rPr lang="en-US" sz="2800" dirty="0" err="1" smtClean="0">
                <a:latin typeface="Calibri" pitchFamily="34" charset="0"/>
              </a:rPr>
              <a:t>cauterised</a:t>
            </a:r>
            <a:r>
              <a:rPr lang="en-US" sz="2800" dirty="0" smtClean="0">
                <a:latin typeface="Calibri" pitchFamily="34" charset="0"/>
              </a:rPr>
              <a:t> tube -17%</a:t>
            </a:r>
            <a:r>
              <a:rPr lang="en-US" sz="2800" i="1" u="sng" dirty="0" smtClean="0">
                <a:latin typeface="Calibri" pitchFamily="34" charset="0"/>
              </a:rPr>
              <a:t> </a:t>
            </a:r>
          </a:p>
          <a:p>
            <a:endParaRPr lang="en-US" i="1" u="sng" dirty="0" smtClean="0"/>
          </a:p>
          <a:p>
            <a:endParaRPr lang="en-US" dirty="0" smtClean="0">
              <a:effectLst>
                <a:outerShdw blurRad="38100" dist="38100" dir="2700000" algn="tl">
                  <a:srgbClr val="000000">
                    <a:alpha val="43137"/>
                  </a:srgbClr>
                </a:outerShdw>
              </a:effectLst>
            </a:endParaRPr>
          </a:p>
          <a:p>
            <a:endParaRPr lang="en-US" dirty="0" smtClean="0">
              <a:effectLst>
                <a:outerShdw blurRad="38100" dist="38100" dir="2700000" algn="tl">
                  <a:srgbClr val="000000">
                    <a:alpha val="43137"/>
                  </a:srgbClr>
                </a:outerShdw>
              </a:effectLst>
            </a:endParaRPr>
          </a:p>
          <a:p>
            <a:pPr>
              <a:buNone/>
            </a:pPr>
            <a:endParaRPr lang="en-US" dirty="0" smtClean="0"/>
          </a:p>
          <a:p>
            <a:endParaRPr lang="en-US" dirty="0" smtClean="0"/>
          </a:p>
          <a:p>
            <a:endParaRPr lang="en-US"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20762"/>
          </a:xfrm>
        </p:spPr>
        <p:txBody>
          <a:bodyPr>
            <a:normAutofit/>
          </a:bodyPr>
          <a:lstStyle/>
          <a:p>
            <a:r>
              <a:rPr lang="en-US" sz="3600" b="1" dirty="0" smtClean="0">
                <a:solidFill>
                  <a:schemeClr val="accent1">
                    <a:lumMod val="50000"/>
                  </a:schemeClr>
                </a:solidFill>
              </a:rPr>
              <a:t>Cont….</a:t>
            </a:r>
            <a:endParaRPr lang="en-US" sz="3600" b="1" dirty="0">
              <a:solidFill>
                <a:schemeClr val="accent1">
                  <a:lumMod val="50000"/>
                </a:schemeClr>
              </a:solidFill>
            </a:endParaRPr>
          </a:p>
        </p:txBody>
      </p:sp>
      <p:sp>
        <p:nvSpPr>
          <p:cNvPr id="3" name="Content Placeholder 2"/>
          <p:cNvSpPr>
            <a:spLocks noGrp="1"/>
          </p:cNvSpPr>
          <p:nvPr>
            <p:ph sz="quarter" idx="1"/>
          </p:nvPr>
        </p:nvSpPr>
        <p:spPr>
          <a:xfrm>
            <a:off x="304800" y="1295400"/>
            <a:ext cx="8305800" cy="5334000"/>
          </a:xfrm>
        </p:spPr>
        <p:txBody>
          <a:bodyPr/>
          <a:lstStyle/>
          <a:p>
            <a:pPr>
              <a:buNone/>
            </a:pPr>
            <a:r>
              <a:rPr lang="en-US" sz="2800" b="1" dirty="0" smtClean="0">
                <a:solidFill>
                  <a:schemeClr val="accent1">
                    <a:lumMod val="75000"/>
                  </a:schemeClr>
                </a:solidFill>
                <a:latin typeface="Calibri" pitchFamily="34" charset="0"/>
              </a:rPr>
              <a:t>6.Assisted Reproductive technique</a:t>
            </a:r>
            <a:endParaRPr lang="en-US" sz="2800" b="1" i="1" u="sng" dirty="0" smtClean="0">
              <a:solidFill>
                <a:schemeClr val="accent1">
                  <a:lumMod val="75000"/>
                </a:schemeClr>
              </a:solidFill>
              <a:latin typeface="Calibri" pitchFamily="34" charset="0"/>
            </a:endParaRPr>
          </a:p>
          <a:p>
            <a:pPr>
              <a:buNone/>
            </a:pPr>
            <a:r>
              <a:rPr lang="en-US" dirty="0" smtClean="0">
                <a:latin typeface="Calibri" pitchFamily="34" charset="0"/>
              </a:rPr>
              <a:t>Ovulation induction- 1.1-4.6%</a:t>
            </a:r>
          </a:p>
          <a:p>
            <a:pPr>
              <a:buFont typeface="Courier New" pitchFamily="49" charset="0"/>
              <a:buChar char="o"/>
            </a:pPr>
            <a:r>
              <a:rPr lang="en-US" dirty="0" smtClean="0">
                <a:latin typeface="Calibri" pitchFamily="34" charset="0"/>
              </a:rPr>
              <a:t>IVF-2-8%</a:t>
            </a:r>
          </a:p>
          <a:p>
            <a:pPr>
              <a:buNone/>
              <a:defRPr/>
            </a:pPr>
            <a:r>
              <a:rPr lang="en-US" dirty="0" smtClean="0">
                <a:latin typeface="Calibri" pitchFamily="34" charset="0"/>
              </a:rPr>
              <a:t>Tubal factor infertility-17%</a:t>
            </a:r>
          </a:p>
          <a:p>
            <a:pPr>
              <a:buNone/>
              <a:defRPr/>
            </a:pPr>
            <a:r>
              <a:rPr lang="en-US" sz="2800" b="1" dirty="0" smtClean="0">
                <a:solidFill>
                  <a:schemeClr val="accent1">
                    <a:lumMod val="75000"/>
                  </a:schemeClr>
                </a:solidFill>
                <a:latin typeface="Calibri" pitchFamily="34" charset="0"/>
              </a:rPr>
              <a:t>7.Contraceptive Failure</a:t>
            </a:r>
            <a:r>
              <a:rPr lang="en-US" sz="2800" b="1" i="1" u="sng" dirty="0" smtClean="0">
                <a:solidFill>
                  <a:schemeClr val="accent1">
                    <a:lumMod val="75000"/>
                  </a:schemeClr>
                </a:solidFill>
                <a:latin typeface="Calibri" pitchFamily="34" charset="0"/>
              </a:rPr>
              <a:t> </a:t>
            </a:r>
          </a:p>
          <a:p>
            <a:pPr>
              <a:buNone/>
              <a:defRPr/>
            </a:pPr>
            <a:r>
              <a:rPr lang="en-US" dirty="0" smtClean="0">
                <a:latin typeface="Calibri" pitchFamily="34" charset="0"/>
              </a:rPr>
              <a:t>Women who conceived with an IUD are more likely to have an ectopic </a:t>
            </a:r>
          </a:p>
          <a:p>
            <a:pPr>
              <a:buNone/>
              <a:defRPr/>
            </a:pPr>
            <a:r>
              <a:rPr lang="en-US" b="1" dirty="0" smtClean="0">
                <a:latin typeface="Calibri" pitchFamily="34" charset="0"/>
              </a:rPr>
              <a:t>            </a:t>
            </a:r>
            <a:r>
              <a:rPr lang="en-US" dirty="0" smtClean="0">
                <a:latin typeface="Calibri" pitchFamily="34" charset="0"/>
              </a:rPr>
              <a:t>LNG-IUS(</a:t>
            </a:r>
            <a:r>
              <a:rPr lang="en-US" dirty="0" err="1" smtClean="0">
                <a:latin typeface="Calibri" pitchFamily="34" charset="0"/>
              </a:rPr>
              <a:t>Mirena</a:t>
            </a:r>
            <a:r>
              <a:rPr lang="en-US" dirty="0" smtClean="0">
                <a:latin typeface="Calibri" pitchFamily="34" charset="0"/>
              </a:rPr>
              <a:t>): half of pregnancies</a:t>
            </a:r>
          </a:p>
          <a:p>
            <a:pPr>
              <a:buNone/>
              <a:defRPr/>
            </a:pPr>
            <a:r>
              <a:rPr lang="en-US" dirty="0" smtClean="0">
                <a:latin typeface="Calibri" pitchFamily="34" charset="0"/>
              </a:rPr>
              <a:t>            COPPER IUD:  1 in 16 pregnancy</a:t>
            </a:r>
          </a:p>
          <a:p>
            <a:pPr>
              <a:buNone/>
              <a:defRPr/>
            </a:pPr>
            <a:r>
              <a:rPr lang="en-US" dirty="0" smtClean="0">
                <a:latin typeface="Calibri" pitchFamily="34" charset="0"/>
              </a:rPr>
              <a:t>Lowest risk – oral contraceptives and barrier methods</a:t>
            </a:r>
          </a:p>
          <a:p>
            <a:pPr>
              <a:buFont typeface="Courier New" pitchFamily="49" charset="0"/>
              <a:buChar char="o"/>
            </a:pPr>
            <a:endParaRPr lang="en-US" i="1" dirty="0" smtClean="0">
              <a:latin typeface="Calibri" pitchFamily="34" charset="0"/>
            </a:endParaRPr>
          </a:p>
          <a:p>
            <a:pPr>
              <a:buNone/>
            </a:pPr>
            <a:endParaRPr lang="en-US" i="1" u="sng" dirty="0" smtClean="0"/>
          </a:p>
          <a:p>
            <a:endParaRPr lang="en-US" dirty="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457200" y="304800"/>
            <a:ext cx="8229600" cy="6248400"/>
          </a:xfrm>
        </p:spPr>
        <p:txBody>
          <a:bodyPr>
            <a:normAutofit/>
          </a:bodyPr>
          <a:lstStyle/>
          <a:p>
            <a:pPr eaLnBrk="1" hangingPunct="1">
              <a:lnSpc>
                <a:spcPct val="90000"/>
              </a:lnSpc>
              <a:buFont typeface="Wingdings" pitchFamily="2" charset="2"/>
              <a:buNone/>
              <a:defRPr/>
            </a:pPr>
            <a:endParaRPr lang="en-US" sz="2400" b="1" dirty="0" smtClean="0"/>
          </a:p>
          <a:p>
            <a:pPr eaLnBrk="1" hangingPunct="1">
              <a:lnSpc>
                <a:spcPct val="90000"/>
              </a:lnSpc>
              <a:buFont typeface="Wingdings" pitchFamily="2" charset="2"/>
              <a:buNone/>
              <a:defRPr/>
            </a:pPr>
            <a:endParaRPr lang="en-US" sz="2400" dirty="0" smtClean="0"/>
          </a:p>
          <a:p>
            <a:pPr eaLnBrk="1" hangingPunct="1">
              <a:lnSpc>
                <a:spcPct val="90000"/>
              </a:lnSpc>
              <a:buFont typeface="Wingdings" pitchFamily="2" charset="2"/>
              <a:buNone/>
              <a:defRPr/>
            </a:pPr>
            <a:r>
              <a:rPr lang="en-US" sz="2800" b="1" i="1" u="sng" dirty="0" smtClean="0">
                <a:solidFill>
                  <a:schemeClr val="accent1">
                    <a:lumMod val="75000"/>
                  </a:schemeClr>
                </a:solidFill>
              </a:rPr>
              <a:t>Other Risk factors</a:t>
            </a:r>
          </a:p>
          <a:p>
            <a:pPr eaLnBrk="1" hangingPunct="1">
              <a:lnSpc>
                <a:spcPct val="90000"/>
              </a:lnSpc>
              <a:buFont typeface="Wingdings" pitchFamily="2" charset="2"/>
              <a:buNone/>
              <a:defRPr/>
            </a:pPr>
            <a:endParaRPr lang="en-US" sz="2800" i="1" u="sng" dirty="0" smtClean="0"/>
          </a:p>
          <a:p>
            <a:pPr eaLnBrk="1" hangingPunct="1">
              <a:lnSpc>
                <a:spcPct val="90000"/>
              </a:lnSpc>
              <a:buFont typeface="Wingdings" pitchFamily="2" charset="2"/>
              <a:buChar char="ü"/>
              <a:defRPr/>
            </a:pPr>
            <a:r>
              <a:rPr lang="en-US" sz="2400" dirty="0" smtClean="0">
                <a:latin typeface="Calibri" pitchFamily="34" charset="0"/>
              </a:rPr>
              <a:t>Age </a:t>
            </a:r>
            <a:r>
              <a:rPr lang="en-US" dirty="0" smtClean="0">
                <a:latin typeface="Calibri" pitchFamily="34" charset="0"/>
              </a:rPr>
              <a:t>&gt;40 yrs(2.9%)</a:t>
            </a:r>
            <a:endParaRPr lang="en-US" sz="2400" dirty="0" smtClean="0">
              <a:latin typeface="Calibri" pitchFamily="34" charset="0"/>
            </a:endParaRPr>
          </a:p>
          <a:p>
            <a:pPr eaLnBrk="1" hangingPunct="1">
              <a:buFont typeface="Wingdings" pitchFamily="2" charset="2"/>
              <a:buChar char="ü"/>
              <a:defRPr/>
            </a:pPr>
            <a:r>
              <a:rPr lang="en-US" sz="2400" dirty="0" smtClean="0">
                <a:latin typeface="Calibri" pitchFamily="34" charset="0"/>
              </a:rPr>
              <a:t>Previous </a:t>
            </a:r>
            <a:r>
              <a:rPr lang="en-US" dirty="0" smtClean="0">
                <a:latin typeface="Calibri" pitchFamily="34" charset="0"/>
              </a:rPr>
              <a:t>medical or surgical</a:t>
            </a:r>
            <a:r>
              <a:rPr lang="en-US" sz="2400" dirty="0" smtClean="0">
                <a:latin typeface="Calibri" pitchFamily="34" charset="0"/>
              </a:rPr>
              <a:t> abortion(3%)</a:t>
            </a:r>
          </a:p>
          <a:p>
            <a:pPr>
              <a:buFont typeface="Wingdings" pitchFamily="2" charset="2"/>
              <a:buChar char="ü"/>
              <a:defRPr/>
            </a:pPr>
            <a:r>
              <a:rPr lang="en-US" dirty="0" smtClean="0">
                <a:latin typeface="Calibri" pitchFamily="34" charset="0"/>
              </a:rPr>
              <a:t>3 or more spontaneous miscarriage(3%) </a:t>
            </a:r>
          </a:p>
          <a:p>
            <a:pPr>
              <a:buFont typeface="Wingdings" pitchFamily="2" charset="2"/>
              <a:buChar char="ü"/>
              <a:defRPr/>
            </a:pPr>
            <a:r>
              <a:rPr lang="en-US" dirty="0" smtClean="0">
                <a:latin typeface="Calibri" pitchFamily="34" charset="0"/>
              </a:rPr>
              <a:t>Genital Tuberculosis</a:t>
            </a:r>
          </a:p>
          <a:p>
            <a:pPr>
              <a:buFont typeface="Wingdings" pitchFamily="2" charset="2"/>
              <a:buChar char="ü"/>
              <a:defRPr/>
            </a:pPr>
            <a:r>
              <a:rPr lang="en-US" dirty="0" smtClean="0">
                <a:latin typeface="Calibri" pitchFamily="34" charset="0"/>
              </a:rPr>
              <a:t>Endometriosis or </a:t>
            </a:r>
            <a:r>
              <a:rPr lang="en-US" dirty="0" err="1" smtClean="0">
                <a:latin typeface="Calibri" pitchFamily="34" charset="0"/>
              </a:rPr>
              <a:t>leiomyoma</a:t>
            </a:r>
            <a:endParaRPr lang="en-US" dirty="0" smtClean="0">
              <a:latin typeface="Calibri" pitchFamily="34" charset="0"/>
            </a:endParaRPr>
          </a:p>
          <a:p>
            <a:pPr>
              <a:buFont typeface="Wingdings" pitchFamily="2" charset="2"/>
              <a:buChar char="ü"/>
              <a:defRPr/>
            </a:pPr>
            <a:r>
              <a:rPr lang="en-US" dirty="0" smtClean="0">
                <a:latin typeface="Calibri" pitchFamily="34" charset="0"/>
              </a:rPr>
              <a:t>Infertility&gt;1 yr- 2.6%</a:t>
            </a:r>
          </a:p>
          <a:p>
            <a:pPr>
              <a:buFont typeface="Wingdings" pitchFamily="2" charset="2"/>
              <a:buChar char="ü"/>
              <a:defRPr/>
            </a:pPr>
            <a:r>
              <a:rPr lang="en-US" dirty="0" err="1" smtClean="0">
                <a:latin typeface="Calibri" pitchFamily="34" charset="0"/>
              </a:rPr>
              <a:t>Salpingitis</a:t>
            </a:r>
            <a:r>
              <a:rPr lang="en-US" dirty="0" smtClean="0">
                <a:latin typeface="Calibri" pitchFamily="34" charset="0"/>
              </a:rPr>
              <a:t> </a:t>
            </a:r>
            <a:r>
              <a:rPr lang="en-US" dirty="0" err="1" smtClean="0">
                <a:latin typeface="Calibri" pitchFamily="34" charset="0"/>
              </a:rPr>
              <a:t>isthmica</a:t>
            </a:r>
            <a:r>
              <a:rPr lang="en-US" dirty="0" smtClean="0">
                <a:latin typeface="Calibri" pitchFamily="34" charset="0"/>
              </a:rPr>
              <a:t> </a:t>
            </a:r>
            <a:r>
              <a:rPr lang="en-US" dirty="0" err="1" smtClean="0">
                <a:latin typeface="Calibri" pitchFamily="34" charset="0"/>
              </a:rPr>
              <a:t>nodosa</a:t>
            </a:r>
            <a:endParaRPr lang="en-US" dirty="0" smtClean="0">
              <a:latin typeface="Calibri" pitchFamily="34" charset="0"/>
            </a:endParaRPr>
          </a:p>
          <a:p>
            <a:pPr>
              <a:buFont typeface="Wingdings" pitchFamily="2" charset="2"/>
              <a:buChar char="ü"/>
              <a:defRPr/>
            </a:pPr>
            <a:r>
              <a:rPr lang="en-US" sz="2400" dirty="0" smtClean="0">
                <a:latin typeface="Calibri" pitchFamily="34" charset="0"/>
              </a:rPr>
              <a:t>Previous pelvic surgeries</a:t>
            </a:r>
          </a:p>
          <a:p>
            <a:pPr eaLnBrk="1" hangingPunct="1">
              <a:buFont typeface="Wingdings" pitchFamily="2" charset="2"/>
              <a:buChar char="ü"/>
              <a:defRPr/>
            </a:pPr>
            <a:r>
              <a:rPr lang="en-US" sz="2400" dirty="0" smtClean="0">
                <a:latin typeface="Calibri" pitchFamily="34" charset="0"/>
              </a:rPr>
              <a:t>Cigarette smoking(&gt;20 cigarettes/day-3.5%)</a:t>
            </a:r>
          </a:p>
          <a:p>
            <a:pPr eaLnBrk="1" hangingPunct="1">
              <a:buFont typeface="Wingdings" pitchFamily="2" charset="2"/>
              <a:buChar char="ü"/>
              <a:defRPr/>
            </a:pPr>
            <a:r>
              <a:rPr lang="en-US" sz="2400" dirty="0" smtClean="0">
                <a:latin typeface="Calibri" pitchFamily="34" charset="0"/>
              </a:rPr>
              <a:t>DES Exposure in </a:t>
            </a:r>
            <a:r>
              <a:rPr lang="en-US" sz="2400" dirty="0" err="1" smtClean="0">
                <a:latin typeface="Calibri" pitchFamily="34" charset="0"/>
              </a:rPr>
              <a:t>Utero</a:t>
            </a:r>
            <a:endParaRPr lang="en-US" sz="2400" dirty="0" smtClean="0">
              <a:latin typeface="Calibri" pitchFamily="34" charset="0"/>
            </a:endParaRPr>
          </a:p>
          <a:p>
            <a:pPr eaLnBrk="1" hangingPunct="1">
              <a:buNone/>
              <a:defRPr/>
            </a:pPr>
            <a:endParaRPr lang="en-US" sz="2400" dirty="0" smtClean="0"/>
          </a:p>
          <a:p>
            <a:pPr eaLnBrk="1" hangingPunct="1">
              <a:buNone/>
              <a:defRPr/>
            </a:pPr>
            <a:endParaRPr lang="en-US" sz="2400" b="1" dirty="0" smtClean="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endParaRPr lang="en-US" dirty="0"/>
          </a:p>
        </p:txBody>
      </p:sp>
      <p:sp>
        <p:nvSpPr>
          <p:cNvPr id="3" name="Content Placeholder 2"/>
          <p:cNvSpPr>
            <a:spLocks noGrp="1"/>
          </p:cNvSpPr>
          <p:nvPr>
            <p:ph sz="quarter" idx="1"/>
          </p:nvPr>
        </p:nvSpPr>
        <p:spPr>
          <a:xfrm>
            <a:off x="457200" y="1219200"/>
            <a:ext cx="7467600" cy="5254752"/>
          </a:xfrm>
        </p:spPr>
        <p:txBody>
          <a:bodyPr/>
          <a:lstStyle/>
          <a:p>
            <a:pPr>
              <a:buFont typeface="Wingdings" pitchFamily="2" charset="2"/>
              <a:buChar char="v"/>
              <a:defRPr/>
            </a:pPr>
            <a:r>
              <a:rPr lang="en-GB" b="1" dirty="0" smtClean="0">
                <a:solidFill>
                  <a:schemeClr val="accent1">
                    <a:lumMod val="75000"/>
                  </a:schemeClr>
                </a:solidFill>
              </a:rPr>
              <a:t>CONGENITAL  CAUSES</a:t>
            </a:r>
          </a:p>
          <a:p>
            <a:pPr>
              <a:buNone/>
              <a:defRPr/>
            </a:pPr>
            <a:r>
              <a:rPr lang="en-GB" b="1" dirty="0" smtClean="0">
                <a:solidFill>
                  <a:schemeClr val="accent1">
                    <a:lumMod val="75000"/>
                  </a:schemeClr>
                </a:solidFill>
              </a:rPr>
              <a:t> </a:t>
            </a:r>
          </a:p>
          <a:p>
            <a:pPr lvl="1">
              <a:defRPr/>
            </a:pPr>
            <a:r>
              <a:rPr lang="en-GB" sz="2400" dirty="0" smtClean="0"/>
              <a:t>Tubal </a:t>
            </a:r>
            <a:r>
              <a:rPr lang="en-GB" sz="2400" dirty="0" err="1" smtClean="0"/>
              <a:t>Hypoplasia</a:t>
            </a:r>
            <a:r>
              <a:rPr lang="en-GB" sz="2400" dirty="0" smtClean="0"/>
              <a:t> </a:t>
            </a:r>
          </a:p>
          <a:p>
            <a:pPr lvl="1">
              <a:defRPr/>
            </a:pPr>
            <a:r>
              <a:rPr lang="en-GB" sz="2400" dirty="0" err="1" smtClean="0"/>
              <a:t>Tortuosity</a:t>
            </a:r>
            <a:r>
              <a:rPr lang="en-GB" sz="2400" dirty="0" smtClean="0"/>
              <a:t> </a:t>
            </a:r>
          </a:p>
          <a:p>
            <a:pPr lvl="1">
              <a:defRPr/>
            </a:pPr>
            <a:r>
              <a:rPr lang="en-GB" sz="2400" dirty="0" smtClean="0"/>
              <a:t>Congenital </a:t>
            </a:r>
            <a:r>
              <a:rPr lang="en-GB" sz="2400" dirty="0" err="1" smtClean="0"/>
              <a:t>diverticuli</a:t>
            </a:r>
            <a:r>
              <a:rPr lang="en-GB" sz="2400" dirty="0" smtClean="0"/>
              <a:t> </a:t>
            </a:r>
          </a:p>
          <a:p>
            <a:pPr lvl="1">
              <a:defRPr/>
            </a:pPr>
            <a:r>
              <a:rPr lang="en-GB" sz="2400" dirty="0" smtClean="0"/>
              <a:t>Accessory </a:t>
            </a:r>
            <a:r>
              <a:rPr lang="en-GB" sz="2400" dirty="0" err="1" smtClean="0"/>
              <a:t>ostia</a:t>
            </a:r>
            <a:r>
              <a:rPr lang="en-GB" sz="2400" dirty="0" smtClean="0"/>
              <a:t> </a:t>
            </a:r>
          </a:p>
          <a:p>
            <a:pPr lvl="1">
              <a:defRPr/>
            </a:pPr>
            <a:r>
              <a:rPr lang="en-GB" sz="2400" dirty="0" smtClean="0"/>
              <a:t>Partial </a:t>
            </a:r>
            <a:r>
              <a:rPr lang="en-GB" sz="2400" dirty="0" err="1" smtClean="0"/>
              <a:t>stenosis</a:t>
            </a:r>
            <a:endParaRPr lang="en-GB" sz="2400" dirty="0" smtClean="0"/>
          </a:p>
          <a:p>
            <a:pPr lvl="1">
              <a:defRPr/>
            </a:pPr>
            <a:r>
              <a:rPr lang="en-US" sz="2400" dirty="0" smtClean="0"/>
              <a:t>Elongation</a:t>
            </a:r>
          </a:p>
          <a:p>
            <a:pPr lvl="1">
              <a:defRPr/>
            </a:pPr>
            <a:r>
              <a:rPr lang="en-US" sz="2400" dirty="0" err="1" smtClean="0"/>
              <a:t>Intamural</a:t>
            </a:r>
            <a:r>
              <a:rPr lang="en-US" sz="2400" dirty="0" smtClean="0"/>
              <a:t> polyp </a:t>
            </a:r>
          </a:p>
          <a:p>
            <a:pPr>
              <a:buNone/>
            </a:pPr>
            <a:endParaRPr lang="en-US" dirty="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rmAutofit/>
          </a:bodyPr>
          <a:lstStyle/>
          <a:p>
            <a:pPr algn="ctr"/>
            <a:r>
              <a:rPr lang="en-US" sz="3600" b="1" dirty="0" err="1" smtClean="0">
                <a:solidFill>
                  <a:schemeClr val="accent1">
                    <a:lumMod val="75000"/>
                  </a:schemeClr>
                </a:solidFill>
                <a:effectLst/>
                <a:latin typeface="Times New Roman" pitchFamily="18" charset="0"/>
                <a:cs typeface="Times New Roman" pitchFamily="18" charset="0"/>
              </a:rPr>
              <a:t>Pathophysiology</a:t>
            </a:r>
            <a:endParaRPr lang="en-US" sz="3600" b="1" dirty="0">
              <a:solidFill>
                <a:schemeClr val="accent1">
                  <a:lumMod val="75000"/>
                </a:schemeClr>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393372"/>
            <a:ext cx="8229600" cy="4732792"/>
          </a:xfrm>
        </p:spPr>
        <p:txBody>
          <a:bodyPr>
            <a:normAutofit/>
          </a:bodyPr>
          <a:lstStyle/>
          <a:p>
            <a:r>
              <a:rPr lang="en-US" sz="2000" b="0" dirty="0" smtClean="0">
                <a:solidFill>
                  <a:schemeClr val="tx1"/>
                </a:solidFill>
                <a:effectLst/>
                <a:latin typeface="Times New Roman" pitchFamily="18" charset="0"/>
                <a:cs typeface="Times New Roman" pitchFamily="18" charset="0"/>
              </a:rPr>
              <a:t> The </a:t>
            </a:r>
            <a:r>
              <a:rPr lang="en-US" sz="2000" b="0" dirty="0" err="1" smtClean="0">
                <a:solidFill>
                  <a:schemeClr val="tx1"/>
                </a:solidFill>
                <a:effectLst/>
                <a:latin typeface="Times New Roman" pitchFamily="18" charset="0"/>
                <a:cs typeface="Times New Roman" pitchFamily="18" charset="0"/>
              </a:rPr>
              <a:t>trophoblast</a:t>
            </a:r>
            <a:r>
              <a:rPr lang="en-US" sz="2000" b="0" dirty="0" smtClean="0">
                <a:solidFill>
                  <a:schemeClr val="tx1"/>
                </a:solidFill>
                <a:effectLst/>
                <a:latin typeface="Times New Roman" pitchFamily="18" charset="0"/>
                <a:cs typeface="Times New Roman" pitchFamily="18" charset="0"/>
              </a:rPr>
              <a:t> develops in the fertilized ovum and invades deeply into the tubal wall.</a:t>
            </a:r>
          </a:p>
          <a:p>
            <a:r>
              <a:rPr lang="en-US" sz="2000" b="0" dirty="0" smtClean="0">
                <a:solidFill>
                  <a:schemeClr val="tx1"/>
                </a:solidFill>
                <a:effectLst/>
                <a:latin typeface="Times New Roman" pitchFamily="18" charset="0"/>
                <a:cs typeface="Times New Roman" pitchFamily="18" charset="0"/>
              </a:rPr>
              <a:t>  Following implantation, the </a:t>
            </a:r>
            <a:r>
              <a:rPr lang="en-US" sz="2000" b="0" dirty="0" err="1" smtClean="0">
                <a:solidFill>
                  <a:schemeClr val="tx1"/>
                </a:solidFill>
                <a:effectLst/>
                <a:latin typeface="Times New Roman" pitchFamily="18" charset="0"/>
                <a:cs typeface="Times New Roman" pitchFamily="18" charset="0"/>
              </a:rPr>
              <a:t>trophoblast</a:t>
            </a:r>
            <a:r>
              <a:rPr lang="en-US" sz="2000" b="0" dirty="0" smtClean="0">
                <a:solidFill>
                  <a:schemeClr val="tx1"/>
                </a:solidFill>
                <a:effectLst/>
                <a:latin typeface="Times New Roman" pitchFamily="18" charset="0"/>
                <a:cs typeface="Times New Roman" pitchFamily="18" charset="0"/>
              </a:rPr>
              <a:t> produces </a:t>
            </a:r>
            <a:r>
              <a:rPr lang="en-US" sz="2000" b="0" dirty="0" err="1" smtClean="0">
                <a:solidFill>
                  <a:schemeClr val="tx1"/>
                </a:solidFill>
                <a:effectLst/>
                <a:latin typeface="Times New Roman" pitchFamily="18" charset="0"/>
                <a:cs typeface="Times New Roman" pitchFamily="18" charset="0"/>
              </a:rPr>
              <a:t>hCG</a:t>
            </a:r>
            <a:r>
              <a:rPr lang="en-US" sz="2000" b="0" dirty="0" smtClean="0">
                <a:solidFill>
                  <a:schemeClr val="tx1"/>
                </a:solidFill>
                <a:effectLst/>
                <a:latin typeface="Times New Roman" pitchFamily="18" charset="0"/>
                <a:cs typeface="Times New Roman" pitchFamily="18" charset="0"/>
              </a:rPr>
              <a:t> which maintains the corpus </a:t>
            </a:r>
            <a:r>
              <a:rPr lang="en-US" sz="2000" b="0" dirty="0" err="1" smtClean="0">
                <a:solidFill>
                  <a:schemeClr val="tx1"/>
                </a:solidFill>
                <a:effectLst/>
                <a:latin typeface="Times New Roman" pitchFamily="18" charset="0"/>
                <a:cs typeface="Times New Roman" pitchFamily="18" charset="0"/>
              </a:rPr>
              <a:t>luteum</a:t>
            </a:r>
            <a:r>
              <a:rPr lang="en-US" sz="2000" b="0" dirty="0" smtClean="0">
                <a:solidFill>
                  <a:schemeClr val="tx1"/>
                </a:solidFill>
                <a:effectLst/>
                <a:latin typeface="Times New Roman" pitchFamily="18" charset="0"/>
                <a:cs typeface="Times New Roman" pitchFamily="18" charset="0"/>
              </a:rPr>
              <a:t>.</a:t>
            </a:r>
          </a:p>
          <a:p>
            <a:r>
              <a:rPr lang="en-US" sz="2000" b="0" dirty="0" smtClean="0">
                <a:solidFill>
                  <a:schemeClr val="tx1"/>
                </a:solidFill>
                <a:effectLst/>
                <a:latin typeface="Times New Roman" pitchFamily="18" charset="0"/>
                <a:cs typeface="Times New Roman" pitchFamily="18" charset="0"/>
              </a:rPr>
              <a:t>  The corpus </a:t>
            </a:r>
            <a:r>
              <a:rPr lang="en-US" sz="2000" b="0" dirty="0" err="1" smtClean="0">
                <a:solidFill>
                  <a:schemeClr val="tx1"/>
                </a:solidFill>
                <a:effectLst/>
                <a:latin typeface="Times New Roman" pitchFamily="18" charset="0"/>
                <a:cs typeface="Times New Roman" pitchFamily="18" charset="0"/>
              </a:rPr>
              <a:t>luteum</a:t>
            </a:r>
            <a:r>
              <a:rPr lang="en-US" sz="2000" b="0" dirty="0" smtClean="0">
                <a:solidFill>
                  <a:schemeClr val="tx1"/>
                </a:solidFill>
                <a:effectLst/>
                <a:latin typeface="Times New Roman" pitchFamily="18" charset="0"/>
                <a:cs typeface="Times New Roman" pitchFamily="18" charset="0"/>
              </a:rPr>
              <a:t> produces </a:t>
            </a:r>
            <a:r>
              <a:rPr lang="en-US" sz="2000" b="0" dirty="0" err="1" smtClean="0">
                <a:solidFill>
                  <a:schemeClr val="tx1"/>
                </a:solidFill>
                <a:effectLst/>
                <a:latin typeface="Times New Roman" pitchFamily="18" charset="0"/>
                <a:cs typeface="Times New Roman" pitchFamily="18" charset="0"/>
              </a:rPr>
              <a:t>oestrogen</a:t>
            </a:r>
            <a:r>
              <a:rPr lang="en-US" sz="2000" b="0" dirty="0" smtClean="0">
                <a:solidFill>
                  <a:schemeClr val="tx1"/>
                </a:solidFill>
                <a:effectLst/>
                <a:latin typeface="Times New Roman" pitchFamily="18" charset="0"/>
                <a:cs typeface="Times New Roman" pitchFamily="18" charset="0"/>
              </a:rPr>
              <a:t> and progesterone which change the </a:t>
            </a:r>
            <a:r>
              <a:rPr lang="en-US" sz="2000" b="0" dirty="0" err="1" smtClean="0">
                <a:solidFill>
                  <a:schemeClr val="tx1"/>
                </a:solidFill>
                <a:effectLst/>
                <a:latin typeface="Times New Roman" pitchFamily="18" charset="0"/>
                <a:cs typeface="Times New Roman" pitchFamily="18" charset="0"/>
              </a:rPr>
              <a:t>secretory</a:t>
            </a:r>
            <a:r>
              <a:rPr lang="en-US" sz="2000" b="0" dirty="0" smtClean="0">
                <a:solidFill>
                  <a:schemeClr val="tx1"/>
                </a:solidFill>
                <a:effectLst/>
                <a:latin typeface="Times New Roman" pitchFamily="18" charset="0"/>
                <a:cs typeface="Times New Roman" pitchFamily="18" charset="0"/>
              </a:rPr>
              <a:t> </a:t>
            </a:r>
            <a:r>
              <a:rPr lang="en-US" sz="2000" b="0" dirty="0" err="1" smtClean="0">
                <a:solidFill>
                  <a:schemeClr val="tx1"/>
                </a:solidFill>
                <a:effectLst/>
                <a:latin typeface="Times New Roman" pitchFamily="18" charset="0"/>
                <a:cs typeface="Times New Roman" pitchFamily="18" charset="0"/>
              </a:rPr>
              <a:t>endometrium</a:t>
            </a:r>
            <a:r>
              <a:rPr lang="en-US" sz="2000" b="0" dirty="0" smtClean="0">
                <a:solidFill>
                  <a:schemeClr val="tx1"/>
                </a:solidFill>
                <a:effectLst/>
                <a:latin typeface="Times New Roman" pitchFamily="18" charset="0"/>
                <a:cs typeface="Times New Roman" pitchFamily="18" charset="0"/>
              </a:rPr>
              <a:t> into </a:t>
            </a:r>
            <a:r>
              <a:rPr lang="en-US" sz="2000" b="0" dirty="0" err="1" smtClean="0">
                <a:solidFill>
                  <a:schemeClr val="tx1"/>
                </a:solidFill>
                <a:effectLst/>
                <a:latin typeface="Times New Roman" pitchFamily="18" charset="0"/>
                <a:cs typeface="Times New Roman" pitchFamily="18" charset="0"/>
              </a:rPr>
              <a:t>decidua</a:t>
            </a:r>
            <a:r>
              <a:rPr lang="en-US" sz="2000" b="0" dirty="0" smtClean="0">
                <a:solidFill>
                  <a:schemeClr val="tx1"/>
                </a:solidFill>
                <a:effectLst/>
                <a:latin typeface="Times New Roman" pitchFamily="18" charset="0"/>
                <a:cs typeface="Times New Roman" pitchFamily="18" charset="0"/>
              </a:rPr>
              <a:t>. The uterus enlarges up to 8 weeks  and becomes soft. </a:t>
            </a:r>
          </a:p>
          <a:p>
            <a:pPr>
              <a:buNone/>
            </a:pPr>
            <a:r>
              <a:rPr lang="en-US" sz="2000" b="0" dirty="0" smtClean="0">
                <a:solidFill>
                  <a:schemeClr val="tx1"/>
                </a:solidFill>
                <a:effectLst/>
                <a:latin typeface="Times New Roman" pitchFamily="18" charset="0"/>
                <a:cs typeface="Times New Roman" pitchFamily="18" charset="0"/>
              </a:rPr>
              <a:t> The tubal pregnancy does not usually proceed beyond 8-10weeks due to:</a:t>
            </a:r>
          </a:p>
          <a:p>
            <a:pPr>
              <a:buNone/>
            </a:pPr>
            <a:r>
              <a:rPr lang="en-US" sz="2000" b="0" dirty="0" smtClean="0">
                <a:solidFill>
                  <a:schemeClr val="tx1"/>
                </a:solidFill>
                <a:effectLst/>
                <a:latin typeface="Times New Roman" pitchFamily="18" charset="0"/>
                <a:cs typeface="Times New Roman" pitchFamily="18" charset="0"/>
              </a:rPr>
              <a:t>             &gt; lack of </a:t>
            </a:r>
            <a:r>
              <a:rPr lang="en-US" sz="2000" b="0" dirty="0" err="1" smtClean="0">
                <a:solidFill>
                  <a:schemeClr val="tx1"/>
                </a:solidFill>
                <a:effectLst/>
                <a:latin typeface="Times New Roman" pitchFamily="18" charset="0"/>
                <a:cs typeface="Times New Roman" pitchFamily="18" charset="0"/>
              </a:rPr>
              <a:t>decidual</a:t>
            </a:r>
            <a:r>
              <a:rPr lang="en-US" sz="2000" b="0" dirty="0" smtClean="0">
                <a:solidFill>
                  <a:schemeClr val="tx1"/>
                </a:solidFill>
                <a:effectLst/>
                <a:latin typeface="Times New Roman" pitchFamily="18" charset="0"/>
                <a:cs typeface="Times New Roman" pitchFamily="18" charset="0"/>
              </a:rPr>
              <a:t> reaction in the tube,</a:t>
            </a:r>
          </a:p>
          <a:p>
            <a:pPr>
              <a:buNone/>
            </a:pPr>
            <a:r>
              <a:rPr lang="en-US" sz="2000" b="0" dirty="0" smtClean="0">
                <a:solidFill>
                  <a:schemeClr val="tx1"/>
                </a:solidFill>
                <a:effectLst/>
                <a:latin typeface="Times New Roman" pitchFamily="18" charset="0"/>
                <a:cs typeface="Times New Roman" pitchFamily="18" charset="0"/>
              </a:rPr>
              <a:t>             &gt; the thin wall of the tube,</a:t>
            </a:r>
          </a:p>
          <a:p>
            <a:pPr>
              <a:buNone/>
            </a:pPr>
            <a:r>
              <a:rPr lang="en-US" sz="2000" b="0" dirty="0" smtClean="0">
                <a:solidFill>
                  <a:schemeClr val="tx1"/>
                </a:solidFill>
                <a:effectLst/>
                <a:latin typeface="Times New Roman" pitchFamily="18" charset="0"/>
                <a:cs typeface="Times New Roman" pitchFamily="18" charset="0"/>
              </a:rPr>
              <a:t>             &gt; the inadequacy of tubal lumen,</a:t>
            </a:r>
          </a:p>
          <a:p>
            <a:pPr>
              <a:buNone/>
            </a:pPr>
            <a:r>
              <a:rPr lang="en-US" sz="2000" b="0" dirty="0" smtClean="0">
                <a:solidFill>
                  <a:schemeClr val="tx1"/>
                </a:solidFill>
                <a:effectLst/>
                <a:latin typeface="Times New Roman" pitchFamily="18" charset="0"/>
                <a:cs typeface="Times New Roman" pitchFamily="18" charset="0"/>
              </a:rPr>
              <a:t>             &gt; bleeding in the site of implantation as   </a:t>
            </a:r>
            <a:r>
              <a:rPr lang="en-US" sz="2000" b="0" dirty="0" err="1" smtClean="0">
                <a:solidFill>
                  <a:schemeClr val="tx1"/>
                </a:solidFill>
                <a:effectLst/>
                <a:latin typeface="Times New Roman" pitchFamily="18" charset="0"/>
                <a:cs typeface="Times New Roman" pitchFamily="18" charset="0"/>
              </a:rPr>
              <a:t>trophoblast</a:t>
            </a:r>
            <a:r>
              <a:rPr lang="en-US" sz="2000" b="0" dirty="0" smtClean="0">
                <a:solidFill>
                  <a:schemeClr val="tx1"/>
                </a:solidFill>
                <a:effectLst/>
                <a:latin typeface="Times New Roman" pitchFamily="18" charset="0"/>
                <a:cs typeface="Times New Roman" pitchFamily="18" charset="0"/>
              </a:rPr>
              <a:t> invades.</a:t>
            </a:r>
          </a:p>
          <a:p>
            <a:pPr>
              <a:buNone/>
            </a:pPr>
            <a:endParaRPr lang="en-US" sz="2000" b="0" dirty="0">
              <a:solidFill>
                <a:schemeClr val="tx1"/>
              </a:solidFill>
              <a:effectLst/>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72056" cy="4525963"/>
          </a:xfrm>
        </p:spPr>
        <p:txBody>
          <a:bodyPr>
            <a:normAutofit/>
          </a:bodyPr>
          <a:lstStyle/>
          <a:p>
            <a:pPr>
              <a:buNone/>
            </a:pPr>
            <a:endParaRPr lang="en-US" sz="2000" dirty="0" smtClean="0"/>
          </a:p>
          <a:p>
            <a:pPr>
              <a:buNone/>
            </a:pPr>
            <a:endParaRPr lang="en-US" sz="2000" b="1" u="sng" dirty="0">
              <a:solidFill>
                <a:srgbClr val="FFFF00"/>
              </a:solidFill>
            </a:endParaRPr>
          </a:p>
        </p:txBody>
      </p:sp>
      <p:sp>
        <p:nvSpPr>
          <p:cNvPr id="4" name="Footer Placeholder 3"/>
          <p:cNvSpPr>
            <a:spLocks noGrp="1"/>
          </p:cNvSpPr>
          <p:nvPr>
            <p:ph type="ftr" sz="quarter" idx="16"/>
          </p:nvPr>
        </p:nvSpPr>
        <p:spPr/>
        <p:txBody>
          <a:bodyPr/>
          <a:lstStyle/>
          <a:p>
            <a:endParaRPr lang="en-US" dirty="0">
              <a:solidFill>
                <a:schemeClr val="tx1"/>
              </a:solidFill>
            </a:endParaRPr>
          </a:p>
        </p:txBody>
      </p:sp>
      <p:sp>
        <p:nvSpPr>
          <p:cNvPr id="2" name="Title 1"/>
          <p:cNvSpPr>
            <a:spLocks noGrp="1"/>
          </p:cNvSpPr>
          <p:nvPr>
            <p:ph type="title"/>
          </p:nvPr>
        </p:nvSpPr>
        <p:spPr>
          <a:xfrm>
            <a:off x="285720" y="642918"/>
            <a:ext cx="4929222" cy="1143008"/>
          </a:xfrm>
        </p:spPr>
        <p:txBody>
          <a:bodyPr>
            <a:normAutofit/>
          </a:bodyPr>
          <a:lstStyle/>
          <a:p>
            <a:r>
              <a:rPr smtClean="0">
                <a:solidFill>
                  <a:srgbClr val="FFC000"/>
                </a:solidFill>
                <a:latin typeface="Aharoni" pitchFamily="2" charset="-79"/>
                <a:cs typeface="Aharoni" pitchFamily="2" charset="-79"/>
              </a:rPr>
              <a:t>PATHOPHYSIOLOGY</a:t>
            </a:r>
            <a:r>
              <a:rPr lang="en-US" dirty="0" smtClean="0">
                <a:solidFill>
                  <a:srgbClr val="FFC000"/>
                </a:solidFill>
                <a:latin typeface="Aharoni" pitchFamily="2" charset="-79"/>
                <a:cs typeface="Aharoni" pitchFamily="2" charset="-79"/>
              </a:rPr>
              <a:t>                   </a:t>
            </a:r>
            <a:endParaRPr lang="en-US" dirty="0">
              <a:solidFill>
                <a:srgbClr val="FFC000"/>
              </a:solidFill>
            </a:endParaRPr>
          </a:p>
        </p:txBody>
      </p:sp>
      <p:graphicFrame>
        <p:nvGraphicFramePr>
          <p:cNvPr id="5" name="Diagram 4"/>
          <p:cNvGraphicFramePr/>
          <p:nvPr/>
        </p:nvGraphicFramePr>
        <p:xfrm>
          <a:off x="3214646" y="285728"/>
          <a:ext cx="5929354" cy="6207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lumMod val="75000"/>
                  </a:schemeClr>
                </a:solidFill>
                <a:latin typeface="Times New Roman" pitchFamily="18" charset="0"/>
                <a:cs typeface="Times New Roman" pitchFamily="18" charset="0"/>
              </a:rPr>
              <a:t>Fate of tubal pregnancy</a:t>
            </a:r>
            <a:endParaRPr lang="en-US" sz="4000" b="1" dirty="0"/>
          </a:p>
        </p:txBody>
      </p:sp>
      <p:sp>
        <p:nvSpPr>
          <p:cNvPr id="3" name="Content Placeholder 2"/>
          <p:cNvSpPr>
            <a:spLocks noGrp="1"/>
          </p:cNvSpPr>
          <p:nvPr>
            <p:ph sz="quarter" idx="1"/>
          </p:nvPr>
        </p:nvSpPr>
        <p:spPr/>
        <p:txBody>
          <a:bodyPr>
            <a:normAutofit lnSpcReduction="10000"/>
          </a:bodyPr>
          <a:lstStyle/>
          <a:p>
            <a:r>
              <a:rPr lang="en-US" dirty="0" smtClean="0">
                <a:solidFill>
                  <a:schemeClr val="accent2">
                    <a:lumMod val="75000"/>
                  </a:schemeClr>
                </a:solidFill>
              </a:rPr>
              <a:t>1.Tubal mole:</a:t>
            </a:r>
          </a:p>
          <a:p>
            <a:pPr>
              <a:buNone/>
            </a:pPr>
            <a:r>
              <a:rPr lang="en-US" dirty="0" smtClean="0"/>
              <a:t>    Repeated small hemorrhages occur in </a:t>
            </a:r>
            <a:r>
              <a:rPr lang="en-US" dirty="0" err="1" smtClean="0"/>
              <a:t>chorio</a:t>
            </a:r>
            <a:r>
              <a:rPr lang="en-US" dirty="0" smtClean="0"/>
              <a:t>-capsular space, separating </a:t>
            </a:r>
            <a:r>
              <a:rPr lang="en-US" dirty="0" err="1" smtClean="0"/>
              <a:t>villi</a:t>
            </a:r>
            <a:r>
              <a:rPr lang="en-US" dirty="0" smtClean="0"/>
              <a:t> from their attachments.</a:t>
            </a:r>
          </a:p>
          <a:p>
            <a:pPr>
              <a:buNone/>
            </a:pPr>
            <a:r>
              <a:rPr lang="en-US" dirty="0" smtClean="0">
                <a:solidFill>
                  <a:schemeClr val="accent1">
                    <a:lumMod val="75000"/>
                  </a:schemeClr>
                </a:solidFill>
              </a:rPr>
              <a:t>Fate of mole- </a:t>
            </a:r>
            <a:r>
              <a:rPr lang="en-US" dirty="0" err="1" smtClean="0"/>
              <a:t>a.complete</a:t>
            </a:r>
            <a:r>
              <a:rPr lang="en-US" dirty="0" smtClean="0"/>
              <a:t> absorption</a:t>
            </a:r>
          </a:p>
          <a:p>
            <a:pPr>
              <a:buNone/>
            </a:pPr>
            <a:r>
              <a:rPr lang="en-US" dirty="0" smtClean="0"/>
              <a:t>                       </a:t>
            </a:r>
            <a:r>
              <a:rPr lang="en-US" dirty="0" err="1" smtClean="0"/>
              <a:t>b.expulsion</a:t>
            </a:r>
            <a:r>
              <a:rPr lang="en-US" dirty="0" smtClean="0"/>
              <a:t> through tubal </a:t>
            </a:r>
            <a:r>
              <a:rPr lang="en-US" dirty="0" err="1" smtClean="0"/>
              <a:t>ostium</a:t>
            </a:r>
            <a:r>
              <a:rPr lang="en-US" dirty="0" smtClean="0"/>
              <a:t>-tubal abortion.</a:t>
            </a:r>
          </a:p>
          <a:p>
            <a:pPr>
              <a:buNone/>
            </a:pPr>
            <a:endParaRPr lang="en-US" dirty="0" smtClean="0"/>
          </a:p>
          <a:p>
            <a:pPr>
              <a:buNone/>
            </a:pPr>
            <a:r>
              <a:rPr lang="en-US" dirty="0" smtClean="0"/>
              <a:t>Encysted blood in pouch of </a:t>
            </a:r>
            <a:r>
              <a:rPr lang="en-US" dirty="0" err="1" smtClean="0"/>
              <a:t>douglas</a:t>
            </a:r>
            <a:r>
              <a:rPr lang="en-US" dirty="0" smtClean="0"/>
              <a:t>- pelvic </a:t>
            </a:r>
            <a:r>
              <a:rPr lang="en-US" dirty="0" err="1" smtClean="0"/>
              <a:t>hematocele</a:t>
            </a:r>
            <a:r>
              <a:rPr lang="en-US" dirty="0" smtClean="0"/>
              <a:t>.</a:t>
            </a:r>
          </a:p>
          <a:p>
            <a:pPr>
              <a:buNone/>
            </a:pPr>
            <a:endParaRPr lang="en-US" dirty="0" smtClean="0"/>
          </a:p>
          <a:p>
            <a:pPr>
              <a:buNone/>
            </a:pPr>
            <a:r>
              <a:rPr lang="en-US" dirty="0" smtClean="0"/>
              <a:t>    </a:t>
            </a:r>
            <a:endParaRPr lang="en-US"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u="sng" dirty="0" smtClean="0">
                <a:solidFill>
                  <a:schemeClr val="accent1">
                    <a:lumMod val="50000"/>
                  </a:schemeClr>
                </a:solidFill>
              </a:rPr>
              <a:t>DEFINITION</a:t>
            </a:r>
            <a:endParaRPr lang="en-IN" b="1" dirty="0">
              <a:solidFill>
                <a:schemeClr val="accent1">
                  <a:lumMod val="50000"/>
                </a:schemeClr>
              </a:solidFill>
            </a:endParaRPr>
          </a:p>
        </p:txBody>
      </p:sp>
      <p:sp>
        <p:nvSpPr>
          <p:cNvPr id="3" name="Content Placeholder 2"/>
          <p:cNvSpPr>
            <a:spLocks noGrp="1"/>
          </p:cNvSpPr>
          <p:nvPr>
            <p:ph sz="quarter" idx="1"/>
          </p:nvPr>
        </p:nvSpPr>
        <p:spPr/>
        <p:txBody>
          <a:bodyPr/>
          <a:lstStyle/>
          <a:p>
            <a:pPr marL="0" indent="0" eaLnBrk="1" hangingPunct="1">
              <a:buFontTx/>
              <a:buNone/>
              <a:defRPr/>
            </a:pPr>
            <a:endParaRPr lang="en-GB" u="sng" dirty="0" smtClean="0"/>
          </a:p>
          <a:p>
            <a:pPr marL="0" indent="0" eaLnBrk="1" hangingPunct="1">
              <a:buFontTx/>
              <a:buNone/>
              <a:defRPr/>
            </a:pPr>
            <a:r>
              <a:rPr lang="en-GB" sz="2800" dirty="0" smtClean="0"/>
              <a:t>“Any pregnancy where the fertilised ovum gets implanted &amp; develops in a site other than normal uterine cavity”.</a:t>
            </a:r>
          </a:p>
          <a:p>
            <a:pPr marL="0" indent="0" eaLnBrk="1" hangingPunct="1">
              <a:buFontTx/>
              <a:buNone/>
              <a:defRPr/>
            </a:pPr>
            <a:endParaRPr lang="en-US" sz="2800" dirty="0" smtClean="0"/>
          </a:p>
          <a:p>
            <a:pPr marL="0" indent="0" eaLnBrk="1" hangingPunct="1">
              <a:buFontTx/>
              <a:buNone/>
              <a:defRPr/>
            </a:pPr>
            <a:r>
              <a:rPr lang="en-US" altLang="zh-CN" sz="2800" dirty="0" smtClean="0"/>
              <a:t>It represents a serious hazard to a woman’s health and reproductive potential, requiring prompt recognition and early aggressive intervention</a:t>
            </a:r>
            <a:r>
              <a:rPr lang="en-US" altLang="zh-CN" sz="2800" dirty="0" smtClean="0">
                <a:latin typeface="Times New Roman" pitchFamily="18" charset="0"/>
              </a:rPr>
              <a:t>.</a:t>
            </a:r>
            <a:endParaRPr lang="en-GB" sz="2800" dirty="0" smtClean="0"/>
          </a:p>
          <a:p>
            <a:pPr>
              <a:defRPr/>
            </a:pPr>
            <a:endParaRPr lang="en-US" dirty="0" smtClean="0"/>
          </a:p>
          <a:p>
            <a:pPr>
              <a:defRPr/>
            </a:pPr>
            <a:endParaRPr lang="en-IN"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endParaRPr lang="en-US" dirty="0"/>
          </a:p>
        </p:txBody>
      </p:sp>
      <p:sp>
        <p:nvSpPr>
          <p:cNvPr id="3" name="Content Placeholder 2"/>
          <p:cNvSpPr>
            <a:spLocks noGrp="1"/>
          </p:cNvSpPr>
          <p:nvPr>
            <p:ph sz="quarter" idx="1"/>
          </p:nvPr>
        </p:nvSpPr>
        <p:spPr>
          <a:xfrm>
            <a:off x="457200" y="1219200"/>
            <a:ext cx="7467600" cy="5254752"/>
          </a:xfrm>
        </p:spPr>
        <p:txBody>
          <a:bodyPr/>
          <a:lstStyle/>
          <a:p>
            <a:pPr>
              <a:buNone/>
            </a:pPr>
            <a:r>
              <a:rPr lang="en-US" dirty="0" smtClean="0">
                <a:solidFill>
                  <a:schemeClr val="accent2">
                    <a:lumMod val="75000"/>
                  </a:schemeClr>
                </a:solidFill>
              </a:rPr>
              <a:t>2.Tubal abortion:</a:t>
            </a:r>
            <a:r>
              <a:rPr lang="en-US" dirty="0" smtClean="0">
                <a:solidFill>
                  <a:schemeClr val="accent2">
                    <a:lumMod val="75000"/>
                  </a:schemeClr>
                </a:solidFill>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a:t>
            </a:r>
            <a:r>
              <a:rPr lang="en-US" dirty="0" smtClean="0">
                <a:latin typeface="Calibri" pitchFamily="34" charset="0"/>
                <a:cs typeface="Times New Roman" pitchFamily="18" charset="0"/>
              </a:rPr>
              <a:t>This occurs more if ovum had been implanted in the </a:t>
            </a:r>
            <a:r>
              <a:rPr lang="en-US" dirty="0" err="1" smtClean="0">
                <a:latin typeface="Calibri" pitchFamily="34" charset="0"/>
                <a:cs typeface="Times New Roman" pitchFamily="18" charset="0"/>
              </a:rPr>
              <a:t>ampullary</a:t>
            </a:r>
            <a:r>
              <a:rPr lang="en-US" dirty="0" smtClean="0">
                <a:latin typeface="Calibri" pitchFamily="34" charset="0"/>
                <a:cs typeface="Times New Roman" pitchFamily="18" charset="0"/>
              </a:rPr>
              <a:t> portion of the tube</a:t>
            </a:r>
          </a:p>
          <a:p>
            <a:pPr>
              <a:buNone/>
            </a:pPr>
            <a:r>
              <a:rPr lang="en-US" dirty="0" smtClean="0">
                <a:latin typeface="Calibri" pitchFamily="34" charset="0"/>
                <a:cs typeface="Times New Roman" pitchFamily="18" charset="0"/>
              </a:rPr>
              <a:t> Separation of the gestational sac is followed by its expulsion into the peritoneal cavity through the tubal </a:t>
            </a:r>
            <a:r>
              <a:rPr lang="en-US" dirty="0" err="1" smtClean="0">
                <a:latin typeface="Calibri" pitchFamily="34" charset="0"/>
                <a:cs typeface="Times New Roman" pitchFamily="18" charset="0"/>
              </a:rPr>
              <a:t>ostium</a:t>
            </a:r>
            <a:r>
              <a:rPr lang="en-US" dirty="0" smtClean="0">
                <a:latin typeface="Calibri" pitchFamily="34" charset="0"/>
                <a:cs typeface="Times New Roman" pitchFamily="18" charset="0"/>
              </a:rPr>
              <a:t>.</a:t>
            </a:r>
          </a:p>
          <a:p>
            <a:pPr>
              <a:buNone/>
            </a:pPr>
            <a:r>
              <a:rPr lang="en-US" dirty="0" smtClean="0">
                <a:latin typeface="Calibri" pitchFamily="34" charset="0"/>
                <a:cs typeface="Times New Roman" pitchFamily="18" charset="0"/>
              </a:rPr>
              <a:t>Rarely, </a:t>
            </a:r>
            <a:r>
              <a:rPr lang="en-US" dirty="0" err="1" smtClean="0">
                <a:latin typeface="Calibri" pitchFamily="34" charset="0"/>
                <a:cs typeface="Times New Roman" pitchFamily="18" charset="0"/>
              </a:rPr>
              <a:t>reimplantation</a:t>
            </a:r>
            <a:r>
              <a:rPr lang="en-US" dirty="0" smtClean="0">
                <a:latin typeface="Calibri" pitchFamily="34" charset="0"/>
                <a:cs typeface="Times New Roman" pitchFamily="18" charset="0"/>
              </a:rPr>
              <a:t> of the </a:t>
            </a:r>
            <a:r>
              <a:rPr lang="en-US" dirty="0" err="1" smtClean="0">
                <a:latin typeface="Calibri" pitchFamily="34" charset="0"/>
                <a:cs typeface="Times New Roman" pitchFamily="18" charset="0"/>
              </a:rPr>
              <a:t>conceptus</a:t>
            </a:r>
            <a:r>
              <a:rPr lang="en-US" dirty="0" smtClean="0">
                <a:latin typeface="Calibri" pitchFamily="34" charset="0"/>
                <a:cs typeface="Times New Roman" pitchFamily="18" charset="0"/>
              </a:rPr>
              <a:t> occurs in another abdominal structure leads to secondary abdominal pregnancy.</a:t>
            </a:r>
          </a:p>
          <a:p>
            <a:pPr>
              <a:buNone/>
            </a:pPr>
            <a:r>
              <a:rPr lang="en-US" dirty="0" smtClean="0">
                <a:latin typeface="Calibri" pitchFamily="34" charset="0"/>
                <a:cs typeface="Times New Roman" pitchFamily="18" charset="0"/>
              </a:rPr>
              <a:t>Tubal  abortion more common in </a:t>
            </a:r>
            <a:r>
              <a:rPr lang="en-US" dirty="0" err="1" smtClean="0">
                <a:solidFill>
                  <a:schemeClr val="accent2">
                    <a:lumMod val="75000"/>
                  </a:schemeClr>
                </a:solidFill>
                <a:latin typeface="Calibri" pitchFamily="34" charset="0"/>
                <a:cs typeface="Times New Roman" pitchFamily="18" charset="0"/>
              </a:rPr>
              <a:t>ampullary</a:t>
            </a:r>
            <a:r>
              <a:rPr lang="en-US" dirty="0" smtClean="0">
                <a:solidFill>
                  <a:schemeClr val="accent2">
                    <a:lumMod val="75000"/>
                  </a:schemeClr>
                </a:solidFill>
                <a:latin typeface="Calibri" pitchFamily="34" charset="0"/>
                <a:cs typeface="Times New Roman" pitchFamily="18" charset="0"/>
              </a:rPr>
              <a:t> and </a:t>
            </a:r>
            <a:r>
              <a:rPr lang="en-US" dirty="0" err="1" smtClean="0">
                <a:solidFill>
                  <a:schemeClr val="accent2">
                    <a:lumMod val="75000"/>
                  </a:schemeClr>
                </a:solidFill>
                <a:latin typeface="Calibri" pitchFamily="34" charset="0"/>
                <a:cs typeface="Times New Roman" pitchFamily="18" charset="0"/>
              </a:rPr>
              <a:t>fimbrial</a:t>
            </a:r>
            <a:r>
              <a:rPr lang="en-US" dirty="0" smtClean="0">
                <a:solidFill>
                  <a:schemeClr val="accent2">
                    <a:lumMod val="75000"/>
                  </a:schemeClr>
                </a:solidFill>
                <a:latin typeface="Calibri" pitchFamily="34" charset="0"/>
                <a:cs typeface="Times New Roman" pitchFamily="18" charset="0"/>
              </a:rPr>
              <a:t> pregnancies.</a:t>
            </a:r>
          </a:p>
          <a:p>
            <a:pPr>
              <a:buNone/>
            </a:pPr>
            <a:r>
              <a:rPr lang="en-US" dirty="0" smtClean="0">
                <a:latin typeface="Times New Roman" pitchFamily="18" charset="0"/>
                <a:cs typeface="Times New Roman" pitchFamily="18" charset="0"/>
              </a:rPr>
              <a:t> </a:t>
            </a:r>
            <a:endParaRPr lang="en-US" dirty="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normAutofit fontScale="90000"/>
          </a:bodyPr>
          <a:lstStyle/>
          <a:p>
            <a:endParaRPr lang="en-IN" dirty="0"/>
          </a:p>
        </p:txBody>
      </p:sp>
      <p:sp>
        <p:nvSpPr>
          <p:cNvPr id="3" name="Content Placeholder 2"/>
          <p:cNvSpPr>
            <a:spLocks noGrp="1"/>
          </p:cNvSpPr>
          <p:nvPr>
            <p:ph sz="quarter" idx="1"/>
          </p:nvPr>
        </p:nvSpPr>
        <p:spPr>
          <a:xfrm>
            <a:off x="457200" y="1219200"/>
            <a:ext cx="7467600" cy="5254752"/>
          </a:xfrm>
        </p:spPr>
        <p:txBody>
          <a:bodyPr>
            <a:normAutofit/>
          </a:bodyPr>
          <a:lstStyle/>
          <a:p>
            <a:pPr>
              <a:buNone/>
            </a:pPr>
            <a:r>
              <a:rPr lang="en-US" sz="2800" u="sng" dirty="0" smtClean="0">
                <a:solidFill>
                  <a:schemeClr val="accent2">
                    <a:lumMod val="75000"/>
                  </a:schemeClr>
                </a:solidFill>
                <a:latin typeface="Times New Roman" pitchFamily="18" charset="0"/>
                <a:cs typeface="Times New Roman" pitchFamily="18" charset="0"/>
              </a:rPr>
              <a:t>3-Tubal rupture:</a:t>
            </a:r>
          </a:p>
          <a:p>
            <a:pPr>
              <a:defRPr/>
            </a:pPr>
            <a:r>
              <a:rPr lang="en-US" dirty="0" smtClean="0"/>
              <a:t>Tubal rupture common in </a:t>
            </a:r>
            <a:r>
              <a:rPr lang="en-US" dirty="0" err="1" smtClean="0">
                <a:solidFill>
                  <a:schemeClr val="accent1">
                    <a:lumMod val="75000"/>
                  </a:schemeClr>
                </a:solidFill>
              </a:rPr>
              <a:t>isthmic</a:t>
            </a:r>
            <a:r>
              <a:rPr lang="en-US" dirty="0" smtClean="0">
                <a:solidFill>
                  <a:schemeClr val="accent1">
                    <a:lumMod val="75000"/>
                  </a:schemeClr>
                </a:solidFill>
              </a:rPr>
              <a:t> </a:t>
            </a:r>
            <a:r>
              <a:rPr lang="en-US" dirty="0" smtClean="0"/>
              <a:t>implantation.</a:t>
            </a:r>
          </a:p>
          <a:p>
            <a:pPr>
              <a:defRPr/>
            </a:pPr>
            <a:r>
              <a:rPr lang="en-US" dirty="0" err="1" smtClean="0"/>
              <a:t>Isthmic</a:t>
            </a:r>
            <a:r>
              <a:rPr lang="en-US" dirty="0" smtClean="0"/>
              <a:t> rupture occurs at- </a:t>
            </a:r>
            <a:r>
              <a:rPr lang="en-US" dirty="0" smtClean="0">
                <a:solidFill>
                  <a:schemeClr val="accent1">
                    <a:lumMod val="75000"/>
                  </a:schemeClr>
                </a:solidFill>
              </a:rPr>
              <a:t>6-8 weeks, </a:t>
            </a:r>
            <a:r>
              <a:rPr lang="en-US" dirty="0" err="1" smtClean="0">
                <a:solidFill>
                  <a:schemeClr val="accent1">
                    <a:lumMod val="75000"/>
                  </a:schemeClr>
                </a:solidFill>
              </a:rPr>
              <a:t>ampullary</a:t>
            </a:r>
            <a:r>
              <a:rPr lang="en-US" dirty="0" smtClean="0">
                <a:solidFill>
                  <a:schemeClr val="accent1">
                    <a:lumMod val="75000"/>
                  </a:schemeClr>
                </a:solidFill>
              </a:rPr>
              <a:t> at -8-12 weeks, interstitial at 4 months</a:t>
            </a:r>
            <a:r>
              <a:rPr lang="en-US" dirty="0" smtClean="0">
                <a:solidFill>
                  <a:schemeClr val="accent2">
                    <a:lumMod val="75000"/>
                  </a:schemeClr>
                </a:solidFill>
              </a:rPr>
              <a:t>.</a:t>
            </a:r>
          </a:p>
          <a:p>
            <a:pPr>
              <a:defRPr/>
            </a:pPr>
            <a:r>
              <a:rPr lang="en-US" dirty="0" err="1" smtClean="0"/>
              <a:t>Intraperitoneal</a:t>
            </a:r>
            <a:r>
              <a:rPr lang="en-US" dirty="0" smtClean="0"/>
              <a:t> rupture- most common, rent lies on </a:t>
            </a:r>
            <a:r>
              <a:rPr lang="en-US" dirty="0" err="1" smtClean="0"/>
              <a:t>antimesenteric</a:t>
            </a:r>
            <a:r>
              <a:rPr lang="en-US" dirty="0" smtClean="0"/>
              <a:t> border of the tube.</a:t>
            </a:r>
          </a:p>
          <a:p>
            <a:pPr>
              <a:defRPr/>
            </a:pPr>
            <a:r>
              <a:rPr lang="en-US" dirty="0" err="1" smtClean="0"/>
              <a:t>Extraperitoneal</a:t>
            </a:r>
            <a:r>
              <a:rPr lang="en-US" dirty="0" smtClean="0"/>
              <a:t> (</a:t>
            </a:r>
            <a:r>
              <a:rPr lang="en-US" dirty="0" err="1" smtClean="0"/>
              <a:t>intraligamentary</a:t>
            </a:r>
            <a:r>
              <a:rPr lang="en-US" dirty="0" smtClean="0"/>
              <a:t>)rupture- rent lies on mesenteric border of the tube, results in broad ligament hematoma.</a:t>
            </a:r>
          </a:p>
          <a:p>
            <a:pPr>
              <a:buNone/>
            </a:pPr>
            <a:endParaRPr lang="en-US" dirty="0" smtClean="0">
              <a:latin typeface="Times New Roman" pitchFamily="18" charset="0"/>
              <a:cs typeface="Times New Roman" pitchFamily="18" charset="0"/>
            </a:endParaRPr>
          </a:p>
          <a:p>
            <a:endParaRPr lang="en-IN" dirty="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228600" y="152400"/>
            <a:ext cx="8686800" cy="6705600"/>
          </a:xfrm>
        </p:spPr>
        <p:txBody>
          <a:bodyPr/>
          <a:lstStyle/>
          <a:p>
            <a:pPr eaLnBrk="1" hangingPunct="1">
              <a:lnSpc>
                <a:spcPct val="90000"/>
              </a:lnSpc>
              <a:buFont typeface="Wingdings" pitchFamily="2" charset="2"/>
              <a:buNone/>
              <a:defRPr/>
            </a:pPr>
            <a:r>
              <a:rPr lang="en-US" sz="2400" dirty="0" smtClean="0"/>
              <a:t>               </a:t>
            </a:r>
          </a:p>
          <a:p>
            <a:pPr eaLnBrk="1" hangingPunct="1">
              <a:lnSpc>
                <a:spcPct val="90000"/>
              </a:lnSpc>
              <a:buFont typeface="Wingdings" pitchFamily="2" charset="2"/>
              <a:buNone/>
              <a:defRPr/>
            </a:pPr>
            <a:endParaRPr lang="en-US" sz="2400" dirty="0" smtClean="0"/>
          </a:p>
          <a:p>
            <a:pPr eaLnBrk="1" hangingPunct="1">
              <a:lnSpc>
                <a:spcPct val="90000"/>
              </a:lnSpc>
              <a:buFont typeface="Wingdings" pitchFamily="2" charset="2"/>
              <a:buNone/>
              <a:defRPr/>
            </a:pPr>
            <a:r>
              <a:rPr lang="en-US" sz="2400" dirty="0" smtClean="0"/>
              <a:t>                     </a:t>
            </a:r>
            <a:r>
              <a:rPr lang="en-US" sz="2800" b="1" u="sng" dirty="0" smtClean="0">
                <a:solidFill>
                  <a:schemeClr val="accent1">
                    <a:lumMod val="75000"/>
                  </a:schemeClr>
                </a:solidFill>
              </a:rPr>
              <a:t>CLINICAL APPROACH</a:t>
            </a:r>
          </a:p>
          <a:p>
            <a:pPr eaLnBrk="1" hangingPunct="1">
              <a:lnSpc>
                <a:spcPct val="90000"/>
              </a:lnSpc>
              <a:buFont typeface="Wingdings" pitchFamily="2" charset="2"/>
              <a:buNone/>
              <a:defRPr/>
            </a:pPr>
            <a:endParaRPr lang="en-US" sz="2400" b="1" dirty="0" smtClean="0"/>
          </a:p>
          <a:p>
            <a:pPr eaLnBrk="1" hangingPunct="1">
              <a:lnSpc>
                <a:spcPct val="90000"/>
              </a:lnSpc>
              <a:defRPr/>
            </a:pPr>
            <a:r>
              <a:rPr lang="en-US" sz="2400" dirty="0" err="1" smtClean="0"/>
              <a:t>Dignosis</a:t>
            </a:r>
            <a:r>
              <a:rPr lang="en-US" sz="2400" dirty="0" smtClean="0"/>
              <a:t> can be done by history, detail examination and judicious use of investigation.</a:t>
            </a:r>
          </a:p>
          <a:p>
            <a:pPr eaLnBrk="1" hangingPunct="1">
              <a:lnSpc>
                <a:spcPct val="90000"/>
              </a:lnSpc>
              <a:buFont typeface="Wingdings" pitchFamily="2" charset="2"/>
              <a:buNone/>
              <a:defRPr/>
            </a:pPr>
            <a:endParaRPr lang="en-US" sz="2400" dirty="0" smtClean="0"/>
          </a:p>
          <a:p>
            <a:pPr eaLnBrk="1" hangingPunct="1">
              <a:lnSpc>
                <a:spcPct val="90000"/>
              </a:lnSpc>
              <a:defRPr/>
            </a:pPr>
            <a:r>
              <a:rPr lang="en-US" sz="2400" dirty="0" smtClean="0"/>
              <a:t>H/o infertility, menstrual history, previous surgery, past PID, tubal surgery, current contraceptive measures should be asked.</a:t>
            </a:r>
          </a:p>
          <a:p>
            <a:pPr eaLnBrk="1" hangingPunct="1">
              <a:lnSpc>
                <a:spcPct val="90000"/>
              </a:lnSpc>
              <a:buFont typeface="Wingdings" pitchFamily="2" charset="2"/>
              <a:buNone/>
              <a:defRPr/>
            </a:pPr>
            <a:endParaRPr lang="en-US" sz="2400" dirty="0" smtClean="0"/>
          </a:p>
          <a:p>
            <a:pPr eaLnBrk="1" hangingPunct="1">
              <a:lnSpc>
                <a:spcPct val="90000"/>
              </a:lnSpc>
              <a:defRPr/>
            </a:pPr>
            <a:r>
              <a:rPr lang="en-US" sz="2400" dirty="0" smtClean="0"/>
              <a:t>Wide spectrum of clinical presentation from asymptomatic patient to others with acute abdomen and in shock.</a:t>
            </a:r>
          </a:p>
          <a:p>
            <a:pPr eaLnBrk="1" hangingPunct="1">
              <a:lnSpc>
                <a:spcPct val="90000"/>
              </a:lnSpc>
              <a:buFont typeface="Wingdings" pitchFamily="2" charset="2"/>
              <a:buNone/>
              <a:defRPr/>
            </a:pPr>
            <a:endParaRPr lang="en-US" sz="2400" b="1" u="sng" dirty="0" smtClean="0"/>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lumMod val="75000"/>
                  </a:schemeClr>
                </a:solidFill>
                <a:effectLst/>
                <a:latin typeface="Times New Roman" pitchFamily="18" charset="0"/>
                <a:cs typeface="Times New Roman" pitchFamily="18" charset="0"/>
              </a:rPr>
              <a:t>Clinical </a:t>
            </a:r>
            <a:r>
              <a:rPr lang="en-US" b="1" dirty="0" err="1" smtClean="0">
                <a:solidFill>
                  <a:schemeClr val="accent1">
                    <a:lumMod val="75000"/>
                  </a:schemeClr>
                </a:solidFill>
                <a:effectLst/>
                <a:latin typeface="Times New Roman" pitchFamily="18" charset="0"/>
                <a:cs typeface="Times New Roman" pitchFamily="18" charset="0"/>
              </a:rPr>
              <a:t>traid</a:t>
            </a:r>
            <a:r>
              <a:rPr lang="en-US" b="1" dirty="0" smtClean="0">
                <a:solidFill>
                  <a:schemeClr val="accent1">
                    <a:lumMod val="75000"/>
                  </a:schemeClr>
                </a:solidFill>
                <a:effectLst/>
                <a:latin typeface="Times New Roman" pitchFamily="18" charset="0"/>
                <a:cs typeface="Times New Roman" pitchFamily="18" charset="0"/>
              </a:rPr>
              <a:t> (3As)</a:t>
            </a:r>
            <a:endParaRPr lang="en-US" b="1" dirty="0">
              <a:solidFill>
                <a:schemeClr val="accent1">
                  <a:lumMod val="75000"/>
                </a:schemeClr>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419600"/>
          </a:xfrm>
        </p:spPr>
        <p:txBody>
          <a:bodyPr>
            <a:normAutofit/>
          </a:bodyPr>
          <a:lstStyle/>
          <a:p>
            <a:pPr>
              <a:buNone/>
            </a:pPr>
            <a:r>
              <a:rPr lang="en-US" b="0" dirty="0">
                <a:solidFill>
                  <a:schemeClr val="tx1"/>
                </a:solidFill>
                <a:effectLst/>
                <a:latin typeface="Times New Roman" pitchFamily="18" charset="0"/>
                <a:cs typeface="Times New Roman" pitchFamily="18" charset="0"/>
              </a:rPr>
              <a:t> </a:t>
            </a:r>
            <a:r>
              <a:rPr lang="en-US" b="0" dirty="0" smtClean="0">
                <a:solidFill>
                  <a:schemeClr val="tx1"/>
                </a:solidFill>
                <a:effectLst/>
                <a:latin typeface="Times New Roman" pitchFamily="18" charset="0"/>
                <a:cs typeface="Times New Roman" pitchFamily="18" charset="0"/>
              </a:rPr>
              <a:t>                                  </a:t>
            </a:r>
            <a:r>
              <a:rPr lang="en-US" b="0" dirty="0" err="1" smtClean="0">
                <a:solidFill>
                  <a:schemeClr val="tx1"/>
                </a:solidFill>
                <a:effectLst/>
                <a:latin typeface="Times New Roman" pitchFamily="18" charset="0"/>
                <a:cs typeface="Times New Roman" pitchFamily="18" charset="0"/>
              </a:rPr>
              <a:t>Amenorrhoea</a:t>
            </a:r>
            <a:endParaRPr lang="en-US" b="0" dirty="0" smtClean="0">
              <a:solidFill>
                <a:schemeClr val="tx1"/>
              </a:solidFill>
              <a:effectLst/>
              <a:latin typeface="Times New Roman" pitchFamily="18" charset="0"/>
              <a:cs typeface="Times New Roman" pitchFamily="18" charset="0"/>
            </a:endParaRPr>
          </a:p>
          <a:p>
            <a:endParaRPr lang="en-US" b="0" dirty="0">
              <a:solidFill>
                <a:schemeClr val="tx1"/>
              </a:solidFill>
              <a:effectLst/>
              <a:latin typeface="Times New Roman" pitchFamily="18" charset="0"/>
              <a:cs typeface="Times New Roman" pitchFamily="18" charset="0"/>
            </a:endParaRPr>
          </a:p>
          <a:p>
            <a:pPr>
              <a:buNone/>
            </a:pPr>
            <a:r>
              <a:rPr lang="en-US" sz="2800" b="0" dirty="0" smtClean="0">
                <a:solidFill>
                  <a:srgbClr val="FF0000"/>
                </a:solidFill>
                <a:effectLst/>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E</a:t>
            </a:r>
            <a:r>
              <a:rPr lang="en-US" sz="2800" b="0" dirty="0" smtClean="0">
                <a:solidFill>
                  <a:srgbClr val="FF0000"/>
                </a:solidFill>
                <a:effectLst/>
                <a:latin typeface="Times New Roman" pitchFamily="18" charset="0"/>
                <a:cs typeface="Times New Roman" pitchFamily="18" charset="0"/>
              </a:rPr>
              <a:t>ctopic       </a:t>
            </a:r>
          </a:p>
          <a:p>
            <a:pPr>
              <a:buNone/>
            </a:pPr>
            <a:r>
              <a:rPr lang="en-US" sz="2800" b="0" dirty="0" smtClean="0">
                <a:solidFill>
                  <a:srgbClr val="FF0000"/>
                </a:solidFill>
                <a:effectLst/>
                <a:latin typeface="Times New Roman" pitchFamily="18" charset="0"/>
                <a:cs typeface="Times New Roman" pitchFamily="18" charset="0"/>
              </a:rPr>
              <a:t>                                Pregnancy</a:t>
            </a:r>
          </a:p>
          <a:p>
            <a:pPr>
              <a:buNone/>
            </a:pPr>
            <a:endParaRPr lang="en-US" b="0" dirty="0" smtClean="0">
              <a:solidFill>
                <a:schemeClr val="tx1"/>
              </a:solidFill>
              <a:effectLst/>
              <a:latin typeface="Times New Roman" pitchFamily="18" charset="0"/>
              <a:cs typeface="Times New Roman" pitchFamily="18" charset="0"/>
            </a:endParaRPr>
          </a:p>
          <a:p>
            <a:pPr>
              <a:buNone/>
            </a:pPr>
            <a:endParaRPr lang="en-US" b="0" dirty="0" smtClean="0">
              <a:solidFill>
                <a:schemeClr val="tx1"/>
              </a:solidFill>
              <a:effectLst/>
              <a:latin typeface="Times New Roman" pitchFamily="18" charset="0"/>
              <a:cs typeface="Times New Roman" pitchFamily="18" charset="0"/>
            </a:endParaRPr>
          </a:p>
          <a:p>
            <a:pPr>
              <a:buNone/>
            </a:pPr>
            <a:r>
              <a:rPr lang="en-US" b="0" dirty="0" smtClean="0">
                <a:solidFill>
                  <a:schemeClr val="tx1"/>
                </a:solidFill>
                <a:effectLst/>
                <a:latin typeface="Times New Roman" pitchFamily="18" charset="0"/>
                <a:cs typeface="Times New Roman" pitchFamily="18" charset="0"/>
              </a:rPr>
              <a:t>    Abdominal pain                                   Abnormal vaginal</a:t>
            </a:r>
          </a:p>
          <a:p>
            <a:pPr>
              <a:buNone/>
            </a:pPr>
            <a:r>
              <a:rPr lang="en-US" b="0" dirty="0">
                <a:solidFill>
                  <a:schemeClr val="tx1"/>
                </a:solidFill>
                <a:effectLst/>
                <a:latin typeface="Times New Roman" pitchFamily="18" charset="0"/>
                <a:cs typeface="Times New Roman" pitchFamily="18" charset="0"/>
              </a:rPr>
              <a:t> </a:t>
            </a:r>
            <a:r>
              <a:rPr lang="en-US" b="0" dirty="0" smtClean="0">
                <a:solidFill>
                  <a:schemeClr val="tx1"/>
                </a:solidFill>
                <a:effectLst/>
                <a:latin typeface="Times New Roman" pitchFamily="18" charset="0"/>
                <a:cs typeface="Times New Roman" pitchFamily="18" charset="0"/>
              </a:rPr>
              <a:t>                                                               bleeding                     </a:t>
            </a:r>
            <a:endParaRPr lang="en-US" b="0" dirty="0">
              <a:solidFill>
                <a:schemeClr val="tx1"/>
              </a:solidFill>
              <a:effectLst/>
              <a:latin typeface="Times New Roman" pitchFamily="18" charset="0"/>
              <a:cs typeface="Times New Roman" pitchFamily="18" charset="0"/>
            </a:endParaRPr>
          </a:p>
        </p:txBody>
      </p:sp>
      <p:cxnSp>
        <p:nvCxnSpPr>
          <p:cNvPr id="6" name="Straight Connector 5"/>
          <p:cNvCxnSpPr/>
          <p:nvPr/>
        </p:nvCxnSpPr>
        <p:spPr>
          <a:xfrm rot="16200000" flipH="1">
            <a:off x="4610100" y="2247900"/>
            <a:ext cx="2286000" cy="1905000"/>
          </a:xfrm>
          <a:prstGeom prst="line">
            <a:avLst/>
          </a:prstGeom>
          <a:ln w="63500" cap="rnd" cmpd="tri">
            <a:solidFill>
              <a:srgbClr val="FFFF00"/>
            </a:solidFill>
          </a:ln>
          <a:scene3d>
            <a:camera prst="orthographicFront">
              <a:rot lat="0" lon="0" rev="0"/>
            </a:camera>
            <a:lightRig rig="threePt" dir="t"/>
          </a:scene3d>
          <a:sp3d extrusionH="76200">
            <a:bevelT prst="relaxedInset"/>
            <a:bevelB prst="relaxedInset"/>
            <a:extrusionClr>
              <a:srgbClr val="C00000"/>
            </a:extrusionClr>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181100" y="2171700"/>
            <a:ext cx="2133600" cy="2057400"/>
          </a:xfrm>
          <a:prstGeom prst="line">
            <a:avLst/>
          </a:prstGeom>
          <a:ln w="63500" cap="rnd" cmpd="tri">
            <a:solidFill>
              <a:srgbClr val="FFFF00"/>
            </a:solidFill>
          </a:ln>
          <a:scene3d>
            <a:camera prst="orthographicFront"/>
            <a:lightRig rig="threePt" dir="t"/>
          </a:scene3d>
          <a:sp3d extrusionH="76200">
            <a:bevelT prst="relaxedInset"/>
            <a:bevelB prst="relaxedInset"/>
            <a:extrusionClr>
              <a:srgbClr val="C00000"/>
            </a:extrusionClr>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95600" y="4572000"/>
            <a:ext cx="2057400" cy="1588"/>
          </a:xfrm>
          <a:prstGeom prst="line">
            <a:avLst/>
          </a:prstGeom>
          <a:ln w="76200" cap="rnd" cmpd="tri">
            <a:solidFill>
              <a:srgbClr val="FFFF00"/>
            </a:solidFill>
            <a:round/>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304800" y="304800"/>
            <a:ext cx="8610600" cy="6248400"/>
          </a:xfrm>
        </p:spPr>
        <p:txBody>
          <a:bodyPr>
            <a:normAutofit fontScale="92500" lnSpcReduction="10000"/>
          </a:bodyPr>
          <a:lstStyle/>
          <a:p>
            <a:pPr eaLnBrk="1" hangingPunct="1">
              <a:lnSpc>
                <a:spcPct val="80000"/>
              </a:lnSpc>
              <a:buFont typeface="Wingdings" pitchFamily="2" charset="2"/>
              <a:buNone/>
              <a:defRPr/>
            </a:pPr>
            <a:endParaRPr lang="en-US" sz="2400" b="1" u="sng" dirty="0" smtClean="0">
              <a:solidFill>
                <a:srgbClr val="FF9900"/>
              </a:solidFill>
            </a:endParaRPr>
          </a:p>
          <a:p>
            <a:pPr eaLnBrk="1" hangingPunct="1">
              <a:lnSpc>
                <a:spcPct val="80000"/>
              </a:lnSpc>
              <a:buFont typeface="Wingdings" pitchFamily="2" charset="2"/>
              <a:buNone/>
              <a:defRPr/>
            </a:pPr>
            <a:r>
              <a:rPr lang="en-US" sz="2400" b="1" dirty="0" smtClean="0">
                <a:solidFill>
                  <a:srgbClr val="FF9900"/>
                </a:solidFill>
              </a:rPr>
              <a:t>              </a:t>
            </a:r>
            <a:r>
              <a:rPr lang="en-US" sz="2800" b="1" u="sng" dirty="0" smtClean="0">
                <a:solidFill>
                  <a:schemeClr val="accent1">
                    <a:lumMod val="75000"/>
                  </a:schemeClr>
                </a:solidFill>
              </a:rPr>
              <a:t>ACUTE ECTOPIC PREGNANCY</a:t>
            </a:r>
          </a:p>
          <a:p>
            <a:pPr eaLnBrk="1" hangingPunct="1">
              <a:lnSpc>
                <a:spcPct val="80000"/>
              </a:lnSpc>
              <a:buFont typeface="Wingdings" pitchFamily="2" charset="2"/>
              <a:buNone/>
              <a:defRPr/>
            </a:pPr>
            <a:endParaRPr lang="en-US" sz="2800" b="1" u="sng" dirty="0" smtClean="0">
              <a:solidFill>
                <a:srgbClr val="FF9900"/>
              </a:solidFill>
            </a:endParaRPr>
          </a:p>
          <a:p>
            <a:pPr eaLnBrk="1" hangingPunct="1">
              <a:lnSpc>
                <a:spcPct val="80000"/>
              </a:lnSpc>
              <a:defRPr/>
            </a:pPr>
            <a:r>
              <a:rPr lang="en-US" sz="2400" dirty="0" smtClean="0">
                <a:solidFill>
                  <a:srgbClr val="FFFF00"/>
                </a:solidFill>
              </a:rPr>
              <a:t> </a:t>
            </a:r>
            <a:r>
              <a:rPr lang="en-US" sz="2400" dirty="0" smtClean="0">
                <a:solidFill>
                  <a:srgbClr val="C00000"/>
                </a:solidFill>
              </a:rPr>
              <a:t>Classical triad </a:t>
            </a:r>
            <a:r>
              <a:rPr lang="en-US" sz="2400" dirty="0" smtClean="0"/>
              <a:t>is present in 50% of patient with    </a:t>
            </a:r>
          </a:p>
          <a:p>
            <a:pPr eaLnBrk="1" hangingPunct="1">
              <a:lnSpc>
                <a:spcPct val="80000"/>
              </a:lnSpc>
              <a:buFont typeface="Wingdings" pitchFamily="2" charset="2"/>
              <a:buNone/>
              <a:defRPr/>
            </a:pPr>
            <a:r>
              <a:rPr lang="en-US" sz="2400" dirty="0" smtClean="0"/>
              <a:t>       rupture ectopic.</a:t>
            </a:r>
          </a:p>
          <a:p>
            <a:pPr eaLnBrk="1" hangingPunct="1">
              <a:lnSpc>
                <a:spcPct val="80000"/>
              </a:lnSpc>
              <a:buFont typeface="Wingdings" pitchFamily="2" charset="2"/>
              <a:buNone/>
              <a:defRPr/>
            </a:pPr>
            <a:endParaRPr lang="en-US" sz="2400" dirty="0" smtClean="0"/>
          </a:p>
          <a:p>
            <a:pPr eaLnBrk="1" hangingPunct="1">
              <a:lnSpc>
                <a:spcPct val="80000"/>
              </a:lnSpc>
              <a:buFont typeface="Wingdings" pitchFamily="2" charset="2"/>
              <a:buNone/>
              <a:defRPr/>
            </a:pPr>
            <a:r>
              <a:rPr lang="en-US" sz="2400" dirty="0" smtClean="0"/>
              <a:t>        </a:t>
            </a:r>
            <a:r>
              <a:rPr lang="en-US" sz="2400" dirty="0" smtClean="0">
                <a:solidFill>
                  <a:srgbClr val="C00000"/>
                </a:solidFill>
              </a:rPr>
              <a:t>- PAIN:- </a:t>
            </a:r>
            <a:r>
              <a:rPr lang="en-US" sz="2400" dirty="0" smtClean="0"/>
              <a:t>most constant feature in 95% patient</a:t>
            </a:r>
          </a:p>
          <a:p>
            <a:pPr eaLnBrk="1" hangingPunct="1">
              <a:lnSpc>
                <a:spcPct val="80000"/>
              </a:lnSpc>
              <a:buFont typeface="Wingdings" pitchFamily="2" charset="2"/>
              <a:buNone/>
              <a:defRPr/>
            </a:pPr>
            <a:r>
              <a:rPr lang="en-US" sz="2400" dirty="0" smtClean="0"/>
              <a:t>                   - variable in severity and nature.</a:t>
            </a:r>
          </a:p>
          <a:p>
            <a:pPr eaLnBrk="1" hangingPunct="1">
              <a:lnSpc>
                <a:spcPct val="80000"/>
              </a:lnSpc>
              <a:buFont typeface="Wingdings" pitchFamily="2" charset="2"/>
              <a:buNone/>
              <a:defRPr/>
            </a:pPr>
            <a:r>
              <a:rPr lang="en-US" dirty="0" smtClean="0"/>
              <a:t>           shoulder pain- referred pain due to diaphragmatic irritation from </a:t>
            </a:r>
            <a:r>
              <a:rPr lang="en-US" dirty="0" err="1" smtClean="0"/>
              <a:t>hemoperitoneum</a:t>
            </a:r>
            <a:r>
              <a:rPr lang="en-US" dirty="0" smtClean="0"/>
              <a:t>.</a:t>
            </a:r>
            <a:endParaRPr lang="en-US" sz="2400" dirty="0" smtClean="0"/>
          </a:p>
          <a:p>
            <a:pPr eaLnBrk="1" hangingPunct="1">
              <a:lnSpc>
                <a:spcPct val="80000"/>
              </a:lnSpc>
              <a:buFont typeface="Wingdings" pitchFamily="2" charset="2"/>
              <a:buNone/>
              <a:defRPr/>
            </a:pPr>
            <a:endParaRPr lang="en-US" sz="2400" dirty="0" smtClean="0">
              <a:solidFill>
                <a:srgbClr val="C00000"/>
              </a:solidFill>
            </a:endParaRPr>
          </a:p>
          <a:p>
            <a:pPr eaLnBrk="1" hangingPunct="1">
              <a:lnSpc>
                <a:spcPct val="80000"/>
              </a:lnSpc>
              <a:buFont typeface="Wingdings" pitchFamily="2" charset="2"/>
              <a:buNone/>
              <a:defRPr/>
            </a:pPr>
            <a:r>
              <a:rPr lang="en-US" sz="2400" dirty="0" smtClean="0">
                <a:solidFill>
                  <a:srgbClr val="C00000"/>
                </a:solidFill>
              </a:rPr>
              <a:t>        - AMENORRHOEA:- </a:t>
            </a:r>
            <a:r>
              <a:rPr lang="en-US" sz="2400" dirty="0" smtClean="0"/>
              <a:t>60-80% of patient</a:t>
            </a:r>
          </a:p>
          <a:p>
            <a:pPr eaLnBrk="1" hangingPunct="1">
              <a:lnSpc>
                <a:spcPct val="80000"/>
              </a:lnSpc>
              <a:buFont typeface="Wingdings" pitchFamily="2" charset="2"/>
              <a:buNone/>
              <a:defRPr/>
            </a:pPr>
            <a:r>
              <a:rPr lang="en-US" sz="2400" dirty="0" smtClean="0"/>
              <a:t>             - there may be delayed period or slight  </a:t>
            </a:r>
          </a:p>
          <a:p>
            <a:pPr eaLnBrk="1" hangingPunct="1">
              <a:lnSpc>
                <a:spcPct val="80000"/>
              </a:lnSpc>
              <a:buFont typeface="Wingdings" pitchFamily="2" charset="2"/>
              <a:buNone/>
              <a:defRPr/>
            </a:pPr>
            <a:r>
              <a:rPr lang="en-US" sz="2400" dirty="0" smtClean="0"/>
              <a:t>               spotting at the time of expected menses.</a:t>
            </a:r>
          </a:p>
          <a:p>
            <a:pPr eaLnBrk="1" hangingPunct="1">
              <a:lnSpc>
                <a:spcPct val="80000"/>
              </a:lnSpc>
              <a:buFont typeface="Wingdings" pitchFamily="2" charset="2"/>
              <a:buNone/>
              <a:defRPr/>
            </a:pPr>
            <a:endParaRPr lang="en-US" sz="2400" dirty="0" smtClean="0">
              <a:solidFill>
                <a:srgbClr val="C00000"/>
              </a:solidFill>
            </a:endParaRPr>
          </a:p>
          <a:p>
            <a:pPr eaLnBrk="1" hangingPunct="1">
              <a:lnSpc>
                <a:spcPct val="80000"/>
              </a:lnSpc>
              <a:buFont typeface="Wingdings" pitchFamily="2" charset="2"/>
              <a:buNone/>
              <a:defRPr/>
            </a:pPr>
            <a:r>
              <a:rPr lang="en-US" sz="2400" dirty="0" smtClean="0">
                <a:solidFill>
                  <a:srgbClr val="C00000"/>
                </a:solidFill>
              </a:rPr>
              <a:t>        - VAGINAL BLEEDING: - </a:t>
            </a:r>
            <a:r>
              <a:rPr lang="en-US" sz="2400" dirty="0" smtClean="0"/>
              <a:t>scanty dark brown</a:t>
            </a:r>
          </a:p>
          <a:p>
            <a:pPr eaLnBrk="1" hangingPunct="1">
              <a:lnSpc>
                <a:spcPct val="80000"/>
              </a:lnSpc>
              <a:buFont typeface="Wingdings" pitchFamily="2" charset="2"/>
              <a:buNone/>
              <a:defRPr/>
            </a:pPr>
            <a:endParaRPr lang="en-US" sz="2400" dirty="0" smtClean="0"/>
          </a:p>
          <a:p>
            <a:pPr eaLnBrk="1" hangingPunct="1">
              <a:lnSpc>
                <a:spcPct val="80000"/>
              </a:lnSpc>
              <a:defRPr/>
            </a:pPr>
            <a:r>
              <a:rPr lang="en-US" sz="2400" dirty="0" smtClean="0"/>
              <a:t>Feeling of nausea, vomiting , fainting attack, syncope attack(10%) due to reflex vasomotor disturbance.</a:t>
            </a:r>
          </a:p>
          <a:p>
            <a:pPr eaLnBrk="1" hangingPunct="1">
              <a:lnSpc>
                <a:spcPct val="80000"/>
              </a:lnSpc>
              <a:buFont typeface="Wingdings" pitchFamily="2" charset="2"/>
              <a:buNone/>
              <a:defRPr/>
            </a:pPr>
            <a:endParaRPr lang="en-US" sz="2400" dirty="0" smtClean="0"/>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304800" y="152400"/>
            <a:ext cx="8610600" cy="6629400"/>
          </a:xfrm>
        </p:spPr>
        <p:txBody>
          <a:bodyPr/>
          <a:lstStyle/>
          <a:p>
            <a:pPr eaLnBrk="1" hangingPunct="1">
              <a:lnSpc>
                <a:spcPct val="80000"/>
              </a:lnSpc>
              <a:defRPr/>
            </a:pPr>
            <a:endParaRPr lang="en-US" sz="2400" dirty="0" smtClean="0"/>
          </a:p>
          <a:p>
            <a:pPr eaLnBrk="1" hangingPunct="1">
              <a:lnSpc>
                <a:spcPct val="80000"/>
              </a:lnSpc>
              <a:defRPr/>
            </a:pPr>
            <a:endParaRPr lang="en-US" sz="2400" dirty="0" smtClean="0"/>
          </a:p>
          <a:p>
            <a:pPr eaLnBrk="1" hangingPunct="1">
              <a:lnSpc>
                <a:spcPct val="80000"/>
              </a:lnSpc>
              <a:defRPr/>
            </a:pPr>
            <a:r>
              <a:rPr lang="en-US" sz="2400" b="1" dirty="0" smtClean="0">
                <a:solidFill>
                  <a:srgbClr val="C00000"/>
                </a:solidFill>
              </a:rPr>
              <a:t>O/E:-</a:t>
            </a:r>
            <a:r>
              <a:rPr lang="en-US" sz="2400" dirty="0" smtClean="0">
                <a:solidFill>
                  <a:srgbClr val="C00000"/>
                </a:solidFill>
              </a:rPr>
              <a:t> </a:t>
            </a:r>
            <a:r>
              <a:rPr lang="en-US" sz="2400" dirty="0" smtClean="0"/>
              <a:t>patient is restless in agony, looks blanched,   </a:t>
            </a:r>
          </a:p>
          <a:p>
            <a:pPr eaLnBrk="1" hangingPunct="1">
              <a:lnSpc>
                <a:spcPct val="80000"/>
              </a:lnSpc>
              <a:buFont typeface="Wingdings" pitchFamily="2" charset="2"/>
              <a:buNone/>
              <a:defRPr/>
            </a:pPr>
            <a:r>
              <a:rPr lang="en-US" sz="2400" dirty="0" smtClean="0"/>
              <a:t>             pale, sweating with cold clammy skin.</a:t>
            </a:r>
          </a:p>
          <a:p>
            <a:pPr eaLnBrk="1" hangingPunct="1">
              <a:lnSpc>
                <a:spcPct val="80000"/>
              </a:lnSpc>
              <a:buFont typeface="Wingdings" pitchFamily="2" charset="2"/>
              <a:buNone/>
              <a:defRPr/>
            </a:pPr>
            <a:r>
              <a:rPr lang="en-US" sz="2400" dirty="0" smtClean="0"/>
              <a:t>             Features of shock, tachycardia, hypotension.</a:t>
            </a:r>
          </a:p>
          <a:p>
            <a:pPr eaLnBrk="1" hangingPunct="1">
              <a:lnSpc>
                <a:spcPct val="80000"/>
              </a:lnSpc>
              <a:buFont typeface="Wingdings" pitchFamily="2" charset="2"/>
              <a:buNone/>
              <a:defRPr/>
            </a:pPr>
            <a:endParaRPr lang="en-US" sz="2400" dirty="0" smtClean="0"/>
          </a:p>
          <a:p>
            <a:pPr eaLnBrk="1" hangingPunct="1">
              <a:lnSpc>
                <a:spcPct val="80000"/>
              </a:lnSpc>
              <a:defRPr/>
            </a:pPr>
            <a:r>
              <a:rPr lang="en-US" sz="2400" b="1" dirty="0" smtClean="0">
                <a:solidFill>
                  <a:srgbClr val="C00000"/>
                </a:solidFill>
              </a:rPr>
              <a:t>P/A:-</a:t>
            </a:r>
            <a:r>
              <a:rPr lang="en-US" sz="2400" dirty="0" smtClean="0">
                <a:solidFill>
                  <a:srgbClr val="C00000"/>
                </a:solidFill>
              </a:rPr>
              <a:t> </a:t>
            </a:r>
            <a:r>
              <a:rPr lang="en-US" sz="2400" dirty="0" smtClean="0"/>
              <a:t>abdomen tense, tender mostly in lower    </a:t>
            </a:r>
          </a:p>
          <a:p>
            <a:pPr eaLnBrk="1" hangingPunct="1">
              <a:lnSpc>
                <a:spcPct val="80000"/>
              </a:lnSpc>
              <a:buFont typeface="Wingdings" pitchFamily="2" charset="2"/>
              <a:buNone/>
              <a:defRPr/>
            </a:pPr>
            <a:r>
              <a:rPr lang="en-US" sz="2400" dirty="0" smtClean="0"/>
              <a:t>             abdomen.</a:t>
            </a:r>
          </a:p>
          <a:p>
            <a:pPr eaLnBrk="1" hangingPunct="1">
              <a:lnSpc>
                <a:spcPct val="80000"/>
              </a:lnSpc>
              <a:buFont typeface="Wingdings" pitchFamily="2" charset="2"/>
              <a:buNone/>
              <a:defRPr/>
            </a:pPr>
            <a:endParaRPr lang="en-US" sz="2400" dirty="0" smtClean="0"/>
          </a:p>
          <a:p>
            <a:pPr eaLnBrk="1" hangingPunct="1">
              <a:lnSpc>
                <a:spcPct val="80000"/>
              </a:lnSpc>
              <a:defRPr/>
            </a:pPr>
            <a:r>
              <a:rPr lang="en-US" sz="2400" b="1" dirty="0" smtClean="0">
                <a:solidFill>
                  <a:srgbClr val="C00000"/>
                </a:solidFill>
              </a:rPr>
              <a:t>P/S:-</a:t>
            </a:r>
            <a:r>
              <a:rPr lang="en-US" sz="2400" dirty="0" smtClean="0">
                <a:solidFill>
                  <a:srgbClr val="C00000"/>
                </a:solidFill>
              </a:rPr>
              <a:t> </a:t>
            </a:r>
            <a:r>
              <a:rPr lang="en-US" sz="2400" dirty="0" smtClean="0"/>
              <a:t>minimal bleeding may be present </a:t>
            </a:r>
          </a:p>
          <a:p>
            <a:pPr eaLnBrk="1" hangingPunct="1">
              <a:lnSpc>
                <a:spcPct val="80000"/>
              </a:lnSpc>
              <a:buFont typeface="Wingdings" pitchFamily="2" charset="2"/>
              <a:buNone/>
              <a:defRPr/>
            </a:pPr>
            <a:endParaRPr lang="en-US" sz="2400" dirty="0" smtClean="0"/>
          </a:p>
          <a:p>
            <a:pPr eaLnBrk="1" hangingPunct="1">
              <a:lnSpc>
                <a:spcPct val="80000"/>
              </a:lnSpc>
              <a:defRPr/>
            </a:pPr>
            <a:r>
              <a:rPr lang="en-US" sz="2400" b="1" dirty="0" smtClean="0">
                <a:solidFill>
                  <a:srgbClr val="C00000"/>
                </a:solidFill>
              </a:rPr>
              <a:t>P/V:-</a:t>
            </a:r>
            <a:r>
              <a:rPr lang="en-US" sz="2400" dirty="0" smtClean="0">
                <a:solidFill>
                  <a:srgbClr val="C00000"/>
                </a:solidFill>
              </a:rPr>
              <a:t> </a:t>
            </a:r>
            <a:r>
              <a:rPr lang="en-US" sz="2400" dirty="0" smtClean="0"/>
              <a:t>uterus may be bulky, deviated to opposite </a:t>
            </a:r>
          </a:p>
          <a:p>
            <a:pPr eaLnBrk="1" hangingPunct="1">
              <a:lnSpc>
                <a:spcPct val="80000"/>
              </a:lnSpc>
              <a:buFont typeface="Wingdings" pitchFamily="2" charset="2"/>
              <a:buNone/>
              <a:defRPr/>
            </a:pPr>
            <a:r>
              <a:rPr lang="en-US" sz="2400" dirty="0" smtClean="0"/>
              <a:t>             side, fornix is tender, </a:t>
            </a:r>
            <a:r>
              <a:rPr lang="en-US" dirty="0" err="1" smtClean="0"/>
              <a:t>cevical</a:t>
            </a:r>
            <a:r>
              <a:rPr lang="en-US" dirty="0" smtClean="0"/>
              <a:t> motion tenderness present.</a:t>
            </a:r>
            <a:endParaRPr lang="en-US" sz="2400" dirty="0" smtClean="0"/>
          </a:p>
          <a:p>
            <a:pPr eaLnBrk="1" hangingPunct="1">
              <a:lnSpc>
                <a:spcPct val="80000"/>
              </a:lnSpc>
              <a:buFont typeface="Wingdings" pitchFamily="2" charset="2"/>
              <a:buNone/>
              <a:defRPr/>
            </a:pPr>
            <a:r>
              <a:rPr lang="en-US" sz="2400" dirty="0" smtClean="0"/>
              <a:t>            </a:t>
            </a:r>
          </a:p>
          <a:p>
            <a:pPr eaLnBrk="1" hangingPunct="1">
              <a:lnSpc>
                <a:spcPct val="80000"/>
              </a:lnSpc>
              <a:buFont typeface="Wingdings" pitchFamily="2" charset="2"/>
              <a:buNone/>
              <a:defRPr/>
            </a:pPr>
            <a:r>
              <a:rPr lang="en-US" dirty="0" smtClean="0">
                <a:solidFill>
                  <a:srgbClr val="C00000"/>
                </a:solidFill>
              </a:rPr>
              <a:t>    Caution</a:t>
            </a:r>
            <a:r>
              <a:rPr lang="en-US" dirty="0" smtClean="0"/>
              <a:t>: vaginal examination may precipitate more hemorrhage due to manipulation.</a:t>
            </a:r>
          </a:p>
          <a:p>
            <a:pPr eaLnBrk="1" hangingPunct="1">
              <a:lnSpc>
                <a:spcPct val="80000"/>
              </a:lnSpc>
              <a:buFont typeface="Wingdings" pitchFamily="2" charset="2"/>
              <a:buNone/>
              <a:defRPr/>
            </a:pPr>
            <a:endParaRPr lang="en-US" sz="1800" dirty="0" smtClean="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457200" y="304800"/>
            <a:ext cx="8229600" cy="6324600"/>
          </a:xfrm>
        </p:spPr>
        <p:txBody>
          <a:bodyPr/>
          <a:lstStyle/>
          <a:p>
            <a:pPr eaLnBrk="1" hangingPunct="1">
              <a:buFont typeface="Wingdings" pitchFamily="2" charset="2"/>
              <a:buNone/>
              <a:defRPr/>
            </a:pPr>
            <a:r>
              <a:rPr lang="en-US" sz="2800" b="1" dirty="0" smtClean="0">
                <a:solidFill>
                  <a:srgbClr val="FF9900"/>
                </a:solidFill>
              </a:rPr>
              <a:t>     </a:t>
            </a:r>
          </a:p>
          <a:p>
            <a:pPr eaLnBrk="1" hangingPunct="1">
              <a:buFont typeface="Wingdings" pitchFamily="2" charset="2"/>
              <a:buNone/>
              <a:defRPr/>
            </a:pPr>
            <a:r>
              <a:rPr lang="en-US" sz="2800" b="1" dirty="0" smtClean="0">
                <a:solidFill>
                  <a:schemeClr val="accent1">
                    <a:lumMod val="75000"/>
                  </a:schemeClr>
                </a:solidFill>
              </a:rPr>
              <a:t>       </a:t>
            </a:r>
            <a:r>
              <a:rPr lang="en-US" sz="2800" b="1" u="sng" dirty="0" smtClean="0">
                <a:solidFill>
                  <a:schemeClr val="accent1">
                    <a:lumMod val="75000"/>
                  </a:schemeClr>
                </a:solidFill>
              </a:rPr>
              <a:t>CHRONIC ECTOPIC PREGNANCY</a:t>
            </a:r>
          </a:p>
          <a:p>
            <a:pPr eaLnBrk="1" hangingPunct="1">
              <a:buFont typeface="Wingdings" pitchFamily="2" charset="2"/>
              <a:buNone/>
              <a:defRPr/>
            </a:pPr>
            <a:endParaRPr lang="en-US" b="1" u="sng" dirty="0" smtClean="0">
              <a:solidFill>
                <a:srgbClr val="FF9900"/>
              </a:solidFill>
            </a:endParaRPr>
          </a:p>
          <a:p>
            <a:pPr eaLnBrk="1" hangingPunct="1">
              <a:defRPr/>
            </a:pPr>
            <a:r>
              <a:rPr lang="en-US" sz="2400" dirty="0" smtClean="0"/>
              <a:t>It can be diagnosed by high clinical suspicion.</a:t>
            </a:r>
          </a:p>
          <a:p>
            <a:pPr eaLnBrk="1" hangingPunct="1">
              <a:buFont typeface="Wingdings" pitchFamily="2" charset="2"/>
              <a:buNone/>
              <a:defRPr/>
            </a:pPr>
            <a:endParaRPr lang="en-US" sz="2400" dirty="0" smtClean="0"/>
          </a:p>
          <a:p>
            <a:pPr eaLnBrk="1" hangingPunct="1">
              <a:defRPr/>
            </a:pPr>
            <a:r>
              <a:rPr lang="en-US" sz="2400" dirty="0" smtClean="0"/>
              <a:t>Patient had previous attack of acute pain from which she has recovered.</a:t>
            </a:r>
          </a:p>
          <a:p>
            <a:pPr eaLnBrk="1" hangingPunct="1">
              <a:buFont typeface="Wingdings" pitchFamily="2" charset="2"/>
              <a:buNone/>
              <a:defRPr/>
            </a:pPr>
            <a:endParaRPr lang="en-US" sz="2400" dirty="0" smtClean="0"/>
          </a:p>
          <a:p>
            <a:pPr eaLnBrk="1" hangingPunct="1">
              <a:defRPr/>
            </a:pPr>
            <a:r>
              <a:rPr lang="en-US" sz="2400" dirty="0" smtClean="0"/>
              <a:t> She may have </a:t>
            </a:r>
            <a:r>
              <a:rPr lang="en-US" sz="2400" dirty="0" err="1" smtClean="0"/>
              <a:t>amenorrhoea</a:t>
            </a:r>
            <a:r>
              <a:rPr lang="en-US" sz="2400" dirty="0" smtClean="0"/>
              <a:t>, vaginal bleeding with dull pain in </a:t>
            </a:r>
            <a:r>
              <a:rPr lang="en-US" sz="2400" dirty="0" err="1" smtClean="0"/>
              <a:t>abdomen,and</a:t>
            </a:r>
            <a:r>
              <a:rPr lang="en-US" sz="2400" dirty="0" smtClean="0"/>
              <a:t> with bladder and bowel complaints like </a:t>
            </a:r>
            <a:r>
              <a:rPr lang="en-US" sz="2400" dirty="0" err="1" smtClean="0"/>
              <a:t>dysuria,frequency</a:t>
            </a:r>
            <a:r>
              <a:rPr lang="en-US" sz="2400" dirty="0" smtClean="0"/>
              <a:t> or retention of urine, rectal </a:t>
            </a:r>
            <a:r>
              <a:rPr lang="en-US" sz="2400" dirty="0" err="1" smtClean="0"/>
              <a:t>tenesmus</a:t>
            </a:r>
            <a:r>
              <a:rPr lang="en-US" sz="2400" dirty="0" smtClean="0"/>
              <a:t>.</a:t>
            </a:r>
          </a:p>
          <a:p>
            <a:pPr eaLnBrk="1" hangingPunct="1">
              <a:buFont typeface="Wingdings" pitchFamily="2" charset="2"/>
              <a:buNone/>
              <a:defRPr/>
            </a:pPr>
            <a:endParaRPr lang="en-US" sz="2400" dirty="0" smtClean="0"/>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228600" y="304800"/>
            <a:ext cx="8686800" cy="6248400"/>
          </a:xfrm>
        </p:spPr>
        <p:txBody>
          <a:bodyPr/>
          <a:lstStyle/>
          <a:p>
            <a:pPr eaLnBrk="1" hangingPunct="1">
              <a:lnSpc>
                <a:spcPct val="90000"/>
              </a:lnSpc>
              <a:defRPr/>
            </a:pPr>
            <a:endParaRPr lang="en-US" sz="2400" dirty="0" smtClean="0">
              <a:solidFill>
                <a:srgbClr val="FFFF00"/>
              </a:solidFill>
            </a:endParaRPr>
          </a:p>
          <a:p>
            <a:pPr eaLnBrk="1" hangingPunct="1">
              <a:lnSpc>
                <a:spcPct val="90000"/>
              </a:lnSpc>
              <a:defRPr/>
            </a:pPr>
            <a:endParaRPr lang="en-US" sz="2400" dirty="0" smtClean="0">
              <a:solidFill>
                <a:srgbClr val="FFFF00"/>
              </a:solidFill>
            </a:endParaRPr>
          </a:p>
          <a:p>
            <a:pPr eaLnBrk="1" hangingPunct="1">
              <a:lnSpc>
                <a:spcPct val="90000"/>
              </a:lnSpc>
              <a:defRPr/>
            </a:pPr>
            <a:r>
              <a:rPr lang="en-US" sz="2400" b="1" dirty="0" smtClean="0">
                <a:solidFill>
                  <a:srgbClr val="FF0000"/>
                </a:solidFill>
              </a:rPr>
              <a:t>O/E:-</a:t>
            </a:r>
            <a:r>
              <a:rPr lang="en-US" sz="2400" dirty="0" smtClean="0">
                <a:solidFill>
                  <a:srgbClr val="FF0000"/>
                </a:solidFill>
              </a:rPr>
              <a:t> </a:t>
            </a:r>
            <a:r>
              <a:rPr lang="en-US" sz="2400" dirty="0" smtClean="0"/>
              <a:t>patient look ill, varying degree of pallor,   </a:t>
            </a:r>
          </a:p>
          <a:p>
            <a:pPr eaLnBrk="1" hangingPunct="1">
              <a:lnSpc>
                <a:spcPct val="90000"/>
              </a:lnSpc>
              <a:buFont typeface="Wingdings" pitchFamily="2" charset="2"/>
              <a:buNone/>
              <a:defRPr/>
            </a:pPr>
            <a:r>
              <a:rPr lang="en-US" sz="2400" dirty="0" smtClean="0"/>
              <a:t>             slightly raised temperature. Features of shock  </a:t>
            </a:r>
          </a:p>
          <a:p>
            <a:pPr eaLnBrk="1" hangingPunct="1">
              <a:lnSpc>
                <a:spcPct val="90000"/>
              </a:lnSpc>
              <a:buFont typeface="Wingdings" pitchFamily="2" charset="2"/>
              <a:buNone/>
              <a:defRPr/>
            </a:pPr>
            <a:r>
              <a:rPr lang="en-US" sz="2400" dirty="0" smtClean="0"/>
              <a:t>             are absent.</a:t>
            </a:r>
          </a:p>
          <a:p>
            <a:pPr eaLnBrk="1" hangingPunct="1">
              <a:lnSpc>
                <a:spcPct val="90000"/>
              </a:lnSpc>
              <a:buFont typeface="Wingdings" pitchFamily="2" charset="2"/>
              <a:buNone/>
              <a:defRPr/>
            </a:pPr>
            <a:endParaRPr lang="en-US" sz="2400" dirty="0" smtClean="0"/>
          </a:p>
          <a:p>
            <a:pPr eaLnBrk="1" hangingPunct="1">
              <a:lnSpc>
                <a:spcPct val="90000"/>
              </a:lnSpc>
              <a:defRPr/>
            </a:pPr>
            <a:r>
              <a:rPr lang="en-US" sz="2400" b="1" dirty="0" smtClean="0">
                <a:solidFill>
                  <a:srgbClr val="FF0000"/>
                </a:solidFill>
              </a:rPr>
              <a:t>P/A:-</a:t>
            </a:r>
            <a:r>
              <a:rPr lang="en-US" sz="2400" dirty="0" smtClean="0">
                <a:solidFill>
                  <a:srgbClr val="FF0000"/>
                </a:solidFill>
              </a:rPr>
              <a:t> </a:t>
            </a:r>
            <a:r>
              <a:rPr lang="en-US" sz="2400" dirty="0" smtClean="0"/>
              <a:t>Tenderness and muscle guard on the lower   </a:t>
            </a:r>
          </a:p>
          <a:p>
            <a:pPr eaLnBrk="1" hangingPunct="1">
              <a:lnSpc>
                <a:spcPct val="90000"/>
              </a:lnSpc>
              <a:buFont typeface="Wingdings" pitchFamily="2" charset="2"/>
              <a:buNone/>
              <a:defRPr/>
            </a:pPr>
            <a:r>
              <a:rPr lang="en-US" sz="2400" dirty="0" smtClean="0"/>
              <a:t>             abdomen.</a:t>
            </a:r>
          </a:p>
          <a:p>
            <a:pPr eaLnBrk="1" hangingPunct="1">
              <a:lnSpc>
                <a:spcPct val="90000"/>
              </a:lnSpc>
              <a:buFont typeface="Wingdings" pitchFamily="2" charset="2"/>
              <a:buNone/>
              <a:defRPr/>
            </a:pPr>
            <a:r>
              <a:rPr lang="en-US" sz="2400" dirty="0" smtClean="0"/>
              <a:t>             A mass may be felt, irregular and tender.</a:t>
            </a:r>
          </a:p>
          <a:p>
            <a:pPr eaLnBrk="1" hangingPunct="1">
              <a:lnSpc>
                <a:spcPct val="90000"/>
              </a:lnSpc>
              <a:buFont typeface="Wingdings" pitchFamily="2" charset="2"/>
              <a:buNone/>
              <a:defRPr/>
            </a:pPr>
            <a:endParaRPr lang="en-US" sz="2400" dirty="0" smtClean="0"/>
          </a:p>
          <a:p>
            <a:pPr eaLnBrk="1" hangingPunct="1">
              <a:lnSpc>
                <a:spcPct val="90000"/>
              </a:lnSpc>
              <a:defRPr/>
            </a:pPr>
            <a:r>
              <a:rPr lang="en-US" sz="2400" b="1" dirty="0" smtClean="0">
                <a:solidFill>
                  <a:srgbClr val="FF0000"/>
                </a:solidFill>
              </a:rPr>
              <a:t>P/V:-</a:t>
            </a:r>
            <a:r>
              <a:rPr lang="en-US" sz="2400" dirty="0" smtClean="0">
                <a:solidFill>
                  <a:srgbClr val="FF0000"/>
                </a:solidFill>
              </a:rPr>
              <a:t> </a:t>
            </a:r>
            <a:r>
              <a:rPr lang="en-US" sz="2400" dirty="0" smtClean="0"/>
              <a:t>Vaginal mucosa pale, uterus may be normal </a:t>
            </a:r>
          </a:p>
          <a:p>
            <a:pPr eaLnBrk="1" hangingPunct="1">
              <a:lnSpc>
                <a:spcPct val="90000"/>
              </a:lnSpc>
              <a:buFont typeface="Wingdings" pitchFamily="2" charset="2"/>
              <a:buNone/>
              <a:defRPr/>
            </a:pPr>
            <a:r>
              <a:rPr lang="en-US" sz="2400" dirty="0" smtClean="0"/>
              <a:t>             in size or  bulky, ill defined boggy tender  </a:t>
            </a:r>
          </a:p>
          <a:p>
            <a:pPr eaLnBrk="1" hangingPunct="1">
              <a:lnSpc>
                <a:spcPct val="90000"/>
              </a:lnSpc>
              <a:buFont typeface="Wingdings" pitchFamily="2" charset="2"/>
              <a:buNone/>
              <a:defRPr/>
            </a:pPr>
            <a:r>
              <a:rPr lang="en-US" sz="2400" dirty="0" smtClean="0"/>
              <a:t>             mass may be felt in one of the fornix.</a:t>
            </a:r>
          </a:p>
          <a:p>
            <a:pPr eaLnBrk="1" hangingPunct="1">
              <a:lnSpc>
                <a:spcPct val="90000"/>
              </a:lnSpc>
              <a:buFont typeface="Wingdings" pitchFamily="2" charset="2"/>
              <a:buNone/>
              <a:defRPr/>
            </a:pPr>
            <a:endParaRPr lang="en-US" sz="2400" dirty="0" smtClean="0"/>
          </a:p>
          <a:p>
            <a:pPr eaLnBrk="1" hangingPunct="1">
              <a:lnSpc>
                <a:spcPct val="90000"/>
              </a:lnSpc>
              <a:buFont typeface="Wingdings" pitchFamily="2" charset="2"/>
              <a:buNone/>
              <a:defRPr/>
            </a:pPr>
            <a:endParaRPr lang="en-US" sz="2400" dirty="0" smtClean="0"/>
          </a:p>
          <a:p>
            <a:pPr eaLnBrk="1" hangingPunct="1">
              <a:lnSpc>
                <a:spcPct val="90000"/>
              </a:lnSpc>
              <a:buFont typeface="Wingdings" pitchFamily="2" charset="2"/>
              <a:buNone/>
              <a:defRPr/>
            </a:pPr>
            <a:endParaRPr lang="en-US" sz="2800" dirty="0" smtClean="0"/>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228600" y="152400"/>
            <a:ext cx="8686800" cy="6705600"/>
          </a:xfrm>
        </p:spPr>
        <p:txBody>
          <a:bodyPr/>
          <a:lstStyle/>
          <a:p>
            <a:pPr eaLnBrk="1" hangingPunct="1">
              <a:lnSpc>
                <a:spcPct val="80000"/>
              </a:lnSpc>
              <a:buFont typeface="Wingdings" pitchFamily="2" charset="2"/>
              <a:buNone/>
              <a:defRPr/>
            </a:pPr>
            <a:r>
              <a:rPr lang="en-US" sz="2400" b="1" dirty="0" smtClean="0">
                <a:solidFill>
                  <a:srgbClr val="FF9900"/>
                </a:solidFill>
              </a:rPr>
              <a:t>               </a:t>
            </a:r>
            <a:r>
              <a:rPr lang="en-US" sz="2800" b="1" u="sng" dirty="0" smtClean="0">
                <a:solidFill>
                  <a:schemeClr val="accent1">
                    <a:lumMod val="75000"/>
                  </a:schemeClr>
                </a:solidFill>
              </a:rPr>
              <a:t>UNRUPTURED ECTOPIC</a:t>
            </a:r>
          </a:p>
          <a:p>
            <a:pPr eaLnBrk="1" hangingPunct="1">
              <a:lnSpc>
                <a:spcPct val="80000"/>
              </a:lnSpc>
              <a:buFont typeface="Wingdings" pitchFamily="2" charset="2"/>
              <a:buNone/>
              <a:defRPr/>
            </a:pPr>
            <a:endParaRPr lang="en-US" sz="2800" b="1" u="sng" dirty="0" smtClean="0">
              <a:solidFill>
                <a:srgbClr val="FF9900"/>
              </a:solidFill>
            </a:endParaRPr>
          </a:p>
          <a:p>
            <a:pPr eaLnBrk="1" hangingPunct="1">
              <a:lnSpc>
                <a:spcPct val="80000"/>
              </a:lnSpc>
              <a:defRPr/>
            </a:pPr>
            <a:r>
              <a:rPr lang="en-US" sz="2400" dirty="0" smtClean="0"/>
              <a:t>High degree of suspicion &amp; ectopic conscious clinician can diagnose.</a:t>
            </a:r>
          </a:p>
          <a:p>
            <a:pPr eaLnBrk="1" hangingPunct="1">
              <a:lnSpc>
                <a:spcPct val="80000"/>
              </a:lnSpc>
              <a:buFont typeface="Wingdings" pitchFamily="2" charset="2"/>
              <a:buNone/>
              <a:defRPr/>
            </a:pPr>
            <a:endParaRPr lang="en-US" sz="2400" dirty="0" smtClean="0"/>
          </a:p>
          <a:p>
            <a:pPr eaLnBrk="1" hangingPunct="1">
              <a:lnSpc>
                <a:spcPct val="80000"/>
              </a:lnSpc>
              <a:defRPr/>
            </a:pPr>
            <a:r>
              <a:rPr lang="en-US" sz="2400" dirty="0" smtClean="0"/>
              <a:t>Diagnosed accidentally in Laparoscopy or </a:t>
            </a:r>
            <a:r>
              <a:rPr lang="en-US" sz="2400" dirty="0" err="1" smtClean="0"/>
              <a:t>Laparotomy</a:t>
            </a:r>
            <a:endParaRPr lang="en-US" sz="2400" dirty="0" smtClean="0"/>
          </a:p>
          <a:p>
            <a:pPr eaLnBrk="1" hangingPunct="1">
              <a:lnSpc>
                <a:spcPct val="80000"/>
              </a:lnSpc>
              <a:buFont typeface="Wingdings" pitchFamily="2" charset="2"/>
              <a:buNone/>
              <a:defRPr/>
            </a:pPr>
            <a:endParaRPr lang="en-US" sz="2400" dirty="0" smtClean="0"/>
          </a:p>
          <a:p>
            <a:pPr eaLnBrk="1" hangingPunct="1">
              <a:lnSpc>
                <a:spcPct val="80000"/>
              </a:lnSpc>
              <a:buFont typeface="Wingdings" pitchFamily="2" charset="2"/>
              <a:buNone/>
              <a:defRPr/>
            </a:pPr>
            <a:r>
              <a:rPr lang="en-US" sz="2400" dirty="0" smtClean="0">
                <a:solidFill>
                  <a:srgbClr val="C00000"/>
                </a:solidFill>
              </a:rPr>
              <a:t>   </a:t>
            </a:r>
            <a:r>
              <a:rPr lang="en-US" sz="2400" b="1" dirty="0" smtClean="0">
                <a:solidFill>
                  <a:srgbClr val="C00000"/>
                </a:solidFill>
              </a:rPr>
              <a:t>C/F</a:t>
            </a:r>
            <a:r>
              <a:rPr lang="en-US" sz="2400" dirty="0" smtClean="0">
                <a:solidFill>
                  <a:srgbClr val="C00000"/>
                </a:solidFill>
              </a:rPr>
              <a:t> – </a:t>
            </a:r>
            <a:r>
              <a:rPr lang="en-US" sz="2400" dirty="0" smtClean="0"/>
              <a:t>delayed period, spotting with discomfort in </a:t>
            </a:r>
          </a:p>
          <a:p>
            <a:pPr eaLnBrk="1" hangingPunct="1">
              <a:lnSpc>
                <a:spcPct val="80000"/>
              </a:lnSpc>
              <a:buFont typeface="Wingdings" pitchFamily="2" charset="2"/>
              <a:buNone/>
              <a:defRPr/>
            </a:pPr>
            <a:r>
              <a:rPr lang="en-US" sz="2400" dirty="0" smtClean="0"/>
              <a:t>            lower abdomen.</a:t>
            </a:r>
          </a:p>
          <a:p>
            <a:pPr eaLnBrk="1" hangingPunct="1">
              <a:lnSpc>
                <a:spcPct val="80000"/>
              </a:lnSpc>
              <a:buFont typeface="Wingdings" pitchFamily="2" charset="2"/>
              <a:buNone/>
              <a:defRPr/>
            </a:pPr>
            <a:endParaRPr lang="en-US" sz="2400" dirty="0" smtClean="0"/>
          </a:p>
          <a:p>
            <a:pPr eaLnBrk="1" hangingPunct="1">
              <a:lnSpc>
                <a:spcPct val="80000"/>
              </a:lnSpc>
              <a:buFont typeface="Wingdings" pitchFamily="2" charset="2"/>
              <a:buNone/>
              <a:defRPr/>
            </a:pPr>
            <a:r>
              <a:rPr lang="en-US" sz="2400" dirty="0" smtClean="0">
                <a:solidFill>
                  <a:srgbClr val="C00000"/>
                </a:solidFill>
              </a:rPr>
              <a:t>    P/A-   </a:t>
            </a:r>
            <a:r>
              <a:rPr lang="en-US" sz="2400" dirty="0" smtClean="0"/>
              <a:t>Abdomen may be </a:t>
            </a:r>
            <a:r>
              <a:rPr lang="en-US" sz="2400" dirty="0" err="1" smtClean="0"/>
              <a:t>nontender</a:t>
            </a:r>
            <a:r>
              <a:rPr lang="en-US" sz="2400" dirty="0" smtClean="0"/>
              <a:t> or mildly tender</a:t>
            </a:r>
          </a:p>
          <a:p>
            <a:pPr eaLnBrk="1" hangingPunct="1">
              <a:lnSpc>
                <a:spcPct val="80000"/>
              </a:lnSpc>
              <a:buFont typeface="Wingdings" pitchFamily="2" charset="2"/>
              <a:buNone/>
              <a:defRPr/>
            </a:pPr>
            <a:endParaRPr lang="en-US" sz="2400" dirty="0" smtClean="0"/>
          </a:p>
          <a:p>
            <a:pPr eaLnBrk="1" hangingPunct="1">
              <a:lnSpc>
                <a:spcPct val="80000"/>
              </a:lnSpc>
              <a:buFont typeface="Wingdings" pitchFamily="2" charset="2"/>
              <a:buNone/>
              <a:defRPr/>
            </a:pPr>
            <a:r>
              <a:rPr lang="en-US" sz="2400" dirty="0" smtClean="0">
                <a:solidFill>
                  <a:srgbClr val="C00000"/>
                </a:solidFill>
              </a:rPr>
              <a:t>   </a:t>
            </a:r>
            <a:r>
              <a:rPr lang="en-US" sz="2400" b="1" dirty="0" smtClean="0">
                <a:solidFill>
                  <a:srgbClr val="C00000"/>
                </a:solidFill>
              </a:rPr>
              <a:t>P/V</a:t>
            </a:r>
            <a:r>
              <a:rPr lang="en-US" sz="2400" dirty="0" smtClean="0">
                <a:solidFill>
                  <a:srgbClr val="C00000"/>
                </a:solidFill>
              </a:rPr>
              <a:t> </a:t>
            </a:r>
            <a:r>
              <a:rPr lang="en-US" sz="2400" dirty="0" smtClean="0"/>
              <a:t>– should be done gently</a:t>
            </a:r>
          </a:p>
          <a:p>
            <a:pPr eaLnBrk="1" hangingPunct="1">
              <a:lnSpc>
                <a:spcPct val="80000"/>
              </a:lnSpc>
              <a:buFont typeface="Wingdings" pitchFamily="2" charset="2"/>
              <a:buNone/>
              <a:defRPr/>
            </a:pPr>
            <a:r>
              <a:rPr lang="en-US" sz="2400" dirty="0" smtClean="0"/>
              <a:t>            uterus is </a:t>
            </a:r>
            <a:r>
              <a:rPr lang="en-US" dirty="0" smtClean="0"/>
              <a:t>slightly enlarged and soft</a:t>
            </a:r>
            <a:endParaRPr lang="en-US" sz="2400" dirty="0" smtClean="0"/>
          </a:p>
          <a:p>
            <a:pPr eaLnBrk="1" hangingPunct="1">
              <a:lnSpc>
                <a:spcPct val="80000"/>
              </a:lnSpc>
              <a:buFont typeface="Wingdings" pitchFamily="2" charset="2"/>
              <a:buNone/>
              <a:defRPr/>
            </a:pPr>
            <a:r>
              <a:rPr lang="en-US" sz="2400" dirty="0" smtClean="0"/>
              <a:t>            small tender mass may be felt in the fornix</a:t>
            </a:r>
          </a:p>
          <a:p>
            <a:pPr eaLnBrk="1" hangingPunct="1">
              <a:lnSpc>
                <a:spcPct val="80000"/>
              </a:lnSpc>
              <a:buFont typeface="Wingdings" pitchFamily="2" charset="2"/>
              <a:buNone/>
              <a:defRPr/>
            </a:pPr>
            <a:r>
              <a:rPr lang="en-US" sz="2000" dirty="0" smtClean="0"/>
              <a:t> </a:t>
            </a:r>
          </a:p>
          <a:p>
            <a:pPr eaLnBrk="1" hangingPunct="1">
              <a:lnSpc>
                <a:spcPct val="80000"/>
              </a:lnSpc>
              <a:buFont typeface="Wingdings" pitchFamily="2" charset="2"/>
              <a:buNone/>
              <a:defRPr/>
            </a:pPr>
            <a:endParaRPr lang="en-US" sz="2000" dirty="0" smtClean="0"/>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109010" y="3866649"/>
            <a:ext cx="2069702" cy="241662"/>
          </a:xfrm>
          <a:prstGeom prst="ellipse">
            <a:avLst/>
          </a:prstGeom>
          <a:gradFill flip="none" rotWithShape="1">
            <a:gsLst>
              <a:gs pos="0">
                <a:sysClr val="windowText" lastClr="000000">
                  <a:lumMod val="90000"/>
                  <a:alpha val="62000"/>
                </a:sysClr>
              </a:gs>
              <a:gs pos="100000">
                <a:srgbClr val="08CFEE">
                  <a:tint val="23500"/>
                  <a:satMod val="160000"/>
                  <a:alpha val="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6" name="Picture 4"/>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685800" y="1295400"/>
            <a:ext cx="1447800" cy="1981200"/>
          </a:xfrm>
          <a:prstGeom prst="rect">
            <a:avLst/>
          </a:prstGeom>
        </p:spPr>
      </p:pic>
      <p:pic>
        <p:nvPicPr>
          <p:cNvPr id="7" name="Picture 15"/>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2895600" y="1733320"/>
            <a:ext cx="457200" cy="838200"/>
          </a:xfrm>
          <a:prstGeom prst="rect">
            <a:avLst/>
          </a:prstGeom>
        </p:spPr>
      </p:pic>
      <p:pic>
        <p:nvPicPr>
          <p:cNvPr id="8" name="Picture 9"/>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2209800" y="2286000"/>
            <a:ext cx="1219200" cy="2209800"/>
          </a:xfrm>
          <a:prstGeom prst="rect">
            <a:avLst/>
          </a:prstGeom>
        </p:spPr>
      </p:pic>
      <p:pic>
        <p:nvPicPr>
          <p:cNvPr id="9" name="Picture 14"/>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609600" y="1905000"/>
            <a:ext cx="914400" cy="533400"/>
          </a:xfrm>
          <a:prstGeom prst="rect">
            <a:avLst/>
          </a:prstGeom>
        </p:spPr>
      </p:pic>
      <p:pic>
        <p:nvPicPr>
          <p:cNvPr id="10" name="Picture 2"/>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2133600" y="3657600"/>
            <a:ext cx="609600" cy="2209800"/>
          </a:xfrm>
          <a:prstGeom prst="rect">
            <a:avLst/>
          </a:prstGeom>
        </p:spPr>
      </p:pic>
      <p:pic>
        <p:nvPicPr>
          <p:cNvPr id="11" name="Picture 3"/>
          <p:cNvPicPr>
            <a:picLocks noChangeAspect="1" noChangeArrowheads="1"/>
          </p:cNvPicPr>
          <p:nvPr/>
        </p:nvPicPr>
        <p:blipFill>
          <a:blip r:embed="rId7" cstate="email">
            <a:extLst>
              <a:ext uri="{28A0092B-C50C-407E-A947-70E740481C1C}">
                <a14:useLocalDpi xmlns="" xmlns:a14="http://schemas.microsoft.com/office/drawing/2010/main"/>
              </a:ext>
            </a:extLst>
          </a:blip>
          <a:srcRect/>
          <a:stretch>
            <a:fillRect/>
          </a:stretch>
        </p:blipFill>
        <p:spPr bwMode="auto">
          <a:xfrm>
            <a:off x="1905000" y="1752600"/>
            <a:ext cx="838200" cy="2133600"/>
          </a:xfrm>
          <a:prstGeom prst="rect">
            <a:avLst/>
          </a:prstGeom>
        </p:spPr>
      </p:pic>
      <p:pic>
        <p:nvPicPr>
          <p:cNvPr id="12" name="Picture 5"/>
          <p:cNvPicPr>
            <a:picLocks noChangeAspect="1" noChangeArrowheads="1"/>
          </p:cNvPicPr>
          <p:nvPr/>
        </p:nvPicPr>
        <p:blipFill>
          <a:blip r:embed="rId8" cstate="email">
            <a:extLst>
              <a:ext uri="{28A0092B-C50C-407E-A947-70E740481C1C}">
                <a14:useLocalDpi xmlns="" xmlns:a14="http://schemas.microsoft.com/office/drawing/2010/main"/>
              </a:ext>
            </a:extLst>
          </a:blip>
          <a:srcRect/>
          <a:stretch>
            <a:fillRect/>
          </a:stretch>
        </p:blipFill>
        <p:spPr bwMode="auto">
          <a:xfrm>
            <a:off x="914400" y="3581400"/>
            <a:ext cx="1066800" cy="1905000"/>
          </a:xfrm>
          <a:prstGeom prst="rect">
            <a:avLst/>
          </a:prstGeom>
        </p:spPr>
      </p:pic>
      <p:pic>
        <p:nvPicPr>
          <p:cNvPr id="13" name="Picture 6"/>
          <p:cNvPicPr>
            <a:picLocks noChangeAspect="1" noChangeArrowheads="1"/>
          </p:cNvPicPr>
          <p:nvPr/>
        </p:nvPicPr>
        <p:blipFill>
          <a:blip r:embed="rId9" cstate="email">
            <a:extLst>
              <a:ext uri="{28A0092B-C50C-407E-A947-70E740481C1C}">
                <a14:useLocalDpi xmlns="" xmlns:a14="http://schemas.microsoft.com/office/drawing/2010/main"/>
              </a:ext>
            </a:extLst>
          </a:blip>
          <a:srcRect/>
          <a:stretch>
            <a:fillRect/>
          </a:stretch>
        </p:blipFill>
        <p:spPr bwMode="auto">
          <a:xfrm>
            <a:off x="0" y="2667000"/>
            <a:ext cx="2438400" cy="533400"/>
          </a:xfrm>
          <a:prstGeom prst="rect">
            <a:avLst/>
          </a:prstGeom>
        </p:spPr>
      </p:pic>
      <p:pic>
        <p:nvPicPr>
          <p:cNvPr id="14" name="Picture 7"/>
          <p:cNvPicPr>
            <a:picLocks noChangeAspect="1" noChangeArrowheads="1"/>
          </p:cNvPicPr>
          <p:nvPr/>
        </p:nvPicPr>
        <p:blipFill>
          <a:blip r:embed="rId10" cstate="email">
            <a:extLst>
              <a:ext uri="{28A0092B-C50C-407E-A947-70E740481C1C}">
                <a14:useLocalDpi xmlns="" xmlns:a14="http://schemas.microsoft.com/office/drawing/2010/main"/>
              </a:ext>
            </a:extLst>
          </a:blip>
          <a:srcRect/>
          <a:stretch>
            <a:fillRect/>
          </a:stretch>
        </p:blipFill>
        <p:spPr bwMode="auto">
          <a:xfrm>
            <a:off x="228600" y="2971800"/>
            <a:ext cx="2362200" cy="1676400"/>
          </a:xfrm>
          <a:prstGeom prst="rect">
            <a:avLst/>
          </a:prstGeom>
        </p:spPr>
      </p:pic>
      <p:pic>
        <p:nvPicPr>
          <p:cNvPr id="15" name="Picture 8"/>
          <p:cNvPicPr>
            <a:picLocks noChangeAspect="1" noChangeArrowheads="1"/>
          </p:cNvPicPr>
          <p:nvPr/>
        </p:nvPicPr>
        <p:blipFill>
          <a:blip r:embed="rId11" cstate="email">
            <a:extLst>
              <a:ext uri="{28A0092B-C50C-407E-A947-70E740481C1C}">
                <a14:useLocalDpi xmlns="" xmlns:a14="http://schemas.microsoft.com/office/drawing/2010/main"/>
              </a:ext>
            </a:extLst>
          </a:blip>
          <a:srcRect/>
          <a:stretch>
            <a:fillRect/>
          </a:stretch>
        </p:blipFill>
        <p:spPr bwMode="auto">
          <a:xfrm>
            <a:off x="2743200" y="3276600"/>
            <a:ext cx="762000" cy="457200"/>
          </a:xfrm>
          <a:prstGeom prst="rect">
            <a:avLst/>
          </a:prstGeom>
        </p:spPr>
      </p:pic>
      <p:pic>
        <p:nvPicPr>
          <p:cNvPr id="16" name="Picture 10"/>
          <p:cNvPicPr>
            <a:picLocks noChangeAspect="1" noChangeArrowheads="1"/>
          </p:cNvPicPr>
          <p:nvPr/>
        </p:nvPicPr>
        <p:blipFill>
          <a:blip r:embed="rId12" cstate="email">
            <a:extLst>
              <a:ext uri="{28A0092B-C50C-407E-A947-70E740481C1C}">
                <a14:useLocalDpi xmlns="" xmlns:a14="http://schemas.microsoft.com/office/drawing/2010/main"/>
              </a:ext>
            </a:extLst>
          </a:blip>
          <a:srcRect/>
          <a:stretch>
            <a:fillRect/>
          </a:stretch>
        </p:blipFill>
        <p:spPr bwMode="auto">
          <a:xfrm>
            <a:off x="2743200" y="2095270"/>
            <a:ext cx="862059" cy="724130"/>
          </a:xfrm>
          <a:prstGeom prst="rect">
            <a:avLst/>
          </a:prstGeom>
        </p:spPr>
      </p:pic>
      <p:pic>
        <p:nvPicPr>
          <p:cNvPr id="17" name="Picture 16"/>
          <p:cNvPicPr>
            <a:picLocks noChangeAspect="1" noChangeArrowheads="1"/>
          </p:cNvPicPr>
          <p:nvPr/>
        </p:nvPicPr>
        <p:blipFill>
          <a:blip r:embed="rId13" cstate="email">
            <a:extLst>
              <a:ext uri="{28A0092B-C50C-407E-A947-70E740481C1C}">
                <a14:useLocalDpi xmlns="" xmlns:a14="http://schemas.microsoft.com/office/drawing/2010/main"/>
              </a:ext>
            </a:extLst>
          </a:blip>
          <a:srcRect/>
          <a:stretch>
            <a:fillRect/>
          </a:stretch>
        </p:blipFill>
        <p:spPr bwMode="auto">
          <a:xfrm>
            <a:off x="838200" y="4191000"/>
            <a:ext cx="838200" cy="609600"/>
          </a:xfrm>
          <a:prstGeom prst="rect">
            <a:avLst/>
          </a:prstGeom>
        </p:spPr>
      </p:pic>
      <p:pic>
        <p:nvPicPr>
          <p:cNvPr id="18" name="Picture 17"/>
          <p:cNvPicPr>
            <a:picLocks noChangeAspect="1" noChangeArrowheads="1"/>
          </p:cNvPicPr>
          <p:nvPr/>
        </p:nvPicPr>
        <p:blipFill>
          <a:blip r:embed="rId14" cstate="email">
            <a:extLst>
              <a:ext uri="{28A0092B-C50C-407E-A947-70E740481C1C}">
                <a14:useLocalDpi xmlns="" xmlns:a14="http://schemas.microsoft.com/office/drawing/2010/main"/>
              </a:ext>
            </a:extLst>
          </a:blip>
          <a:srcRect/>
          <a:stretch>
            <a:fillRect/>
          </a:stretch>
        </p:blipFill>
        <p:spPr bwMode="auto">
          <a:xfrm>
            <a:off x="457200" y="2743200"/>
            <a:ext cx="685800" cy="685800"/>
          </a:xfrm>
          <a:prstGeom prst="rect">
            <a:avLst/>
          </a:prstGeom>
        </p:spPr>
      </p:pic>
      <p:pic>
        <p:nvPicPr>
          <p:cNvPr id="19" name="Picture 18"/>
          <p:cNvPicPr>
            <a:picLocks noChangeAspect="1" noChangeArrowheads="1"/>
          </p:cNvPicPr>
          <p:nvPr/>
        </p:nvPicPr>
        <p:blipFill>
          <a:blip r:embed="rId15" cstate="email">
            <a:extLst>
              <a:ext uri="{28A0092B-C50C-407E-A947-70E740481C1C}">
                <a14:useLocalDpi xmlns="" xmlns:a14="http://schemas.microsoft.com/office/drawing/2010/main"/>
              </a:ext>
            </a:extLst>
          </a:blip>
          <a:srcRect/>
          <a:stretch>
            <a:fillRect/>
          </a:stretch>
        </p:blipFill>
        <p:spPr bwMode="auto">
          <a:xfrm>
            <a:off x="1371600" y="4495800"/>
            <a:ext cx="381000" cy="762000"/>
          </a:xfrm>
          <a:prstGeom prst="rect">
            <a:avLst/>
          </a:prstGeom>
        </p:spPr>
      </p:pic>
      <p:sp>
        <p:nvSpPr>
          <p:cNvPr id="23" name="Oval 22"/>
          <p:cNvSpPr/>
          <p:nvPr/>
        </p:nvSpPr>
        <p:spPr>
          <a:xfrm>
            <a:off x="1265238" y="2235200"/>
            <a:ext cx="1755775" cy="17541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TextBox 23"/>
          <p:cNvSpPr txBox="1"/>
          <p:nvPr/>
        </p:nvSpPr>
        <p:spPr>
          <a:xfrm>
            <a:off x="3831772" y="1810494"/>
            <a:ext cx="4659086"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tab pos="1524000" algn="l"/>
              </a:tabLst>
              <a:defRPr/>
            </a:pPr>
            <a:r>
              <a:rPr kumimoji="0" lang="en-US" sz="4800" b="1" i="0" u="none" strike="noStrike" kern="0" cap="none" spc="0" normalizeH="0" baseline="0" noProof="0" dirty="0" smtClean="0">
                <a:ln>
                  <a:noFill/>
                </a:ln>
                <a:solidFill>
                  <a:schemeClr val="accent1">
                    <a:lumMod val="75000"/>
                  </a:schemeClr>
                </a:solidFill>
                <a:effectLst>
                  <a:outerShdw blurRad="76200" dist="76200" dir="6600000" algn="t" rotWithShape="0">
                    <a:prstClr val="black">
                      <a:alpha val="35000"/>
                    </a:prstClr>
                  </a:outerShdw>
                </a:effectLst>
                <a:uLnTx/>
                <a:uFillTx/>
                <a:latin typeface="Arial" pitchFamily="34" charset="0"/>
                <a:cs typeface="Arial" pitchFamily="34" charset="0"/>
              </a:rPr>
              <a:t>DIFFERENTIAL</a:t>
            </a:r>
            <a:r>
              <a:rPr kumimoji="0" lang="en-US" sz="4800" b="1" i="0" u="none" strike="noStrike" kern="0" cap="none" spc="0" normalizeH="0" baseline="0" noProof="0" dirty="0" smtClean="0">
                <a:ln>
                  <a:noFill/>
                </a:ln>
                <a:solidFill>
                  <a:srgbClr val="FFC000"/>
                </a:solidFill>
                <a:effectLst>
                  <a:outerShdw blurRad="76200" dist="76200" dir="6600000" algn="t" rotWithShape="0">
                    <a:prstClr val="black">
                      <a:alpha val="35000"/>
                    </a:prstClr>
                  </a:outerShdw>
                </a:effectLst>
                <a:uLnTx/>
                <a:uFillTx/>
                <a:latin typeface="Arial" pitchFamily="34" charset="0"/>
                <a:cs typeface="Arial" pitchFamily="34" charset="0"/>
              </a:rPr>
              <a:t> </a:t>
            </a:r>
          </a:p>
        </p:txBody>
      </p:sp>
      <p:sp>
        <p:nvSpPr>
          <p:cNvPr id="25" name="TextBox 24"/>
          <p:cNvSpPr txBox="1"/>
          <p:nvPr/>
        </p:nvSpPr>
        <p:spPr>
          <a:xfrm>
            <a:off x="5399315" y="2901221"/>
            <a:ext cx="306205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Arial" pitchFamily="34" charset="0"/>
                <a:cs typeface="Arial" pitchFamily="34" charset="0"/>
              </a:rPr>
              <a:t>DIAGNOSIS</a:t>
            </a:r>
          </a:p>
        </p:txBody>
      </p:sp>
      <p:sp>
        <p:nvSpPr>
          <p:cNvPr id="27" name="Oval 26"/>
          <p:cNvSpPr/>
          <p:nvPr/>
        </p:nvSpPr>
        <p:spPr>
          <a:xfrm>
            <a:off x="1240791" y="2160033"/>
            <a:ext cx="1838340" cy="1838340"/>
          </a:xfrm>
          <a:prstGeom prst="ellipse">
            <a:avLst/>
          </a:prstGeom>
          <a:solidFill>
            <a:schemeClr val="tx1"/>
          </a:solidFill>
          <a:ln w="25400" cap="flat" cmpd="sng" algn="ctr">
            <a:noFill/>
            <a:prstDash val="solid"/>
          </a:ln>
          <a:effectLst>
            <a:softEdge rad="685800"/>
          </a:effectLst>
          <a:scene3d>
            <a:camera prst="orthographicFront"/>
            <a:lightRig rig="threePt" dir="t"/>
          </a:scene3d>
          <a:sp3d extrusionH="19050" prstMaterial="plastic">
            <a:bevelT w="95250" h="95250"/>
            <a:extrusionClr>
              <a:sysClr val="window" lastClr="FFFFFF"/>
            </a:extrusion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a:ln>
                <a:noFill/>
              </a:ln>
              <a:solidFill>
                <a:sysClr val="window" lastClr="FFFFFF"/>
              </a:solidFill>
              <a:effectLst/>
              <a:uLnTx/>
              <a:uFillTx/>
              <a:latin typeface="Arial Black" pitchFamily="34" charset="0"/>
              <a:ea typeface="+mn-ea"/>
              <a:cs typeface="+mn-cs"/>
            </a:endParaRPr>
          </a:p>
        </p:txBody>
      </p:sp>
      <p:sp>
        <p:nvSpPr>
          <p:cNvPr id="28" name="TextBox 34"/>
          <p:cNvSpPr txBox="1">
            <a:spLocks noChangeArrowheads="1"/>
          </p:cNvSpPr>
          <p:nvPr/>
        </p:nvSpPr>
        <p:spPr bwMode="auto">
          <a:xfrm>
            <a:off x="1335358" y="2581502"/>
            <a:ext cx="1646605" cy="923330"/>
          </a:xfrm>
          <a:prstGeom prst="rect">
            <a:avLst/>
          </a:prstGeom>
        </p:spPr>
        <p:txBody>
          <a:bodyPr wrap="none">
            <a:spAutoFit/>
          </a:bodyPr>
          <a:lstStyle/>
          <a:p>
            <a:pPr algn="ctr"/>
            <a:r>
              <a:rPr lang="en-US" sz="5400" b="1" dirty="0" smtClean="0">
                <a:solidFill>
                  <a:srgbClr val="7030A0"/>
                </a:solidFill>
                <a:latin typeface="Arial" pitchFamily="34" charset="0"/>
                <a:cs typeface="Arial" pitchFamily="34" charset="0"/>
              </a:rPr>
              <a:t>DDX</a:t>
            </a:r>
            <a:endParaRPr lang="en-US" sz="5400" b="1" dirty="0">
              <a:solidFill>
                <a:srgbClr val="7030A0"/>
              </a:solidFill>
              <a:latin typeface="Arial" pitchFamily="34" charset="0"/>
              <a:cs typeface="Arial" pitchFamily="34" charset="0"/>
            </a:endParaRPr>
          </a:p>
        </p:txBody>
      </p:sp>
    </p:spTree>
    <p:extLst>
      <p:ext uri="{BB962C8B-B14F-4D97-AF65-F5344CB8AC3E}">
        <p14:creationId xmlns="" xmlns:p14="http://schemas.microsoft.com/office/powerpoint/2010/main" val="207319261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chemeClr val="accent1">
                    <a:lumMod val="50000"/>
                  </a:schemeClr>
                </a:solidFill>
                <a:effectLst/>
                <a:latin typeface="Times New Roman" pitchFamily="18" charset="0"/>
                <a:cs typeface="Times New Roman" pitchFamily="18" charset="0"/>
              </a:rPr>
              <a:t>Epidemiology</a:t>
            </a:r>
            <a:endParaRPr lang="en-US" sz="3600" b="1" dirty="0">
              <a:solidFill>
                <a:schemeClr val="accent1">
                  <a:lumMod val="50000"/>
                </a:schemeClr>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451429"/>
            <a:ext cx="8229600" cy="4992913"/>
          </a:xfrm>
        </p:spPr>
        <p:txBody>
          <a:bodyPr>
            <a:normAutofit/>
          </a:bodyPr>
          <a:lstStyle/>
          <a:p>
            <a:pPr>
              <a:buNone/>
            </a:pPr>
            <a:r>
              <a:rPr lang="en-US" b="1" u="sng" dirty="0" smtClean="0">
                <a:solidFill>
                  <a:schemeClr val="accent1">
                    <a:lumMod val="50000"/>
                  </a:schemeClr>
                </a:solidFill>
                <a:effectLst/>
                <a:latin typeface="Calibri" pitchFamily="34" charset="0"/>
                <a:cs typeface="Times New Roman" pitchFamily="18" charset="0"/>
              </a:rPr>
              <a:t>Incidence</a:t>
            </a:r>
          </a:p>
          <a:p>
            <a:pPr>
              <a:buFont typeface="Wingdings" pitchFamily="2" charset="2"/>
              <a:buChar char="Ø"/>
            </a:pPr>
            <a:r>
              <a:rPr lang="en-US" b="0" dirty="0" smtClean="0">
                <a:solidFill>
                  <a:schemeClr val="tx1"/>
                </a:solidFill>
                <a:effectLst/>
                <a:latin typeface="Calibri" pitchFamily="34" charset="0"/>
                <a:cs typeface="Times New Roman" pitchFamily="18" charset="0"/>
              </a:rPr>
              <a:t>1-2 % of total pregnancy</a:t>
            </a:r>
          </a:p>
          <a:p>
            <a:pPr>
              <a:buFont typeface="Wingdings" pitchFamily="2" charset="2"/>
              <a:buChar char="Ø"/>
            </a:pPr>
            <a:r>
              <a:rPr lang="en-US" b="0" dirty="0" smtClean="0">
                <a:solidFill>
                  <a:schemeClr val="tx1"/>
                </a:solidFill>
                <a:effectLst/>
                <a:latin typeface="Calibri" pitchFamily="34" charset="0"/>
                <a:cs typeface="Times New Roman" pitchFamily="18" charset="0"/>
              </a:rPr>
              <a:t>Recurrence rate – 15%  after  1</a:t>
            </a:r>
            <a:r>
              <a:rPr lang="en-US" b="0" baseline="30000" dirty="0" smtClean="0">
                <a:solidFill>
                  <a:schemeClr val="tx1"/>
                </a:solidFill>
                <a:effectLst/>
                <a:latin typeface="Calibri" pitchFamily="34" charset="0"/>
                <a:cs typeface="Times New Roman" pitchFamily="18" charset="0"/>
              </a:rPr>
              <a:t>st </a:t>
            </a:r>
            <a:r>
              <a:rPr lang="en-US" b="0" dirty="0" smtClean="0">
                <a:solidFill>
                  <a:schemeClr val="tx1"/>
                </a:solidFill>
                <a:effectLst/>
                <a:latin typeface="Calibri" pitchFamily="34" charset="0"/>
                <a:cs typeface="Times New Roman" pitchFamily="18" charset="0"/>
              </a:rPr>
              <a:t> ectopic,  </a:t>
            </a:r>
            <a:r>
              <a:rPr lang="en-US" dirty="0" smtClean="0">
                <a:latin typeface="Calibri" pitchFamily="34" charset="0"/>
                <a:cs typeface="Times New Roman" pitchFamily="18" charset="0"/>
              </a:rPr>
              <a:t>30%</a:t>
            </a:r>
            <a:r>
              <a:rPr lang="en-US" b="0" dirty="0" smtClean="0">
                <a:solidFill>
                  <a:schemeClr val="tx1"/>
                </a:solidFill>
                <a:effectLst/>
                <a:latin typeface="Calibri" pitchFamily="34" charset="0"/>
                <a:cs typeface="Times New Roman" pitchFamily="18" charset="0"/>
              </a:rPr>
              <a:t> after 2 ectopics</a:t>
            </a:r>
          </a:p>
          <a:p>
            <a:pPr>
              <a:buFont typeface="Wingdings" pitchFamily="2" charset="2"/>
              <a:buChar char="Ø"/>
            </a:pPr>
            <a:r>
              <a:rPr lang="en-US" b="0" dirty="0" smtClean="0">
                <a:solidFill>
                  <a:schemeClr val="tx1"/>
                </a:solidFill>
                <a:effectLst/>
                <a:latin typeface="Calibri" pitchFamily="34" charset="0"/>
                <a:cs typeface="Times New Roman" pitchFamily="18" charset="0"/>
              </a:rPr>
              <a:t>Increasing  </a:t>
            </a:r>
            <a:r>
              <a:rPr lang="en-US" dirty="0" smtClean="0">
                <a:latin typeface="Calibri" pitchFamily="34" charset="0"/>
                <a:cs typeface="Times New Roman" pitchFamily="18" charset="0"/>
              </a:rPr>
              <a:t>in </a:t>
            </a:r>
            <a:r>
              <a:rPr lang="en-US" b="0" dirty="0" smtClean="0">
                <a:solidFill>
                  <a:schemeClr val="tx1"/>
                </a:solidFill>
                <a:effectLst/>
                <a:latin typeface="Calibri" pitchFamily="34" charset="0"/>
                <a:cs typeface="Times New Roman" pitchFamily="18" charset="0"/>
              </a:rPr>
              <a:t>incidence</a:t>
            </a:r>
            <a:endParaRPr lang="en-US" altLang="zh-CN" b="0" dirty="0" smtClean="0">
              <a:solidFill>
                <a:schemeClr val="tx1"/>
              </a:solidFill>
              <a:effectLst/>
              <a:latin typeface="Calibri" pitchFamily="34" charset="0"/>
              <a:cs typeface="Times New Roman" pitchFamily="18" charset="0"/>
            </a:endParaRPr>
          </a:p>
          <a:p>
            <a:pPr>
              <a:buFont typeface="Wingdings" pitchFamily="2" charset="2"/>
              <a:buChar char="Ø"/>
            </a:pPr>
            <a:r>
              <a:rPr lang="en-US" altLang="zh-CN" b="0" dirty="0" smtClean="0">
                <a:solidFill>
                  <a:schemeClr val="tx1"/>
                </a:solidFill>
                <a:effectLst/>
                <a:latin typeface="Calibri" pitchFamily="34" charset="0"/>
                <a:cs typeface="Times New Roman" pitchFamily="18" charset="0"/>
              </a:rPr>
              <a:t>MC cause of maternal mortality  during  first trimester </a:t>
            </a:r>
          </a:p>
          <a:p>
            <a:pPr>
              <a:buNone/>
            </a:pPr>
            <a:r>
              <a:rPr lang="en-US" b="1" u="sng" dirty="0" smtClean="0">
                <a:solidFill>
                  <a:schemeClr val="accent1">
                    <a:lumMod val="50000"/>
                  </a:schemeClr>
                </a:solidFill>
                <a:effectLst/>
                <a:latin typeface="Calibri" pitchFamily="34" charset="0"/>
                <a:cs typeface="Times New Roman" pitchFamily="18" charset="0"/>
              </a:rPr>
              <a:t>Fatality rate :</a:t>
            </a:r>
          </a:p>
          <a:p>
            <a:pPr>
              <a:buNone/>
            </a:pPr>
            <a:r>
              <a:rPr lang="en-US" dirty="0" smtClean="0">
                <a:latin typeface="Calibri" pitchFamily="34" charset="0"/>
                <a:cs typeface="Times New Roman" pitchFamily="18" charset="0"/>
              </a:rPr>
              <a:t> Current diagnostic and treatment protocols resulted in 10 fold decline in fatality rate during past 35 yrs.</a:t>
            </a:r>
            <a:endParaRPr lang="en-US" b="0" dirty="0" smtClean="0">
              <a:solidFill>
                <a:schemeClr val="tx1"/>
              </a:solidFill>
              <a:effectLst/>
              <a:latin typeface="Calibri" pitchFamily="34" charset="0"/>
              <a:cs typeface="Times New Roman" pitchFamily="18" charset="0"/>
            </a:endParaRPr>
          </a:p>
          <a:p>
            <a:pPr>
              <a:buNone/>
            </a:pPr>
            <a:endParaRPr lang="en-US" sz="2000" b="0" u="sng" dirty="0" smtClean="0">
              <a:solidFill>
                <a:schemeClr val="tx1"/>
              </a:solidFill>
              <a:effectLst/>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xmlns="" val="45217812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93385" y="395531"/>
            <a:ext cx="8228584" cy="976069"/>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a:bodyPr>
          <a:lst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a:lstStyle>
          <a:p>
            <a:pPr algn="ctr"/>
            <a:r>
              <a:rPr lang="en-US" altLang="zh-CN" dirty="0" smtClean="0">
                <a:latin typeface="Times New Roman" pitchFamily="18" charset="0"/>
              </a:rPr>
              <a:t>(1) Gynecologic disorders</a:t>
            </a:r>
            <a:endParaRPr lang="en-MY" b="1" dirty="0">
              <a:solidFill>
                <a:schemeClr val="accent1"/>
              </a:solidFill>
              <a:effectLst>
                <a:outerShdw blurRad="50800" dist="38100" dir="10800000" algn="r" rotWithShape="0">
                  <a:prstClr val="black">
                    <a:alpha val="40000"/>
                  </a:prstClr>
                </a:outerShdw>
              </a:effectLst>
            </a:endParaRPr>
          </a:p>
        </p:txBody>
      </p:sp>
    </p:spTree>
    <p:extLst>
      <p:ext uri="{BB962C8B-B14F-4D97-AF65-F5344CB8AC3E}">
        <p14:creationId xmlns:p14="http://schemas.microsoft.com/office/powerpoint/2010/main" xmlns="" val="315720289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5E6766F8-21EC-4649-A66E-825FAA8D608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A84D1E74-C4ED-489B-BD71-415BA8BD3A6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E408FD14-E74D-4F82-8A30-08B775336C3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FBFA5B05-A437-4B1D-B8DF-03C8B5B6479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0189984E-721E-4537-8EAC-B582333F3C1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368263DA-3F22-4E28-BF62-9E7B03DA808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E77DD54F-F2C1-4313-B8E0-E4171C0C26E9}"/>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graphicEl>
                                              <a:dgm id="{4AB8EBC4-8E43-4BF8-94E8-5E09FC0D0122}"/>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graphicEl>
                                              <a:dgm id="{51E16C28-8556-4A1F-B566-E06E70D2F8BF}"/>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dgm id="{E0D5E9E8-267B-4CF5-8E9F-179F8370870E}"/>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graphicEl>
                                              <a:dgm id="{BDA2841D-45BE-495C-AA15-BA343ED681C1}"/>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graphicEl>
                                              <a:dgm id="{8D6B14E0-20F0-40D9-8D21-03B015238F0C}"/>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graphicEl>
                                              <a:dgm id="{E98C7459-D7EB-4467-B58A-F9D7FCFB7C64}"/>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dgm id="{1125BEA5-EF69-43C9-965E-795EC52A04EF}"/>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
                                            <p:graphicEl>
                                              <a:dgm id="{70246DEB-86D6-4500-8E4B-6DBADBD461B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xmlns="" val="453973939"/>
              </p:ext>
            </p:extLst>
          </p:nvPr>
        </p:nvGraphicFramePr>
        <p:xfrm>
          <a:off x="838200" y="2209799"/>
          <a:ext cx="7924800" cy="3352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493385" y="395531"/>
            <a:ext cx="8228584" cy="976069"/>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a:bodyPr>
          <a:lst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a:lstStyle>
          <a:p>
            <a:pPr algn="ctr"/>
            <a:r>
              <a:rPr lang="en-US" b="1" dirty="0" smtClean="0">
                <a:effectLst>
                  <a:outerShdw blurRad="50800" dist="38100" dir="10800000" algn="r" rotWithShape="0">
                    <a:prstClr val="black">
                      <a:alpha val="40000"/>
                    </a:prstClr>
                  </a:outerShdw>
                </a:effectLst>
              </a:rPr>
              <a:t>(2) NON GYNECOLOGICAL</a:t>
            </a:r>
            <a:endParaRPr lang="en-MY" b="1" dirty="0">
              <a:solidFill>
                <a:schemeClr val="accent1"/>
              </a:solidFill>
              <a:effectLst>
                <a:outerShdw blurRad="50800" dist="38100" dir="10800000" algn="r" rotWithShape="0">
                  <a:prstClr val="black">
                    <a:alpha val="40000"/>
                  </a:prstClr>
                </a:outerShdw>
              </a:effectLst>
            </a:endParaRPr>
          </a:p>
        </p:txBody>
      </p:sp>
    </p:spTree>
    <p:extLst>
      <p:ext uri="{BB962C8B-B14F-4D97-AF65-F5344CB8AC3E}">
        <p14:creationId xmlns:p14="http://schemas.microsoft.com/office/powerpoint/2010/main" xmlns="" val="12228233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1000"/>
                                        <p:tgtEl>
                                          <p:spTgt spid="2"/>
                                        </p:tgtEl>
                                      </p:cBhvr>
                                    </p:animEffect>
                                  </p:childTnLst>
                                </p:cTn>
                              </p:par>
                              <p:par>
                                <p:cTn id="11" presetID="7" presetClass="entr" presetSubtype="4" fill="hold" grpId="2"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Graphic spid="2" grpId="2">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3">
                    <a:lumMod val="50000"/>
                  </a:schemeClr>
                </a:solidFill>
                <a:effectLst/>
                <a:latin typeface="Times New Roman" pitchFamily="18" charset="0"/>
                <a:cs typeface="Times New Roman" pitchFamily="18" charset="0"/>
              </a:rPr>
              <a:t>                    Diagnosis </a:t>
            </a:r>
            <a:endParaRPr lang="en-US" sz="4000" b="1" dirty="0">
              <a:solidFill>
                <a:schemeClr val="accent3">
                  <a:lumMod val="50000"/>
                </a:schemeClr>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304800" y="1600200"/>
            <a:ext cx="8382000" cy="4525963"/>
          </a:xfrm>
        </p:spPr>
        <p:txBody>
          <a:bodyPr>
            <a:normAutofit/>
          </a:bodyPr>
          <a:lstStyle/>
          <a:p>
            <a:pPr>
              <a:buFont typeface="Monotype Sorts"/>
              <a:buNone/>
            </a:pPr>
            <a:endParaRPr lang="en-IN" sz="3200" b="0" dirty="0" smtClean="0">
              <a:solidFill>
                <a:schemeClr val="tx1"/>
              </a:solidFill>
              <a:effectLst/>
              <a:latin typeface="Times New Roman" pitchFamily="18" charset="0"/>
              <a:cs typeface="Times New Roman" pitchFamily="18" charset="0"/>
            </a:endParaRPr>
          </a:p>
          <a:p>
            <a:pPr>
              <a:buFont typeface="Monotype Sorts"/>
              <a:buNone/>
            </a:pPr>
            <a:r>
              <a:rPr lang="ru-RU" sz="3200" b="0" dirty="0" smtClean="0">
                <a:solidFill>
                  <a:schemeClr val="tx1"/>
                </a:solidFill>
                <a:effectLst/>
                <a:latin typeface="Times New Roman" pitchFamily="18" charset="0"/>
                <a:cs typeface="Times New Roman" pitchFamily="18" charset="0"/>
              </a:rPr>
              <a:t>The diagnosis often presents great difficulty </a:t>
            </a:r>
            <a:endParaRPr lang="en-IN" sz="3200" b="0" dirty="0" smtClean="0">
              <a:solidFill>
                <a:schemeClr val="tx1"/>
              </a:solidFill>
              <a:effectLst/>
              <a:latin typeface="Times New Roman" pitchFamily="18" charset="0"/>
              <a:cs typeface="Times New Roman" pitchFamily="18" charset="0"/>
            </a:endParaRPr>
          </a:p>
          <a:p>
            <a:pPr>
              <a:buFont typeface="Monotype Sorts"/>
              <a:buNone/>
            </a:pPr>
            <a:r>
              <a:rPr lang="en-IN" sz="3200" b="0" dirty="0" smtClean="0">
                <a:solidFill>
                  <a:schemeClr val="tx1"/>
                </a:solidFill>
                <a:effectLst/>
                <a:latin typeface="Times New Roman" pitchFamily="18" charset="0"/>
                <a:cs typeface="Times New Roman" pitchFamily="18" charset="0"/>
              </a:rPr>
              <a:t>U</a:t>
            </a:r>
            <a:r>
              <a:rPr lang="ru-RU" sz="3200" b="0" dirty="0" smtClean="0">
                <a:solidFill>
                  <a:schemeClr val="tx1"/>
                </a:solidFill>
                <a:effectLst/>
                <a:latin typeface="Times New Roman" pitchFamily="18" charset="0"/>
                <a:cs typeface="Times New Roman" pitchFamily="18" charset="0"/>
              </a:rPr>
              <a:t>sually missed because i</a:t>
            </a:r>
            <a:r>
              <a:rPr lang="en-US" sz="3200" b="0" dirty="0" smtClean="0">
                <a:solidFill>
                  <a:schemeClr val="tx1"/>
                </a:solidFill>
                <a:effectLst/>
                <a:latin typeface="Times New Roman" pitchFamily="18" charset="0"/>
                <a:cs typeface="Times New Roman" pitchFamily="18" charset="0"/>
              </a:rPr>
              <a:t>f it</a:t>
            </a:r>
            <a:r>
              <a:rPr lang="ru-RU" sz="3200" b="0" dirty="0" smtClean="0">
                <a:solidFill>
                  <a:schemeClr val="tx1"/>
                </a:solidFill>
                <a:effectLst/>
                <a:latin typeface="Times New Roman" pitchFamily="18" charset="0"/>
                <a:cs typeface="Times New Roman" pitchFamily="18" charset="0"/>
              </a:rPr>
              <a:t> is NOT suspected. </a:t>
            </a:r>
          </a:p>
          <a:p>
            <a:pPr algn="just">
              <a:spcBef>
                <a:spcPct val="0"/>
              </a:spcBef>
              <a:buFont typeface="Monotype Sorts"/>
              <a:buNone/>
            </a:pPr>
            <a:endParaRPr lang="en-GB" b="0" i="1" dirty="0" smtClean="0">
              <a:solidFill>
                <a:schemeClr val="tx1"/>
              </a:solidFill>
              <a:effectLst/>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066800"/>
            <a:ext cx="8839200" cy="5562600"/>
          </a:xfrm>
        </p:spPr>
        <p:txBody>
          <a:bodyPr>
            <a:normAutofit fontScale="32500" lnSpcReduction="20000"/>
          </a:bodyPr>
          <a:lstStyle/>
          <a:p>
            <a:pPr>
              <a:buNone/>
            </a:pPr>
            <a:endParaRPr lang="en-IN" sz="7000" dirty="0" smtClean="0"/>
          </a:p>
          <a:p>
            <a:r>
              <a:rPr lang="en-IN" sz="7000" dirty="0" smtClean="0"/>
              <a:t>The </a:t>
            </a:r>
            <a:r>
              <a:rPr lang="en-IN" sz="7000" dirty="0" err="1" smtClean="0"/>
              <a:t>hCG</a:t>
            </a:r>
            <a:r>
              <a:rPr lang="en-IN" sz="7000" dirty="0" smtClean="0"/>
              <a:t> enzyme immunoassay, with a sensitivity of 25 </a:t>
            </a:r>
            <a:r>
              <a:rPr lang="en-IN" sz="7000" dirty="0" err="1" smtClean="0"/>
              <a:t>mIU</a:t>
            </a:r>
            <a:r>
              <a:rPr lang="en-IN" sz="7000" dirty="0" smtClean="0"/>
              <a:t>/</a:t>
            </a:r>
            <a:r>
              <a:rPr lang="en-IN" sz="7000" dirty="0" err="1" smtClean="0"/>
              <a:t>mL</a:t>
            </a:r>
            <a:r>
              <a:rPr lang="en-IN" sz="7000" dirty="0" smtClean="0"/>
              <a:t>, is an accurate Screening test for detection of ectopic pregnancy. </a:t>
            </a:r>
          </a:p>
          <a:p>
            <a:endParaRPr lang="en-IN" sz="7000" dirty="0" smtClean="0"/>
          </a:p>
          <a:p>
            <a:r>
              <a:rPr lang="en-IN" sz="7000" dirty="0" smtClean="0"/>
              <a:t>The assay is positive in virtually all documented ectopic pregnancies.</a:t>
            </a:r>
          </a:p>
          <a:p>
            <a:endParaRPr lang="en-IN" sz="7000" dirty="0" smtClean="0"/>
          </a:p>
          <a:p>
            <a:r>
              <a:rPr lang="en-IN" sz="7000" dirty="0" smtClean="0"/>
              <a:t>Quantitative -</a:t>
            </a:r>
            <a:r>
              <a:rPr lang="en-IN" sz="7000" dirty="0" err="1" smtClean="0"/>
              <a:t>hCG</a:t>
            </a:r>
            <a:r>
              <a:rPr lang="en-IN" sz="7000" dirty="0" smtClean="0"/>
              <a:t> measurements </a:t>
            </a:r>
          </a:p>
          <a:p>
            <a:pPr>
              <a:buNone/>
            </a:pPr>
            <a:r>
              <a:rPr lang="en-IN" sz="7000" dirty="0" smtClean="0"/>
              <a:t>    are the diagnostic cornerstone </a:t>
            </a:r>
          </a:p>
          <a:p>
            <a:pPr>
              <a:buNone/>
            </a:pPr>
            <a:r>
              <a:rPr lang="en-IN" sz="7000" dirty="0" smtClean="0"/>
              <a:t>    for ectopic pregnancy.</a:t>
            </a:r>
          </a:p>
          <a:p>
            <a:pPr>
              <a:buNone/>
            </a:pPr>
            <a:endParaRPr lang="en-IN" sz="7000" dirty="0" smtClean="0"/>
          </a:p>
          <a:p>
            <a:pPr>
              <a:buNone/>
            </a:pPr>
            <a:endParaRPr lang="en-US" sz="7000" dirty="0" smtClean="0"/>
          </a:p>
          <a:p>
            <a:r>
              <a:rPr lang="en-US" sz="7000" dirty="0" smtClean="0">
                <a:solidFill>
                  <a:srgbClr val="FF0000"/>
                </a:solidFill>
              </a:rPr>
              <a:t>Serum β-</a:t>
            </a:r>
            <a:r>
              <a:rPr lang="en-US" sz="7000" dirty="0" err="1" smtClean="0">
                <a:solidFill>
                  <a:srgbClr val="FF0000"/>
                </a:solidFill>
              </a:rPr>
              <a:t>hCG</a:t>
            </a:r>
            <a:r>
              <a:rPr lang="en-US" sz="7000" dirty="0" smtClean="0">
                <a:solidFill>
                  <a:srgbClr val="FF0000"/>
                </a:solidFill>
              </a:rPr>
              <a:t> </a:t>
            </a:r>
            <a:r>
              <a:rPr lang="en-US" sz="7000" dirty="0" smtClean="0"/>
              <a:t>(ELISA / RIA) detects very early  pregnancy about 10 days after fertilization i.e. before the missed period.</a:t>
            </a:r>
          </a:p>
          <a:p>
            <a:endParaRPr lang="en-US" sz="7000" dirty="0" smtClean="0"/>
          </a:p>
          <a:p>
            <a:endParaRPr lang="en-US" dirty="0" smtClean="0"/>
          </a:p>
          <a:p>
            <a:endParaRPr lang="en-IN" dirty="0"/>
          </a:p>
        </p:txBody>
      </p:sp>
      <p:sp>
        <p:nvSpPr>
          <p:cNvPr id="2" name="Title 1"/>
          <p:cNvSpPr>
            <a:spLocks noGrp="1"/>
          </p:cNvSpPr>
          <p:nvPr>
            <p:ph type="title"/>
          </p:nvPr>
        </p:nvSpPr>
        <p:spPr>
          <a:xfrm>
            <a:off x="457200" y="0"/>
            <a:ext cx="7467600" cy="1066800"/>
          </a:xfrm>
        </p:spPr>
        <p:txBody>
          <a:bodyPr>
            <a:normAutofit/>
          </a:bodyPr>
          <a:lstStyle/>
          <a:p>
            <a:r>
              <a:rPr sz="4000" b="1" smtClean="0">
                <a:solidFill>
                  <a:schemeClr val="accent3">
                    <a:lumMod val="50000"/>
                  </a:schemeClr>
                </a:solidFill>
                <a:effectLst>
                  <a:outerShdw blurRad="38100" dist="38100" dir="2700000" algn="tl">
                    <a:srgbClr val="000000">
                      <a:alpha val="43137"/>
                    </a:srgbClr>
                  </a:outerShdw>
                </a:effectLst>
              </a:rPr>
              <a:t> </a:t>
            </a:r>
            <a:r>
              <a:rPr sz="4000" b="1" smtClean="0">
                <a:solidFill>
                  <a:schemeClr val="accent1">
                    <a:lumMod val="75000"/>
                  </a:schemeClr>
                </a:solidFill>
                <a:effectLst>
                  <a:outerShdw blurRad="38100" dist="38100" dir="2700000" algn="tl">
                    <a:srgbClr val="000000">
                      <a:alpha val="43137"/>
                    </a:srgbClr>
                  </a:outerShdw>
                </a:effectLst>
              </a:rPr>
              <a:t>β</a:t>
            </a:r>
            <a:r>
              <a:rPr lang="en-IN" sz="4000" b="1" dirty="0" smtClean="0">
                <a:solidFill>
                  <a:schemeClr val="accent1">
                    <a:lumMod val="75000"/>
                  </a:schemeClr>
                </a:solidFill>
                <a:effectLst>
                  <a:outerShdw blurRad="38100" dist="38100" dir="2700000" algn="tl">
                    <a:srgbClr val="000000">
                      <a:alpha val="43137"/>
                    </a:srgbClr>
                  </a:outerShdw>
                </a:effectLst>
              </a:rPr>
              <a:t>eta</a:t>
            </a:r>
            <a:r>
              <a:rPr sz="4000" b="1" smtClean="0">
                <a:solidFill>
                  <a:schemeClr val="accent1">
                    <a:lumMod val="75000"/>
                  </a:schemeClr>
                </a:solidFill>
                <a:effectLst>
                  <a:outerShdw blurRad="38100" dist="38100" dir="2700000" algn="tl">
                    <a:srgbClr val="000000">
                      <a:alpha val="43137"/>
                    </a:srgbClr>
                  </a:outerShdw>
                </a:effectLst>
              </a:rPr>
              <a:t>-hCG</a:t>
            </a:r>
            <a:endParaRPr lang="en-IN" sz="4000" b="1" dirty="0">
              <a:solidFill>
                <a:schemeClr val="accent1">
                  <a:lumMod val="75000"/>
                </a:schemeClr>
              </a:solidFill>
              <a:effectLst>
                <a:outerShdw blurRad="38100" dist="38100" dir="2700000" algn="tl">
                  <a:srgbClr val="000000">
                    <a:alpha val="43137"/>
                  </a:srgbClr>
                </a:outerShdw>
              </a:effectLst>
            </a:endParaRPr>
          </a:p>
        </p:txBody>
      </p:sp>
      <p:pic>
        <p:nvPicPr>
          <p:cNvPr id="4" name="Picture 3" descr="upt.jpg"/>
          <p:cNvPicPr>
            <a:picLocks noChangeAspect="1"/>
          </p:cNvPicPr>
          <p:nvPr/>
        </p:nvPicPr>
        <p:blipFill>
          <a:blip r:embed="rId3" cstate="print"/>
          <a:stretch>
            <a:fillRect/>
          </a:stretch>
        </p:blipFill>
        <p:spPr>
          <a:xfrm>
            <a:off x="5867400" y="3200400"/>
            <a:ext cx="2438400" cy="2133600"/>
          </a:xfrm>
          <a:prstGeom prst="rect">
            <a:avLst/>
          </a:prstGeom>
        </p:spPr>
      </p:pic>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b="1" dirty="0" smtClean="0">
                <a:solidFill>
                  <a:schemeClr val="accent1">
                    <a:lumMod val="75000"/>
                  </a:schemeClr>
                </a:solidFill>
              </a:rPr>
              <a:t>Beta HCG</a:t>
            </a:r>
            <a:endParaRPr lang="en-US" b="1" dirty="0">
              <a:solidFill>
                <a:schemeClr val="accent1">
                  <a:lumMod val="75000"/>
                </a:schemeClr>
              </a:solidFill>
            </a:endParaRPr>
          </a:p>
        </p:txBody>
      </p:sp>
      <p:sp>
        <p:nvSpPr>
          <p:cNvPr id="3" name="Content Placeholder 2"/>
          <p:cNvSpPr>
            <a:spLocks noGrp="1"/>
          </p:cNvSpPr>
          <p:nvPr>
            <p:ph sz="quarter" idx="1"/>
          </p:nvPr>
        </p:nvSpPr>
        <p:spPr>
          <a:xfrm>
            <a:off x="457200" y="914400"/>
            <a:ext cx="8686800" cy="5559552"/>
          </a:xfrm>
        </p:spPr>
        <p:txBody>
          <a:bodyPr>
            <a:normAutofit/>
          </a:bodyPr>
          <a:lstStyle/>
          <a:p>
            <a:r>
              <a:rPr lang="en-US" dirty="0" smtClean="0"/>
              <a:t>HCG is produced by </a:t>
            </a:r>
            <a:r>
              <a:rPr lang="en-US" dirty="0" err="1" smtClean="0"/>
              <a:t>syncytiotrophoblast</a:t>
            </a:r>
            <a:r>
              <a:rPr lang="en-US" dirty="0" smtClean="0"/>
              <a:t> of placenta.</a:t>
            </a:r>
          </a:p>
          <a:p>
            <a:r>
              <a:rPr lang="en-US" dirty="0" smtClean="0"/>
              <a:t>Plasma half life- 36 hrs.</a:t>
            </a:r>
          </a:p>
          <a:p>
            <a:r>
              <a:rPr lang="en-IN" dirty="0" smtClean="0"/>
              <a:t>Peak maternal plasma levels reach approximately 100,000 </a:t>
            </a:r>
            <a:r>
              <a:rPr lang="en-IN" dirty="0" err="1" smtClean="0"/>
              <a:t>mIU</a:t>
            </a:r>
            <a:r>
              <a:rPr lang="en-IN" dirty="0" smtClean="0"/>
              <a:t>/ml between the 60 </a:t>
            </a:r>
            <a:r>
              <a:rPr lang="en-IN" dirty="0" err="1" smtClean="0"/>
              <a:t>th</a:t>
            </a:r>
            <a:r>
              <a:rPr lang="en-IN" dirty="0" smtClean="0"/>
              <a:t> and 80 </a:t>
            </a:r>
            <a:r>
              <a:rPr lang="en-IN" dirty="0" err="1" smtClean="0"/>
              <a:t>th</a:t>
            </a:r>
            <a:r>
              <a:rPr lang="en-IN" dirty="0" smtClean="0"/>
              <a:t> day after menses. At 10 -12 weeks, plasma levels begin to decline and a nadir is reached by approximately 16 weeks.</a:t>
            </a:r>
          </a:p>
          <a:p>
            <a:endParaRPr lang="en-US" dirty="0" smtClean="0"/>
          </a:p>
        </p:txBody>
      </p:sp>
      <p:pic>
        <p:nvPicPr>
          <p:cNvPr id="5" name="Picture 4" descr="B HACG.png"/>
          <p:cNvPicPr>
            <a:picLocks noChangeAspect="1"/>
          </p:cNvPicPr>
          <p:nvPr/>
        </p:nvPicPr>
        <p:blipFill>
          <a:blip r:embed="rId2"/>
          <a:stretch>
            <a:fillRect/>
          </a:stretch>
        </p:blipFill>
        <p:spPr>
          <a:xfrm>
            <a:off x="1752600" y="3581400"/>
            <a:ext cx="4876800" cy="3048000"/>
          </a:xfrm>
          <a:prstGeom prst="rect">
            <a:avLst/>
          </a:prstGeom>
        </p:spPr>
      </p:pic>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Discriminatory zone:</a:t>
            </a:r>
            <a:br>
              <a:rPr lang="en-US" b="1" dirty="0" smtClean="0">
                <a:solidFill>
                  <a:schemeClr val="accent1">
                    <a:lumMod val="75000"/>
                  </a:schemeClr>
                </a:solidFill>
              </a:rPr>
            </a:br>
            <a:endParaRPr lang="en-IN" dirty="0">
              <a:solidFill>
                <a:schemeClr val="accent1">
                  <a:lumMod val="75000"/>
                </a:schemeClr>
              </a:solidFill>
            </a:endParaRPr>
          </a:p>
        </p:txBody>
      </p:sp>
      <p:sp>
        <p:nvSpPr>
          <p:cNvPr id="3" name="Content Placeholder 2"/>
          <p:cNvSpPr>
            <a:spLocks noGrp="1"/>
          </p:cNvSpPr>
          <p:nvPr>
            <p:ph sz="quarter" idx="1"/>
          </p:nvPr>
        </p:nvSpPr>
        <p:spPr>
          <a:xfrm>
            <a:off x="0" y="990600"/>
            <a:ext cx="8839200" cy="5867400"/>
          </a:xfrm>
        </p:spPr>
        <p:txBody>
          <a:bodyPr>
            <a:normAutofit/>
          </a:bodyPr>
          <a:lstStyle/>
          <a:p>
            <a:endParaRPr lang="en-IN" dirty="0" smtClean="0"/>
          </a:p>
          <a:p>
            <a:r>
              <a:rPr lang="en-IN" dirty="0" smtClean="0"/>
              <a:t>In the management of suspected ectopic pregnancy there is a serum </a:t>
            </a:r>
            <a:r>
              <a:rPr lang="en-IN" dirty="0" err="1" smtClean="0"/>
              <a:t>hCG</a:t>
            </a:r>
            <a:r>
              <a:rPr lang="en-IN" dirty="0" smtClean="0"/>
              <a:t> level at which it is assumed that all viable intrauterine pregnancies will be visualised by </a:t>
            </a:r>
            <a:r>
              <a:rPr lang="en-IN" dirty="0" err="1" smtClean="0"/>
              <a:t>transvaginal</a:t>
            </a:r>
            <a:r>
              <a:rPr lang="en-IN" dirty="0" smtClean="0"/>
              <a:t>/ </a:t>
            </a:r>
            <a:r>
              <a:rPr lang="en-IN" dirty="0" err="1" smtClean="0"/>
              <a:t>transabdominal</a:t>
            </a:r>
            <a:r>
              <a:rPr lang="en-IN" dirty="0" smtClean="0"/>
              <a:t>  ultrasound. This is referred to as the discriminatory zone.</a:t>
            </a:r>
          </a:p>
          <a:p>
            <a:r>
              <a:rPr lang="en-US" dirty="0" smtClean="0">
                <a:solidFill>
                  <a:schemeClr val="accent1">
                    <a:lumMod val="75000"/>
                  </a:schemeClr>
                </a:solidFill>
              </a:rPr>
              <a:t>1000-2000 IU/L TVS </a:t>
            </a:r>
          </a:p>
          <a:p>
            <a:pPr>
              <a:defRPr/>
            </a:pPr>
            <a:r>
              <a:rPr lang="en-US" dirty="0" smtClean="0">
                <a:solidFill>
                  <a:schemeClr val="accent1">
                    <a:lumMod val="75000"/>
                  </a:schemeClr>
                </a:solidFill>
              </a:rPr>
              <a:t>5000-6000 IU/L TAS</a:t>
            </a:r>
          </a:p>
          <a:p>
            <a:pPr>
              <a:defRPr/>
            </a:pPr>
            <a:endParaRPr lang="en-US" dirty="0" smtClean="0">
              <a:solidFill>
                <a:schemeClr val="accent1">
                  <a:lumMod val="75000"/>
                </a:schemeClr>
              </a:solidFill>
            </a:endParaRPr>
          </a:p>
          <a:p>
            <a:pPr>
              <a:buNone/>
              <a:defRPr/>
            </a:pPr>
            <a:r>
              <a:rPr lang="en-US" dirty="0" smtClean="0"/>
              <a:t>β-</a:t>
            </a:r>
            <a:r>
              <a:rPr lang="en-US" dirty="0" err="1" smtClean="0"/>
              <a:t>hCG</a:t>
            </a:r>
            <a:r>
              <a:rPr lang="en-US" dirty="0" smtClean="0"/>
              <a:t> levels still </a:t>
            </a:r>
            <a:r>
              <a:rPr lang="en-US" b="1" i="1" dirty="0" smtClean="0"/>
              <a:t>below</a:t>
            </a:r>
            <a:r>
              <a:rPr lang="en-US" dirty="0" smtClean="0"/>
              <a:t> the discriminatory value, serial β-</a:t>
            </a:r>
            <a:r>
              <a:rPr lang="en-US" dirty="0" err="1" smtClean="0"/>
              <a:t>Hcg</a:t>
            </a:r>
            <a:r>
              <a:rPr lang="en-US" dirty="0" smtClean="0"/>
              <a:t> and USG should be done.</a:t>
            </a:r>
          </a:p>
          <a:p>
            <a:endParaRPr lang="en-IN" dirty="0"/>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defRPr/>
            </a:pPr>
            <a:r>
              <a:rPr lang="en-US" b="1" u="sng" dirty="0" smtClean="0">
                <a:solidFill>
                  <a:schemeClr val="accent1">
                    <a:lumMod val="75000"/>
                  </a:schemeClr>
                </a:solidFill>
              </a:rPr>
              <a:t>Doubling sign:</a:t>
            </a:r>
          </a:p>
          <a:p>
            <a:pPr>
              <a:defRPr/>
            </a:pPr>
            <a:r>
              <a:rPr lang="en-US" dirty="0" smtClean="0"/>
              <a:t>Normal : &gt;66% increase levels every 48 hours (nearly 2X).  </a:t>
            </a:r>
          </a:p>
          <a:p>
            <a:pPr>
              <a:defRPr/>
            </a:pPr>
            <a:r>
              <a:rPr lang="en-US" dirty="0" smtClean="0"/>
              <a:t>Inappropriately  rising serum β-</a:t>
            </a:r>
            <a:r>
              <a:rPr lang="en-US" dirty="0" err="1" smtClean="0"/>
              <a:t>hCG</a:t>
            </a:r>
            <a:r>
              <a:rPr lang="en-US" dirty="0" smtClean="0"/>
              <a:t> levels suggest (</a:t>
            </a:r>
            <a:r>
              <a:rPr lang="en-US" dirty="0" smtClean="0">
                <a:solidFill>
                  <a:srgbClr val="FF0000"/>
                </a:solidFill>
              </a:rPr>
              <a:t>but do not diagnose</a:t>
            </a:r>
            <a:r>
              <a:rPr lang="en-US" dirty="0" smtClean="0"/>
              <a:t>) abnormal pregnancy including ectopic</a:t>
            </a:r>
          </a:p>
          <a:p>
            <a:pPr>
              <a:defRPr/>
            </a:pPr>
            <a:r>
              <a:rPr lang="en-US" dirty="0" smtClean="0"/>
              <a:t>Do not identify its location</a:t>
            </a:r>
            <a:r>
              <a:rPr lang="en-US" sz="900" dirty="0" smtClean="0"/>
              <a:t>.</a:t>
            </a:r>
          </a:p>
          <a:p>
            <a:pPr>
              <a:buNone/>
            </a:pPr>
            <a:endParaRPr lang="en-US" sz="800" dirty="0" smtClean="0"/>
          </a:p>
          <a:p>
            <a:endParaRPr lang="en-US" dirty="0"/>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SERUM PROGESTERONE </a:t>
            </a:r>
            <a:endParaRPr lang="en-US" b="1" dirty="0">
              <a:solidFill>
                <a:schemeClr val="accent1">
                  <a:lumMod val="75000"/>
                </a:schemeClr>
              </a:solidFill>
            </a:endParaRPr>
          </a:p>
        </p:txBody>
      </p:sp>
      <p:sp>
        <p:nvSpPr>
          <p:cNvPr id="3" name="Content Placeholder 2"/>
          <p:cNvSpPr>
            <a:spLocks noGrp="1"/>
          </p:cNvSpPr>
          <p:nvPr>
            <p:ph sz="quarter" idx="1"/>
          </p:nvPr>
        </p:nvSpPr>
        <p:spPr/>
        <p:txBody>
          <a:bodyPr/>
          <a:lstStyle/>
          <a:p>
            <a:pPr>
              <a:buNone/>
            </a:pPr>
            <a:endParaRPr lang="en-US" u="sng"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second most common hormone  after </a:t>
            </a:r>
            <a:r>
              <a:rPr lang="en-US" dirty="0" err="1" smtClean="0">
                <a:latin typeface="Times New Roman" pitchFamily="18" charset="0"/>
                <a:cs typeface="Times New Roman" pitchFamily="18" charset="0"/>
              </a:rPr>
              <a:t>hCG</a:t>
            </a:r>
            <a:r>
              <a:rPr lang="en-US" dirty="0" smtClean="0">
                <a:latin typeface="Times New Roman" pitchFamily="18" charset="0"/>
                <a:cs typeface="Times New Roman" pitchFamily="18" charset="0"/>
              </a:rPr>
              <a:t>  in pregnancy is progesterone. </a:t>
            </a:r>
          </a:p>
          <a:p>
            <a:r>
              <a:rPr lang="en-US" dirty="0" smtClean="0">
                <a:latin typeface="Times New Roman" pitchFamily="18" charset="0"/>
                <a:cs typeface="Times New Roman" pitchFamily="18" charset="0"/>
              </a:rPr>
              <a:t>Generally, a progesterone concentration of greater than 25 </a:t>
            </a:r>
            <a:r>
              <a:rPr lang="en-US" dirty="0" err="1" smtClean="0">
                <a:latin typeface="Times New Roman" pitchFamily="18" charset="0"/>
                <a:cs typeface="Times New Roman" pitchFamily="18" charset="0"/>
              </a:rPr>
              <a:t>ng</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mL</a:t>
            </a:r>
            <a:r>
              <a:rPr lang="en-US" dirty="0" smtClean="0">
                <a:latin typeface="Times New Roman" pitchFamily="18" charset="0"/>
                <a:cs typeface="Times New Roman" pitchFamily="18" charset="0"/>
              </a:rPr>
              <a:t> is highly correlated with a normal intrauterine pregnancy </a:t>
            </a:r>
          </a:p>
          <a:p>
            <a:r>
              <a:rPr lang="en-US" dirty="0" smtClean="0">
                <a:latin typeface="Times New Roman" pitchFamily="18" charset="0"/>
                <a:cs typeface="Times New Roman" pitchFamily="18" charset="0"/>
              </a:rPr>
              <a:t>while a concentration of less than 5 </a:t>
            </a:r>
            <a:r>
              <a:rPr lang="en-US" dirty="0" err="1" smtClean="0">
                <a:latin typeface="Times New Roman" pitchFamily="18" charset="0"/>
                <a:cs typeface="Times New Roman" pitchFamily="18" charset="0"/>
              </a:rPr>
              <a:t>ng</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mL</a:t>
            </a:r>
            <a:r>
              <a:rPr lang="en-US" dirty="0" smtClean="0">
                <a:latin typeface="Times New Roman" pitchFamily="18" charset="0"/>
                <a:cs typeface="Times New Roman" pitchFamily="18" charset="0"/>
              </a:rPr>
              <a:t> is highly correlated  with an abnormal /nonviable pregnancy but it is not 100% predictive.</a:t>
            </a:r>
          </a:p>
          <a:p>
            <a:pPr>
              <a:buNone/>
            </a:pPr>
            <a:endParaRPr lang="en-US" dirty="0" smtClean="0">
              <a:latin typeface="Times New Roman" pitchFamily="18" charset="0"/>
              <a:cs typeface="Times New Roman" pitchFamily="18" charset="0"/>
            </a:endParaRPr>
          </a:p>
          <a:p>
            <a:endParaRPr lang="en-US" dirty="0"/>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en-US" b="1" dirty="0" smtClean="0">
              <a:solidFill>
                <a:srgbClr val="9AE93B"/>
              </a:solidFill>
              <a:effectLst>
                <a:outerShdw blurRad="38100" dist="38100" dir="2700000" algn="tl">
                  <a:srgbClr val="000000">
                    <a:alpha val="43137"/>
                  </a:srgbClr>
                </a:outerShdw>
              </a:effectLst>
            </a:endParaRPr>
          </a:p>
          <a:p>
            <a:pPr>
              <a:buNone/>
            </a:pPr>
            <a:r>
              <a:rPr lang="en-US" b="1" dirty="0" smtClean="0">
                <a:solidFill>
                  <a:schemeClr val="tx2"/>
                </a:solidFill>
                <a:effectLst>
                  <a:outerShdw blurRad="38100" dist="38100" dir="2700000" algn="tl">
                    <a:srgbClr val="000000">
                      <a:alpha val="43137"/>
                    </a:srgbClr>
                  </a:outerShdw>
                </a:effectLst>
              </a:rPr>
              <a:t>Combination of quantitative beta HCG and </a:t>
            </a:r>
            <a:r>
              <a:rPr lang="en-US" b="1" dirty="0" err="1" smtClean="0">
                <a:solidFill>
                  <a:schemeClr val="tx2"/>
                </a:solidFill>
                <a:effectLst>
                  <a:outerShdw blurRad="38100" dist="38100" dir="2700000" algn="tl">
                    <a:srgbClr val="000000">
                      <a:alpha val="43137"/>
                    </a:srgbClr>
                  </a:outerShdw>
                </a:effectLst>
              </a:rPr>
              <a:t>sonography</a:t>
            </a:r>
            <a:r>
              <a:rPr lang="en-US" b="1" dirty="0" smtClean="0">
                <a:solidFill>
                  <a:schemeClr val="tx2"/>
                </a:solidFill>
                <a:effectLst>
                  <a:outerShdw blurRad="38100" dist="38100" dir="2700000" algn="tl">
                    <a:srgbClr val="000000">
                      <a:alpha val="43137"/>
                    </a:srgbClr>
                  </a:outerShdw>
                </a:effectLst>
              </a:rPr>
              <a:t> : </a:t>
            </a:r>
          </a:p>
          <a:p>
            <a:r>
              <a:rPr lang="en-US" dirty="0" smtClean="0"/>
              <a:t>Failure to see Gestational sac at 4-5 wks gestation  and  at beta </a:t>
            </a:r>
            <a:r>
              <a:rPr lang="en-US" dirty="0" err="1" smtClean="0"/>
              <a:t>hcg</a:t>
            </a:r>
            <a:r>
              <a:rPr lang="en-US" dirty="0" smtClean="0"/>
              <a:t> 1000-1500iu/l i.e. the discriminatory zone  by TVS</a:t>
            </a:r>
          </a:p>
          <a:p>
            <a:r>
              <a:rPr lang="en-US" dirty="0" smtClean="0"/>
              <a:t>Failure to see Gestational sac at 5-6  wks gestation  and  at beta </a:t>
            </a:r>
            <a:r>
              <a:rPr lang="en-US" dirty="0" err="1" smtClean="0"/>
              <a:t>hcg</a:t>
            </a:r>
            <a:r>
              <a:rPr lang="en-US" dirty="0" smtClean="0"/>
              <a:t> 6000-6500iu/l i.e. the discriminatory zone  by TAS</a:t>
            </a:r>
          </a:p>
          <a:p>
            <a:pPr>
              <a:buNone/>
            </a:pPr>
            <a:endParaRPr lang="en-US" dirty="0" smtClean="0"/>
          </a:p>
        </p:txBody>
      </p:sp>
      <p:sp>
        <p:nvSpPr>
          <p:cNvPr id="2" name="Title 1"/>
          <p:cNvSpPr>
            <a:spLocks noGrp="1"/>
          </p:cNvSpPr>
          <p:nvPr>
            <p:ph type="title"/>
          </p:nvPr>
        </p:nvSpPr>
        <p:spPr/>
        <p:txBody>
          <a:bodyPr>
            <a:normAutofit/>
          </a:bodyPr>
          <a:lstStyle/>
          <a:p>
            <a:r>
              <a:rPr lang="en-US" sz="4800" b="1" u="sng" dirty="0" smtClean="0">
                <a:solidFill>
                  <a:schemeClr val="accent1">
                    <a:lumMod val="75000"/>
                  </a:schemeClr>
                </a:solidFill>
                <a:effectLst>
                  <a:outerShdw blurRad="38100" dist="38100" dir="2700000" algn="tl">
                    <a:srgbClr val="000000">
                      <a:alpha val="43137"/>
                    </a:srgbClr>
                  </a:outerShdw>
                </a:effectLst>
              </a:rPr>
              <a:t>ultrasonography</a:t>
            </a:r>
            <a:endParaRPr lang="en-IN" sz="4800" b="1" u="sng" dirty="0">
              <a:solidFill>
                <a:schemeClr val="accent1">
                  <a:lumMod val="75000"/>
                </a:schemeClr>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966" name="Shape 82966"/>
        <p:cNvGrpSpPr/>
        <p:nvPr/>
      </p:nvGrpSpPr>
      <p:grpSpPr>
        <a:xfrm>
          <a:off x="0" y="0"/>
          <a:ext cx="0" cy="0"/>
          <a:chOff x="0" y="0"/>
          <a:chExt cx="0" cy="0"/>
        </a:xfrm>
      </p:grpSpPr>
      <p:sp>
        <p:nvSpPr>
          <p:cNvPr id="82967" name="Shape 82967"/>
          <p:cNvSpPr txBox="1"/>
          <p:nvPr>
            <p:ph idx="1" type="body"/>
          </p:nvPr>
        </p:nvSpPr>
        <p:spPr>
          <a:xfrm>
            <a:off x="457200" y="1371600"/>
            <a:ext cx="8077200" cy="5102400"/>
          </a:xfrm>
          <a:prstGeom prst="rect">
            <a:avLst/>
          </a:prstGeom>
          <a:noFill/>
          <a:ln>
            <a:noFill/>
          </a:ln>
        </p:spPr>
        <p:txBody>
          <a:bodyPr anchorCtr="0" anchor="t" bIns="45700" lIns="91425" rIns="91425" tIns="45700">
            <a:normAutofit/>
          </a:bodyPr>
          <a:lstStyle/>
          <a:p>
            <a:pPr indent="-274320" lvl="0" marL="274320" rtl="0" algn="l">
              <a:spcBef>
                <a:spcPts val="0"/>
              </a:spcBef>
              <a:spcAft>
                <a:spcPts val="0"/>
              </a:spcAft>
              <a:buSzPct val="70000"/>
            </a:pPr>
            <a:r>
              <a:rPr lang="en-US"/>
              <a:t>Endometrial cavity shows trilaminar echo pattern </a:t>
            </a:r>
          </a:p>
          <a:p>
            <a:pPr indent="-274320" lvl="0" marL="274320" rtl="0" algn="l">
              <a:spcBef>
                <a:spcPts val="600"/>
              </a:spcBef>
              <a:spcAft>
                <a:spcPts val="0"/>
              </a:spcAft>
              <a:buSzPct val="70000"/>
              <a:buFont typeface="Noto Sans Symbols"/>
            </a:pPr>
            <a:r>
              <a:rPr lang="en-US">
                <a:latin typeface="Libre Baskerville"/>
                <a:ea typeface="Libre Baskerville"/>
                <a:cs typeface="Libre Baskerville"/>
                <a:sym typeface="Libre Baskerville"/>
              </a:rPr>
              <a:t>Identification</a:t>
            </a:r>
            <a:r>
              <a:rPr lang="en-US">
                <a:latin typeface="Arial"/>
                <a:ea typeface="Arial"/>
                <a:cs typeface="Arial"/>
                <a:sym typeface="Arial"/>
              </a:rPr>
              <a:t> of </a:t>
            </a:r>
            <a:r>
              <a:rPr lang="en-US">
                <a:solidFill>
                  <a:srgbClr val="7030A0"/>
                </a:solidFill>
                <a:effectLst>
                  <a:outerShdw blurRad="38100" algn="tl" dir="2700000" dist="38100">
                    <a:srgbClr val="000000">
                      <a:alpha val="43137"/>
                    </a:srgbClr>
                  </a:outerShdw>
                </a:effectLst>
                <a:latin typeface="Arial"/>
                <a:ea typeface="Arial"/>
                <a:cs typeface="Arial"/>
                <a:sym typeface="Arial"/>
              </a:rPr>
              <a:t>double decidual sac sign(DDSS)</a:t>
            </a:r>
            <a:r>
              <a:rPr lang="en-US">
                <a:latin typeface="Arial"/>
                <a:ea typeface="Arial"/>
                <a:cs typeface="Arial"/>
                <a:sym typeface="Arial"/>
              </a:rPr>
              <a:t> is the best method  to differentiate true sacs from pseudosacs</a:t>
            </a:r>
          </a:p>
          <a:p>
            <a:pPr indent="-274320" lvl="0" marL="274320" rtl="0" algn="l">
              <a:spcBef>
                <a:spcPts val="600"/>
              </a:spcBef>
              <a:spcAft>
                <a:spcPts val="0"/>
              </a:spcAft>
              <a:buSzPct val="25000"/>
              <a:buNone/>
            </a:pPr>
            <a:r>
              <a:rPr b="1" lang="en-US">
                <a:solidFill>
                  <a:srgbClr val="E65C01"/>
                </a:solidFill>
                <a:effectLst>
                  <a:outerShdw blurRad="38100" algn="tl" dir="2700000" dist="38100">
                    <a:srgbClr val="000000">
                      <a:alpha val="43137"/>
                    </a:srgbClr>
                  </a:outerShdw>
                </a:effectLst>
              </a:rPr>
              <a:t>Pseudogestational sac </a:t>
            </a:r>
            <a:r>
              <a:rPr lang="en-US"/>
              <a:t>seen formed by the sloughing of decidua creating an intracavitary fluid collection. it differs from true gestational sac in having only one layer and midline location where as true sac is usually eccentric</a:t>
            </a:r>
          </a:p>
          <a:p>
            <a:pPr indent="-274320" lvl="0" marL="274320" rtl="0" algn="l">
              <a:spcBef>
                <a:spcPts val="600"/>
              </a:spcBef>
              <a:spcAft>
                <a:spcPts val="0"/>
              </a:spcAft>
              <a:buSzPct val="70000"/>
              <a:buNone/>
            </a:pPr>
            <a:r>
              <a:t/>
            </a:r>
            <a:endParaRPr/>
          </a:p>
          <a:p>
            <a:pPr indent="-274320" lvl="0" marL="274320" rtl="0" algn="l">
              <a:spcBef>
                <a:spcPts val="600"/>
              </a:spcBef>
              <a:buSzPct val="70000"/>
              <a:buNone/>
            </a:pPr>
            <a:r>
              <a:t/>
            </a:r>
            <a:endParaRPr/>
          </a:p>
        </p:txBody>
      </p:sp>
      <p:sp>
        <p:nvSpPr>
          <p:cNvPr id="82968" name="Shape 82968"/>
          <p:cNvSpPr txBox="1"/>
          <p:nvPr>
            <p:ph type="title"/>
          </p:nvPr>
        </p:nvSpPr>
        <p:spPr>
          <a:xfrm>
            <a:off x="457200" y="274637"/>
            <a:ext cx="7467600" cy="792300"/>
          </a:xfrm>
          <a:prstGeom prst="rect">
            <a:avLst/>
          </a:prstGeom>
          <a:noFill/>
          <a:ln>
            <a:noFill/>
          </a:ln>
        </p:spPr>
        <p:txBody>
          <a:bodyPr anchorCtr="0" anchor="b" bIns="45700" lIns="91425" rIns="91425" tIns="45700">
            <a:normAutofit/>
          </a:bodyPr>
          <a:lstStyle/>
          <a:p>
            <a:pPr indent="0" lvl="0" marL="0" rtl="0" algn="l">
              <a:spcBef>
                <a:spcPts val="0"/>
              </a:spcBef>
              <a:buClr>
                <a:srgbClr val="E65C01"/>
              </a:buClr>
              <a:buSzPct val="25000"/>
              <a:buFont typeface="Libre Baskerville"/>
              <a:buNone/>
            </a:pPr>
            <a:r>
              <a:rPr b="1" lang="en-US">
                <a:solidFill>
                  <a:srgbClr val="E65C01"/>
                </a:solidFill>
                <a:effectLst>
                  <a:outerShdw blurRad="38100" algn="tl" dir="2700000" dist="38100">
                    <a:srgbClr val="000000">
                      <a:alpha val="43137"/>
                    </a:srgbClr>
                  </a:outerShdw>
                </a:effectLst>
              </a:rPr>
              <a:t>TRANSVAGINAL USG</a:t>
            </a:r>
          </a:p>
        </p:txBody>
      </p:sp>
      <p:pic>
        <p:nvPicPr>
          <p:cNvPr descr="ddds.jpg" id="82969" name="Shape 82969"/>
          <p:cNvPicPr preferRelativeResize="0"/>
          <p:nvPr/>
        </p:nvPicPr>
        <p:blipFill rotWithShape="1">
          <a:blip r:embed="rId3">
            <a:alphaModFix/>
          </a:blip>
          <a:srcRect b="10071" l="49230" r="0" t="0"/>
          <a:stretch/>
        </p:blipFill>
        <p:spPr>
          <a:xfrm>
            <a:off x="5360625" y="5396000"/>
            <a:ext cx="2106900" cy="1461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b="1" u="sng" dirty="0" smtClean="0">
                <a:solidFill>
                  <a:schemeClr val="accent1">
                    <a:lumMod val="50000"/>
                  </a:schemeClr>
                </a:solidFill>
              </a:rPr>
              <a:t>ETIOLOGY</a:t>
            </a:r>
            <a:r>
              <a:rPr lang="en-US" b="1" dirty="0" smtClean="0">
                <a:solidFill>
                  <a:schemeClr val="accent1">
                    <a:lumMod val="50000"/>
                  </a:schemeClr>
                </a:solidFill>
              </a:rPr>
              <a:t>:</a:t>
            </a:r>
            <a:br>
              <a:rPr lang="en-US" b="1" dirty="0" smtClean="0">
                <a:solidFill>
                  <a:schemeClr val="accent1">
                    <a:lumMod val="50000"/>
                  </a:schemeClr>
                </a:solidFill>
              </a:rPr>
            </a:br>
            <a:endParaRPr lang="en-IN" dirty="0">
              <a:solidFill>
                <a:schemeClr val="accent1">
                  <a:lumMod val="50000"/>
                </a:schemeClr>
              </a:solidFill>
            </a:endParaRPr>
          </a:p>
        </p:txBody>
      </p:sp>
      <p:sp>
        <p:nvSpPr>
          <p:cNvPr id="3" name="Content Placeholder 2"/>
          <p:cNvSpPr>
            <a:spLocks noGrp="1"/>
          </p:cNvSpPr>
          <p:nvPr>
            <p:ph idx="1"/>
          </p:nvPr>
        </p:nvSpPr>
        <p:spPr>
          <a:xfrm>
            <a:off x="457200" y="1219200"/>
            <a:ext cx="7467600" cy="5254752"/>
          </a:xfrm>
        </p:spPr>
        <p:txBody>
          <a:bodyPr/>
          <a:lstStyle/>
          <a:p>
            <a:pPr eaLnBrk="1" hangingPunct="1">
              <a:defRPr/>
            </a:pPr>
            <a:r>
              <a:rPr lang="en-GB" dirty="0" smtClean="0"/>
              <a:t>Any factor that causes delayed transport of  the fertilised  ovum  through the tube.</a:t>
            </a:r>
          </a:p>
          <a:p>
            <a:pPr eaLnBrk="1" hangingPunct="1">
              <a:defRPr/>
            </a:pPr>
            <a:endParaRPr lang="en-GB" dirty="0" smtClean="0"/>
          </a:p>
          <a:p>
            <a:pPr eaLnBrk="1" hangingPunct="1">
              <a:defRPr/>
            </a:pPr>
            <a:r>
              <a:rPr lang="en-GB" dirty="0" smtClean="0"/>
              <a:t>Fallopian tube favours implantation in the tubal mucosa itself  thus giving rise to a tubal ectopic pregnancy.</a:t>
            </a:r>
          </a:p>
          <a:p>
            <a:pPr eaLnBrk="1" hangingPunct="1">
              <a:buNone/>
              <a:defRPr/>
            </a:pPr>
            <a:endParaRPr lang="en-US" sz="2800" b="1" dirty="0" smtClean="0"/>
          </a:p>
          <a:p>
            <a:pPr eaLnBrk="1" hangingPunct="1">
              <a:buFont typeface="Wingdings" pitchFamily="2" charset="2"/>
              <a:buNone/>
              <a:defRPr/>
            </a:pPr>
            <a:endParaRPr lang="en-US" sz="2800" dirty="0" smtClean="0"/>
          </a:p>
          <a:p>
            <a:pPr eaLnBrk="1" hangingPunct="1">
              <a:buFont typeface="Wingdings" pitchFamily="2" charset="2"/>
              <a:buNone/>
              <a:defRPr/>
            </a:pPr>
            <a:endParaRPr lang="en-US" sz="2800" dirty="0" smtClean="0"/>
          </a:p>
          <a:p>
            <a:pPr>
              <a:defRPr/>
            </a:pPr>
            <a:endParaRPr lang="en-IN" dirty="0"/>
          </a:p>
        </p:txBody>
      </p:sp>
      <p:pic>
        <p:nvPicPr>
          <p:cNvPr id="4" name="Content Placeholder 3" descr="ectopicpregnancy.gif"/>
          <p:cNvPicPr>
            <a:picLocks noChangeAspect="1"/>
          </p:cNvPicPr>
          <p:nvPr/>
        </p:nvPicPr>
        <p:blipFill>
          <a:blip r:embed="rId2"/>
          <a:stretch>
            <a:fillRect/>
          </a:stretch>
        </p:blipFill>
        <p:spPr>
          <a:xfrm>
            <a:off x="2971801" y="3505200"/>
            <a:ext cx="5105400" cy="2667000"/>
          </a:xfrm>
          <a:prstGeom prst="rect">
            <a:avLst/>
          </a:prstGeom>
        </p:spPr>
      </p:pic>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chemeClr val="accent1">
                    <a:lumMod val="75000"/>
                  </a:schemeClr>
                </a:solidFill>
                <a:effectLst>
                  <a:outerShdw blurRad="38100" dist="38100" dir="2700000" algn="tl">
                    <a:srgbClr val="000000">
                      <a:alpha val="43137"/>
                    </a:srgbClr>
                  </a:outerShdw>
                </a:effectLst>
              </a:rPr>
              <a:t>TRANSVAGINAL USG</a:t>
            </a:r>
            <a:endParaRPr lang="en-IN" dirty="0"/>
          </a:p>
        </p:txBody>
      </p:sp>
      <p:sp>
        <p:nvSpPr>
          <p:cNvPr id="3" name="Content Placeholder 2"/>
          <p:cNvSpPr>
            <a:spLocks noGrp="1"/>
          </p:cNvSpPr>
          <p:nvPr>
            <p:ph sz="quarter" idx="1"/>
          </p:nvPr>
        </p:nvSpPr>
        <p:spPr/>
        <p:txBody>
          <a:bodyPr/>
          <a:lstStyle/>
          <a:p>
            <a:r>
              <a:rPr lang="en-US" b="1" dirty="0" err="1" smtClean="0">
                <a:solidFill>
                  <a:schemeClr val="accent1">
                    <a:lumMod val="75000"/>
                  </a:schemeClr>
                </a:solidFill>
                <a:effectLst>
                  <a:outerShdw blurRad="38100" dist="38100" dir="2700000" algn="tl">
                    <a:srgbClr val="000000">
                      <a:alpha val="43137"/>
                    </a:srgbClr>
                  </a:outerShdw>
                </a:effectLst>
              </a:rPr>
              <a:t>Decidual</a:t>
            </a:r>
            <a:r>
              <a:rPr lang="en-US" b="1" dirty="0" smtClean="0">
                <a:solidFill>
                  <a:schemeClr val="accent1">
                    <a:lumMod val="75000"/>
                  </a:schemeClr>
                </a:solidFill>
                <a:effectLst>
                  <a:outerShdw blurRad="38100" dist="38100" dir="2700000" algn="tl">
                    <a:srgbClr val="000000">
                      <a:alpha val="43137"/>
                    </a:srgbClr>
                  </a:outerShdw>
                </a:effectLst>
              </a:rPr>
              <a:t> cast </a:t>
            </a:r>
            <a:r>
              <a:rPr lang="en-US" dirty="0" smtClean="0"/>
              <a:t>sometimes seen </a:t>
            </a:r>
          </a:p>
          <a:p>
            <a:r>
              <a:rPr lang="en-US" b="1" dirty="0" err="1" smtClean="0">
                <a:solidFill>
                  <a:schemeClr val="accent1">
                    <a:lumMod val="75000"/>
                  </a:schemeClr>
                </a:solidFill>
                <a:effectLst>
                  <a:outerShdw blurRad="38100" dist="38100" dir="2700000" algn="tl">
                    <a:srgbClr val="000000">
                      <a:alpha val="43137"/>
                    </a:srgbClr>
                  </a:outerShdw>
                </a:effectLst>
              </a:rPr>
              <a:t>Decidual</a:t>
            </a:r>
            <a:r>
              <a:rPr lang="en-US" b="1" dirty="0" smtClean="0">
                <a:solidFill>
                  <a:schemeClr val="accent1">
                    <a:lumMod val="75000"/>
                  </a:schemeClr>
                </a:solidFill>
                <a:effectLst>
                  <a:outerShdw blurRad="38100" dist="38100" dir="2700000" algn="tl">
                    <a:srgbClr val="000000">
                      <a:alpha val="43137"/>
                    </a:srgbClr>
                  </a:outerShdw>
                </a:effectLst>
              </a:rPr>
              <a:t> cyst </a:t>
            </a:r>
            <a:r>
              <a:rPr lang="en-US" dirty="0" smtClean="0"/>
              <a:t>anechoic area at the </a:t>
            </a:r>
            <a:r>
              <a:rPr lang="en-US" dirty="0" err="1" smtClean="0"/>
              <a:t>endometrium-myometrium</a:t>
            </a:r>
            <a:r>
              <a:rPr lang="en-US" dirty="0" smtClean="0"/>
              <a:t> border</a:t>
            </a:r>
          </a:p>
          <a:p>
            <a:r>
              <a:rPr lang="en-US" dirty="0" smtClean="0"/>
              <a:t>Pouch of </a:t>
            </a:r>
            <a:r>
              <a:rPr lang="en-US" dirty="0" err="1" smtClean="0"/>
              <a:t>douglas</a:t>
            </a:r>
            <a:r>
              <a:rPr lang="en-US" dirty="0" smtClean="0"/>
              <a:t> may contain free fluid</a:t>
            </a:r>
          </a:p>
          <a:p>
            <a:r>
              <a:rPr lang="en-US" dirty="0" smtClean="0"/>
              <a:t>Observation of gestational sac, </a:t>
            </a:r>
          </a:p>
          <a:p>
            <a:pPr>
              <a:buNone/>
            </a:pPr>
            <a:r>
              <a:rPr lang="en-US" dirty="0" smtClean="0"/>
              <a:t>embryo, cardiac activity </a:t>
            </a:r>
          </a:p>
          <a:p>
            <a:pPr>
              <a:buNone/>
            </a:pPr>
            <a:r>
              <a:rPr lang="en-US" dirty="0" smtClean="0"/>
              <a:t>outside the uterus.</a:t>
            </a:r>
          </a:p>
          <a:p>
            <a:endParaRPr lang="en-IN" dirty="0"/>
          </a:p>
        </p:txBody>
      </p:sp>
      <p:pic>
        <p:nvPicPr>
          <p:cNvPr id="4" name="Picture 3" descr="tvs.jpg"/>
          <p:cNvPicPr>
            <a:picLocks noChangeAspect="1"/>
          </p:cNvPicPr>
          <p:nvPr/>
        </p:nvPicPr>
        <p:blipFill>
          <a:blip r:embed="rId2"/>
          <a:stretch>
            <a:fillRect/>
          </a:stretch>
        </p:blipFill>
        <p:spPr>
          <a:xfrm>
            <a:off x="5029200" y="3733800"/>
            <a:ext cx="3657600" cy="2895600"/>
          </a:xfrm>
          <a:prstGeom prst="rect">
            <a:avLst/>
          </a:prstGeom>
        </p:spPr>
      </p:pic>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a:bodyPr>
          <a:lstStyle/>
          <a:p>
            <a:r>
              <a:rPr lang="en-US" b="0" dirty="0" smtClean="0">
                <a:solidFill>
                  <a:schemeClr val="tx1"/>
                </a:solidFill>
                <a:effectLst/>
                <a:latin typeface="Times New Roman" pitchFamily="18" charset="0"/>
                <a:cs typeface="Times New Roman" pitchFamily="18" charset="0"/>
              </a:rPr>
              <a:t>Following are the spectrum of </a:t>
            </a:r>
            <a:r>
              <a:rPr lang="en-US" b="0" dirty="0" err="1" smtClean="0">
                <a:solidFill>
                  <a:schemeClr val="tx1"/>
                </a:solidFill>
                <a:effectLst/>
                <a:latin typeface="Times New Roman" pitchFamily="18" charset="0"/>
                <a:cs typeface="Times New Roman" pitchFamily="18" charset="0"/>
              </a:rPr>
              <a:t>ultrasonographic</a:t>
            </a:r>
            <a:r>
              <a:rPr lang="en-US" b="0" dirty="0" smtClean="0">
                <a:solidFill>
                  <a:schemeClr val="tx1"/>
                </a:solidFill>
                <a:effectLst/>
                <a:latin typeface="Times New Roman" pitchFamily="18" charset="0"/>
                <a:cs typeface="Times New Roman" pitchFamily="18" charset="0"/>
              </a:rPr>
              <a:t> findings in ectopic pregnancy</a:t>
            </a:r>
          </a:p>
          <a:p>
            <a:endParaRPr lang="en-US" b="0" i="1" dirty="0" smtClean="0">
              <a:solidFill>
                <a:schemeClr val="tx1"/>
              </a:solidFill>
              <a:effectLst/>
              <a:latin typeface="Times New Roman" pitchFamily="18" charset="0"/>
              <a:cs typeface="Times New Roman" pitchFamily="18" charset="0"/>
            </a:endParaRPr>
          </a:p>
          <a:p>
            <a:pPr>
              <a:buNone/>
            </a:pPr>
            <a:r>
              <a:rPr lang="en-US" b="1" i="1" dirty="0" smtClean="0">
                <a:solidFill>
                  <a:schemeClr val="accent1">
                    <a:lumMod val="75000"/>
                  </a:schemeClr>
                </a:solidFill>
                <a:effectLst/>
                <a:latin typeface="Times New Roman" pitchFamily="18" charset="0"/>
                <a:cs typeface="Times New Roman" pitchFamily="18" charset="0"/>
              </a:rPr>
              <a:t>1. Tubal ring</a:t>
            </a:r>
            <a:endParaRPr lang="en-US" b="1" dirty="0" smtClean="0">
              <a:solidFill>
                <a:schemeClr val="accent1">
                  <a:lumMod val="75000"/>
                </a:schemeClr>
              </a:solidFill>
              <a:effectLst/>
              <a:latin typeface="Times New Roman" pitchFamily="18" charset="0"/>
              <a:cs typeface="Times New Roman" pitchFamily="18" charset="0"/>
            </a:endParaRPr>
          </a:p>
          <a:p>
            <a:r>
              <a:rPr lang="en-US" b="0" dirty="0" smtClean="0">
                <a:solidFill>
                  <a:schemeClr val="tx1"/>
                </a:solidFill>
                <a:effectLst/>
                <a:latin typeface="Times New Roman" pitchFamily="18" charset="0"/>
                <a:cs typeface="Times New Roman" pitchFamily="18" charset="0"/>
              </a:rPr>
              <a:t>A tubal ring is an </a:t>
            </a:r>
            <a:r>
              <a:rPr lang="en-US" b="0" dirty="0" err="1" smtClean="0">
                <a:solidFill>
                  <a:schemeClr val="tx1"/>
                </a:solidFill>
                <a:effectLst/>
                <a:latin typeface="Times New Roman" pitchFamily="18" charset="0"/>
                <a:cs typeface="Times New Roman" pitchFamily="18" charset="0"/>
              </a:rPr>
              <a:t>echogenic</a:t>
            </a:r>
            <a:r>
              <a:rPr lang="en-US" b="0" dirty="0" smtClean="0">
                <a:solidFill>
                  <a:schemeClr val="tx1"/>
                </a:solidFill>
                <a:effectLst/>
                <a:latin typeface="Times New Roman" pitchFamily="18" charset="0"/>
                <a:cs typeface="Times New Roman" pitchFamily="18" charset="0"/>
              </a:rPr>
              <a:t>, ring like structure found outside of the uterus that represents an early ectopic </a:t>
            </a:r>
            <a:r>
              <a:rPr lang="en-US" b="0" dirty="0" err="1" smtClean="0">
                <a:solidFill>
                  <a:schemeClr val="tx1"/>
                </a:solidFill>
                <a:effectLst/>
                <a:latin typeface="Times New Roman" pitchFamily="18" charset="0"/>
                <a:cs typeface="Times New Roman" pitchFamily="18" charset="0"/>
              </a:rPr>
              <a:t>pregnancy.having</a:t>
            </a:r>
            <a:r>
              <a:rPr lang="en-US" b="0" dirty="0" smtClean="0">
                <a:solidFill>
                  <a:schemeClr val="tx1"/>
                </a:solidFill>
                <a:effectLst/>
                <a:latin typeface="Times New Roman" pitchFamily="18" charset="0"/>
                <a:cs typeface="Times New Roman" pitchFamily="18" charset="0"/>
              </a:rPr>
              <a:t> a gestational sac containing an fetal pole or yolk sac or both .( “doughnut’s or bagel’s sign )</a:t>
            </a:r>
          </a:p>
          <a:p>
            <a:endParaRPr lang="en-US" b="0" i="1" dirty="0" smtClean="0">
              <a:solidFill>
                <a:schemeClr val="tx1"/>
              </a:solidFill>
              <a:effectLst/>
              <a:latin typeface="Times New Roman" pitchFamily="18" charset="0"/>
              <a:cs typeface="Times New Roman" pitchFamily="18" charset="0"/>
            </a:endParaRPr>
          </a:p>
          <a:p>
            <a:endParaRPr lang="en-US" b="0" i="1" dirty="0" smtClean="0">
              <a:solidFill>
                <a:schemeClr val="tx1"/>
              </a:solidFill>
              <a:effectLst/>
              <a:latin typeface="Times New Roman" pitchFamily="18" charset="0"/>
              <a:cs typeface="Times New Roman" pitchFamily="18" charset="0"/>
            </a:endParaRPr>
          </a:p>
          <a:p>
            <a:endParaRPr lang="en-US" b="0" dirty="0">
              <a:solidFill>
                <a:schemeClr val="tx1"/>
              </a:solidFill>
              <a:effectLst/>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9" descr="cc"/>
          <p:cNvPicPr>
            <a:picLocks noGrp="1" noChangeAspect="1" noChangeArrowheads="1"/>
          </p:cNvPicPr>
          <p:nvPr>
            <p:ph sz="quarter" idx="3"/>
          </p:nvPr>
        </p:nvPicPr>
        <p:blipFill>
          <a:blip r:embed="rId2" cstate="print"/>
          <a:srcRect/>
          <a:stretch>
            <a:fillRect/>
          </a:stretch>
        </p:blipFill>
        <p:spPr>
          <a:xfrm>
            <a:off x="3886200" y="3429000"/>
            <a:ext cx="4800600" cy="3132138"/>
          </a:xfrm>
          <a:noFill/>
        </p:spPr>
      </p:pic>
      <p:pic>
        <p:nvPicPr>
          <p:cNvPr id="37891" name="Picture 13" descr="dd"/>
          <p:cNvPicPr>
            <a:picLocks noGrp="1" noChangeAspect="1" noChangeArrowheads="1"/>
          </p:cNvPicPr>
          <p:nvPr>
            <p:ph sz="quarter" idx="2"/>
          </p:nvPr>
        </p:nvPicPr>
        <p:blipFill>
          <a:blip r:embed="rId3" cstate="print"/>
          <a:srcRect/>
          <a:stretch>
            <a:fillRect/>
          </a:stretch>
        </p:blipFill>
        <p:spPr>
          <a:xfrm>
            <a:off x="228600" y="457200"/>
            <a:ext cx="4343400" cy="3103563"/>
          </a:xfrm>
          <a:noFill/>
        </p:spPr>
      </p:pic>
      <p:sp>
        <p:nvSpPr>
          <p:cNvPr id="37892" name="AutoShape 19"/>
          <p:cNvSpPr>
            <a:spLocks noChangeArrowheads="1"/>
          </p:cNvSpPr>
          <p:nvPr/>
        </p:nvSpPr>
        <p:spPr bwMode="auto">
          <a:xfrm>
            <a:off x="7239000" y="2286000"/>
            <a:ext cx="228600" cy="2438400"/>
          </a:xfrm>
          <a:prstGeom prst="downArrow">
            <a:avLst>
              <a:gd name="adj1" fmla="val 50000"/>
              <a:gd name="adj2" fmla="val 266667"/>
            </a:avLst>
          </a:prstGeom>
          <a:solidFill>
            <a:schemeClr val="accent1"/>
          </a:solidFill>
          <a:ln w="9525">
            <a:solidFill>
              <a:schemeClr val="tx1"/>
            </a:solidFill>
            <a:miter lim="800000"/>
            <a:headEnd/>
            <a:tailEnd/>
          </a:ln>
        </p:spPr>
        <p:txBody>
          <a:bodyPr wrap="none" anchor="ctr"/>
          <a:lstStyle/>
          <a:p>
            <a:endParaRPr lang="en-IN"/>
          </a:p>
        </p:txBody>
      </p:sp>
      <p:sp>
        <p:nvSpPr>
          <p:cNvPr id="82964" name="Text Box 20"/>
          <p:cNvSpPr txBox="1">
            <a:spLocks noChangeArrowheads="1"/>
          </p:cNvSpPr>
          <p:nvPr/>
        </p:nvSpPr>
        <p:spPr bwMode="auto">
          <a:xfrm>
            <a:off x="4760913" y="1524000"/>
            <a:ext cx="4383087" cy="1431925"/>
          </a:xfrm>
          <a:prstGeom prst="rect">
            <a:avLst/>
          </a:prstGeom>
          <a:noFill/>
          <a:ln w="9525">
            <a:noFill/>
            <a:miter lim="800000"/>
            <a:headEnd/>
            <a:tailEnd/>
          </a:ln>
          <a:effectLst/>
        </p:spPr>
        <p:txBody>
          <a:bodyPr wrap="none">
            <a:spAutoFit/>
          </a:bodyPr>
          <a:lstStyle/>
          <a:p>
            <a:pPr>
              <a:defRPr/>
            </a:pPr>
            <a:r>
              <a:rPr lang="en-US" sz="2000" dirty="0">
                <a:effectLst>
                  <a:outerShdw blurRad="38100" dist="38100" dir="2700000" algn="tl">
                    <a:srgbClr val="000000"/>
                  </a:outerShdw>
                </a:effectLst>
              </a:rPr>
              <a:t>    </a:t>
            </a:r>
            <a:r>
              <a:rPr lang="en-US" sz="2000" dirty="0" err="1">
                <a:effectLst>
                  <a:outerShdw blurRad="38100" dist="38100" dir="2700000" algn="tl">
                    <a:srgbClr val="000000"/>
                  </a:outerShdw>
                </a:effectLst>
              </a:rPr>
              <a:t>Hyperechoic</a:t>
            </a:r>
            <a:r>
              <a:rPr lang="en-US" sz="2000" dirty="0">
                <a:effectLst>
                  <a:outerShdw blurRad="38100" dist="38100" dir="2700000" algn="tl">
                    <a:srgbClr val="000000"/>
                  </a:outerShdw>
                </a:effectLst>
              </a:rPr>
              <a:t> ring around </a:t>
            </a:r>
          </a:p>
          <a:p>
            <a:pPr>
              <a:defRPr/>
            </a:pPr>
            <a:r>
              <a:rPr lang="en-US" sz="2000" dirty="0">
                <a:effectLst>
                  <a:outerShdw blurRad="38100" dist="38100" dir="2700000" algn="tl">
                    <a:srgbClr val="000000"/>
                  </a:outerShdw>
                </a:effectLst>
              </a:rPr>
              <a:t>gestational sac in </a:t>
            </a:r>
            <a:r>
              <a:rPr lang="en-US" sz="2000" dirty="0" err="1">
                <a:effectLst>
                  <a:outerShdw blurRad="38100" dist="38100" dir="2700000" algn="tl">
                    <a:srgbClr val="000000"/>
                  </a:outerShdw>
                </a:effectLst>
              </a:rPr>
              <a:t>adnexal</a:t>
            </a:r>
            <a:r>
              <a:rPr lang="en-US" sz="2000" dirty="0">
                <a:effectLst>
                  <a:outerShdw blurRad="38100" dist="38100" dir="2700000" algn="tl">
                    <a:srgbClr val="000000"/>
                  </a:outerShdw>
                </a:effectLst>
              </a:rPr>
              <a:t> region</a:t>
            </a:r>
          </a:p>
          <a:p>
            <a:pPr>
              <a:defRPr/>
            </a:pPr>
            <a:endParaRPr lang="en-US" dirty="0">
              <a:effectLst>
                <a:outerShdw blurRad="38100" dist="38100" dir="2700000" algn="tl">
                  <a:srgbClr val="000000"/>
                </a:outerShdw>
              </a:effectLst>
            </a:endParaRPr>
          </a:p>
          <a:p>
            <a:pPr>
              <a:defRPr/>
            </a:pPr>
            <a:endParaRPr lang="en-US" dirty="0"/>
          </a:p>
        </p:txBody>
      </p:sp>
      <p:sp>
        <p:nvSpPr>
          <p:cNvPr id="37894" name="AutoShape 21"/>
          <p:cNvSpPr>
            <a:spLocks noChangeArrowheads="1"/>
          </p:cNvSpPr>
          <p:nvPr/>
        </p:nvSpPr>
        <p:spPr bwMode="auto">
          <a:xfrm rot="-1546160">
            <a:off x="2895600" y="2133600"/>
            <a:ext cx="1828800" cy="304800"/>
          </a:xfrm>
          <a:prstGeom prst="leftArrow">
            <a:avLst>
              <a:gd name="adj1" fmla="val 50000"/>
              <a:gd name="adj2" fmla="val 150000"/>
            </a:avLst>
          </a:prstGeom>
          <a:solidFill>
            <a:schemeClr val="accent1"/>
          </a:solidFill>
          <a:ln w="9525">
            <a:solidFill>
              <a:schemeClr val="tx1"/>
            </a:solidFill>
            <a:miter lim="800000"/>
            <a:headEnd/>
            <a:tailEnd/>
          </a:ln>
        </p:spPr>
        <p:txBody>
          <a:bodyPr wrap="none" anchor="ctr"/>
          <a:lstStyle/>
          <a:p>
            <a:endParaRPr lang="en-IN"/>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5719"/>
          </a:xfrm>
        </p:spPr>
        <p:txBody>
          <a:bodyPr>
            <a:normAutofit fontScale="90000"/>
          </a:bodyPr>
          <a:lstStyle/>
          <a:p>
            <a:endParaRPr lang="en-IN" dirty="0"/>
          </a:p>
        </p:txBody>
      </p:sp>
      <p:sp>
        <p:nvSpPr>
          <p:cNvPr id="3" name="Content Placeholder 2"/>
          <p:cNvSpPr>
            <a:spLocks noGrp="1"/>
          </p:cNvSpPr>
          <p:nvPr>
            <p:ph sz="quarter" idx="1"/>
          </p:nvPr>
        </p:nvSpPr>
        <p:spPr>
          <a:xfrm>
            <a:off x="457200" y="609600"/>
            <a:ext cx="7467600" cy="5864352"/>
          </a:xfrm>
        </p:spPr>
        <p:txBody>
          <a:bodyPr/>
          <a:lstStyle/>
          <a:p>
            <a:pPr>
              <a:buNone/>
            </a:pPr>
            <a:r>
              <a:rPr lang="en-US" sz="2800" b="1" i="1" dirty="0" smtClean="0">
                <a:solidFill>
                  <a:schemeClr val="accent1">
                    <a:lumMod val="75000"/>
                  </a:schemeClr>
                </a:solidFill>
                <a:latin typeface="Times New Roman" pitchFamily="18" charset="0"/>
                <a:cs typeface="Times New Roman" pitchFamily="18" charset="0"/>
              </a:rPr>
              <a:t>2. </a:t>
            </a:r>
            <a:r>
              <a:rPr lang="en-US" sz="2800" b="1" i="1" dirty="0" err="1" smtClean="0">
                <a:solidFill>
                  <a:schemeClr val="accent1">
                    <a:lumMod val="75000"/>
                  </a:schemeClr>
                </a:solidFill>
                <a:latin typeface="Times New Roman" pitchFamily="18" charset="0"/>
                <a:cs typeface="Times New Roman" pitchFamily="18" charset="0"/>
              </a:rPr>
              <a:t>Extrauterine</a:t>
            </a:r>
            <a:r>
              <a:rPr lang="en-US" sz="2800" b="1" i="1" dirty="0" smtClean="0">
                <a:solidFill>
                  <a:schemeClr val="accent1">
                    <a:lumMod val="75000"/>
                  </a:schemeClr>
                </a:solidFill>
                <a:latin typeface="Times New Roman" pitchFamily="18" charset="0"/>
                <a:cs typeface="Times New Roman" pitchFamily="18" charset="0"/>
              </a:rPr>
              <a:t> mass</a:t>
            </a:r>
            <a:endParaRPr lang="en-US" sz="2800" b="1" dirty="0" smtClean="0">
              <a:solidFill>
                <a:schemeClr val="accent1">
                  <a:lumMod val="75000"/>
                </a:schemeClr>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The presence of a tender </a:t>
            </a:r>
            <a:r>
              <a:rPr lang="en-US" dirty="0" err="1" smtClean="0">
                <a:latin typeface="Times New Roman" pitchFamily="18" charset="0"/>
                <a:cs typeface="Times New Roman" pitchFamily="18" charset="0"/>
              </a:rPr>
              <a:t>adnexal</a:t>
            </a:r>
            <a:r>
              <a:rPr lang="en-US" dirty="0" smtClean="0">
                <a:latin typeface="Times New Roman" pitchFamily="18" charset="0"/>
                <a:cs typeface="Times New Roman" pitchFamily="18" charset="0"/>
              </a:rPr>
              <a:t> mass on </a:t>
            </a:r>
            <a:r>
              <a:rPr lang="en-US" dirty="0" err="1" smtClean="0">
                <a:latin typeface="Times New Roman" pitchFamily="18" charset="0"/>
                <a:cs typeface="Times New Roman" pitchFamily="18" charset="0"/>
              </a:rPr>
              <a:t>ultrasonographic</a:t>
            </a:r>
            <a:r>
              <a:rPr lang="en-US" dirty="0" smtClean="0">
                <a:latin typeface="Times New Roman" pitchFamily="18" charset="0"/>
                <a:cs typeface="Times New Roman" pitchFamily="18" charset="0"/>
              </a:rPr>
              <a:t> images suggests an ectopic pregnancy </a:t>
            </a:r>
            <a:r>
              <a:rPr lang="en-US" dirty="0" err="1" smtClean="0">
                <a:latin typeface="Times New Roman" pitchFamily="18" charset="0"/>
                <a:cs typeface="Times New Roman" pitchFamily="18" charset="0"/>
              </a:rPr>
              <a:t>ans</a:t>
            </a:r>
            <a:r>
              <a:rPr lang="en-US" dirty="0" smtClean="0">
                <a:latin typeface="Times New Roman" pitchFamily="18" charset="0"/>
                <a:cs typeface="Times New Roman" pitchFamily="18" charset="0"/>
              </a:rPr>
              <a:t> is the most significant </a:t>
            </a:r>
            <a:r>
              <a:rPr lang="en-US" dirty="0" err="1" smtClean="0">
                <a:latin typeface="Times New Roman" pitchFamily="18" charset="0"/>
                <a:cs typeface="Times New Roman" pitchFamily="18" charset="0"/>
              </a:rPr>
              <a:t>ultrasonographic</a:t>
            </a:r>
            <a:r>
              <a:rPr lang="en-US" dirty="0" smtClean="0">
                <a:latin typeface="Times New Roman" pitchFamily="18" charset="0"/>
                <a:cs typeface="Times New Roman" pitchFamily="18" charset="0"/>
              </a:rPr>
              <a:t> finding for the diagnosis of ectopic pregnancy. </a:t>
            </a:r>
          </a:p>
          <a:p>
            <a:endParaRPr lang="en-IN" dirty="0"/>
          </a:p>
        </p:txBody>
      </p:sp>
      <p:pic>
        <p:nvPicPr>
          <p:cNvPr id="4" name="Picture 3" descr="adnexal mass.jpg"/>
          <p:cNvPicPr>
            <a:picLocks noChangeAspect="1"/>
          </p:cNvPicPr>
          <p:nvPr/>
        </p:nvPicPr>
        <p:blipFill>
          <a:blip r:embed="rId2"/>
          <a:srcRect r="55000"/>
          <a:stretch>
            <a:fillRect/>
          </a:stretch>
        </p:blipFill>
        <p:spPr>
          <a:xfrm>
            <a:off x="2819400" y="3276600"/>
            <a:ext cx="4648200" cy="3352800"/>
          </a:xfrm>
          <a:prstGeom prst="rect">
            <a:avLst/>
          </a:prstGeom>
        </p:spPr>
      </p:pic>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970" name="Shape 82970"/>
        <p:cNvGrpSpPr/>
        <p:nvPr/>
      </p:nvGrpSpPr>
      <p:grpSpPr>
        <a:xfrm>
          <a:off x="0" y="0"/>
          <a:ext cx="0" cy="0"/>
          <a:chOff x="0" y="0"/>
          <a:chExt cx="0" cy="0"/>
        </a:xfrm>
      </p:grpSpPr>
      <p:sp>
        <p:nvSpPr>
          <p:cNvPr id="82971" name="Shape 82971"/>
          <p:cNvSpPr txBox="1"/>
          <p:nvPr>
            <p:ph type="title"/>
          </p:nvPr>
        </p:nvSpPr>
        <p:spPr>
          <a:xfrm>
            <a:off x="457200" y="274638"/>
            <a:ext cx="7467600" cy="106500"/>
          </a:xfrm>
          <a:prstGeom prst="rect">
            <a:avLst/>
          </a:prstGeom>
          <a:noFill/>
          <a:ln>
            <a:noFill/>
          </a:ln>
        </p:spPr>
        <p:txBody>
          <a:bodyPr anchorCtr="0" anchor="b" bIns="45700" lIns="91425" rIns="91425" tIns="45700">
            <a:normAutofit/>
          </a:bodyPr>
          <a:lstStyle/>
          <a:p>
            <a:pPr indent="0" lvl="0" marL="0" rtl="0" algn="l">
              <a:spcBef>
                <a:spcPts val="0"/>
              </a:spcBef>
              <a:buClr>
                <a:schemeClr val="dk2"/>
              </a:buClr>
              <a:buSzPct val="25000"/>
              <a:buFont typeface="Libre Baskerville"/>
              <a:buNone/>
            </a:pPr>
            <a:r>
              <a:t/>
            </a:r>
            <a:endParaRPr sz="2700"/>
          </a:p>
        </p:txBody>
      </p:sp>
      <p:sp>
        <p:nvSpPr>
          <p:cNvPr id="82972" name="Shape 82972"/>
          <p:cNvSpPr txBox="1"/>
          <p:nvPr>
            <p:ph idx="1" type="body"/>
          </p:nvPr>
        </p:nvSpPr>
        <p:spPr>
          <a:xfrm>
            <a:off x="457200" y="685800"/>
            <a:ext cx="7467600" cy="5788200"/>
          </a:xfrm>
          <a:prstGeom prst="rect">
            <a:avLst/>
          </a:prstGeom>
          <a:noFill/>
          <a:ln>
            <a:noFill/>
          </a:ln>
        </p:spPr>
        <p:txBody>
          <a:bodyPr anchorCtr="0" anchor="t" bIns="45700" lIns="91425" rIns="91425" tIns="45700">
            <a:normAutofit/>
          </a:bodyPr>
          <a:lstStyle/>
          <a:p>
            <a:pPr indent="-274320" lvl="0" marL="274320" rtl="0" algn="l">
              <a:spcBef>
                <a:spcPts val="0"/>
              </a:spcBef>
              <a:spcAft>
                <a:spcPts val="0"/>
              </a:spcAft>
              <a:buSzPct val="25000"/>
              <a:buNone/>
            </a:pPr>
            <a:r>
              <a:rPr b="1" i="1" lang="en-US">
                <a:solidFill>
                  <a:srgbClr val="E65C01"/>
                </a:solidFill>
                <a:latin typeface="Times New Roman"/>
                <a:ea typeface="Times New Roman"/>
                <a:cs typeface="Times New Roman"/>
                <a:sym typeface="Times New Roman"/>
              </a:rPr>
              <a:t>3.</a:t>
            </a:r>
            <a:r>
              <a:rPr i="1" lang="en-US">
                <a:solidFill>
                  <a:srgbClr val="993D00"/>
                </a:solidFill>
                <a:latin typeface="Times New Roman"/>
                <a:ea typeface="Times New Roman"/>
                <a:cs typeface="Times New Roman"/>
                <a:sym typeface="Times New Roman"/>
              </a:rPr>
              <a:t> </a:t>
            </a:r>
            <a:r>
              <a:rPr b="1" lang="en-US" sz="2800">
                <a:solidFill>
                  <a:srgbClr val="E65C01"/>
                </a:solidFill>
                <a:latin typeface="Times New Roman"/>
                <a:ea typeface="Times New Roman"/>
                <a:cs typeface="Times New Roman"/>
                <a:sym typeface="Times New Roman"/>
              </a:rPr>
              <a:t>Hemosalpinx and ruptured ectopic pregnancy</a:t>
            </a:r>
          </a:p>
          <a:p>
            <a:pPr indent="-274320" lvl="0" marL="274320" rtl="0" algn="l">
              <a:spcBef>
                <a:spcPts val="600"/>
              </a:spcBef>
              <a:spcAft>
                <a:spcPts val="0"/>
              </a:spcAft>
              <a:buSzPct val="70000"/>
            </a:pPr>
            <a:r>
              <a:rPr lang="en-US">
                <a:latin typeface="Times New Roman"/>
                <a:ea typeface="Times New Roman"/>
                <a:cs typeface="Times New Roman"/>
                <a:sym typeface="Times New Roman"/>
              </a:rPr>
              <a:t>A hemosalpinx is a condition in which the fallopian tubes may fill with blood or free fluid. </a:t>
            </a:r>
          </a:p>
          <a:p>
            <a:pPr indent="-274320" lvl="0" marL="274320" rtl="0" algn="l">
              <a:spcBef>
                <a:spcPts val="600"/>
              </a:spcBef>
              <a:spcAft>
                <a:spcPts val="0"/>
              </a:spcAft>
              <a:buSzPct val="70000"/>
            </a:pPr>
            <a:r>
              <a:rPr lang="en-US">
                <a:latin typeface="Times New Roman"/>
                <a:ea typeface="Times New Roman"/>
                <a:cs typeface="Times New Roman"/>
                <a:sym typeface="Times New Roman"/>
              </a:rPr>
              <a:t>Findings of a ruptured ectopic pregnancy on ultrasonographic images include free fluid or clotted blood in the cul-de-sac or in the intraperitoneal gutters, such as the Morrison pouch. </a:t>
            </a:r>
          </a:p>
          <a:p>
            <a:pPr indent="-274320" lvl="0" marL="274320" rtl="0" algn="l">
              <a:spcBef>
                <a:spcPts val="600"/>
              </a:spcBef>
              <a:buSzPct val="70000"/>
              <a:buNone/>
            </a:pPr>
            <a:r>
              <a:t/>
            </a:r>
            <a:endParaRPr/>
          </a:p>
        </p:txBody>
      </p:sp>
      <p:pic>
        <p:nvPicPr>
          <p:cNvPr descr="adnexal mass.jpg" id="82973" name="Shape 82973"/>
          <p:cNvPicPr preferRelativeResize="0"/>
          <p:nvPr/>
        </p:nvPicPr>
        <p:blipFill rotWithShape="1">
          <a:blip r:embed="rId2">
            <a:alphaModFix/>
          </a:blip>
          <a:srcRect b="8109" l="50833" r="0" t="11916"/>
          <a:stretch/>
        </p:blipFill>
        <p:spPr>
          <a:xfrm>
            <a:off x="4631393" y="4336124"/>
            <a:ext cx="3293399" cy="21378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err="1" smtClean="0">
                <a:solidFill>
                  <a:schemeClr val="accent1">
                    <a:lumMod val="75000"/>
                  </a:schemeClr>
                </a:solidFill>
              </a:rPr>
              <a:t>Tvs</a:t>
            </a:r>
            <a:r>
              <a:rPr lang="en-IN" b="1" dirty="0" smtClean="0">
                <a:solidFill>
                  <a:schemeClr val="accent1">
                    <a:lumMod val="75000"/>
                  </a:schemeClr>
                </a:solidFill>
              </a:rPr>
              <a:t> and </a:t>
            </a:r>
            <a:r>
              <a:rPr lang="en-IN" b="1" dirty="0" err="1" smtClean="0">
                <a:solidFill>
                  <a:schemeClr val="accent1">
                    <a:lumMod val="75000"/>
                  </a:schemeClr>
                </a:solidFill>
              </a:rPr>
              <a:t>tas</a:t>
            </a:r>
            <a:r>
              <a:rPr lang="en-IN" b="1" dirty="0" smtClean="0">
                <a:solidFill>
                  <a:schemeClr val="accent1">
                    <a:lumMod val="75000"/>
                  </a:schemeClr>
                </a:solidFill>
              </a:rPr>
              <a:t> </a:t>
            </a:r>
            <a:endParaRPr lang="en-IN" b="1" dirty="0">
              <a:solidFill>
                <a:schemeClr val="accent1">
                  <a:lumMod val="75000"/>
                </a:schemeClr>
              </a:solidFill>
            </a:endParaRPr>
          </a:p>
        </p:txBody>
      </p:sp>
      <p:sp>
        <p:nvSpPr>
          <p:cNvPr id="3" name="Content Placeholder 2"/>
          <p:cNvSpPr>
            <a:spLocks noGrp="1"/>
          </p:cNvSpPr>
          <p:nvPr>
            <p:ph sz="quarter" idx="1"/>
          </p:nvPr>
        </p:nvSpPr>
        <p:spPr/>
        <p:txBody>
          <a:bodyPr/>
          <a:lstStyle/>
          <a:p>
            <a:r>
              <a:rPr lang="en-IN" dirty="0" smtClean="0"/>
              <a:t>If there is no definite sign of an intrauterine gestation (the empty uterus sign) and the </a:t>
            </a:r>
            <a:r>
              <a:rPr lang="en-IN" dirty="0" err="1" smtClean="0"/>
              <a:t>hCG</a:t>
            </a:r>
            <a:r>
              <a:rPr lang="en-IN" dirty="0" smtClean="0"/>
              <a:t> level is below the discriminatory zone, the differential diagnosis includes the following considerations:</a:t>
            </a:r>
          </a:p>
          <a:p>
            <a:r>
              <a:rPr lang="en-IN" dirty="0" smtClean="0"/>
              <a:t>1. Normal intrauterine pregnancy too early for visualization</a:t>
            </a:r>
          </a:p>
          <a:p>
            <a:r>
              <a:rPr lang="en-IN" dirty="0" smtClean="0"/>
              <a:t>2. Abnormal intrauterine gestation</a:t>
            </a:r>
          </a:p>
          <a:p>
            <a:r>
              <a:rPr lang="en-IN" dirty="0" smtClean="0"/>
              <a:t>3. Recent abortion</a:t>
            </a:r>
          </a:p>
          <a:p>
            <a:r>
              <a:rPr lang="en-IN" dirty="0" smtClean="0"/>
              <a:t>4. Ectopic pregnancy</a:t>
            </a:r>
          </a:p>
          <a:p>
            <a:r>
              <a:rPr lang="en-IN" dirty="0" smtClean="0"/>
              <a:t>5. </a:t>
            </a:r>
            <a:r>
              <a:rPr lang="en-IN" dirty="0" err="1" smtClean="0"/>
              <a:t>Nonpregnant</a:t>
            </a:r>
            <a:r>
              <a:rPr lang="en-IN" dirty="0" smtClean="0"/>
              <a:t> patient</a:t>
            </a:r>
            <a:endParaRPr lang="en-IN" dirty="0"/>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0" y="381000"/>
            <a:ext cx="8991600" cy="6248400"/>
          </a:xfrm>
        </p:spPr>
        <p:txBody>
          <a:bodyPr/>
          <a:lstStyle/>
          <a:p>
            <a:pPr eaLnBrk="1" hangingPunct="1">
              <a:buFont typeface="Wingdings" pitchFamily="2" charset="2"/>
              <a:buNone/>
              <a:defRPr/>
            </a:pPr>
            <a:endParaRPr lang="en-US" sz="2400" dirty="0" smtClean="0"/>
          </a:p>
          <a:p>
            <a:pPr eaLnBrk="1" hangingPunct="1">
              <a:buFont typeface="Wingdings" pitchFamily="2" charset="2"/>
              <a:buNone/>
              <a:defRPr/>
            </a:pPr>
            <a:r>
              <a:rPr lang="en-US" sz="2400" dirty="0" smtClean="0"/>
              <a:t> </a:t>
            </a:r>
            <a:r>
              <a:rPr lang="en-US" sz="2400" b="1" u="sng" dirty="0" smtClean="0"/>
              <a:t>Color Doppler </a:t>
            </a:r>
            <a:r>
              <a:rPr lang="en-US" sz="2400" b="1" u="sng" dirty="0" err="1" smtClean="0"/>
              <a:t>Sonography</a:t>
            </a:r>
            <a:r>
              <a:rPr lang="en-US" sz="2400" b="1" u="sng" dirty="0" smtClean="0"/>
              <a:t>(TV-CDS):</a:t>
            </a:r>
          </a:p>
          <a:p>
            <a:pPr eaLnBrk="1" hangingPunct="1">
              <a:buFont typeface="Wingdings" pitchFamily="2" charset="2"/>
              <a:buNone/>
              <a:defRPr/>
            </a:pPr>
            <a:endParaRPr lang="en-US" sz="2400" b="1" dirty="0" smtClean="0"/>
          </a:p>
          <a:p>
            <a:pPr eaLnBrk="1" hangingPunct="1">
              <a:buFont typeface="Wingdings" pitchFamily="2" charset="2"/>
              <a:buNone/>
              <a:defRPr/>
            </a:pPr>
            <a:r>
              <a:rPr lang="en-US" sz="2400" dirty="0" smtClean="0"/>
              <a:t>    - Improve the accuracy.</a:t>
            </a:r>
          </a:p>
          <a:p>
            <a:pPr eaLnBrk="1" hangingPunct="1">
              <a:buFont typeface="Wingdings" pitchFamily="2" charset="2"/>
              <a:buNone/>
              <a:defRPr/>
            </a:pPr>
            <a:r>
              <a:rPr lang="en-US" sz="2400" dirty="0" smtClean="0"/>
              <a:t>    </a:t>
            </a:r>
            <a:r>
              <a:rPr lang="en-US" sz="2400" dirty="0" smtClean="0">
                <a:solidFill>
                  <a:srgbClr val="FF0000"/>
                </a:solidFill>
              </a:rPr>
              <a:t>- (ring- of-fire pattern)</a:t>
            </a:r>
            <a:r>
              <a:rPr lang="en-US" dirty="0" smtClean="0"/>
              <a:t> due to increased blood flow to                                the tubal mass </a:t>
            </a:r>
            <a:endParaRPr lang="en-US" sz="2400" dirty="0" smtClean="0"/>
          </a:p>
          <a:p>
            <a:pPr eaLnBrk="1" hangingPunct="1">
              <a:buFont typeface="Wingdings" pitchFamily="2" charset="2"/>
              <a:buNone/>
              <a:defRPr/>
            </a:pPr>
            <a:endParaRPr lang="en-US" sz="2400" dirty="0" smtClean="0"/>
          </a:p>
          <a:p>
            <a:pPr eaLnBrk="1" hangingPunct="1">
              <a:buFont typeface="Wingdings" pitchFamily="2" charset="2"/>
              <a:buNone/>
              <a:defRPr/>
            </a:pPr>
            <a:endParaRPr lang="en-US" sz="4000" dirty="0" smtClean="0"/>
          </a:p>
          <a:p>
            <a:pPr eaLnBrk="1" hangingPunct="1">
              <a:buFont typeface="Wingdings" pitchFamily="2" charset="2"/>
              <a:buNone/>
              <a:defRPr/>
            </a:pPr>
            <a:endParaRPr lang="en-US" dirty="0" smtClean="0"/>
          </a:p>
        </p:txBody>
      </p:sp>
      <p:pic>
        <p:nvPicPr>
          <p:cNvPr id="35843" name="Picture 4" descr="Click to see larger picture">
            <a:hlinkClick r:id="rId2"/>
          </p:cNvPr>
          <p:cNvPicPr>
            <a:picLocks noChangeAspect="1" noChangeArrowheads="1"/>
          </p:cNvPicPr>
          <p:nvPr/>
        </p:nvPicPr>
        <p:blipFill>
          <a:blip r:embed="rId3"/>
          <a:srcRect/>
          <a:stretch>
            <a:fillRect/>
          </a:stretch>
        </p:blipFill>
        <p:spPr bwMode="auto">
          <a:xfrm>
            <a:off x="2667000" y="3886200"/>
            <a:ext cx="4038600" cy="2590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err="1" smtClean="0">
                <a:solidFill>
                  <a:schemeClr val="accent1">
                    <a:lumMod val="75000"/>
                  </a:schemeClr>
                </a:solidFill>
              </a:rPr>
              <a:t>culdocentesis</a:t>
            </a:r>
            <a:endParaRPr lang="en-IN" b="1" dirty="0">
              <a:solidFill>
                <a:schemeClr val="accent1">
                  <a:lumMod val="75000"/>
                </a:schemeClr>
              </a:solidFill>
            </a:endParaRPr>
          </a:p>
        </p:txBody>
      </p:sp>
      <p:sp>
        <p:nvSpPr>
          <p:cNvPr id="3" name="Content Placeholder 2"/>
          <p:cNvSpPr>
            <a:spLocks noGrp="1"/>
          </p:cNvSpPr>
          <p:nvPr>
            <p:ph sz="quarter" idx="1"/>
          </p:nvPr>
        </p:nvSpPr>
        <p:spPr/>
        <p:txBody>
          <a:bodyPr/>
          <a:lstStyle/>
          <a:p>
            <a:r>
              <a:rPr lang="en-IN" dirty="0" smtClean="0"/>
              <a:t>With the use of </a:t>
            </a:r>
            <a:r>
              <a:rPr lang="en-IN" dirty="0" err="1" smtClean="0"/>
              <a:t>hCG</a:t>
            </a:r>
            <a:r>
              <a:rPr lang="en-IN" dirty="0" smtClean="0"/>
              <a:t> testing and </a:t>
            </a:r>
            <a:r>
              <a:rPr lang="en-IN" dirty="0" err="1" smtClean="0"/>
              <a:t>transvaginal</a:t>
            </a:r>
            <a:r>
              <a:rPr lang="en-IN" dirty="0" smtClean="0"/>
              <a:t> </a:t>
            </a:r>
            <a:r>
              <a:rPr lang="en-IN" dirty="0" err="1" smtClean="0"/>
              <a:t>ultrasonography</a:t>
            </a:r>
            <a:r>
              <a:rPr lang="en-IN" dirty="0" smtClean="0"/>
              <a:t>, however, </a:t>
            </a:r>
            <a:r>
              <a:rPr lang="en-IN" dirty="0" err="1" smtClean="0"/>
              <a:t>culdocentesis</a:t>
            </a:r>
            <a:r>
              <a:rPr lang="en-IN" dirty="0" smtClean="0"/>
              <a:t> is rarely</a:t>
            </a:r>
          </a:p>
          <a:p>
            <a:pPr>
              <a:buNone/>
            </a:pPr>
            <a:r>
              <a:rPr lang="en-IN" dirty="0" smtClean="0"/>
              <a:t> indicated.</a:t>
            </a:r>
          </a:p>
          <a:p>
            <a:r>
              <a:rPr lang="en-IN" dirty="0" smtClean="0"/>
              <a:t>The purpose of the procedure is to determine the presence of </a:t>
            </a:r>
            <a:r>
              <a:rPr lang="en-IN" dirty="0" err="1" smtClean="0"/>
              <a:t>hemoperitoneum</a:t>
            </a:r>
            <a:r>
              <a:rPr lang="en-IN" dirty="0" smtClean="0"/>
              <a:t> which </a:t>
            </a:r>
            <a:r>
              <a:rPr lang="en-IN" dirty="0" err="1" smtClean="0"/>
              <a:t>increses</a:t>
            </a:r>
            <a:r>
              <a:rPr lang="en-IN" dirty="0" smtClean="0"/>
              <a:t> the likely hood of ruptured ectopic pregnancy.</a:t>
            </a:r>
          </a:p>
          <a:p>
            <a:endParaRPr lang="en-IN" dirty="0" smtClean="0"/>
          </a:p>
          <a:p>
            <a:endParaRPr lang="en-IN" dirty="0"/>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19628"/>
            <a:ext cx="9144000" cy="4525963"/>
          </a:xfrm>
        </p:spPr>
        <p:txBody>
          <a:bodyPr>
            <a:noAutofit/>
          </a:bodyPr>
          <a:lstStyle/>
          <a:p>
            <a:r>
              <a:rPr lang="en-US" sz="2000" dirty="0" smtClean="0">
                <a:latin typeface="Times New Roman" pitchFamily="18" charset="0"/>
                <a:cs typeface="Times New Roman" pitchFamily="18" charset="0"/>
              </a:rPr>
              <a:t>  With a 16-18 gauge spinal needle the </a:t>
            </a:r>
            <a:r>
              <a:rPr lang="en-US" sz="2000" dirty="0" err="1" smtClean="0">
                <a:latin typeface="Times New Roman" pitchFamily="18" charset="0"/>
                <a:cs typeface="Times New Roman" pitchFamily="18" charset="0"/>
              </a:rPr>
              <a:t>cul</a:t>
            </a:r>
            <a:r>
              <a:rPr lang="en-US" sz="2000" dirty="0" smtClean="0">
                <a:latin typeface="Times New Roman" pitchFamily="18" charset="0"/>
                <a:cs typeface="Times New Roman" pitchFamily="18" charset="0"/>
              </a:rPr>
              <a:t> de sac of Douglas may be entered through the posterior vaginal fornix.</a:t>
            </a:r>
            <a:endParaRPr lang="en-US" sz="2000" b="0" dirty="0" smtClean="0">
              <a:solidFill>
                <a:schemeClr val="tx1"/>
              </a:solidFill>
              <a:effectLst/>
              <a:latin typeface="Times New Roman" pitchFamily="18" charset="0"/>
              <a:cs typeface="Times New Roman" pitchFamily="18" charset="0"/>
            </a:endParaRPr>
          </a:p>
          <a:p>
            <a:r>
              <a:rPr lang="en-US" sz="2000" b="0" dirty="0" smtClean="0">
                <a:solidFill>
                  <a:schemeClr val="tx1"/>
                </a:solidFill>
                <a:effectLst/>
                <a:latin typeface="Times New Roman" pitchFamily="18" charset="0"/>
                <a:cs typeface="Times New Roman" pitchFamily="18" charset="0"/>
              </a:rPr>
              <a:t>If non-clotting blood is aspirated from the Douglas pouch , </a:t>
            </a:r>
            <a:r>
              <a:rPr lang="en-US" sz="2000" b="0" dirty="0" err="1" smtClean="0">
                <a:solidFill>
                  <a:schemeClr val="tx1"/>
                </a:solidFill>
                <a:effectLst/>
                <a:latin typeface="Times New Roman" pitchFamily="18" charset="0"/>
                <a:cs typeface="Times New Roman" pitchFamily="18" charset="0"/>
              </a:rPr>
              <a:t>intraperitoneal</a:t>
            </a:r>
            <a:r>
              <a:rPr lang="en-US" sz="2000" b="0" dirty="0" smtClean="0">
                <a:solidFill>
                  <a:schemeClr val="tx1"/>
                </a:solidFill>
                <a:effectLst/>
                <a:latin typeface="Times New Roman" pitchFamily="18" charset="0"/>
                <a:cs typeface="Times New Roman" pitchFamily="18" charset="0"/>
              </a:rPr>
              <a:t> </a:t>
            </a:r>
            <a:r>
              <a:rPr lang="en-US" sz="2000" b="0" dirty="0" err="1" smtClean="0">
                <a:solidFill>
                  <a:schemeClr val="tx1"/>
                </a:solidFill>
                <a:effectLst/>
                <a:latin typeface="Times New Roman" pitchFamily="18" charset="0"/>
                <a:cs typeface="Times New Roman" pitchFamily="18" charset="0"/>
              </a:rPr>
              <a:t>haemorrhage</a:t>
            </a:r>
            <a:r>
              <a:rPr lang="en-US" sz="2000" b="0" dirty="0" smtClean="0">
                <a:solidFill>
                  <a:schemeClr val="tx1"/>
                </a:solidFill>
                <a:effectLst/>
                <a:latin typeface="Times New Roman" pitchFamily="18" charset="0"/>
                <a:cs typeface="Times New Roman" pitchFamily="18" charset="0"/>
              </a:rPr>
              <a:t> is diagnosed. </a:t>
            </a:r>
          </a:p>
          <a:p>
            <a:r>
              <a:rPr lang="en-US" sz="2000" b="0" dirty="0" smtClean="0">
                <a:solidFill>
                  <a:schemeClr val="tx1"/>
                </a:solidFill>
                <a:effectLst/>
                <a:latin typeface="Times New Roman" pitchFamily="18" charset="0"/>
                <a:cs typeface="Times New Roman" pitchFamily="18" charset="0"/>
              </a:rPr>
              <a:t>But if not, ectopic pregnancy cannot be excluded.</a:t>
            </a:r>
          </a:p>
          <a:p>
            <a:pPr>
              <a:buNone/>
            </a:pPr>
            <a:endParaRPr lang="en-US" sz="2000" b="0" dirty="0" smtClean="0">
              <a:solidFill>
                <a:schemeClr val="tx1"/>
              </a:solidFill>
              <a:effectLst/>
              <a:latin typeface="Times New Roman" pitchFamily="18" charset="0"/>
              <a:cs typeface="Times New Roman" pitchFamily="18" charset="0"/>
            </a:endParaRPr>
          </a:p>
        </p:txBody>
      </p:sp>
      <p:pic>
        <p:nvPicPr>
          <p:cNvPr id="4" name="Picture 3" descr="culdocentesis.jpg"/>
          <p:cNvPicPr>
            <a:picLocks noChangeAspect="1"/>
          </p:cNvPicPr>
          <p:nvPr/>
        </p:nvPicPr>
        <p:blipFill>
          <a:blip r:embed="rId2" cstate="print"/>
          <a:stretch>
            <a:fillRect/>
          </a:stretch>
        </p:blipFill>
        <p:spPr>
          <a:xfrm>
            <a:off x="2046515" y="3592286"/>
            <a:ext cx="5617028" cy="3048000"/>
          </a:xfrm>
          <a:prstGeom prst="rect">
            <a:avLst/>
          </a:prstGeom>
        </p:spPr>
      </p:pic>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chemeClr val="accent1">
                    <a:lumMod val="75000"/>
                  </a:schemeClr>
                </a:solidFill>
              </a:rPr>
              <a:t>Dilatation and curettage </a:t>
            </a:r>
            <a:endParaRPr lang="en-IN" b="1" dirty="0">
              <a:solidFill>
                <a:schemeClr val="accent1">
                  <a:lumMod val="75000"/>
                </a:schemeClr>
              </a:solidFill>
            </a:endParaRPr>
          </a:p>
        </p:txBody>
      </p:sp>
      <p:sp>
        <p:nvSpPr>
          <p:cNvPr id="3" name="Content Placeholder 2"/>
          <p:cNvSpPr>
            <a:spLocks noGrp="1"/>
          </p:cNvSpPr>
          <p:nvPr>
            <p:ph sz="quarter" idx="1"/>
          </p:nvPr>
        </p:nvSpPr>
        <p:spPr/>
        <p:txBody>
          <a:bodyPr>
            <a:normAutofit/>
          </a:bodyPr>
          <a:lstStyle/>
          <a:p>
            <a:r>
              <a:rPr lang="en-IN" dirty="0" smtClean="0"/>
              <a:t>Uterine curettage is performed when the pregnancy has been confirmed to be nonviable and the location of the pregnancy cannot be determined by </a:t>
            </a:r>
            <a:r>
              <a:rPr lang="en-IN" dirty="0" err="1" smtClean="0"/>
              <a:t>ultrasonography</a:t>
            </a:r>
            <a:r>
              <a:rPr lang="en-IN" dirty="0" smtClean="0"/>
              <a:t>.</a:t>
            </a:r>
          </a:p>
          <a:p>
            <a:r>
              <a:rPr lang="en-IN" dirty="0" smtClean="0"/>
              <a:t>The sensitivity and specificity of this technique are 95% when the tissue is examined with the aid of a dissecting microscope.</a:t>
            </a:r>
            <a:endParaRPr lang="en-US" dirty="0" smtClean="0">
              <a:latin typeface="Times New Roman" pitchFamily="18" charset="0"/>
              <a:cs typeface="Times New Roman" pitchFamily="18" charset="0"/>
            </a:endParaRPr>
          </a:p>
          <a:p>
            <a:endParaRPr lang="en-IN" dirty="0" smtClean="0"/>
          </a:p>
          <a:p>
            <a:pPr>
              <a:buNone/>
            </a:pPr>
            <a:endParaRPr lang="en-IN" dirty="0" smtClean="0"/>
          </a:p>
          <a:p>
            <a:endParaRPr lang="en-IN" dirty="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IN" sz="3200" b="1" dirty="0" smtClean="0">
                <a:solidFill>
                  <a:schemeClr val="accent1">
                    <a:lumMod val="50000"/>
                  </a:schemeClr>
                </a:solidFill>
              </a:rPr>
              <a:t>Normal </a:t>
            </a:r>
            <a:r>
              <a:rPr lang="en-IN" sz="3200" b="1" dirty="0" err="1" smtClean="0">
                <a:solidFill>
                  <a:schemeClr val="accent1">
                    <a:lumMod val="50000"/>
                  </a:schemeClr>
                </a:solidFill>
              </a:rPr>
              <a:t>vs</a:t>
            </a:r>
            <a:r>
              <a:rPr lang="en-IN" sz="3200" b="1" dirty="0" smtClean="0">
                <a:solidFill>
                  <a:schemeClr val="accent1">
                    <a:lumMod val="50000"/>
                  </a:schemeClr>
                </a:solidFill>
              </a:rPr>
              <a:t> Ectopic implantation</a:t>
            </a:r>
            <a:endParaRPr lang="en-IN" sz="3200" b="1" dirty="0">
              <a:solidFill>
                <a:schemeClr val="accent1">
                  <a:lumMod val="50000"/>
                </a:schemeClr>
              </a:solidFill>
            </a:endParaRPr>
          </a:p>
        </p:txBody>
      </p:sp>
      <p:sp>
        <p:nvSpPr>
          <p:cNvPr id="3" name="Subtitle 2"/>
          <p:cNvSpPr>
            <a:spLocks noGrp="1"/>
          </p:cNvSpPr>
          <p:nvPr>
            <p:ph sz="half" idx="1"/>
          </p:nvPr>
        </p:nvSpPr>
        <p:spPr>
          <a:xfrm>
            <a:off x="457200" y="1600200"/>
            <a:ext cx="4329114" cy="4757757"/>
          </a:xfrm>
        </p:spPr>
        <p:txBody>
          <a:bodyPr>
            <a:noAutofit/>
          </a:bodyPr>
          <a:lstStyle/>
          <a:p>
            <a:pPr algn="just"/>
            <a:endParaRPr lang="en-US" sz="2000" dirty="0" smtClean="0">
              <a:solidFill>
                <a:schemeClr val="tx1"/>
              </a:solidFill>
              <a:latin typeface="+mj-lt"/>
            </a:endParaRPr>
          </a:p>
        </p:txBody>
      </p:sp>
      <p:sp>
        <p:nvSpPr>
          <p:cNvPr id="4" name="Content Placeholder 3"/>
          <p:cNvSpPr>
            <a:spLocks noGrp="1"/>
          </p:cNvSpPr>
          <p:nvPr>
            <p:ph sz="half" idx="2"/>
          </p:nvPr>
        </p:nvSpPr>
        <p:spPr/>
        <p:txBody>
          <a:bodyPr>
            <a:normAutofit/>
          </a:bodyPr>
          <a:lstStyle/>
          <a:p>
            <a:endParaRPr lang="en-IN" dirty="0"/>
          </a:p>
        </p:txBody>
      </p:sp>
      <p:graphicFrame>
        <p:nvGraphicFramePr>
          <p:cNvPr id="5" name="Diagram 4"/>
          <p:cNvGraphicFramePr/>
          <p:nvPr/>
        </p:nvGraphicFramePr>
        <p:xfrm>
          <a:off x="500034" y="1643050"/>
          <a:ext cx="8001056"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003" name="Shape 83003"/>
        <p:cNvGrpSpPr/>
        <p:nvPr/>
      </p:nvGrpSpPr>
      <p:grpSpPr>
        <a:xfrm>
          <a:off x="0" y="0"/>
          <a:ext cx="0" cy="0"/>
          <a:chOff x="0" y="0"/>
          <a:chExt cx="0" cy="0"/>
        </a:xfrm>
      </p:grpSpPr>
      <p:sp>
        <p:nvSpPr>
          <p:cNvPr id="83004" name="Shape 83004"/>
          <p:cNvSpPr txBox="1"/>
          <p:nvPr>
            <p:ph type="title"/>
          </p:nvPr>
        </p:nvSpPr>
        <p:spPr>
          <a:xfrm>
            <a:off x="457200" y="274638"/>
            <a:ext cx="7467600" cy="1143000"/>
          </a:xfrm>
          <a:prstGeom prst="rect">
            <a:avLst/>
          </a:prstGeom>
          <a:noFill/>
          <a:ln>
            <a:noFill/>
          </a:ln>
        </p:spPr>
        <p:txBody>
          <a:bodyPr anchorCtr="0" anchor="b" bIns="45700" lIns="91425" rIns="91425" tIns="45700">
            <a:normAutofit/>
          </a:bodyPr>
          <a:lstStyle/>
          <a:p>
            <a:pPr indent="0" lvl="0" marL="0" rtl="0" algn="l">
              <a:spcBef>
                <a:spcPts val="0"/>
              </a:spcBef>
              <a:buClr>
                <a:srgbClr val="993D00"/>
              </a:buClr>
              <a:buSzPct val="25000"/>
              <a:buFont typeface="Libre Baskerville"/>
              <a:buNone/>
            </a:pPr>
            <a:r>
              <a:rPr b="1" lang="en-US">
                <a:solidFill>
                  <a:srgbClr val="993D00"/>
                </a:solidFill>
                <a:effectLst>
                  <a:outerShdw blurRad="38100" algn="tl" dir="2700000" dist="38100">
                    <a:srgbClr val="000000">
                      <a:alpha val="43137"/>
                    </a:srgbClr>
                  </a:outerShdw>
                </a:effectLst>
              </a:rPr>
              <a:t>Dilatation and curettage</a:t>
            </a:r>
          </a:p>
        </p:txBody>
      </p:sp>
      <p:pic>
        <p:nvPicPr>
          <p:cNvPr descr="Dilation_&amp;_curettage.svg.png" id="83005" name="Shape 83005"/>
          <p:cNvPicPr preferRelativeResize="0"/>
          <p:nvPr>
            <p:ph idx="1" type="body"/>
          </p:nvPr>
        </p:nvPicPr>
        <p:blipFill rotWithShape="1">
          <a:blip r:embed="rId3">
            <a:alphaModFix/>
          </a:blip>
          <a:srcRect b="0" l="0" r="0" t="0"/>
          <a:stretch/>
        </p:blipFill>
        <p:spPr>
          <a:xfrm rot="-409405">
            <a:off x="223610" y="2794041"/>
            <a:ext cx="3244681" cy="2634348"/>
          </a:xfrm>
          <a:prstGeom prst="rect">
            <a:avLst/>
          </a:prstGeom>
          <a:noFill/>
          <a:ln>
            <a:noFill/>
          </a:ln>
          <a:effectLst>
            <a:softEdge rad="112500"/>
          </a:effectLst>
        </p:spPr>
      </p:pic>
      <p:sp>
        <p:nvSpPr>
          <p:cNvPr id="83006" name="Shape 83006"/>
          <p:cNvSpPr txBox="1"/>
          <p:nvPr>
            <p:ph idx="2" type="body"/>
          </p:nvPr>
        </p:nvSpPr>
        <p:spPr>
          <a:xfrm>
            <a:off x="4421925" y="1500175"/>
            <a:ext cx="4722300" cy="4954800"/>
          </a:xfrm>
          <a:prstGeom prst="rect">
            <a:avLst/>
          </a:prstGeom>
          <a:noFill/>
          <a:ln>
            <a:noFill/>
          </a:ln>
        </p:spPr>
        <p:txBody>
          <a:bodyPr anchorCtr="0" anchor="t" bIns="45700" lIns="91425" rIns="91425" tIns="45700">
            <a:normAutofit/>
          </a:bodyPr>
          <a:lstStyle/>
          <a:p>
            <a:pPr indent="-274320" lvl="0" marL="274320" rtl="0" algn="l">
              <a:spcBef>
                <a:spcPts val="0"/>
              </a:spcBef>
              <a:spcAft>
                <a:spcPts val="0"/>
              </a:spcAft>
              <a:buSzPct val="70000"/>
            </a:pPr>
            <a:r>
              <a:rPr lang="en-US"/>
              <a:t>Presence of villi excludes ectopic pregnancy  but not heterotropic pregnancy</a:t>
            </a:r>
          </a:p>
          <a:p>
            <a:pPr indent="-274320" lvl="0" marL="274320" rtl="0" algn="l">
              <a:spcBef>
                <a:spcPts val="600"/>
              </a:spcBef>
              <a:spcAft>
                <a:spcPts val="0"/>
              </a:spcAft>
              <a:buSzPct val="70000"/>
            </a:pPr>
            <a:r>
              <a:rPr lang="en-US"/>
              <a:t>Absence of villi and presence of Ariastella reaction suggests ectopic pregnancy.</a:t>
            </a:r>
          </a:p>
          <a:p>
            <a:pPr indent="-274320" lvl="0" marL="274320" rtl="0" algn="l">
              <a:spcBef>
                <a:spcPts val="600"/>
              </a:spcBef>
              <a:spcAft>
                <a:spcPts val="0"/>
              </a:spcAft>
              <a:buSzPct val="70000"/>
            </a:pPr>
            <a:r>
              <a:rPr lang="en-US"/>
              <a:t>When floated in saline, chorionic villi are often readily distinguishable as </a:t>
            </a:r>
            <a:r>
              <a:rPr b="1" lang="en-US">
                <a:solidFill>
                  <a:srgbClr val="993D00"/>
                </a:solidFill>
              </a:rPr>
              <a:t>lacy fronds of tissue.</a:t>
            </a:r>
          </a:p>
          <a:p>
            <a:pPr indent="-274320" lvl="0" marL="274320" rtl="0" algn="l">
              <a:spcBef>
                <a:spcPts val="600"/>
              </a:spcBef>
              <a:buSzPct val="25000"/>
              <a:buNone/>
            </a:pPr>
            <a:r>
              <a:t/>
            </a:r>
            <a:endParaRPr b="1" u="sng">
              <a:solidFill>
                <a:srgbClr val="FFC000"/>
              </a:solidFill>
              <a:effectLst>
                <a:outerShdw blurRad="38100" algn="tl" dir="2700000" dist="38100">
                  <a:srgbClr val="000000">
                    <a:alpha val="43137"/>
                  </a:srgbClr>
                </a:outerShdw>
              </a:effectLs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1752599" y="685800"/>
            <a:ext cx="4648201" cy="4114800"/>
          </a:xfrm>
          <a:prstGeom prst="rect">
            <a:avLst/>
          </a:prstGeom>
          <a:noFill/>
          <a:ln w="9525">
            <a:noFill/>
            <a:miter lim="800000"/>
            <a:headEnd/>
            <a:tailEnd/>
          </a:ln>
          <a:effectLst/>
        </p:spPr>
      </p:pic>
      <p:sp>
        <p:nvSpPr>
          <p:cNvPr id="6" name="Rectangle 5"/>
          <p:cNvSpPr/>
          <p:nvPr/>
        </p:nvSpPr>
        <p:spPr>
          <a:xfrm>
            <a:off x="685800" y="5257800"/>
            <a:ext cx="7391400" cy="923330"/>
          </a:xfrm>
          <a:prstGeom prst="rect">
            <a:avLst/>
          </a:prstGeom>
        </p:spPr>
        <p:txBody>
          <a:bodyPr wrap="square">
            <a:spAutoFit/>
          </a:bodyPr>
          <a:lstStyle/>
          <a:p>
            <a:r>
              <a:rPr lang="en-IN" b="1" dirty="0" smtClean="0"/>
              <a:t>When floated in saline, chorionic </a:t>
            </a:r>
            <a:r>
              <a:rPr lang="en-IN" b="1" dirty="0" err="1" smtClean="0"/>
              <a:t>villi</a:t>
            </a:r>
            <a:r>
              <a:rPr lang="en-IN" b="1" dirty="0" smtClean="0"/>
              <a:t> are often readily distinguishable as lacy fronds of tissue. (From Stovall TG, Ling FW. </a:t>
            </a:r>
            <a:r>
              <a:rPr lang="en-IN" b="1" i="1" dirty="0" err="1" smtClean="0"/>
              <a:t>Extrauterine</a:t>
            </a:r>
            <a:r>
              <a:rPr lang="en-IN" b="1" i="1" dirty="0" smtClean="0"/>
              <a:t> pregnancy: )</a:t>
            </a:r>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pPr algn="ctr"/>
            <a:r>
              <a:rPr lang="en-US" sz="3200" b="1" dirty="0" smtClean="0">
                <a:solidFill>
                  <a:schemeClr val="accent1">
                    <a:lumMod val="75000"/>
                  </a:schemeClr>
                </a:solidFill>
                <a:effectLst/>
                <a:latin typeface="Times New Roman" pitchFamily="18" charset="0"/>
                <a:cs typeface="Times New Roman" pitchFamily="18" charset="0"/>
              </a:rPr>
              <a:t>Diagnosis</a:t>
            </a:r>
            <a:endParaRPr lang="en-US" sz="3200" b="1" dirty="0">
              <a:solidFill>
                <a:schemeClr val="accent1">
                  <a:lumMod val="75000"/>
                </a:schemeClr>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239485" y="1092200"/>
            <a:ext cx="8904515" cy="4525963"/>
          </a:xfrm>
        </p:spPr>
        <p:txBody>
          <a:bodyPr>
            <a:normAutofit/>
          </a:bodyPr>
          <a:lstStyle/>
          <a:p>
            <a:pPr>
              <a:buNone/>
            </a:pPr>
            <a:r>
              <a:rPr lang="en-US" b="1" u="sng" dirty="0" smtClean="0">
                <a:solidFill>
                  <a:schemeClr val="accent3">
                    <a:lumMod val="50000"/>
                  </a:schemeClr>
                </a:solidFill>
                <a:effectLst/>
                <a:latin typeface="Times New Roman" pitchFamily="18" charset="0"/>
                <a:cs typeface="Times New Roman" pitchFamily="18" charset="0"/>
              </a:rPr>
              <a:t>4- Laparoscopy or </a:t>
            </a:r>
            <a:r>
              <a:rPr lang="en-US" b="1" u="sng" dirty="0" err="1" smtClean="0">
                <a:solidFill>
                  <a:schemeClr val="accent3">
                    <a:lumMod val="50000"/>
                  </a:schemeClr>
                </a:solidFill>
                <a:latin typeface="Times New Roman" pitchFamily="18" charset="0"/>
                <a:cs typeface="Times New Roman" pitchFamily="18" charset="0"/>
              </a:rPr>
              <a:t>L</a:t>
            </a:r>
            <a:r>
              <a:rPr lang="en-US" b="1" u="sng" dirty="0" err="1" smtClean="0">
                <a:solidFill>
                  <a:schemeClr val="accent3">
                    <a:lumMod val="50000"/>
                  </a:schemeClr>
                </a:solidFill>
                <a:effectLst/>
                <a:latin typeface="Times New Roman" pitchFamily="18" charset="0"/>
                <a:cs typeface="Times New Roman" pitchFamily="18" charset="0"/>
              </a:rPr>
              <a:t>aparotomy</a:t>
            </a:r>
            <a:r>
              <a:rPr lang="en-US" b="1" u="sng" dirty="0" smtClean="0">
                <a:solidFill>
                  <a:schemeClr val="accent3">
                    <a:lumMod val="50000"/>
                  </a:schemeClr>
                </a:solidFill>
                <a:effectLst/>
                <a:latin typeface="Times New Roman" pitchFamily="18" charset="0"/>
                <a:cs typeface="Times New Roman" pitchFamily="18" charset="0"/>
              </a:rPr>
              <a:t> </a:t>
            </a:r>
          </a:p>
          <a:p>
            <a:pPr>
              <a:buNone/>
            </a:pPr>
            <a:r>
              <a:rPr lang="en-US" sz="2000" dirty="0" smtClean="0">
                <a:latin typeface="Times New Roman" pitchFamily="18" charset="0"/>
                <a:cs typeface="Times New Roman" pitchFamily="18" charset="0"/>
              </a:rPr>
              <a:t>   </a:t>
            </a:r>
            <a:r>
              <a:rPr lang="en-US" sz="2000" b="1" dirty="0" smtClean="0">
                <a:solidFill>
                  <a:schemeClr val="accent2">
                    <a:lumMod val="50000"/>
                  </a:schemeClr>
                </a:solidFill>
                <a:latin typeface="Times New Roman" pitchFamily="18" charset="0"/>
                <a:cs typeface="Times New Roman" pitchFamily="18" charset="0"/>
              </a:rPr>
              <a:t>LAPROSCOPY</a:t>
            </a:r>
            <a:r>
              <a:rPr lang="en-US" sz="2000" dirty="0" smtClean="0">
                <a:latin typeface="Times New Roman" pitchFamily="18" charset="0"/>
                <a:cs typeface="Times New Roman" pitchFamily="18" charset="0"/>
              </a:rPr>
              <a:t> is the gold standard for diagnosis of ectopic pregnancy ,</a:t>
            </a:r>
            <a:endParaRPr lang="en-US" sz="2000" b="0" u="sng" dirty="0" smtClean="0">
              <a:solidFill>
                <a:schemeClr val="tx1"/>
              </a:solidFill>
              <a:effectLst/>
              <a:latin typeface="Times New Roman" pitchFamily="18" charset="0"/>
              <a:cs typeface="Times New Roman" pitchFamily="18" charset="0"/>
            </a:endParaRPr>
          </a:p>
          <a:p>
            <a:pPr>
              <a:buNone/>
            </a:pPr>
            <a:r>
              <a:rPr lang="en-US" sz="2000" b="0" dirty="0" smtClean="0">
                <a:solidFill>
                  <a:schemeClr val="tx1"/>
                </a:solidFill>
                <a:effectLst/>
                <a:latin typeface="Times New Roman" pitchFamily="18" charset="0"/>
                <a:cs typeface="Times New Roman" pitchFamily="18" charset="0"/>
              </a:rPr>
              <a:t>   can also be performed to visually confirm an ectopic pregnancy. Often if a tubal abortion or tubal rupture has occurred.</a:t>
            </a:r>
          </a:p>
          <a:p>
            <a:endParaRPr lang="en-US" sz="2000" b="0" dirty="0">
              <a:solidFill>
                <a:schemeClr val="tx1"/>
              </a:solidFill>
              <a:effectLst/>
              <a:latin typeface="Times New Roman" pitchFamily="18" charset="0"/>
              <a:cs typeface="Times New Roman" pitchFamily="18" charset="0"/>
            </a:endParaRPr>
          </a:p>
        </p:txBody>
      </p:sp>
      <p:pic>
        <p:nvPicPr>
          <p:cNvPr id="4" name="Picture 3" descr="1268138728_laparoscopy.jpg"/>
          <p:cNvPicPr>
            <a:picLocks noChangeAspect="1"/>
          </p:cNvPicPr>
          <p:nvPr/>
        </p:nvPicPr>
        <p:blipFill>
          <a:blip r:embed="rId2"/>
          <a:stretch>
            <a:fillRect/>
          </a:stretch>
        </p:blipFill>
        <p:spPr>
          <a:xfrm>
            <a:off x="4891316" y="3543300"/>
            <a:ext cx="4049484" cy="3111500"/>
          </a:xfrm>
          <a:prstGeom prst="rect">
            <a:avLst/>
          </a:prstGeom>
        </p:spPr>
      </p:pic>
      <p:pic>
        <p:nvPicPr>
          <p:cNvPr id="5" name="Picture 4" descr="p_abdominal_01.jpg"/>
          <p:cNvPicPr>
            <a:picLocks noChangeAspect="1"/>
          </p:cNvPicPr>
          <p:nvPr/>
        </p:nvPicPr>
        <p:blipFill>
          <a:blip r:embed="rId3"/>
          <a:stretch>
            <a:fillRect/>
          </a:stretch>
        </p:blipFill>
        <p:spPr>
          <a:xfrm>
            <a:off x="348342" y="3541485"/>
            <a:ext cx="4296229" cy="3127829"/>
          </a:xfrm>
          <a:prstGeom prst="rect">
            <a:avLst/>
          </a:prstGeom>
        </p:spPr>
      </p:pic>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219200"/>
          </a:xfrm>
        </p:spPr>
        <p:txBody>
          <a:bodyPr/>
          <a:lstStyle/>
          <a:p>
            <a:r>
              <a:rPr lang="en-US" b="1" dirty="0" smtClean="0">
                <a:solidFill>
                  <a:schemeClr val="accent1">
                    <a:lumMod val="50000"/>
                  </a:schemeClr>
                </a:solidFill>
              </a:rPr>
              <a:t>Other </a:t>
            </a:r>
            <a:r>
              <a:rPr lang="en-US" b="1" dirty="0" err="1" smtClean="0">
                <a:solidFill>
                  <a:schemeClr val="accent1">
                    <a:lumMod val="50000"/>
                  </a:schemeClr>
                </a:solidFill>
              </a:rPr>
              <a:t>endocrinologic</a:t>
            </a:r>
            <a:r>
              <a:rPr lang="en-US" b="1" dirty="0" smtClean="0">
                <a:solidFill>
                  <a:schemeClr val="accent1">
                    <a:lumMod val="50000"/>
                  </a:schemeClr>
                </a:solidFill>
              </a:rPr>
              <a:t> markers</a:t>
            </a:r>
            <a:endParaRPr lang="en-US" b="1" dirty="0">
              <a:solidFill>
                <a:schemeClr val="accent1">
                  <a:lumMod val="50000"/>
                </a:schemeClr>
              </a:solidFill>
            </a:endParaRPr>
          </a:p>
        </p:txBody>
      </p:sp>
      <p:sp>
        <p:nvSpPr>
          <p:cNvPr id="3" name="Content Placeholder 2"/>
          <p:cNvSpPr>
            <a:spLocks noGrp="1"/>
          </p:cNvSpPr>
          <p:nvPr>
            <p:ph sz="quarter" idx="1"/>
          </p:nvPr>
        </p:nvSpPr>
        <p:spPr/>
        <p:txBody>
          <a:bodyPr>
            <a:normAutofit/>
          </a:bodyPr>
          <a:lstStyle/>
          <a:p>
            <a:r>
              <a:rPr lang="en-US" dirty="0" err="1" smtClean="0"/>
              <a:t>Estradiol</a:t>
            </a:r>
            <a:r>
              <a:rPr lang="en-US" dirty="0" smtClean="0"/>
              <a:t>  </a:t>
            </a:r>
          </a:p>
          <a:p>
            <a:r>
              <a:rPr lang="en-US" dirty="0" smtClean="0"/>
              <a:t>Maternal serum </a:t>
            </a:r>
            <a:r>
              <a:rPr lang="en-US" dirty="0" err="1" smtClean="0"/>
              <a:t>creatinine</a:t>
            </a:r>
            <a:r>
              <a:rPr lang="en-US" dirty="0" smtClean="0"/>
              <a:t> </a:t>
            </a:r>
            <a:r>
              <a:rPr lang="en-US" dirty="0" err="1" smtClean="0"/>
              <a:t>kinase</a:t>
            </a:r>
            <a:r>
              <a:rPr lang="en-US" dirty="0" smtClean="0"/>
              <a:t> </a:t>
            </a:r>
          </a:p>
          <a:p>
            <a:r>
              <a:rPr lang="en-US" dirty="0" err="1" smtClean="0"/>
              <a:t>Relaxin</a:t>
            </a:r>
            <a:r>
              <a:rPr lang="en-US" dirty="0" smtClean="0"/>
              <a:t> </a:t>
            </a:r>
          </a:p>
          <a:p>
            <a:r>
              <a:rPr lang="en-US" dirty="0" smtClean="0"/>
              <a:t>Serum </a:t>
            </a:r>
            <a:r>
              <a:rPr lang="en-US" dirty="0" err="1" smtClean="0"/>
              <a:t>inhibin</a:t>
            </a:r>
            <a:r>
              <a:rPr lang="en-US" dirty="0" smtClean="0"/>
              <a:t> A levels </a:t>
            </a:r>
          </a:p>
          <a:p>
            <a:r>
              <a:rPr lang="en-US" dirty="0" smtClean="0"/>
              <a:t>Maternal Serum alpha </a:t>
            </a:r>
            <a:r>
              <a:rPr lang="en-US" dirty="0" err="1" smtClean="0"/>
              <a:t>feto</a:t>
            </a:r>
            <a:r>
              <a:rPr lang="en-US" dirty="0" smtClean="0"/>
              <a:t> protein (AFP)level are elevated</a:t>
            </a:r>
          </a:p>
          <a:p>
            <a:r>
              <a:rPr lang="en-IN" dirty="0" smtClean="0"/>
              <a:t> A combination of AFP with three other markers—-</a:t>
            </a:r>
            <a:r>
              <a:rPr lang="en-IN" dirty="0" err="1" smtClean="0"/>
              <a:t>hCG</a:t>
            </a:r>
            <a:r>
              <a:rPr lang="en-IN" dirty="0" smtClean="0"/>
              <a:t>, progesterone, and </a:t>
            </a:r>
            <a:r>
              <a:rPr lang="en-IN" dirty="0" err="1" smtClean="0"/>
              <a:t>estradiol</a:t>
            </a:r>
            <a:r>
              <a:rPr lang="en-IN" dirty="0" smtClean="0"/>
              <a:t>—has 98.5% specificity and 94.5% accuracy for the prediction of ectopic pregnancy.</a:t>
            </a:r>
            <a:endParaRPr lang="en-US" dirty="0"/>
          </a:p>
        </p:txBody>
      </p:sp>
      <p:cxnSp>
        <p:nvCxnSpPr>
          <p:cNvPr id="5" name="Straight Arrow Connector 4"/>
          <p:cNvCxnSpPr/>
          <p:nvPr/>
        </p:nvCxnSpPr>
        <p:spPr>
          <a:xfrm rot="5400000">
            <a:off x="2209800" y="18288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5677694" y="22471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1867694" y="27043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4191794" y="3123406"/>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extLst>
              <a:ext uri="{BEBA8EAE-BF5A-486C-A8C5-ECC9F3942E4B}">
                <a14:imgProps xmlns="" xmlns:a14="http://schemas.microsoft.com/office/drawing/2010/main">
                  <a14:imgLayer r:embed="rId3">
                    <a14:imgEffect>
                      <a14:backgroundRemoval t="9628" b="99324" l="2500" r="100000">
                        <a14:backgroundMark x1="27273" y1="34291" x2="27273" y2="34291"/>
                        <a14:backgroundMark x1="30682" y1="27703" x2="30682" y2="27703"/>
                        <a14:backgroundMark x1="31818" y1="23986" x2="31818" y2="23986"/>
                        <a14:backgroundMark x1="36136" y1="31250" x2="36136" y2="31250"/>
                        <a14:backgroundMark x1="36136" y1="27703" x2="36136" y2="27703"/>
                        <a14:backgroundMark x1="36136" y1="25507" x2="36136" y2="25507"/>
                        <a14:backgroundMark x1="41818" y1="30912" x2="41818" y2="30912"/>
                        <a14:backgroundMark x1="52273" y1="30574" x2="52273" y2="30574"/>
                        <a14:backgroundMark x1="65000" y1="27703" x2="65000" y2="27703"/>
                        <a14:backgroundMark x1="74091" y1="29561" x2="74091" y2="29561"/>
                        <a14:backgroundMark x1="83636" y1="28041" x2="83636" y2="28041"/>
                        <a14:backgroundMark x1="82273" y1="23142" x2="82273" y2="23142"/>
                        <a14:backgroundMark x1="62273" y1="21791" x2="62273" y2="21791"/>
                        <a14:backgroundMark x1="47727" y1="22466" x2="47727" y2="22466"/>
                        <a14:backgroundMark x1="37727" y1="22466" x2="37727" y2="22466"/>
                        <a14:backgroundMark x1="35227" y1="35135" x2="35227" y2="35135"/>
                        <a14:backgroundMark x1="18636" y1="34291" x2="18636" y2="34291"/>
                        <a14:backgroundMark x1="32955" y1="40878" x2="32955" y2="40878"/>
                        <a14:backgroundMark x1="50909" y1="40878" x2="50909" y2="40878"/>
                        <a14:backgroundMark x1="61364" y1="40878" x2="61364" y2="40878"/>
                        <a14:backgroundMark x1="67955" y1="40878" x2="67955" y2="40878"/>
                        <a14:backgroundMark x1="75227" y1="40878" x2="75227" y2="40878"/>
                        <a14:backgroundMark x1="80909" y1="35473" x2="80909" y2="35473"/>
                        <a14:backgroundMark x1="80682" y1="31250" x2="80682" y2="31250"/>
                        <a14:backgroundMark x1="74545" y1="36149" x2="74545" y2="36149"/>
                        <a14:backgroundMark x1="75000" y1="27027" x2="75000" y2="27027"/>
                        <a14:backgroundMark x1="67500" y1="30068" x2="67500" y2="30068"/>
                        <a14:backgroundMark x1="62273" y1="35135" x2="62273" y2="35135"/>
                        <a14:backgroundMark x1="68409" y1="36655" x2="68409" y2="36655"/>
                        <a14:backgroundMark x1="14318" y1="25169" x2="14318" y2="25169"/>
                        <a14:backgroundMark x1="15909" y1="22297" x2="15909" y2="22297"/>
                        <a14:backgroundMark x1="26818" y1="19595" x2="26818" y2="19595"/>
                        <a14:backgroundMark x1="40909" y1="19595" x2="40909" y2="19595"/>
                        <a14:backgroundMark x1="57500" y1="19595" x2="57500" y2="19595"/>
                        <a14:backgroundMark x1="71364" y1="20608" x2="71364" y2="20608"/>
                        <a14:backgroundMark x1="82273" y1="21791" x2="82273" y2="21791"/>
                        <a14:backgroundMark x1="52500" y1="20608" x2="52500" y2="20608"/>
                        <a14:backgroundMark x1="55227" y1="24662" x2="55227" y2="24662"/>
                        <a14:backgroundMark x1="56591" y1="24662" x2="56591" y2="24662"/>
                        <a14:backgroundMark x1="56591" y1="24662" x2="56591" y2="24662"/>
                        <a14:backgroundMark x1="58409" y1="23986" x2="58409" y2="23986"/>
                        <a14:backgroundMark x1="59091" y1="23818" x2="59091" y2="23818"/>
                        <a14:backgroundMark x1="59091" y1="23818" x2="59091" y2="23818"/>
                        <a14:backgroundMark x1="59091" y1="23818" x2="59091" y2="23818"/>
                        <a14:backgroundMark x1="59318" y1="23818" x2="61136" y2="23818"/>
                        <a14:backgroundMark x1="62955" y1="23818" x2="62955" y2="23818"/>
                        <a14:backgroundMark x1="62955" y1="23818" x2="63864" y2="23818"/>
                        <a14:backgroundMark x1="65000" y1="23480" x2="65000" y2="23480"/>
                        <a14:backgroundMark x1="66818" y1="23142" x2="69545" y2="22635"/>
                        <a14:backgroundMark x1="70000" y1="22466" x2="70000" y2="22466"/>
                        <a14:backgroundMark x1="70000" y1="22466" x2="70000" y2="22466"/>
                        <a14:backgroundMark x1="70455" y1="22466" x2="72500" y2="22466"/>
                        <a14:backgroundMark x1="72500" y1="22466" x2="72500" y2="22466"/>
                        <a14:backgroundMark x1="53864" y1="38851" x2="53864" y2="38851"/>
                        <a14:backgroundMark x1="53864" y1="38851" x2="53864" y2="38851"/>
                      </a14:backgroundRemoval>
                    </a14:imgEffect>
                  </a14:imgLayer>
                </a14:imgProps>
              </a:ext>
              <a:ext uri="{28A0092B-C50C-407E-A947-70E740481C1C}">
                <a14:useLocalDpi xmlns="" xmlns:a14="http://schemas.microsoft.com/office/drawing/2010/main"/>
              </a:ext>
            </a:extLst>
          </a:blip>
          <a:srcRect/>
          <a:stretch>
            <a:fillRect/>
          </a:stretch>
        </p:blipFill>
        <p:spPr bwMode="auto">
          <a:xfrm rot="2143166">
            <a:off x="6284525" y="2741974"/>
            <a:ext cx="2247900" cy="2819400"/>
          </a:xfrm>
          <a:prstGeom prst="rect">
            <a:avLst/>
          </a:prstGeom>
        </p:spPr>
      </p:pic>
      <p:sp>
        <p:nvSpPr>
          <p:cNvPr id="7" name="Freeform 6"/>
          <p:cNvSpPr/>
          <p:nvPr/>
        </p:nvSpPr>
        <p:spPr>
          <a:xfrm rot="2143166">
            <a:off x="6798115" y="3372510"/>
            <a:ext cx="1885950" cy="876300"/>
          </a:xfrm>
          <a:custGeom>
            <a:avLst/>
            <a:gdLst>
              <a:gd name="connsiteX0" fmla="*/ 0 w 3524250"/>
              <a:gd name="connsiteY0" fmla="*/ 228600 h 1752600"/>
              <a:gd name="connsiteX1" fmla="*/ 0 w 3524250"/>
              <a:gd name="connsiteY1" fmla="*/ 228600 h 1752600"/>
              <a:gd name="connsiteX2" fmla="*/ 133350 w 3524250"/>
              <a:gd name="connsiteY2" fmla="*/ 342900 h 1752600"/>
              <a:gd name="connsiteX3" fmla="*/ 152400 w 3524250"/>
              <a:gd name="connsiteY3" fmla="*/ 419100 h 1752600"/>
              <a:gd name="connsiteX4" fmla="*/ 171450 w 3524250"/>
              <a:gd name="connsiteY4" fmla="*/ 476250 h 1752600"/>
              <a:gd name="connsiteX5" fmla="*/ 171450 w 3524250"/>
              <a:gd name="connsiteY5" fmla="*/ 1714500 h 1752600"/>
              <a:gd name="connsiteX6" fmla="*/ 1581150 w 3524250"/>
              <a:gd name="connsiteY6" fmla="*/ 1466850 h 1752600"/>
              <a:gd name="connsiteX7" fmla="*/ 3390900 w 3524250"/>
              <a:gd name="connsiteY7" fmla="*/ 1752600 h 1752600"/>
              <a:gd name="connsiteX8" fmla="*/ 3524250 w 3524250"/>
              <a:gd name="connsiteY8" fmla="*/ 152400 h 1752600"/>
              <a:gd name="connsiteX9" fmla="*/ 2552700 w 3524250"/>
              <a:gd name="connsiteY9" fmla="*/ 19050 h 1752600"/>
              <a:gd name="connsiteX10" fmla="*/ 1600200 w 3524250"/>
              <a:gd name="connsiteY10" fmla="*/ 0 h 1752600"/>
              <a:gd name="connsiteX11" fmla="*/ 857250 w 3524250"/>
              <a:gd name="connsiteY11" fmla="*/ 19050 h 1752600"/>
              <a:gd name="connsiteX12" fmla="*/ 0 w 3524250"/>
              <a:gd name="connsiteY12" fmla="*/ 22860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24250" h="1752600">
                <a:moveTo>
                  <a:pt x="0" y="228600"/>
                </a:moveTo>
                <a:lnTo>
                  <a:pt x="0" y="228600"/>
                </a:lnTo>
                <a:cubicBezTo>
                  <a:pt x="44450" y="266700"/>
                  <a:pt x="96778" y="297185"/>
                  <a:pt x="133350" y="342900"/>
                </a:cubicBezTo>
                <a:cubicBezTo>
                  <a:pt x="149706" y="363344"/>
                  <a:pt x="145207" y="393926"/>
                  <a:pt x="152400" y="419100"/>
                </a:cubicBezTo>
                <a:cubicBezTo>
                  <a:pt x="157917" y="438408"/>
                  <a:pt x="171155" y="456172"/>
                  <a:pt x="171450" y="476250"/>
                </a:cubicBezTo>
                <a:cubicBezTo>
                  <a:pt x="177519" y="888955"/>
                  <a:pt x="171450" y="1301750"/>
                  <a:pt x="171450" y="1714500"/>
                </a:cubicBezTo>
                <a:lnTo>
                  <a:pt x="1581150" y="1466850"/>
                </a:lnTo>
                <a:lnTo>
                  <a:pt x="3390900" y="1752600"/>
                </a:lnTo>
                <a:lnTo>
                  <a:pt x="3524250" y="152400"/>
                </a:lnTo>
                <a:lnTo>
                  <a:pt x="2552700" y="19050"/>
                </a:lnTo>
                <a:lnTo>
                  <a:pt x="1600200" y="0"/>
                </a:lnTo>
                <a:lnTo>
                  <a:pt x="857250" y="19050"/>
                </a:lnTo>
                <a:lnTo>
                  <a:pt x="0" y="228600"/>
                </a:ln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MY" dirty="0"/>
          </a:p>
        </p:txBody>
      </p:sp>
      <p:grpSp>
        <p:nvGrpSpPr>
          <p:cNvPr id="2" name="Group 10"/>
          <p:cNvGrpSpPr/>
          <p:nvPr/>
        </p:nvGrpSpPr>
        <p:grpSpPr>
          <a:xfrm>
            <a:off x="5387554" y="4469898"/>
            <a:ext cx="1838340" cy="1838340"/>
            <a:chOff x="1125742" y="1666231"/>
            <a:chExt cx="1838340" cy="1838340"/>
          </a:xfrm>
          <a:solidFill>
            <a:schemeClr val="tx1"/>
          </a:solidFill>
        </p:grpSpPr>
        <p:sp>
          <p:nvSpPr>
            <p:cNvPr id="12" name="Oval 11"/>
            <p:cNvSpPr/>
            <p:nvPr/>
          </p:nvSpPr>
          <p:spPr>
            <a:xfrm>
              <a:off x="1125742" y="1666231"/>
              <a:ext cx="1838340" cy="1838340"/>
            </a:xfrm>
            <a:prstGeom prst="ellipse">
              <a:avLst/>
            </a:prstGeom>
            <a:grpFill/>
            <a:ln w="25400" cap="flat" cmpd="sng" algn="ctr">
              <a:noFill/>
              <a:prstDash val="solid"/>
            </a:ln>
            <a:effectLst>
              <a:softEdge rad="685800"/>
            </a:effectLst>
            <a:scene3d>
              <a:camera prst="orthographicFront"/>
              <a:lightRig rig="threePt" dir="t"/>
            </a:scene3d>
            <a:sp3d extrusionH="19050" prstMaterial="plastic">
              <a:bevelT w="95250" h="95250"/>
              <a:extrusionClr>
                <a:sysClr val="window" lastClr="FFFFFF"/>
              </a:extrusion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a:ln>
                  <a:noFill/>
                </a:ln>
                <a:solidFill>
                  <a:sysClr val="window" lastClr="FFFFFF"/>
                </a:solidFill>
                <a:effectLst/>
                <a:uLnTx/>
                <a:uFillTx/>
                <a:latin typeface="Arial Black" pitchFamily="34" charset="0"/>
                <a:ea typeface="+mn-ea"/>
                <a:cs typeface="+mn-cs"/>
              </a:endParaRPr>
            </a:p>
          </p:txBody>
        </p:sp>
        <p:grpSp>
          <p:nvGrpSpPr>
            <p:cNvPr id="3" name="Group 4"/>
            <p:cNvGrpSpPr>
              <a:grpSpLocks/>
            </p:cNvGrpSpPr>
            <p:nvPr/>
          </p:nvGrpSpPr>
          <p:grpSpPr bwMode="auto">
            <a:xfrm>
              <a:off x="1163638" y="1689100"/>
              <a:ext cx="1755775" cy="1754188"/>
              <a:chOff x="1265381" y="2235198"/>
              <a:chExt cx="1754909" cy="1754909"/>
            </a:xfrm>
            <a:grpFill/>
          </p:grpSpPr>
          <p:sp>
            <p:nvSpPr>
              <p:cNvPr id="14" name="Oval 13"/>
              <p:cNvSpPr/>
              <p:nvPr/>
            </p:nvSpPr>
            <p:spPr>
              <a:xfrm>
                <a:off x="1265381" y="2235198"/>
                <a:ext cx="1754909" cy="17549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20"/>
              <p:cNvSpPr txBox="1">
                <a:spLocks noChangeArrowheads="1"/>
              </p:cNvSpPr>
              <p:nvPr/>
            </p:nvSpPr>
            <p:spPr bwMode="auto">
              <a:xfrm>
                <a:off x="1601936" y="2445146"/>
                <a:ext cx="1367033" cy="1016081"/>
              </a:xfrm>
              <a:prstGeom prst="rect">
                <a:avLst/>
              </a:prstGeom>
              <a:grpFill/>
            </p:spPr>
            <p:txBody>
              <a:bodyPr wrap="square">
                <a:spAutoFit/>
              </a:bodyPr>
              <a:lstStyle/>
              <a:p>
                <a:pPr algn="ctr"/>
                <a:r>
                  <a:rPr lang="en-US" sz="6000" b="1" dirty="0" smtClean="0">
                    <a:solidFill>
                      <a:schemeClr val="bg1"/>
                    </a:solidFill>
                    <a:latin typeface="Arial" pitchFamily="34" charset="0"/>
                    <a:cs typeface="Arial" pitchFamily="34" charset="0"/>
                  </a:rPr>
                  <a:t>Rx</a:t>
                </a:r>
                <a:endParaRPr lang="en-US" sz="6000" b="1" dirty="0">
                  <a:solidFill>
                    <a:schemeClr val="bg1"/>
                  </a:solidFill>
                  <a:latin typeface="Arial" pitchFamily="34" charset="0"/>
                  <a:cs typeface="Arial" pitchFamily="34" charset="0"/>
                </a:endParaRPr>
              </a:p>
            </p:txBody>
          </p:sp>
        </p:grpSp>
      </p:grpSp>
      <p:sp>
        <p:nvSpPr>
          <p:cNvPr id="24" name="TextBox 23"/>
          <p:cNvSpPr txBox="1"/>
          <p:nvPr/>
        </p:nvSpPr>
        <p:spPr>
          <a:xfrm>
            <a:off x="877340" y="811096"/>
            <a:ext cx="4929555" cy="1015663"/>
          </a:xfrm>
          <a:prstGeom prst="rect">
            <a:avLst/>
          </a:prstGeom>
          <a:noFill/>
        </p:spPr>
        <p:txBody>
          <a:bodyPr wrap="none" rtlCol="0">
            <a:spAutoFit/>
          </a:bodyPr>
          <a:lstStyle/>
          <a:p>
            <a:pPr>
              <a:defRPr/>
            </a:pPr>
            <a:r>
              <a:rPr lang="en-US" sz="6000" b="1" kern="0" dirty="0" smtClean="0">
                <a:latin typeface="Arial" pitchFamily="34" charset="0"/>
                <a:cs typeface="Arial" pitchFamily="34" charset="0"/>
              </a:rPr>
              <a:t>TREATMENT</a:t>
            </a:r>
          </a:p>
        </p:txBody>
      </p:sp>
      <p:sp>
        <p:nvSpPr>
          <p:cNvPr id="28" name="TextBox 27"/>
          <p:cNvSpPr txBox="1"/>
          <p:nvPr/>
        </p:nvSpPr>
        <p:spPr>
          <a:xfrm rot="2160524">
            <a:off x="6850437" y="3504651"/>
            <a:ext cx="1848227" cy="584775"/>
          </a:xfrm>
          <a:prstGeom prst="rect">
            <a:avLst/>
          </a:prstGeom>
          <a:noFill/>
        </p:spPr>
        <p:txBody>
          <a:bodyPr wrap="square" rtlCol="0">
            <a:spAutoFit/>
          </a:bodyPr>
          <a:lstStyle/>
          <a:p>
            <a:r>
              <a:rPr lang="en-US" sz="3200" b="1" dirty="0" smtClean="0"/>
              <a:t>Ectopic</a:t>
            </a:r>
            <a:endParaRPr lang="en-US" sz="3200" b="1" dirty="0"/>
          </a:p>
        </p:txBody>
      </p:sp>
    </p:spTree>
    <p:extLst>
      <p:ext uri="{BB962C8B-B14F-4D97-AF65-F5344CB8AC3E}">
        <p14:creationId xmlns="" xmlns:p14="http://schemas.microsoft.com/office/powerpoint/2010/main" val="2678485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
                                  </p:stCondLst>
                                  <p:iterate type="lt">
                                    <p:tmAbs val="0"/>
                                  </p:iterate>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2" presetClass="entr" presetSubtype="4" accel="2000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100" fill="hold"/>
                                        <p:tgtEl>
                                          <p:spTgt spid="4"/>
                                        </p:tgtEl>
                                        <p:attrNameLst>
                                          <p:attrName>ppt_x</p:attrName>
                                        </p:attrNameLst>
                                      </p:cBhvr>
                                      <p:tavLst>
                                        <p:tav tm="0">
                                          <p:val>
                                            <p:strVal val="#ppt_x"/>
                                          </p:val>
                                        </p:tav>
                                        <p:tav tm="100000">
                                          <p:val>
                                            <p:strVal val="#ppt_x"/>
                                          </p:val>
                                        </p:tav>
                                      </p:tavLst>
                                    </p:anim>
                                    <p:anim calcmode="lin" valueType="num">
                                      <p:cBhvr additive="base">
                                        <p:cTn id="10" dur="100" fill="hold"/>
                                        <p:tgtEl>
                                          <p:spTgt spid="4"/>
                                        </p:tgtEl>
                                        <p:attrNameLst>
                                          <p:attrName>ppt_y</p:attrName>
                                        </p:attrNameLst>
                                      </p:cBhvr>
                                      <p:tavLst>
                                        <p:tav tm="0">
                                          <p:val>
                                            <p:strVal val="1+#ppt_h/2"/>
                                          </p:val>
                                        </p:tav>
                                        <p:tav tm="100000">
                                          <p:val>
                                            <p:strVal val="#ppt_y"/>
                                          </p:val>
                                        </p:tav>
                                      </p:tavLst>
                                    </p:anim>
                                  </p:childTnLst>
                                </p:cTn>
                              </p:par>
                              <p:par>
                                <p:cTn id="11" presetID="16" presetClass="emph" presetSubtype="0" fill="hold" nodeType="withEffect">
                                  <p:stCondLst>
                                    <p:cond delay="0"/>
                                  </p:stCondLst>
                                  <p:iterate type="lt">
                                    <p:tmPct val="4000"/>
                                  </p:iterate>
                                  <p:childTnLst>
                                    <p:set>
                                      <p:cBhvr override="childStyle">
                                        <p:cTn id="12" dur="500" fill="hold"/>
                                        <p:tgtEl>
                                          <p:spTgt spid="24">
                                            <p:txEl>
                                              <p:pRg st="0" end="0"/>
                                            </p:txEl>
                                          </p:spTgt>
                                        </p:tgtEl>
                                        <p:attrNameLst>
                                          <p:attrName>style.color</p:attrName>
                                        </p:attrNameLst>
                                      </p:cBhvr>
                                      <p:to>
                                        <p:clrVal>
                                          <a:schemeClr val="accent2"/>
                                        </p:clrVal>
                                      </p:to>
                                    </p:set>
                                    <p:set>
                                      <p:cBhvr>
                                        <p:cTn id="13" dur="500" fill="hold"/>
                                        <p:tgtEl>
                                          <p:spTgt spid="24">
                                            <p:txEl>
                                              <p:pRg st="0" end="0"/>
                                            </p:txEl>
                                          </p:spTgt>
                                        </p:tgtEl>
                                        <p:attrNameLst>
                                          <p:attrName>fillcolor</p:attrName>
                                        </p:attrNameLst>
                                      </p:cBhvr>
                                      <p:to>
                                        <p:clrVal>
                                          <a:schemeClr val="accent2"/>
                                        </p:clrVal>
                                      </p:to>
                                    </p:set>
                                    <p:set>
                                      <p:cBhvr>
                                        <p:cTn id="14" dur="500" fill="hold"/>
                                        <p:tgtEl>
                                          <p:spTgt spid="2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318506214"/>
              </p:ext>
            </p:extLst>
          </p:nvPr>
        </p:nvGraphicFramePr>
        <p:xfrm>
          <a:off x="457200" y="1371600"/>
          <a:ext cx="8229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420914" y="1073446"/>
            <a:ext cx="8476342" cy="9165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a:lstStyle>
          <a:p>
            <a:pPr algn="ctr"/>
            <a:r>
              <a:rPr lang="en-GB" sz="7200" b="1" dirty="0" smtClean="0"/>
              <a:t>Treatment options</a:t>
            </a:r>
          </a:p>
          <a:p>
            <a:pPr algn="ctr"/>
            <a:endParaRPr lang="en-MY"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9093371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7123" y="3268274"/>
            <a:ext cx="4629088" cy="984885"/>
          </a:xfrm>
          <a:prstGeom prst="rect">
            <a:avLst/>
          </a:prstGeom>
          <a:noFill/>
        </p:spPr>
        <p:txBody>
          <a:bodyPr wrap="none" rtlCol="0">
            <a:spAutoFit/>
          </a:bodyPr>
          <a:lstStyle/>
          <a:p>
            <a:r>
              <a:rPr lang="en-US" sz="5800" b="1" dirty="0" smtClean="0">
                <a:effectLst>
                  <a:outerShdw blurRad="76200" dist="76200" dir="6600000" algn="t" rotWithShape="0">
                    <a:prstClr val="black">
                      <a:alpha val="35000"/>
                    </a:prstClr>
                  </a:outerShdw>
                </a:effectLst>
                <a:latin typeface="Arial" pitchFamily="34" charset="0"/>
                <a:cs typeface="Arial" pitchFamily="34" charset="0"/>
              </a:rPr>
              <a:t>EXPECTANT</a:t>
            </a:r>
            <a:endParaRPr lang="en-US" sz="5800" b="1" dirty="0">
              <a:effectLst>
                <a:outerShdw blurRad="76200" dist="76200" dir="6600000" algn="t" rotWithShape="0">
                  <a:prstClr val="black">
                    <a:alpha val="35000"/>
                  </a:prstClr>
                </a:outerShdw>
              </a:effectLst>
              <a:latin typeface="Arial" pitchFamily="34" charset="0"/>
              <a:cs typeface="Arial" pitchFamily="34" charset="0"/>
            </a:endParaRPr>
          </a:p>
        </p:txBody>
      </p:sp>
      <p:sp>
        <p:nvSpPr>
          <p:cNvPr id="7" name="TextBox 6"/>
          <p:cNvSpPr txBox="1"/>
          <p:nvPr/>
        </p:nvSpPr>
        <p:spPr>
          <a:xfrm>
            <a:off x="2212870" y="3924320"/>
            <a:ext cx="6904454" cy="1200329"/>
          </a:xfrm>
          <a:prstGeom prst="rect">
            <a:avLst/>
          </a:prstGeom>
          <a:noFill/>
        </p:spPr>
        <p:txBody>
          <a:bodyPr wrap="none" rtlCol="0">
            <a:spAutoFit/>
          </a:bodyPr>
          <a:lstStyle/>
          <a:p>
            <a:r>
              <a:rPr lang="en-US" sz="7200" b="1" dirty="0" smtClean="0">
                <a:latin typeface="Arial" pitchFamily="34" charset="0"/>
                <a:cs typeface="Arial" pitchFamily="34" charset="0"/>
              </a:rPr>
              <a:t>MANAGEMENT</a:t>
            </a:r>
            <a:endParaRPr lang="en-US" sz="7200" b="1" dirty="0">
              <a:latin typeface="Arial" pitchFamily="34" charset="0"/>
              <a:cs typeface="Arial" pitchFamily="34" charset="0"/>
            </a:endParaRPr>
          </a:p>
        </p:txBody>
      </p:sp>
      <p:sp>
        <p:nvSpPr>
          <p:cNvPr id="9" name="Oval 8"/>
          <p:cNvSpPr/>
          <p:nvPr/>
        </p:nvSpPr>
        <p:spPr>
          <a:xfrm>
            <a:off x="1277370" y="1640776"/>
            <a:ext cx="1838340" cy="1838340"/>
          </a:xfrm>
          <a:prstGeom prst="ellipse">
            <a:avLst/>
          </a:prstGeom>
          <a:solidFill>
            <a:schemeClr val="tx1"/>
          </a:solidFill>
          <a:ln w="25400" cap="flat" cmpd="sng" algn="ctr">
            <a:noFill/>
            <a:prstDash val="solid"/>
          </a:ln>
          <a:effectLst>
            <a:softEdge rad="685800"/>
          </a:effectLst>
          <a:scene3d>
            <a:camera prst="orthographicFront"/>
            <a:lightRig rig="threePt" dir="t"/>
          </a:scene3d>
          <a:sp3d extrusionH="19050" prstMaterial="plastic">
            <a:bevelT w="95250" h="95250"/>
            <a:extrusionClr>
              <a:sysClr val="window" lastClr="FFFFFF"/>
            </a:extrusion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a:ln>
                <a:noFill/>
              </a:ln>
              <a:solidFill>
                <a:sysClr val="window" lastClr="FFFFFF"/>
              </a:solidFill>
              <a:effectLst/>
              <a:uLnTx/>
              <a:uFillTx/>
              <a:latin typeface="Arial Black" pitchFamily="34" charset="0"/>
              <a:ea typeface="+mn-ea"/>
              <a:cs typeface="+mn-cs"/>
            </a:endParaRPr>
          </a:p>
        </p:txBody>
      </p:sp>
      <p:grpSp>
        <p:nvGrpSpPr>
          <p:cNvPr id="2" name="Group 9"/>
          <p:cNvGrpSpPr/>
          <p:nvPr/>
        </p:nvGrpSpPr>
        <p:grpSpPr>
          <a:xfrm>
            <a:off x="1309135" y="1686956"/>
            <a:ext cx="1755775" cy="1754188"/>
            <a:chOff x="3345877" y="411978"/>
            <a:chExt cx="1755775" cy="1754188"/>
          </a:xfrm>
        </p:grpSpPr>
        <p:sp>
          <p:nvSpPr>
            <p:cNvPr id="11" name="Oval 10"/>
            <p:cNvSpPr/>
            <p:nvPr/>
          </p:nvSpPr>
          <p:spPr bwMode="auto">
            <a:xfrm>
              <a:off x="3345877" y="411978"/>
              <a:ext cx="1755775" cy="17541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 name="Picture 11"/>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l="30468" t="22900" r="32994" b="33740"/>
            <a:stretch/>
          </p:blipFill>
          <p:spPr bwMode="auto">
            <a:xfrm>
              <a:off x="3849369" y="818514"/>
              <a:ext cx="723901" cy="1016000"/>
            </a:xfrm>
            <a:prstGeom prst="rect">
              <a:avLst/>
            </a:prstGeom>
          </p:spPr>
        </p:pic>
      </p:grpSp>
      <p:pic>
        <p:nvPicPr>
          <p:cNvPr id="13"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272309" y="613103"/>
            <a:ext cx="2022596" cy="2147705"/>
          </a:xfrm>
          <a:prstGeom prst="rect">
            <a:avLst/>
          </a:prstGeom>
          <a:extLst>
            <a:ext uri="{53640926-AAD7-44D8-BBD7-CCE9431645EC}">
              <a14:shadowObscured xmlns:a14="http://schemas.microsoft.com/office/drawing/2010/main" xmlns="" val="1"/>
            </a:ext>
          </a:extLst>
        </p:spPr>
      </p:pic>
      <p:pic>
        <p:nvPicPr>
          <p:cNvPr id="14" name="Picture 3"/>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79695" y="1352786"/>
            <a:ext cx="1132932" cy="1188536"/>
          </a:xfrm>
          <a:prstGeom prst="rect">
            <a:avLst/>
          </a:prstGeom>
          <a:extLst>
            <a:ext uri="{53640926-AAD7-44D8-BBD7-CCE9431645EC}">
              <a14:shadowObscured xmlns:a14="http://schemas.microsoft.com/office/drawing/2010/main" xmlns="" val="1"/>
            </a:ext>
          </a:extLst>
        </p:spPr>
      </p:pic>
      <p:pic>
        <p:nvPicPr>
          <p:cNvPr id="15" name="Picture 4"/>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2462362" y="1891652"/>
            <a:ext cx="1306695" cy="1105130"/>
          </a:xfrm>
          <a:prstGeom prst="rect">
            <a:avLst/>
          </a:prstGeom>
          <a:extLst>
            <a:ext uri="{53640926-AAD7-44D8-BBD7-CCE9431645EC}">
              <a14:shadowObscured xmlns:a14="http://schemas.microsoft.com/office/drawing/2010/main" xmlns="" val="1"/>
            </a:ext>
          </a:extLst>
        </p:spPr>
      </p:pic>
    </p:spTree>
    <p:extLst>
      <p:ext uri="{BB962C8B-B14F-4D97-AF65-F5344CB8AC3E}">
        <p14:creationId xmlns:p14="http://schemas.microsoft.com/office/powerpoint/2010/main" xmlns="" val="39234395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
                                  </p:stCondLst>
                                  <p:iterate type="lt">
                                    <p:tmAbs val="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100"/>
                            </p:stCondLst>
                            <p:childTnLst>
                              <p:par>
                                <p:cTn id="8" presetID="1" presetClass="entr" presetSubtype="0" fill="hold" grpId="0" nodeType="afterEffect">
                                  <p:stCondLst>
                                    <p:cond delay="250"/>
                                  </p:stCondLst>
                                  <p:childTnLst>
                                    <p:set>
                                      <p:cBhvr>
                                        <p:cTn id="9" dur="1" fill="hold">
                                          <p:stCondLst>
                                            <p:cond delay="0"/>
                                          </p:stCondLst>
                                        </p:cTn>
                                        <p:tgtEl>
                                          <p:spTgt spid="7"/>
                                        </p:tgtEl>
                                        <p:attrNameLst>
                                          <p:attrName>style.visibility</p:attrName>
                                        </p:attrNameLst>
                                      </p:cBhvr>
                                      <p:to>
                                        <p:strVal val="visible"/>
                                      </p:to>
                                    </p:set>
                                  </p:childTnLst>
                                </p:cTn>
                              </p:par>
                              <p:par>
                                <p:cTn id="10" presetID="27" presetClass="entr" presetSubtype="0" fill="hold" grpId="1" nodeType="with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381001"/>
            <a:ext cx="8401080" cy="6295570"/>
          </a:xfrm>
        </p:spPr>
        <p:txBody>
          <a:bodyPr>
            <a:normAutofit/>
          </a:bodyPr>
          <a:lstStyle/>
          <a:p>
            <a:pPr>
              <a:buNone/>
            </a:pPr>
            <a:endParaRPr lang="en-GB" b="0" dirty="0" smtClean="0">
              <a:solidFill>
                <a:schemeClr val="tx1"/>
              </a:solidFill>
              <a:effectLst/>
              <a:latin typeface="Times New Roman" pitchFamily="18" charset="0"/>
              <a:cs typeface="Times New Roman" pitchFamily="18" charset="0"/>
            </a:endParaRPr>
          </a:p>
          <a:p>
            <a:pPr>
              <a:buNone/>
            </a:pPr>
            <a:r>
              <a:rPr lang="en-GB" b="1" dirty="0" smtClean="0">
                <a:solidFill>
                  <a:schemeClr val="accent1">
                    <a:lumMod val="50000"/>
                  </a:schemeClr>
                </a:solidFill>
                <a:effectLst/>
                <a:latin typeface="Times New Roman" pitchFamily="18" charset="0"/>
                <a:cs typeface="Times New Roman" pitchFamily="18" charset="0"/>
              </a:rPr>
              <a:t>Criteria for selection</a:t>
            </a:r>
            <a:r>
              <a:rPr lang="en-US" b="1" dirty="0" smtClean="0">
                <a:solidFill>
                  <a:schemeClr val="accent1">
                    <a:lumMod val="50000"/>
                  </a:schemeClr>
                </a:solidFill>
                <a:effectLst/>
                <a:latin typeface="Times New Roman" pitchFamily="18" charset="0"/>
                <a:cs typeface="Times New Roman" pitchFamily="18" charset="0"/>
              </a:rPr>
              <a:t> (RCOG-green top-21-guideline)</a:t>
            </a:r>
          </a:p>
          <a:p>
            <a:r>
              <a:rPr lang="en-US" b="0" dirty="0" smtClean="0">
                <a:solidFill>
                  <a:schemeClr val="tx1"/>
                </a:solidFill>
                <a:effectLst/>
                <a:latin typeface="Times New Roman" pitchFamily="18" charset="0"/>
                <a:cs typeface="Times New Roman" pitchFamily="18" charset="0"/>
              </a:rPr>
              <a:t>Asymptomatic pt</a:t>
            </a:r>
          </a:p>
          <a:p>
            <a:r>
              <a:rPr lang="en-US" b="0" dirty="0" err="1" smtClean="0">
                <a:solidFill>
                  <a:schemeClr val="tx1"/>
                </a:solidFill>
                <a:effectLst/>
                <a:latin typeface="Times New Roman" pitchFamily="18" charset="0"/>
                <a:cs typeface="Times New Roman" pitchFamily="18" charset="0"/>
              </a:rPr>
              <a:t>Hemodynamically</a:t>
            </a:r>
            <a:r>
              <a:rPr lang="en-US" b="0" dirty="0" smtClean="0">
                <a:solidFill>
                  <a:schemeClr val="tx1"/>
                </a:solidFill>
                <a:effectLst/>
                <a:latin typeface="Times New Roman" pitchFamily="18" charset="0"/>
                <a:cs typeface="Times New Roman" pitchFamily="18" charset="0"/>
              </a:rPr>
              <a:t> stable</a:t>
            </a:r>
          </a:p>
          <a:p>
            <a:r>
              <a:rPr lang="en-GB" b="0" dirty="0" smtClean="0">
                <a:solidFill>
                  <a:schemeClr val="tx1"/>
                </a:solidFill>
                <a:effectLst/>
                <a:latin typeface="Times New Roman" pitchFamily="18" charset="0"/>
                <a:cs typeface="Times New Roman" pitchFamily="18" charset="0"/>
              </a:rPr>
              <a:t>&lt;100 ml fluid in the pouch of Douglas</a:t>
            </a:r>
            <a:endParaRPr lang="en-US" b="0" dirty="0" smtClean="0">
              <a:solidFill>
                <a:schemeClr val="tx1"/>
              </a:solidFill>
              <a:effectLst/>
              <a:latin typeface="Times New Roman" pitchFamily="18" charset="0"/>
              <a:cs typeface="Times New Roman" pitchFamily="18" charset="0"/>
            </a:endParaRPr>
          </a:p>
          <a:p>
            <a:r>
              <a:rPr lang="en-US" b="0" dirty="0" smtClean="0">
                <a:solidFill>
                  <a:schemeClr val="tx1"/>
                </a:solidFill>
                <a:effectLst/>
                <a:latin typeface="Times New Roman" pitchFamily="18" charset="0"/>
                <a:cs typeface="Times New Roman" pitchFamily="18" charset="0"/>
              </a:rPr>
              <a:t>Lower beta </a:t>
            </a:r>
            <a:r>
              <a:rPr lang="en-US" b="0" dirty="0" err="1" smtClean="0">
                <a:solidFill>
                  <a:schemeClr val="tx1"/>
                </a:solidFill>
                <a:effectLst/>
                <a:latin typeface="Times New Roman" pitchFamily="18" charset="0"/>
                <a:cs typeface="Times New Roman" pitchFamily="18" charset="0"/>
              </a:rPr>
              <a:t>hcg</a:t>
            </a:r>
            <a:r>
              <a:rPr lang="en-US" b="0" dirty="0" smtClean="0">
                <a:solidFill>
                  <a:schemeClr val="tx1"/>
                </a:solidFill>
                <a:effectLst/>
                <a:latin typeface="Times New Roman" pitchFamily="18" charset="0"/>
                <a:cs typeface="Times New Roman" pitchFamily="18" charset="0"/>
              </a:rPr>
              <a:t> value&lt;1000 IU/ml</a:t>
            </a:r>
          </a:p>
          <a:p>
            <a:r>
              <a:rPr lang="en-GB" b="0" dirty="0" smtClean="0">
                <a:solidFill>
                  <a:schemeClr val="tx1"/>
                </a:solidFill>
                <a:effectLst/>
                <a:latin typeface="Times New Roman" pitchFamily="18" charset="0"/>
                <a:cs typeface="Times New Roman" pitchFamily="18" charset="0"/>
              </a:rPr>
              <a:t> </a:t>
            </a:r>
            <a:r>
              <a:rPr lang="en-GB" b="0" dirty="0" err="1" smtClean="0">
                <a:solidFill>
                  <a:schemeClr val="tx1"/>
                </a:solidFill>
                <a:effectLst/>
                <a:latin typeface="Times New Roman" pitchFamily="18" charset="0"/>
                <a:cs typeface="Times New Roman" pitchFamily="18" charset="0"/>
              </a:rPr>
              <a:t>Adnexal</a:t>
            </a:r>
            <a:r>
              <a:rPr lang="en-GB" b="0" dirty="0" smtClean="0">
                <a:solidFill>
                  <a:schemeClr val="tx1"/>
                </a:solidFill>
                <a:effectLst/>
                <a:latin typeface="Times New Roman" pitchFamily="18" charset="0"/>
                <a:cs typeface="Times New Roman" pitchFamily="18" charset="0"/>
              </a:rPr>
              <a:t> mass &lt;3cm without cardiac activity</a:t>
            </a:r>
            <a:endParaRPr lang="en-US" b="0" dirty="0" smtClean="0">
              <a:solidFill>
                <a:schemeClr val="tx1"/>
              </a:solidFill>
              <a:effectLst/>
              <a:latin typeface="Times New Roman" pitchFamily="18" charset="0"/>
              <a:cs typeface="Times New Roman" pitchFamily="18" charset="0"/>
            </a:endParaRPr>
          </a:p>
          <a:p>
            <a:r>
              <a:rPr lang="en-US" b="0" dirty="0" smtClean="0">
                <a:solidFill>
                  <a:schemeClr val="tx1"/>
                </a:solidFill>
                <a:effectLst/>
                <a:latin typeface="Times New Roman" pitchFamily="18" charset="0"/>
                <a:cs typeface="Times New Roman" pitchFamily="18" charset="0"/>
              </a:rPr>
              <a:t>Pregnancy of unknown location</a:t>
            </a:r>
          </a:p>
          <a:p>
            <a:pPr lvl="1"/>
            <a:endParaRPr lang="en-GB" sz="2400" b="0" dirty="0" smtClean="0">
              <a:solidFill>
                <a:schemeClr val="tx1"/>
              </a:solidFill>
              <a:effectLst/>
              <a:latin typeface="Times New Roman" pitchFamily="18" charset="0"/>
              <a:cs typeface="Times New Roman" pitchFamily="18" charset="0"/>
            </a:endParaRPr>
          </a:p>
          <a:p>
            <a:pPr lvl="1">
              <a:buNone/>
            </a:pPr>
            <a:r>
              <a:rPr lang="en-GB" sz="2400" b="0" dirty="0" smtClean="0">
                <a:solidFill>
                  <a:schemeClr val="tx1"/>
                </a:solidFill>
                <a:effectLst/>
                <a:latin typeface="Times New Roman" pitchFamily="18" charset="0"/>
                <a:cs typeface="Times New Roman" pitchFamily="18" charset="0"/>
              </a:rPr>
              <a:t>They must be fully compliant  for follow up and must be willing to accept the potential risks of tubal rupture.</a:t>
            </a:r>
          </a:p>
          <a:p>
            <a:r>
              <a:rPr lang="en-US" b="0" dirty="0" smtClean="0">
                <a:solidFill>
                  <a:schemeClr val="tx1"/>
                </a:solidFill>
                <a:effectLst/>
                <a:latin typeface="Times New Roman" pitchFamily="18" charset="0"/>
                <a:cs typeface="Times New Roman" pitchFamily="18" charset="0"/>
              </a:rPr>
              <a:t>Success rate is 60% with decreasing beta </a:t>
            </a:r>
            <a:r>
              <a:rPr lang="en-US" b="0" dirty="0" err="1" smtClean="0">
                <a:solidFill>
                  <a:schemeClr val="tx1"/>
                </a:solidFill>
                <a:effectLst/>
                <a:latin typeface="Times New Roman" pitchFamily="18" charset="0"/>
                <a:cs typeface="Times New Roman" pitchFamily="18" charset="0"/>
              </a:rPr>
              <a:t>hcg</a:t>
            </a:r>
            <a:r>
              <a:rPr lang="en-US" b="0" dirty="0" smtClean="0">
                <a:solidFill>
                  <a:schemeClr val="tx1"/>
                </a:solidFill>
                <a:effectLst/>
                <a:latin typeface="Times New Roman" pitchFamily="18" charset="0"/>
                <a:cs typeface="Times New Roman" pitchFamily="18" charset="0"/>
              </a:rPr>
              <a:t> </a:t>
            </a:r>
            <a:r>
              <a:rPr lang="en-US" b="0" dirty="0" err="1" smtClean="0">
                <a:solidFill>
                  <a:schemeClr val="tx1"/>
                </a:solidFill>
                <a:effectLst/>
                <a:latin typeface="Times New Roman" pitchFamily="18" charset="0"/>
                <a:cs typeface="Times New Roman" pitchFamily="18" charset="0"/>
              </a:rPr>
              <a:t>titre</a:t>
            </a:r>
            <a:endParaRPr lang="en-US" b="0" dirty="0" smtClean="0">
              <a:solidFill>
                <a:schemeClr val="tx1"/>
              </a:solidFill>
              <a:effectLst/>
              <a:latin typeface="Times New Roman" pitchFamily="18" charset="0"/>
              <a:cs typeface="Times New Roman" pitchFamily="18" charset="0"/>
            </a:endParaRPr>
          </a:p>
          <a:p>
            <a:pPr lvl="1"/>
            <a:endParaRPr lang="en-GB" b="0" dirty="0" smtClean="0">
              <a:solidFill>
                <a:schemeClr val="tx1"/>
              </a:solidFill>
              <a:effectLst/>
              <a:latin typeface="Times New Roman" pitchFamily="18" charset="0"/>
              <a:cs typeface="Times New Roman" pitchFamily="18" charset="0"/>
            </a:endParaRPr>
          </a:p>
          <a:p>
            <a:pPr lvl="1">
              <a:buNone/>
            </a:pPr>
            <a:endParaRPr lang="en-MY" sz="2800" b="0" dirty="0">
              <a:solidFill>
                <a:schemeClr val="tx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2399973182"/>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285720" y="1214422"/>
            <a:ext cx="8477280" cy="5110178"/>
          </a:xfrm>
        </p:spPr>
        <p:txBody>
          <a:bodyPr>
            <a:noAutofit/>
          </a:bodyPr>
          <a:lstStyle/>
          <a:p>
            <a:pPr lvl="1"/>
            <a:r>
              <a:rPr lang="en-GB" sz="2400" b="0" dirty="0" smtClean="0">
                <a:solidFill>
                  <a:schemeClr val="tx1"/>
                </a:solidFill>
                <a:effectLst/>
                <a:latin typeface="Times New Roman" pitchFamily="18" charset="0"/>
                <a:cs typeface="Times New Roman" pitchFamily="18" charset="0"/>
              </a:rPr>
              <a:t>Initial follow up </a:t>
            </a:r>
          </a:p>
          <a:p>
            <a:pPr lvl="2"/>
            <a:r>
              <a:rPr lang="en-GB" sz="2400" b="0" dirty="0" smtClean="0">
                <a:solidFill>
                  <a:schemeClr val="tx1"/>
                </a:solidFill>
                <a:effectLst/>
                <a:latin typeface="Times New Roman" pitchFamily="18" charset="0"/>
                <a:cs typeface="Times New Roman" pitchFamily="18" charset="0"/>
              </a:rPr>
              <a:t>twice weekly with serial  beta </a:t>
            </a:r>
            <a:r>
              <a:rPr lang="en-GB" sz="2400" b="0" dirty="0" err="1" smtClean="0">
                <a:solidFill>
                  <a:schemeClr val="tx1"/>
                </a:solidFill>
                <a:effectLst/>
                <a:latin typeface="Times New Roman" pitchFamily="18" charset="0"/>
                <a:cs typeface="Times New Roman" pitchFamily="18" charset="0"/>
              </a:rPr>
              <a:t>Hcg</a:t>
            </a:r>
            <a:r>
              <a:rPr lang="en-GB" sz="2400" b="0" dirty="0" smtClean="0">
                <a:solidFill>
                  <a:schemeClr val="tx1"/>
                </a:solidFill>
                <a:effectLst/>
                <a:latin typeface="Times New Roman" pitchFamily="18" charset="0"/>
                <a:cs typeface="Times New Roman" pitchFamily="18" charset="0"/>
              </a:rPr>
              <a:t> measurements </a:t>
            </a:r>
          </a:p>
          <a:p>
            <a:pPr lvl="2"/>
            <a:r>
              <a:rPr lang="en-GB" sz="2400" b="0" dirty="0" smtClean="0">
                <a:solidFill>
                  <a:schemeClr val="tx1"/>
                </a:solidFill>
                <a:effectLst/>
                <a:latin typeface="Times New Roman" pitchFamily="18" charset="0"/>
                <a:cs typeface="Times New Roman" pitchFamily="18" charset="0"/>
              </a:rPr>
              <a:t>weekly by TVS</a:t>
            </a:r>
          </a:p>
          <a:p>
            <a:pPr lvl="2">
              <a:buNone/>
            </a:pPr>
            <a:endParaRPr lang="en-GB" sz="2400" b="0" dirty="0" smtClean="0">
              <a:solidFill>
                <a:schemeClr val="tx1"/>
              </a:solidFill>
              <a:effectLst/>
              <a:latin typeface="Times New Roman" pitchFamily="18" charset="0"/>
              <a:cs typeface="Times New Roman" pitchFamily="18" charset="0"/>
            </a:endParaRPr>
          </a:p>
          <a:p>
            <a:pPr lvl="1"/>
            <a:r>
              <a:rPr lang="en-GB" sz="2400" b="0" dirty="0" smtClean="0">
                <a:solidFill>
                  <a:schemeClr val="tx1"/>
                </a:solidFill>
                <a:effectLst/>
                <a:latin typeface="Times New Roman" pitchFamily="18" charset="0"/>
                <a:cs typeface="Times New Roman" pitchFamily="18" charset="0"/>
              </a:rPr>
              <a:t>By the first week</a:t>
            </a:r>
          </a:p>
          <a:p>
            <a:pPr lvl="2"/>
            <a:r>
              <a:rPr lang="en-GB" sz="2400" b="0" dirty="0" smtClean="0">
                <a:solidFill>
                  <a:schemeClr val="tx1"/>
                </a:solidFill>
                <a:effectLst/>
                <a:latin typeface="Times New Roman" pitchFamily="18" charset="0"/>
                <a:cs typeface="Times New Roman" pitchFamily="18" charset="0"/>
              </a:rPr>
              <a:t>drop in HCG level by 50%</a:t>
            </a:r>
          </a:p>
          <a:p>
            <a:pPr lvl="2"/>
            <a:r>
              <a:rPr lang="en-GB" sz="2400" b="0" dirty="0" err="1" smtClean="0">
                <a:solidFill>
                  <a:schemeClr val="tx1"/>
                </a:solidFill>
                <a:effectLst/>
                <a:latin typeface="Times New Roman" pitchFamily="18" charset="0"/>
                <a:cs typeface="Times New Roman" pitchFamily="18" charset="0"/>
              </a:rPr>
              <a:t>Adnexal</a:t>
            </a:r>
            <a:r>
              <a:rPr lang="en-GB" sz="2400" b="0" dirty="0" smtClean="0">
                <a:solidFill>
                  <a:schemeClr val="tx1"/>
                </a:solidFill>
                <a:effectLst/>
                <a:latin typeface="Times New Roman" pitchFamily="18" charset="0"/>
                <a:cs typeface="Times New Roman" pitchFamily="18" charset="0"/>
              </a:rPr>
              <a:t> mass size should decrease</a:t>
            </a:r>
          </a:p>
          <a:p>
            <a:pPr lvl="3">
              <a:buNone/>
            </a:pPr>
            <a:r>
              <a:rPr lang="en-GB" sz="2400" b="0" dirty="0" smtClean="0">
                <a:solidFill>
                  <a:schemeClr val="tx1"/>
                </a:solidFill>
                <a:effectLst/>
                <a:latin typeface="Times New Roman" pitchFamily="18" charset="0"/>
                <a:cs typeface="Times New Roman" pitchFamily="18" charset="0"/>
              </a:rPr>
              <a:t>Otherwise reassess the options (Medical/Surgical)</a:t>
            </a:r>
          </a:p>
          <a:p>
            <a:pPr lvl="3"/>
            <a:endParaRPr lang="en-GB" sz="2400" b="0" dirty="0" smtClean="0">
              <a:solidFill>
                <a:schemeClr val="tx1"/>
              </a:solidFill>
              <a:effectLst/>
              <a:latin typeface="Times New Roman" pitchFamily="18" charset="0"/>
              <a:cs typeface="Times New Roman" pitchFamily="18" charset="0"/>
            </a:endParaRPr>
          </a:p>
          <a:p>
            <a:pPr lvl="1"/>
            <a:r>
              <a:rPr lang="en-GB" sz="2400" b="0" dirty="0" smtClean="0">
                <a:solidFill>
                  <a:schemeClr val="tx1"/>
                </a:solidFill>
                <a:effectLst/>
                <a:latin typeface="Times New Roman" pitchFamily="18" charset="0"/>
                <a:cs typeface="Times New Roman" pitchFamily="18" charset="0"/>
              </a:rPr>
              <a:t>If the fall of HCG &amp; reduction in size of </a:t>
            </a:r>
            <a:r>
              <a:rPr lang="en-GB" sz="2400" b="0" dirty="0" err="1" smtClean="0">
                <a:solidFill>
                  <a:schemeClr val="tx1"/>
                </a:solidFill>
                <a:effectLst/>
                <a:latin typeface="Times New Roman" pitchFamily="18" charset="0"/>
                <a:cs typeface="Times New Roman" pitchFamily="18" charset="0"/>
              </a:rPr>
              <a:t>adnexal</a:t>
            </a:r>
            <a:r>
              <a:rPr lang="en-GB" sz="2400" b="0" dirty="0" smtClean="0">
                <a:solidFill>
                  <a:schemeClr val="tx1"/>
                </a:solidFill>
                <a:effectLst/>
                <a:latin typeface="Times New Roman" pitchFamily="18" charset="0"/>
                <a:cs typeface="Times New Roman" pitchFamily="18" charset="0"/>
              </a:rPr>
              <a:t> mass </a:t>
            </a:r>
            <a:r>
              <a:rPr lang="en-GB" sz="2400" b="0" dirty="0" err="1" smtClean="0">
                <a:solidFill>
                  <a:schemeClr val="tx1"/>
                </a:solidFill>
                <a:effectLst/>
                <a:latin typeface="Times New Roman" pitchFamily="18" charset="0"/>
                <a:cs typeface="Times New Roman" pitchFamily="18" charset="0"/>
              </a:rPr>
              <a:t>satisfatory</a:t>
            </a:r>
            <a:r>
              <a:rPr lang="en-GB" sz="2400" b="0" dirty="0" smtClean="0">
                <a:solidFill>
                  <a:schemeClr val="tx1"/>
                </a:solidFill>
                <a:effectLst/>
                <a:latin typeface="Times New Roman" pitchFamily="18" charset="0"/>
                <a:cs typeface="Times New Roman" pitchFamily="18" charset="0"/>
              </a:rPr>
              <a:t> </a:t>
            </a:r>
          </a:p>
          <a:p>
            <a:pPr lvl="2"/>
            <a:r>
              <a:rPr lang="en-GB" sz="2400" b="0" dirty="0" smtClean="0">
                <a:solidFill>
                  <a:schemeClr val="tx1"/>
                </a:solidFill>
                <a:effectLst/>
                <a:latin typeface="Times New Roman" pitchFamily="18" charset="0"/>
                <a:cs typeface="Times New Roman" pitchFamily="18" charset="0"/>
              </a:rPr>
              <a:t>weekly </a:t>
            </a:r>
            <a:r>
              <a:rPr lang="en-GB" sz="2400" b="0" dirty="0" err="1" smtClean="0">
                <a:solidFill>
                  <a:schemeClr val="tx1"/>
                </a:solidFill>
                <a:effectLst/>
                <a:latin typeface="Times New Roman" pitchFamily="18" charset="0"/>
                <a:cs typeface="Times New Roman" pitchFamily="18" charset="0"/>
              </a:rPr>
              <a:t>hCG</a:t>
            </a:r>
            <a:r>
              <a:rPr lang="en-GB" sz="2400" b="0" dirty="0" smtClean="0">
                <a:solidFill>
                  <a:schemeClr val="tx1"/>
                </a:solidFill>
                <a:effectLst/>
                <a:latin typeface="Times New Roman" pitchFamily="18" charset="0"/>
                <a:cs typeface="Times New Roman" pitchFamily="18" charset="0"/>
              </a:rPr>
              <a:t> &amp; TVS till  HCG falls </a:t>
            </a:r>
            <a:r>
              <a:rPr lang="en-GB" sz="2400" dirty="0" smtClean="0">
                <a:latin typeface="Times New Roman" pitchFamily="18" charset="0"/>
                <a:cs typeface="Times New Roman" pitchFamily="18" charset="0"/>
              </a:rPr>
              <a:t>to non pregnant level.</a:t>
            </a:r>
            <a:endParaRPr lang="en-GB" sz="2400" b="0" dirty="0" smtClean="0">
              <a:solidFill>
                <a:schemeClr val="tx1"/>
              </a:solidFill>
              <a:effectLst/>
              <a:latin typeface="Times New Roman" pitchFamily="18" charset="0"/>
              <a:cs typeface="Times New Roman" pitchFamily="18" charset="0"/>
            </a:endParaRPr>
          </a:p>
          <a:p>
            <a:pPr marL="457200" lvl="1" indent="-457200">
              <a:buFont typeface="Arial" pitchFamily="34" charset="0"/>
              <a:buChar char="•"/>
            </a:pPr>
            <a:endParaRPr lang="en-US" sz="2000" b="0" dirty="0" smtClean="0">
              <a:solidFill>
                <a:schemeClr val="tx1"/>
              </a:solidFill>
              <a:effectLst/>
              <a:latin typeface="Times New Roman" pitchFamily="18" charset="0"/>
              <a:cs typeface="Times New Roman" pitchFamily="18" charset="0"/>
            </a:endParaRPr>
          </a:p>
        </p:txBody>
      </p:sp>
      <p:sp>
        <p:nvSpPr>
          <p:cNvPr id="7" name="Title 1"/>
          <p:cNvSpPr txBox="1">
            <a:spLocks/>
          </p:cNvSpPr>
          <p:nvPr/>
        </p:nvSpPr>
        <p:spPr>
          <a:xfrm>
            <a:off x="500034" y="357166"/>
            <a:ext cx="8229600" cy="9165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a:lstStyle>
          <a:p>
            <a:pPr algn="ctr"/>
            <a:r>
              <a:rPr lang="en-US" b="1" dirty="0" smtClean="0">
                <a:solidFill>
                  <a:schemeClr val="accent1"/>
                </a:solidFill>
                <a:effectLst>
                  <a:outerShdw blurRad="50800" dist="38100" dir="10800000" algn="r" rotWithShape="0">
                    <a:prstClr val="black">
                      <a:alpha val="40000"/>
                    </a:prstClr>
                  </a:outerShdw>
                </a:effectLst>
              </a:rPr>
              <a:t> </a:t>
            </a:r>
            <a:r>
              <a:rPr lang="en-US" b="1" dirty="0" smtClean="0">
                <a:solidFill>
                  <a:schemeClr val="tx1"/>
                </a:solidFill>
                <a:effectLst>
                  <a:outerShdw blurRad="38100" dist="38100" dir="2700000" algn="tl">
                    <a:srgbClr val="000000">
                      <a:alpha val="43137"/>
                    </a:srgbClr>
                  </a:outerShdw>
                </a:effectLst>
              </a:rPr>
              <a:t>MONITORING</a:t>
            </a:r>
            <a:endParaRPr lang="en-MY"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345283213"/>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200" b="0" dirty="0" smtClean="0">
                <a:solidFill>
                  <a:schemeClr val="tx1"/>
                </a:solidFill>
                <a:effectLst/>
                <a:latin typeface="Times New Roman" pitchFamily="18" charset="0"/>
                <a:cs typeface="Times New Roman" pitchFamily="18" charset="0"/>
              </a:rPr>
              <a:t>45–70% of pregnancies of unknown location resolve spontaneously with expectant management</a:t>
            </a:r>
          </a:p>
          <a:p>
            <a:endParaRPr lang="en-GB" sz="2200" b="0" dirty="0" smtClean="0">
              <a:solidFill>
                <a:schemeClr val="tx1"/>
              </a:solidFill>
              <a:effectLst/>
              <a:latin typeface="Times New Roman" pitchFamily="18" charset="0"/>
              <a:cs typeface="Times New Roman" pitchFamily="18" charset="0"/>
            </a:endParaRPr>
          </a:p>
          <a:p>
            <a:r>
              <a:rPr lang="en-GB" sz="2200" b="0" dirty="0" smtClean="0">
                <a:solidFill>
                  <a:schemeClr val="tx1"/>
                </a:solidFill>
                <a:effectLst/>
                <a:latin typeface="Times New Roman" pitchFamily="18" charset="0"/>
                <a:cs typeface="Times New Roman" pitchFamily="18" charset="0"/>
              </a:rPr>
              <a:t>Ectopic pregnancy was subsequently diagnosed in 14–28% of cases of pregnancy of unknown location</a:t>
            </a:r>
          </a:p>
          <a:p>
            <a:endParaRPr lang="en-GB" sz="2200" b="0" dirty="0" smtClean="0">
              <a:solidFill>
                <a:schemeClr val="tx1"/>
              </a:solidFill>
              <a:effectLst/>
              <a:latin typeface="Times New Roman" pitchFamily="18" charset="0"/>
              <a:cs typeface="Times New Roman" pitchFamily="18" charset="0"/>
            </a:endParaRPr>
          </a:p>
          <a:p>
            <a:r>
              <a:rPr lang="en-GB" sz="2200" b="0" dirty="0" smtClean="0">
                <a:solidFill>
                  <a:schemeClr val="tx1"/>
                </a:solidFill>
                <a:effectLst/>
                <a:latin typeface="Times New Roman" pitchFamily="18" charset="0"/>
                <a:cs typeface="Times New Roman" pitchFamily="18" charset="0"/>
              </a:rPr>
              <a:t>Intervention has been shown to be required in 23–29% of cases.</a:t>
            </a:r>
          </a:p>
          <a:p>
            <a:pPr>
              <a:buNone/>
            </a:pPr>
            <a:endParaRPr lang="en-US" b="0" dirty="0">
              <a:solidFill>
                <a:schemeClr val="tx1"/>
              </a:solidFill>
              <a:effectLst/>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plantation_bleeding_1.png"/>
          <p:cNvPicPr>
            <a:picLocks noGrp="1" noChangeAspect="1"/>
          </p:cNvPicPr>
          <p:nvPr>
            <p:ph idx="1"/>
          </p:nvPr>
        </p:nvPicPr>
        <p:blipFill>
          <a:blip r:embed="rId2"/>
          <a:stretch>
            <a:fillRect/>
          </a:stretch>
        </p:blipFill>
        <p:spPr>
          <a:xfrm>
            <a:off x="500034" y="642918"/>
            <a:ext cx="8143932" cy="6047167"/>
          </a:xfrm>
        </p:spPr>
      </p:pic>
      <p:sp>
        <p:nvSpPr>
          <p:cNvPr id="2" name="Title 1"/>
          <p:cNvSpPr>
            <a:spLocks noGrp="1"/>
          </p:cNvSpPr>
          <p:nvPr>
            <p:ph type="title"/>
          </p:nvPr>
        </p:nvSpPr>
        <p:spPr/>
        <p:txBody>
          <a:bodyPr/>
          <a:lstStyle/>
          <a:p>
            <a:endParaRPr lang="en-IN"/>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1571069" y="4108430"/>
            <a:ext cx="2811447" cy="1012054"/>
            <a:chOff x="1651246" y="1518082"/>
            <a:chExt cx="2811447" cy="1012054"/>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976793" y="1526911"/>
              <a:ext cx="1485900" cy="981075"/>
            </a:xfrm>
            <a:prstGeom prst="rect">
              <a:avLst/>
            </a:prstGeom>
            <a:noFill/>
            <a:effectLst>
              <a:outerShdw blurRad="76200" dist="76200" dir="6600000" algn="t" rotWithShape="0">
                <a:prstClr val="black">
                  <a:alpha val="35000"/>
                </a:prstClr>
              </a:outerShdw>
            </a:effectLst>
          </p:spPr>
        </p:pic>
        <p:sp>
          <p:nvSpPr>
            <p:cNvPr id="16" name="Rectangle 15"/>
            <p:cNvSpPr/>
            <p:nvPr/>
          </p:nvSpPr>
          <p:spPr>
            <a:xfrm>
              <a:off x="1651246" y="1518082"/>
              <a:ext cx="1491449" cy="1012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 name="Group 39"/>
          <p:cNvGrpSpPr/>
          <p:nvPr/>
        </p:nvGrpSpPr>
        <p:grpSpPr>
          <a:xfrm flipH="1">
            <a:off x="70742" y="4108430"/>
            <a:ext cx="2811447" cy="1012054"/>
            <a:chOff x="1651246" y="1518082"/>
            <a:chExt cx="2811447" cy="1012054"/>
          </a:xfrm>
        </p:grpSpPr>
        <p:pic>
          <p:nvPicPr>
            <p:cNvPr id="41"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976793" y="1526911"/>
              <a:ext cx="1485900" cy="981075"/>
            </a:xfrm>
            <a:prstGeom prst="rect">
              <a:avLst/>
            </a:prstGeom>
            <a:noFill/>
            <a:effectLst>
              <a:outerShdw blurRad="76200" dist="76200" dir="6600000" algn="t" rotWithShape="0">
                <a:prstClr val="black">
                  <a:alpha val="35000"/>
                </a:prstClr>
              </a:outerShdw>
            </a:effectLst>
          </p:spPr>
        </p:pic>
        <p:sp>
          <p:nvSpPr>
            <p:cNvPr id="42" name="Rectangle 41"/>
            <p:cNvSpPr/>
            <p:nvPr/>
          </p:nvSpPr>
          <p:spPr>
            <a:xfrm>
              <a:off x="1651246" y="1518082"/>
              <a:ext cx="1491449" cy="1012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4" name="Oval 13"/>
          <p:cNvSpPr/>
          <p:nvPr/>
        </p:nvSpPr>
        <p:spPr>
          <a:xfrm>
            <a:off x="1235208" y="5961697"/>
            <a:ext cx="2069702" cy="241662"/>
          </a:xfrm>
          <a:prstGeom prst="ellipse">
            <a:avLst/>
          </a:prstGeom>
          <a:gradFill flip="none" rotWithShape="1">
            <a:gsLst>
              <a:gs pos="0">
                <a:sysClr val="windowText" lastClr="000000">
                  <a:lumMod val="90000"/>
                  <a:alpha val="62000"/>
                </a:sysClr>
              </a:gs>
              <a:gs pos="100000">
                <a:srgbClr val="08CFEE">
                  <a:tint val="23500"/>
                  <a:satMod val="160000"/>
                  <a:alpha val="0"/>
                </a:srgbClr>
              </a:gs>
            </a:gsLst>
            <a:path path="shape">
              <a:fillToRect l="50000" t="50000" r="50000" b="50000"/>
            </a:path>
            <a:tileRect/>
          </a:gradFill>
          <a:ln w="25400" cap="flat" cmpd="sng" algn="ctr">
            <a:noFill/>
            <a:prstDash val="solid"/>
          </a:ln>
          <a:effectLst/>
        </p:spPr>
        <p:txBody>
          <a:bodyPr rtlCol="0" anchor="ctr"/>
          <a:lstStyle/>
          <a:p>
            <a:pPr algn="ctr">
              <a:defRPr/>
            </a:pPr>
            <a:endParaRPr lang="en-US" kern="0">
              <a:solidFill>
                <a:sysClr val="window" lastClr="FFFFFF"/>
              </a:solidFill>
            </a:endParaRPr>
          </a:p>
        </p:txBody>
      </p:sp>
      <p:sp>
        <p:nvSpPr>
          <p:cNvPr id="26" name="TextBox 25"/>
          <p:cNvSpPr txBox="1"/>
          <p:nvPr/>
        </p:nvSpPr>
        <p:spPr>
          <a:xfrm>
            <a:off x="2427482" y="2051554"/>
            <a:ext cx="3690434" cy="1015663"/>
          </a:xfrm>
          <a:prstGeom prst="rect">
            <a:avLst/>
          </a:prstGeom>
          <a:noFill/>
        </p:spPr>
        <p:txBody>
          <a:bodyPr wrap="none" rtlCol="0">
            <a:spAutoFit/>
          </a:bodyPr>
          <a:lstStyle/>
          <a:p>
            <a:pPr>
              <a:defRPr/>
            </a:pPr>
            <a:r>
              <a:rPr lang="en-US" sz="6000" b="1" kern="0" dirty="0" smtClean="0">
                <a:effectLst>
                  <a:outerShdw blurRad="38100" dist="38100" dir="2700000" algn="tl">
                    <a:srgbClr val="000000">
                      <a:alpha val="43137"/>
                    </a:srgbClr>
                  </a:outerShdw>
                </a:effectLst>
                <a:latin typeface="Arial" pitchFamily="34" charset="0"/>
                <a:cs typeface="Arial" pitchFamily="34" charset="0"/>
              </a:rPr>
              <a:t>MEDICAL</a:t>
            </a:r>
          </a:p>
        </p:txBody>
      </p:sp>
      <p:sp>
        <p:nvSpPr>
          <p:cNvPr id="28" name="TextBox 27"/>
          <p:cNvSpPr txBox="1"/>
          <p:nvPr/>
        </p:nvSpPr>
        <p:spPr>
          <a:xfrm>
            <a:off x="4148182" y="3143823"/>
            <a:ext cx="4663456" cy="830997"/>
          </a:xfrm>
          <a:prstGeom prst="rect">
            <a:avLst/>
          </a:prstGeom>
          <a:noFill/>
        </p:spPr>
        <p:txBody>
          <a:bodyPr wrap="none" rtlCol="0">
            <a:spAutoFit/>
          </a:bodyPr>
          <a:lstStyle/>
          <a:p>
            <a:pPr>
              <a:defRPr/>
            </a:pPr>
            <a:r>
              <a:rPr lang="en-US" sz="4800" b="1" kern="0" dirty="0" smtClean="0">
                <a:effectLst>
                  <a:outerShdw blurRad="38100" dist="38100" dir="2700000" algn="tl">
                    <a:srgbClr val="000000">
                      <a:alpha val="43137"/>
                    </a:srgbClr>
                  </a:outerShdw>
                </a:effectLst>
                <a:latin typeface="Arial" pitchFamily="34" charset="0"/>
                <a:cs typeface="Arial" pitchFamily="34" charset="0"/>
              </a:rPr>
              <a:t>MANAGEMENT</a:t>
            </a:r>
          </a:p>
        </p:txBody>
      </p:sp>
      <p:grpSp>
        <p:nvGrpSpPr>
          <p:cNvPr id="4" name="Group 36"/>
          <p:cNvGrpSpPr/>
          <p:nvPr/>
        </p:nvGrpSpPr>
        <p:grpSpPr>
          <a:xfrm>
            <a:off x="1302740" y="4237529"/>
            <a:ext cx="1838340" cy="1838340"/>
            <a:chOff x="1382917" y="1647181"/>
            <a:chExt cx="1838340" cy="1838340"/>
          </a:xfrm>
          <a:solidFill>
            <a:schemeClr val="tx1"/>
          </a:solidFill>
        </p:grpSpPr>
        <p:sp>
          <p:nvSpPr>
            <p:cNvPr id="20" name="Oval 19"/>
            <p:cNvSpPr/>
            <p:nvPr/>
          </p:nvSpPr>
          <p:spPr>
            <a:xfrm>
              <a:off x="1382917" y="1647181"/>
              <a:ext cx="1838340" cy="1838340"/>
            </a:xfrm>
            <a:prstGeom prst="ellipse">
              <a:avLst/>
            </a:prstGeom>
            <a:grpFill/>
            <a:ln w="25400" cap="flat" cmpd="sng" algn="ctr">
              <a:noFill/>
              <a:prstDash val="solid"/>
            </a:ln>
            <a:effectLst>
              <a:softEdge rad="685800"/>
            </a:effectLst>
            <a:scene3d>
              <a:camera prst="orthographicFront"/>
              <a:lightRig rig="threePt" dir="t"/>
            </a:scene3d>
            <a:sp3d extrusionH="19050" prstMaterial="plastic">
              <a:bevelT w="95250" h="95250"/>
              <a:extrusionClr>
                <a:sysClr val="window" lastClr="FFFFFF"/>
              </a:extrusionClr>
            </a:sp3d>
          </p:spPr>
          <p:txBody>
            <a:bodyPr rtlCol="0" anchor="ctr"/>
            <a:lstStyle/>
            <a:p>
              <a:pPr algn="ctr">
                <a:defRPr/>
              </a:pPr>
              <a:endParaRPr lang="en-US" sz="7200" kern="0">
                <a:solidFill>
                  <a:sysClr val="window" lastClr="FFFFFF"/>
                </a:solidFill>
                <a:latin typeface="Arial Black" pitchFamily="34" charset="0"/>
              </a:endParaRPr>
            </a:p>
          </p:txBody>
        </p:sp>
        <p:grpSp>
          <p:nvGrpSpPr>
            <p:cNvPr id="5" name="Group 4"/>
            <p:cNvGrpSpPr>
              <a:grpSpLocks/>
            </p:cNvGrpSpPr>
            <p:nvPr/>
          </p:nvGrpSpPr>
          <p:grpSpPr bwMode="auto">
            <a:xfrm>
              <a:off x="1417638" y="1676400"/>
              <a:ext cx="1755775" cy="1754188"/>
              <a:chOff x="1265381" y="2235198"/>
              <a:chExt cx="1754909" cy="1754909"/>
            </a:xfrm>
            <a:grpFill/>
          </p:grpSpPr>
          <p:sp>
            <p:nvSpPr>
              <p:cNvPr id="35" name="Oval 34"/>
              <p:cNvSpPr/>
              <p:nvPr/>
            </p:nvSpPr>
            <p:spPr>
              <a:xfrm>
                <a:off x="1265381" y="2235198"/>
                <a:ext cx="1754909" cy="17549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6" name="TextBox 20"/>
              <p:cNvSpPr txBox="1">
                <a:spLocks noChangeArrowheads="1"/>
              </p:cNvSpPr>
              <p:nvPr/>
            </p:nvSpPr>
            <p:spPr bwMode="auto">
              <a:xfrm>
                <a:off x="1749333" y="2362200"/>
                <a:ext cx="804632" cy="1431749"/>
              </a:xfrm>
              <a:prstGeom prst="rect">
                <a:avLst/>
              </a:prstGeom>
              <a:grpFill/>
            </p:spPr>
            <p:txBody>
              <a:bodyPr wrap="none">
                <a:spAutoFit/>
              </a:bodyPr>
              <a:lstStyle/>
              <a:p>
                <a:pPr algn="ctr"/>
                <a:r>
                  <a:rPr lang="en-US" sz="8700" b="1" dirty="0">
                    <a:solidFill>
                      <a:srgbClr val="08CFEE"/>
                    </a:solidFill>
                    <a:latin typeface="Arial" pitchFamily="34" charset="0"/>
                    <a:cs typeface="Arial" pitchFamily="34" charset="0"/>
                  </a:rPr>
                  <a:t>2</a:t>
                </a:r>
              </a:p>
            </p:txBody>
          </p:sp>
        </p:grpSp>
      </p:grpSp>
    </p:spTree>
    <p:extLst>
      <p:ext uri="{BB962C8B-B14F-4D97-AF65-F5344CB8AC3E}">
        <p14:creationId xmlns:p14="http://schemas.microsoft.com/office/powerpoint/2010/main" xmlns="" val="3013422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450"/>
                                  </p:stCondLst>
                                  <p:childTnLst>
                                    <p:animEffect transition="out" filter="fade">
                                      <p:cBhvr>
                                        <p:cTn id="6" dur="900"/>
                                        <p:tgtEl>
                                          <p:spTgt spid="14"/>
                                        </p:tgtEl>
                                      </p:cBhvr>
                                    </p:animEffect>
                                    <p:set>
                                      <p:cBhvr>
                                        <p:cTn id="7" dur="1" fill="hold">
                                          <p:stCondLst>
                                            <p:cond delay="8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261257" y="1338943"/>
            <a:ext cx="8349343" cy="4525963"/>
          </a:xfrm>
        </p:spPr>
        <p:txBody>
          <a:bodyPr>
            <a:noAutofit/>
          </a:bodyPr>
          <a:lstStyle/>
          <a:p>
            <a:r>
              <a:rPr lang="en-GB" sz="2000" b="1" dirty="0" smtClean="0">
                <a:solidFill>
                  <a:schemeClr val="tx1"/>
                </a:solidFill>
                <a:effectLst/>
                <a:latin typeface="Times New Roman" pitchFamily="18" charset="0"/>
                <a:cs typeface="Times New Roman" pitchFamily="18" charset="0"/>
              </a:rPr>
              <a:t>Selection criteria</a:t>
            </a:r>
          </a:p>
          <a:p>
            <a:pPr lvl="1"/>
            <a:r>
              <a:rPr lang="en-GB" sz="2000" b="0" dirty="0" smtClean="0">
                <a:solidFill>
                  <a:schemeClr val="tx1"/>
                </a:solidFill>
                <a:effectLst/>
                <a:latin typeface="Times New Roman" pitchFamily="18" charset="0"/>
                <a:cs typeface="Times New Roman" pitchFamily="18" charset="0"/>
              </a:rPr>
              <a:t>Minimal symptoms &amp; the patient must be </a:t>
            </a:r>
            <a:r>
              <a:rPr lang="en-GB" sz="2000" b="0" dirty="0" err="1" smtClean="0">
                <a:solidFill>
                  <a:schemeClr val="tx1"/>
                </a:solidFill>
                <a:effectLst/>
                <a:latin typeface="Times New Roman" pitchFamily="18" charset="0"/>
                <a:cs typeface="Times New Roman" pitchFamily="18" charset="0"/>
              </a:rPr>
              <a:t>hemodynamically</a:t>
            </a:r>
            <a:r>
              <a:rPr lang="en-GB" sz="2000" b="0" dirty="0" smtClean="0">
                <a:solidFill>
                  <a:schemeClr val="tx1"/>
                </a:solidFill>
                <a:effectLst/>
                <a:latin typeface="Times New Roman" pitchFamily="18" charset="0"/>
                <a:cs typeface="Times New Roman" pitchFamily="18" charset="0"/>
              </a:rPr>
              <a:t> stable</a:t>
            </a:r>
          </a:p>
          <a:p>
            <a:pPr lvl="1"/>
            <a:r>
              <a:rPr lang="en-GB" sz="2000" b="0" dirty="0" smtClean="0">
                <a:solidFill>
                  <a:schemeClr val="tx1"/>
                </a:solidFill>
                <a:effectLst/>
                <a:latin typeface="Times New Roman" pitchFamily="18" charset="0"/>
                <a:cs typeface="Times New Roman" pitchFamily="18" charset="0"/>
              </a:rPr>
              <a:t>no signs or symptoms of active bleeding.</a:t>
            </a:r>
          </a:p>
          <a:p>
            <a:pPr lvl="1"/>
            <a:r>
              <a:rPr lang="en-GB" sz="2000" b="0" dirty="0" smtClean="0">
                <a:solidFill>
                  <a:schemeClr val="tx1"/>
                </a:solidFill>
                <a:effectLst/>
                <a:latin typeface="Times New Roman" pitchFamily="18" charset="0"/>
                <a:cs typeface="Times New Roman" pitchFamily="18" charset="0"/>
              </a:rPr>
              <a:t>Absence of foetal heart beat</a:t>
            </a:r>
          </a:p>
          <a:p>
            <a:pPr lvl="1"/>
            <a:r>
              <a:rPr lang="en-GB" sz="2000" b="0" dirty="0" smtClean="0">
                <a:solidFill>
                  <a:schemeClr val="tx1"/>
                </a:solidFill>
                <a:effectLst/>
                <a:latin typeface="Times New Roman" pitchFamily="18" charset="0"/>
                <a:cs typeface="Times New Roman" pitchFamily="18" charset="0"/>
              </a:rPr>
              <a:t>Normal CBC,U&amp;E(urea &amp; electrolytes),LFT(liver  function tests)</a:t>
            </a:r>
          </a:p>
          <a:p>
            <a:r>
              <a:rPr lang="en-GB" sz="2000" b="1" dirty="0" smtClean="0">
                <a:solidFill>
                  <a:schemeClr val="tx1"/>
                </a:solidFill>
                <a:effectLst/>
                <a:latin typeface="Times New Roman" pitchFamily="18" charset="0"/>
                <a:cs typeface="Times New Roman" pitchFamily="18" charset="0"/>
              </a:rPr>
              <a:t>Exclusion criteria</a:t>
            </a:r>
          </a:p>
          <a:p>
            <a:pPr lvl="1"/>
            <a:r>
              <a:rPr lang="en-GB" sz="2000" b="0" dirty="0" smtClean="0">
                <a:solidFill>
                  <a:schemeClr val="tx1"/>
                </a:solidFill>
                <a:effectLst/>
                <a:latin typeface="Times New Roman" pitchFamily="18" charset="0"/>
                <a:cs typeface="Times New Roman" pitchFamily="18" charset="0"/>
              </a:rPr>
              <a:t>Difficulty or unwillingness of patient for prolonged follow-up (average follow-up 35days).</a:t>
            </a:r>
          </a:p>
          <a:p>
            <a:pPr lvl="1"/>
            <a:r>
              <a:rPr lang="en-GB" sz="2000" b="0" dirty="0" smtClean="0">
                <a:solidFill>
                  <a:schemeClr val="tx1"/>
                </a:solidFill>
                <a:effectLst/>
                <a:latin typeface="Times New Roman" pitchFamily="18" charset="0"/>
                <a:cs typeface="Times New Roman" pitchFamily="18" charset="0"/>
              </a:rPr>
              <a:t>Ectopic mass &gt;3.5cm</a:t>
            </a:r>
          </a:p>
          <a:p>
            <a:pPr lvl="1"/>
            <a:r>
              <a:rPr lang="en-GB" sz="2000" b="0" dirty="0" smtClean="0">
                <a:solidFill>
                  <a:schemeClr val="tx1"/>
                </a:solidFill>
                <a:effectLst/>
                <a:latin typeface="Times New Roman" pitchFamily="18" charset="0"/>
                <a:cs typeface="Times New Roman" pitchFamily="18" charset="0"/>
              </a:rPr>
              <a:t> The presence of cardiac activity in an ectopic pregnancy</a:t>
            </a:r>
          </a:p>
          <a:p>
            <a:pPr algn="ctr"/>
            <a:endParaRPr lang="en-MY" sz="1800" b="0" dirty="0">
              <a:solidFill>
                <a:schemeClr val="tx1"/>
              </a:solidFill>
              <a:effectLst/>
              <a:latin typeface="Times New Roman" pitchFamily="18" charset="0"/>
              <a:cs typeface="Times New Roman" pitchFamily="18" charset="0"/>
            </a:endParaRPr>
          </a:p>
        </p:txBody>
      </p:sp>
      <p:sp>
        <p:nvSpPr>
          <p:cNvPr id="4" name="Title 1"/>
          <p:cNvSpPr txBox="1">
            <a:spLocks/>
          </p:cNvSpPr>
          <p:nvPr/>
        </p:nvSpPr>
        <p:spPr>
          <a:xfrm>
            <a:off x="493385" y="235874"/>
            <a:ext cx="8228584" cy="976069"/>
          </a:xfrm>
          <a:prstGeom prst="rect">
            <a:avLst/>
          </a:prstGeom>
        </p:spPr>
        <p:style>
          <a:lnRef idx="3">
            <a:schemeClr val="lt1"/>
          </a:lnRef>
          <a:fillRef idx="1001">
            <a:schemeClr val="lt1"/>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a:lstStyle>
          <a:p>
            <a:pPr algn="ctr"/>
            <a:r>
              <a:rPr lang="en-US" sz="2800" b="1" dirty="0" smtClean="0">
                <a:solidFill>
                  <a:schemeClr val="tx1"/>
                </a:solidFill>
                <a:latin typeface="Times New Roman" pitchFamily="18" charset="0"/>
                <a:cs typeface="Times New Roman" pitchFamily="18" charset="0"/>
              </a:rPr>
              <a:t>CRITERIA   FOR   MEDICAL MANAGEMENT</a:t>
            </a:r>
            <a:endParaRPr lang="en-MY" sz="2800" b="1" dirty="0">
              <a:solidFill>
                <a:schemeClr val="tx1"/>
              </a:solidFill>
              <a:effectLst>
                <a:outerShdw blurRad="50800" dist="38100" dir="10800000" algn="r" rotWithShape="0">
                  <a:prstClr val="black">
                    <a:alpha val="40000"/>
                  </a:prst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860849710"/>
      </p:ext>
    </p:extLst>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304800" y="304800"/>
            <a:ext cx="8382000" cy="6324600"/>
          </a:xfrm>
        </p:spPr>
        <p:txBody>
          <a:bodyPr/>
          <a:lstStyle/>
          <a:p>
            <a:pPr eaLnBrk="1" hangingPunct="1">
              <a:buFont typeface="Wingdings" pitchFamily="2" charset="2"/>
              <a:buNone/>
              <a:defRPr/>
            </a:pPr>
            <a:r>
              <a:rPr lang="en-US" sz="2000" dirty="0" smtClean="0"/>
              <a:t>                             </a:t>
            </a:r>
            <a:endParaRPr lang="en-US" sz="2400" b="1" dirty="0" smtClean="0">
              <a:solidFill>
                <a:srgbClr val="FF9900"/>
              </a:solidFill>
            </a:endParaRPr>
          </a:p>
          <a:p>
            <a:pPr eaLnBrk="1" hangingPunct="1">
              <a:buFont typeface="Wingdings" pitchFamily="2" charset="2"/>
              <a:buNone/>
              <a:defRPr/>
            </a:pPr>
            <a:r>
              <a:rPr lang="en-US" sz="2000" dirty="0" smtClean="0"/>
              <a:t>                                       </a:t>
            </a:r>
          </a:p>
        </p:txBody>
      </p:sp>
      <p:sp>
        <p:nvSpPr>
          <p:cNvPr id="46089" name="Text Box 10"/>
          <p:cNvSpPr txBox="1">
            <a:spLocks noChangeArrowheads="1"/>
          </p:cNvSpPr>
          <p:nvPr/>
        </p:nvSpPr>
        <p:spPr bwMode="auto">
          <a:xfrm>
            <a:off x="3048000" y="457200"/>
            <a:ext cx="3429000" cy="1077218"/>
          </a:xfrm>
          <a:prstGeom prst="rect">
            <a:avLst/>
          </a:prstGeom>
          <a:noFill/>
          <a:ln w="9525">
            <a:noFill/>
            <a:miter lim="800000"/>
            <a:headEnd/>
            <a:tailEnd/>
          </a:ln>
        </p:spPr>
        <p:txBody>
          <a:bodyPr wrap="square">
            <a:spAutoFit/>
          </a:bodyPr>
          <a:lstStyle/>
          <a:p>
            <a:r>
              <a:rPr lang="en-US" sz="3200" b="1" dirty="0">
                <a:solidFill>
                  <a:schemeClr val="accent1">
                    <a:lumMod val="50000"/>
                  </a:schemeClr>
                </a:solidFill>
              </a:rPr>
              <a:t>Medical</a:t>
            </a:r>
          </a:p>
          <a:p>
            <a:r>
              <a:rPr lang="en-US" sz="3200" b="1" dirty="0" smtClean="0">
                <a:solidFill>
                  <a:schemeClr val="accent1">
                    <a:lumMod val="50000"/>
                  </a:schemeClr>
                </a:solidFill>
              </a:rPr>
              <a:t>Management</a:t>
            </a:r>
            <a:endParaRPr lang="en-US" sz="3200" b="1" dirty="0">
              <a:solidFill>
                <a:schemeClr val="accent1">
                  <a:lumMod val="50000"/>
                </a:schemeClr>
              </a:solidFill>
            </a:endParaRPr>
          </a:p>
        </p:txBody>
      </p:sp>
      <p:sp>
        <p:nvSpPr>
          <p:cNvPr id="46091" name="Line 12"/>
          <p:cNvSpPr>
            <a:spLocks noChangeShapeType="1"/>
          </p:cNvSpPr>
          <p:nvPr/>
        </p:nvSpPr>
        <p:spPr bwMode="auto">
          <a:xfrm>
            <a:off x="4343400" y="1676400"/>
            <a:ext cx="0" cy="533400"/>
          </a:xfrm>
          <a:prstGeom prst="line">
            <a:avLst/>
          </a:prstGeom>
          <a:noFill/>
          <a:ln w="9525">
            <a:solidFill>
              <a:schemeClr val="tx1"/>
            </a:solidFill>
            <a:round/>
            <a:headEnd/>
            <a:tailEnd type="triangle" w="med" len="med"/>
          </a:ln>
        </p:spPr>
        <p:txBody>
          <a:bodyPr/>
          <a:lstStyle/>
          <a:p>
            <a:endParaRPr lang="en-IN"/>
          </a:p>
        </p:txBody>
      </p:sp>
      <p:sp>
        <p:nvSpPr>
          <p:cNvPr id="46092" name="Line 13"/>
          <p:cNvSpPr>
            <a:spLocks noChangeShapeType="1"/>
          </p:cNvSpPr>
          <p:nvPr/>
        </p:nvSpPr>
        <p:spPr bwMode="auto">
          <a:xfrm>
            <a:off x="1981200" y="2362200"/>
            <a:ext cx="2362200" cy="0"/>
          </a:xfrm>
          <a:prstGeom prst="line">
            <a:avLst/>
          </a:prstGeom>
          <a:noFill/>
          <a:ln w="9525">
            <a:solidFill>
              <a:schemeClr val="tx1"/>
            </a:solidFill>
            <a:round/>
            <a:headEnd/>
            <a:tailEnd/>
          </a:ln>
        </p:spPr>
        <p:txBody>
          <a:bodyPr/>
          <a:lstStyle/>
          <a:p>
            <a:endParaRPr lang="en-IN"/>
          </a:p>
        </p:txBody>
      </p:sp>
      <p:sp>
        <p:nvSpPr>
          <p:cNvPr id="46093" name="Line 14"/>
          <p:cNvSpPr>
            <a:spLocks noChangeShapeType="1"/>
          </p:cNvSpPr>
          <p:nvPr/>
        </p:nvSpPr>
        <p:spPr bwMode="auto">
          <a:xfrm>
            <a:off x="1981200" y="2362200"/>
            <a:ext cx="0" cy="228600"/>
          </a:xfrm>
          <a:prstGeom prst="line">
            <a:avLst/>
          </a:prstGeom>
          <a:noFill/>
          <a:ln w="9525">
            <a:solidFill>
              <a:schemeClr val="tx1"/>
            </a:solidFill>
            <a:round/>
            <a:headEnd/>
            <a:tailEnd type="triangle" w="med" len="med"/>
          </a:ln>
        </p:spPr>
        <p:txBody>
          <a:bodyPr/>
          <a:lstStyle/>
          <a:p>
            <a:endParaRPr lang="en-IN"/>
          </a:p>
        </p:txBody>
      </p:sp>
      <p:sp>
        <p:nvSpPr>
          <p:cNvPr id="46094" name="Text Box 16"/>
          <p:cNvSpPr txBox="1">
            <a:spLocks noChangeArrowheads="1"/>
          </p:cNvSpPr>
          <p:nvPr/>
        </p:nvSpPr>
        <p:spPr bwMode="auto">
          <a:xfrm>
            <a:off x="1524000" y="2667000"/>
            <a:ext cx="833438" cy="701675"/>
          </a:xfrm>
          <a:prstGeom prst="rect">
            <a:avLst/>
          </a:prstGeom>
          <a:noFill/>
          <a:ln w="9525">
            <a:noFill/>
            <a:miter lim="800000"/>
            <a:headEnd/>
            <a:tailEnd/>
          </a:ln>
        </p:spPr>
        <p:txBody>
          <a:bodyPr wrap="none">
            <a:spAutoFit/>
          </a:bodyPr>
          <a:lstStyle/>
          <a:p>
            <a:r>
              <a:rPr lang="en-US" sz="2000" dirty="0"/>
              <a:t>Local</a:t>
            </a:r>
          </a:p>
          <a:p>
            <a:endParaRPr lang="en-US" sz="2000" dirty="0"/>
          </a:p>
        </p:txBody>
      </p:sp>
      <p:sp>
        <p:nvSpPr>
          <p:cNvPr id="46095" name="Text Box 17"/>
          <p:cNvSpPr txBox="1">
            <a:spLocks noChangeArrowheads="1"/>
          </p:cNvSpPr>
          <p:nvPr/>
        </p:nvSpPr>
        <p:spPr bwMode="auto">
          <a:xfrm>
            <a:off x="5791200" y="2819400"/>
            <a:ext cx="1252266" cy="400110"/>
          </a:xfrm>
          <a:prstGeom prst="rect">
            <a:avLst/>
          </a:prstGeom>
          <a:noFill/>
          <a:ln w="9525">
            <a:noFill/>
            <a:miter lim="800000"/>
            <a:headEnd/>
            <a:tailEnd/>
          </a:ln>
        </p:spPr>
        <p:txBody>
          <a:bodyPr wrap="none">
            <a:spAutoFit/>
          </a:bodyPr>
          <a:lstStyle/>
          <a:p>
            <a:r>
              <a:rPr lang="en-US" sz="2000" dirty="0" smtClean="0"/>
              <a:t>Systemic</a:t>
            </a:r>
            <a:endParaRPr lang="en-US" sz="2000" dirty="0"/>
          </a:p>
        </p:txBody>
      </p:sp>
      <p:sp>
        <p:nvSpPr>
          <p:cNvPr id="46097" name="Text Box 19"/>
          <p:cNvSpPr txBox="1">
            <a:spLocks noChangeArrowheads="1"/>
          </p:cNvSpPr>
          <p:nvPr/>
        </p:nvSpPr>
        <p:spPr bwMode="auto">
          <a:xfrm>
            <a:off x="762000" y="3276600"/>
            <a:ext cx="2133600" cy="707886"/>
          </a:xfrm>
          <a:prstGeom prst="rect">
            <a:avLst/>
          </a:prstGeom>
          <a:noFill/>
          <a:ln w="9525">
            <a:noFill/>
            <a:miter lim="800000"/>
            <a:headEnd/>
            <a:tailEnd/>
          </a:ln>
        </p:spPr>
        <p:txBody>
          <a:bodyPr wrap="square">
            <a:spAutoFit/>
          </a:bodyPr>
          <a:lstStyle/>
          <a:p>
            <a:endParaRPr lang="en-US" sz="2000" dirty="0" smtClean="0"/>
          </a:p>
          <a:p>
            <a:r>
              <a:rPr lang="en-US" sz="2000" dirty="0" err="1" smtClean="0"/>
              <a:t>salpingocentesis</a:t>
            </a:r>
            <a:endParaRPr lang="en-US" sz="2000" dirty="0"/>
          </a:p>
        </p:txBody>
      </p:sp>
      <p:sp>
        <p:nvSpPr>
          <p:cNvPr id="46099" name="Text Box 21"/>
          <p:cNvSpPr txBox="1">
            <a:spLocks noChangeArrowheads="1"/>
          </p:cNvSpPr>
          <p:nvPr/>
        </p:nvSpPr>
        <p:spPr bwMode="auto">
          <a:xfrm>
            <a:off x="838200" y="4495800"/>
            <a:ext cx="2856872" cy="2246769"/>
          </a:xfrm>
          <a:prstGeom prst="rect">
            <a:avLst/>
          </a:prstGeom>
          <a:noFill/>
          <a:ln w="9525">
            <a:noFill/>
            <a:miter lim="800000"/>
            <a:headEnd/>
            <a:tailEnd/>
          </a:ln>
        </p:spPr>
        <p:txBody>
          <a:bodyPr wrap="square">
            <a:spAutoFit/>
          </a:bodyPr>
          <a:lstStyle/>
          <a:p>
            <a:pPr>
              <a:buFontTx/>
              <a:buChar char="-"/>
            </a:pPr>
            <a:r>
              <a:rPr lang="en-US" sz="2000" dirty="0"/>
              <a:t> </a:t>
            </a:r>
            <a:r>
              <a:rPr lang="en-US" sz="2000" dirty="0" err="1"/>
              <a:t>Methotrexate</a:t>
            </a:r>
            <a:endParaRPr lang="en-US" sz="2000" dirty="0"/>
          </a:p>
          <a:p>
            <a:r>
              <a:rPr lang="en-US" sz="2000" dirty="0"/>
              <a:t>- Potassium chloride</a:t>
            </a:r>
          </a:p>
          <a:p>
            <a:r>
              <a:rPr lang="en-US" sz="2000" dirty="0"/>
              <a:t>- </a:t>
            </a:r>
            <a:r>
              <a:rPr lang="en-US" sz="2000" dirty="0" err="1"/>
              <a:t>Prostagladin</a:t>
            </a:r>
            <a:r>
              <a:rPr lang="en-US" sz="2000" dirty="0"/>
              <a:t>(PGF2</a:t>
            </a:r>
            <a:r>
              <a:rPr lang="el-GR" sz="2000" dirty="0"/>
              <a:t>α</a:t>
            </a:r>
            <a:r>
              <a:rPr lang="en-US" sz="2000" dirty="0"/>
              <a:t>)</a:t>
            </a:r>
          </a:p>
          <a:p>
            <a:r>
              <a:rPr lang="en-US" sz="2000" dirty="0"/>
              <a:t>- </a:t>
            </a:r>
            <a:r>
              <a:rPr lang="en-US" sz="2000" dirty="0" err="1"/>
              <a:t>Hypersmolar</a:t>
            </a:r>
            <a:r>
              <a:rPr lang="en-US" sz="2000" dirty="0"/>
              <a:t> </a:t>
            </a:r>
            <a:r>
              <a:rPr lang="en-US" sz="2000" dirty="0" smtClean="0"/>
              <a:t>glucose</a:t>
            </a:r>
            <a:endParaRPr lang="en-US" sz="2000" dirty="0"/>
          </a:p>
          <a:p>
            <a:pPr>
              <a:buFontTx/>
              <a:buChar char="-"/>
            </a:pPr>
            <a:r>
              <a:rPr lang="en-US" sz="2000" dirty="0"/>
              <a:t> </a:t>
            </a:r>
            <a:r>
              <a:rPr lang="en-US" sz="2000" dirty="0" err="1" smtClean="0"/>
              <a:t>Mifepristone</a:t>
            </a:r>
            <a:endParaRPr lang="en-US" sz="2000" dirty="0" smtClean="0"/>
          </a:p>
          <a:p>
            <a:pPr>
              <a:buFontTx/>
              <a:buChar char="-"/>
            </a:pPr>
            <a:r>
              <a:rPr lang="en-US" sz="2000" dirty="0" smtClean="0"/>
              <a:t>Anti HCG antibody </a:t>
            </a:r>
            <a:endParaRPr lang="en-US" sz="2000" dirty="0"/>
          </a:p>
          <a:p>
            <a:pPr>
              <a:buFontTx/>
              <a:buChar char="-"/>
            </a:pPr>
            <a:endParaRPr lang="en-US" sz="2000" dirty="0"/>
          </a:p>
        </p:txBody>
      </p:sp>
      <p:sp>
        <p:nvSpPr>
          <p:cNvPr id="46101" name="Text Box 24"/>
          <p:cNvSpPr txBox="1">
            <a:spLocks noChangeArrowheads="1"/>
          </p:cNvSpPr>
          <p:nvPr/>
        </p:nvSpPr>
        <p:spPr bwMode="auto">
          <a:xfrm>
            <a:off x="4495800" y="3581400"/>
            <a:ext cx="3904836" cy="1938992"/>
          </a:xfrm>
          <a:prstGeom prst="rect">
            <a:avLst/>
          </a:prstGeom>
          <a:noFill/>
          <a:ln w="9525">
            <a:noFill/>
            <a:miter lim="800000"/>
            <a:headEnd/>
            <a:tailEnd/>
          </a:ln>
        </p:spPr>
        <p:txBody>
          <a:bodyPr wrap="square">
            <a:spAutoFit/>
          </a:bodyPr>
          <a:lstStyle/>
          <a:p>
            <a:r>
              <a:rPr lang="en-US" sz="2000" dirty="0" smtClean="0"/>
              <a:t>   1.Oral </a:t>
            </a:r>
            <a:r>
              <a:rPr lang="en-US" sz="2000" dirty="0" err="1" smtClean="0"/>
              <a:t>Methotrexate</a:t>
            </a:r>
            <a:endParaRPr lang="en-US" sz="2000" dirty="0" smtClean="0"/>
          </a:p>
          <a:p>
            <a:endParaRPr lang="en-US" sz="2000" dirty="0" smtClean="0"/>
          </a:p>
          <a:p>
            <a:r>
              <a:rPr lang="en-US" sz="2000" dirty="0" smtClean="0"/>
              <a:t>  2. </a:t>
            </a:r>
            <a:r>
              <a:rPr lang="en-US" sz="2000" dirty="0" err="1" smtClean="0"/>
              <a:t>Injectable</a:t>
            </a:r>
            <a:r>
              <a:rPr lang="en-US" sz="2000" dirty="0" smtClean="0"/>
              <a:t> </a:t>
            </a:r>
            <a:r>
              <a:rPr lang="en-US" sz="2000" dirty="0" err="1" smtClean="0"/>
              <a:t>methotrexate</a:t>
            </a:r>
            <a:endParaRPr lang="en-US" sz="2000" dirty="0" smtClean="0"/>
          </a:p>
          <a:p>
            <a:r>
              <a:rPr lang="en-US" sz="2000" dirty="0" smtClean="0"/>
              <a:t>  A) SINGLE DOSE REGIMEN </a:t>
            </a:r>
          </a:p>
          <a:p>
            <a:r>
              <a:rPr lang="en-US" sz="2000" dirty="0" smtClean="0"/>
              <a:t>  B) MULTIDOSE REGIMEN  </a:t>
            </a:r>
          </a:p>
          <a:p>
            <a:r>
              <a:rPr lang="en-US" sz="2000" dirty="0" smtClean="0"/>
              <a:t>  C) TWO DOSE REGIMEN</a:t>
            </a:r>
            <a:endParaRPr lang="en-US" sz="2000" dirty="0"/>
          </a:p>
        </p:txBody>
      </p:sp>
      <p:sp>
        <p:nvSpPr>
          <p:cNvPr id="32" name="Line 13"/>
          <p:cNvSpPr>
            <a:spLocks noChangeShapeType="1"/>
          </p:cNvSpPr>
          <p:nvPr/>
        </p:nvSpPr>
        <p:spPr bwMode="auto">
          <a:xfrm>
            <a:off x="4114800" y="2362200"/>
            <a:ext cx="2362200" cy="0"/>
          </a:xfrm>
          <a:prstGeom prst="line">
            <a:avLst/>
          </a:prstGeom>
          <a:noFill/>
          <a:ln w="9525">
            <a:solidFill>
              <a:schemeClr val="tx1"/>
            </a:solidFill>
            <a:round/>
            <a:headEnd/>
            <a:tailEnd/>
          </a:ln>
        </p:spPr>
        <p:txBody>
          <a:bodyPr/>
          <a:lstStyle/>
          <a:p>
            <a:endParaRPr lang="en-IN"/>
          </a:p>
        </p:txBody>
      </p:sp>
      <p:sp>
        <p:nvSpPr>
          <p:cNvPr id="33" name="Line 23"/>
          <p:cNvSpPr>
            <a:spLocks noChangeShapeType="1"/>
          </p:cNvSpPr>
          <p:nvPr/>
        </p:nvSpPr>
        <p:spPr bwMode="auto">
          <a:xfrm>
            <a:off x="6477000" y="2362200"/>
            <a:ext cx="0" cy="457200"/>
          </a:xfrm>
          <a:prstGeom prst="line">
            <a:avLst/>
          </a:prstGeom>
          <a:noFill/>
          <a:ln w="9525">
            <a:solidFill>
              <a:schemeClr val="tx1"/>
            </a:solidFill>
            <a:round/>
            <a:headEnd/>
            <a:tailEnd type="triangle" w="med" len="med"/>
          </a:ln>
        </p:spPr>
        <p:txBody>
          <a:bodyPr/>
          <a:lstStyle/>
          <a:p>
            <a:endParaRPr lang="en-IN"/>
          </a:p>
        </p:txBody>
      </p:sp>
      <p:sp>
        <p:nvSpPr>
          <p:cNvPr id="16" name="Down Arrow 15"/>
          <p:cNvSpPr/>
          <p:nvPr/>
        </p:nvSpPr>
        <p:spPr>
          <a:xfrm>
            <a:off x="1828800" y="3124200"/>
            <a:ext cx="152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Down Arrow 16"/>
          <p:cNvSpPr/>
          <p:nvPr/>
        </p:nvSpPr>
        <p:spPr>
          <a:xfrm>
            <a:off x="1828800" y="4114800"/>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Down Arrow 17"/>
          <p:cNvSpPr/>
          <p:nvPr/>
        </p:nvSpPr>
        <p:spPr>
          <a:xfrm>
            <a:off x="6248400" y="32004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153400" cy="5102352"/>
          </a:xfrm>
        </p:spPr>
        <p:txBody>
          <a:bodyPr>
            <a:normAutofit lnSpcReduction="10000"/>
          </a:bodyPr>
          <a:lstStyle/>
          <a:p>
            <a:r>
              <a:rPr lang="en-IN" dirty="0" err="1" smtClean="0"/>
              <a:t>Salpingocentesis</a:t>
            </a:r>
            <a:r>
              <a:rPr lang="en-IN" dirty="0" smtClean="0"/>
              <a:t> is a technique in which agents such as </a:t>
            </a:r>
            <a:r>
              <a:rPr lang="en-IN" dirty="0" err="1" smtClean="0"/>
              <a:t>KCl</a:t>
            </a:r>
            <a:r>
              <a:rPr lang="en-IN" dirty="0" smtClean="0"/>
              <a:t>, </a:t>
            </a:r>
            <a:r>
              <a:rPr lang="en-IN" dirty="0" err="1" smtClean="0"/>
              <a:t>methotrexate</a:t>
            </a:r>
            <a:r>
              <a:rPr lang="en-IN" dirty="0" smtClean="0"/>
              <a:t>, prostaglandins, and </a:t>
            </a:r>
            <a:r>
              <a:rPr lang="en-IN" dirty="0" err="1" smtClean="0"/>
              <a:t>hyperosmolar</a:t>
            </a:r>
            <a:r>
              <a:rPr lang="en-IN" dirty="0" smtClean="0"/>
              <a:t> glucose are injected into the ectopic pregnancy </a:t>
            </a:r>
            <a:r>
              <a:rPr lang="en-IN" dirty="0" err="1" smtClean="0"/>
              <a:t>transvaginally</a:t>
            </a:r>
            <a:r>
              <a:rPr lang="en-IN" dirty="0" smtClean="0"/>
              <a:t> using </a:t>
            </a:r>
            <a:r>
              <a:rPr lang="en-IN" dirty="0" err="1" smtClean="0"/>
              <a:t>ultrasonographic</a:t>
            </a:r>
            <a:r>
              <a:rPr lang="en-IN" dirty="0" smtClean="0"/>
              <a:t> </a:t>
            </a:r>
            <a:r>
              <a:rPr lang="en-IN" dirty="0" err="1" smtClean="0"/>
              <a:t>guidanceby</a:t>
            </a:r>
            <a:r>
              <a:rPr lang="en-IN" dirty="0" smtClean="0"/>
              <a:t> </a:t>
            </a:r>
            <a:r>
              <a:rPr lang="en-IN" dirty="0" err="1" smtClean="0"/>
              <a:t>transcervical</a:t>
            </a:r>
            <a:r>
              <a:rPr lang="en-IN" dirty="0" smtClean="0"/>
              <a:t> tubal </a:t>
            </a:r>
            <a:r>
              <a:rPr lang="en-IN" dirty="0" err="1" smtClean="0"/>
              <a:t>cannulization</a:t>
            </a:r>
            <a:r>
              <a:rPr lang="en-IN" dirty="0" smtClean="0"/>
              <a:t>, or laparoscopy. </a:t>
            </a:r>
          </a:p>
          <a:p>
            <a:pPr>
              <a:buNone/>
            </a:pPr>
            <a:r>
              <a:rPr lang="en-US" b="1" dirty="0" smtClean="0">
                <a:solidFill>
                  <a:schemeClr val="accent1">
                    <a:lumMod val="75000"/>
                  </a:schemeClr>
                </a:solidFill>
                <a:effectLst/>
                <a:latin typeface="Times New Roman" pitchFamily="18" charset="0"/>
                <a:cs typeface="Times New Roman" pitchFamily="18" charset="0"/>
              </a:rPr>
              <a:t>Advantage:</a:t>
            </a:r>
          </a:p>
          <a:p>
            <a:r>
              <a:rPr lang="en-US" sz="2400" b="0" dirty="0" smtClean="0">
                <a:solidFill>
                  <a:schemeClr val="tx1"/>
                </a:solidFill>
                <a:effectLst/>
                <a:latin typeface="Times New Roman" pitchFamily="18" charset="0"/>
                <a:cs typeface="Times New Roman" pitchFamily="18" charset="0"/>
              </a:rPr>
              <a:t>Increased concentration at local site</a:t>
            </a:r>
          </a:p>
          <a:p>
            <a:r>
              <a:rPr lang="en-US" sz="2400" b="0" dirty="0" smtClean="0">
                <a:solidFill>
                  <a:schemeClr val="tx1"/>
                </a:solidFill>
                <a:effectLst/>
                <a:latin typeface="Times New Roman" pitchFamily="18" charset="0"/>
                <a:cs typeface="Times New Roman" pitchFamily="18" charset="0"/>
              </a:rPr>
              <a:t>lesser systemic side effects</a:t>
            </a:r>
          </a:p>
          <a:p>
            <a:r>
              <a:rPr lang="en-US" sz="2400" b="0" dirty="0" smtClean="0">
                <a:solidFill>
                  <a:schemeClr val="tx1"/>
                </a:solidFill>
                <a:effectLst/>
                <a:latin typeface="Times New Roman" pitchFamily="18" charset="0"/>
                <a:cs typeface="Times New Roman" pitchFamily="18" charset="0"/>
              </a:rPr>
              <a:t>Shorter hospital stay</a:t>
            </a:r>
          </a:p>
          <a:p>
            <a:pPr>
              <a:buNone/>
            </a:pPr>
            <a:r>
              <a:rPr lang="en-US" b="1" dirty="0" smtClean="0">
                <a:solidFill>
                  <a:schemeClr val="accent1">
                    <a:lumMod val="75000"/>
                  </a:schemeClr>
                </a:solidFill>
                <a:effectLst/>
                <a:latin typeface="Times New Roman" pitchFamily="18" charset="0"/>
                <a:cs typeface="Times New Roman" pitchFamily="18" charset="0"/>
              </a:rPr>
              <a:t>Follow up:</a:t>
            </a:r>
          </a:p>
          <a:p>
            <a:r>
              <a:rPr lang="en-US" sz="2200" b="0" dirty="0" smtClean="0">
                <a:solidFill>
                  <a:schemeClr val="tx1"/>
                </a:solidFill>
                <a:effectLst/>
                <a:latin typeface="Times New Roman" pitchFamily="18" charset="0"/>
                <a:cs typeface="Times New Roman" pitchFamily="18" charset="0"/>
              </a:rPr>
              <a:t>Beta </a:t>
            </a:r>
            <a:r>
              <a:rPr lang="en-US" sz="2200" b="0" dirty="0" err="1" smtClean="0">
                <a:solidFill>
                  <a:schemeClr val="tx1"/>
                </a:solidFill>
                <a:effectLst/>
                <a:latin typeface="Times New Roman" pitchFamily="18" charset="0"/>
                <a:cs typeface="Times New Roman" pitchFamily="18" charset="0"/>
              </a:rPr>
              <a:t>hcg</a:t>
            </a:r>
            <a:r>
              <a:rPr lang="en-US" sz="2200" b="0" dirty="0" smtClean="0">
                <a:solidFill>
                  <a:schemeClr val="tx1"/>
                </a:solidFill>
                <a:effectLst/>
                <a:latin typeface="Times New Roman" pitchFamily="18" charset="0"/>
                <a:cs typeface="Times New Roman" pitchFamily="18" charset="0"/>
              </a:rPr>
              <a:t> twice wkly till &lt;10iu/l</a:t>
            </a:r>
          </a:p>
          <a:p>
            <a:r>
              <a:rPr lang="en-US" sz="2200" b="0" dirty="0" smtClean="0">
                <a:solidFill>
                  <a:schemeClr val="tx1"/>
                </a:solidFill>
                <a:effectLst/>
                <a:latin typeface="Times New Roman" pitchFamily="18" charset="0"/>
                <a:cs typeface="Times New Roman" pitchFamily="18" charset="0"/>
              </a:rPr>
              <a:t>TVS weekly </a:t>
            </a:r>
          </a:p>
          <a:p>
            <a:pPr>
              <a:buNone/>
            </a:pPr>
            <a:endParaRPr lang="en-US" b="0" dirty="0" smtClean="0">
              <a:solidFill>
                <a:schemeClr val="tx1"/>
              </a:solidFill>
              <a:effectLst/>
              <a:latin typeface="Times New Roman" pitchFamily="18" charset="0"/>
              <a:cs typeface="Times New Roman" pitchFamily="18" charset="0"/>
            </a:endParaRPr>
          </a:p>
          <a:p>
            <a:endParaRPr lang="en-IN" b="0" dirty="0">
              <a:solidFill>
                <a:schemeClr val="tx1"/>
              </a:solidFill>
              <a:effectLst/>
              <a:latin typeface="Times New Roman" pitchFamily="18" charset="0"/>
              <a:cs typeface="Times New Roman" pitchFamily="18" charset="0"/>
            </a:endParaRPr>
          </a:p>
        </p:txBody>
      </p:sp>
      <p:sp>
        <p:nvSpPr>
          <p:cNvPr id="3" name="Title 2"/>
          <p:cNvSpPr>
            <a:spLocks noGrp="1"/>
          </p:cNvSpPr>
          <p:nvPr>
            <p:ph type="title"/>
          </p:nvPr>
        </p:nvSpPr>
        <p:spPr>
          <a:xfrm>
            <a:off x="457200" y="274638"/>
            <a:ext cx="7848600" cy="1020762"/>
          </a:xfrm>
        </p:spPr>
        <p:txBody>
          <a:bodyPr/>
          <a:lstStyle/>
          <a:p>
            <a:r>
              <a:rPr lang="en-IN" b="1" dirty="0" smtClean="0">
                <a:solidFill>
                  <a:schemeClr val="accent1">
                    <a:lumMod val="75000"/>
                  </a:schemeClr>
                </a:solidFill>
                <a:latin typeface="Times New Roman" pitchFamily="18" charset="0"/>
                <a:cs typeface="Times New Roman" pitchFamily="18" charset="0"/>
              </a:rPr>
              <a:t>Local treatment- </a:t>
            </a:r>
            <a:r>
              <a:rPr lang="en-IN" b="1" dirty="0" err="1" smtClean="0">
                <a:solidFill>
                  <a:schemeClr val="accent1">
                    <a:lumMod val="75000"/>
                  </a:schemeClr>
                </a:solidFill>
                <a:latin typeface="Times New Roman" pitchFamily="18" charset="0"/>
                <a:cs typeface="Times New Roman" pitchFamily="18" charset="0"/>
              </a:rPr>
              <a:t>salphingocentesis</a:t>
            </a:r>
            <a:endParaRPr lang="en-IN" b="1" dirty="0">
              <a:solidFill>
                <a:schemeClr val="accent1">
                  <a:lumMod val="75000"/>
                </a:schemeClr>
              </a:solidFill>
              <a:effectLst/>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188686" y="1436914"/>
            <a:ext cx="8498113" cy="5192486"/>
          </a:xfrm>
        </p:spPr>
        <p:txBody>
          <a:bodyPr>
            <a:noAutofit/>
          </a:bodyPr>
          <a:lstStyle/>
          <a:p>
            <a:pPr>
              <a:buNone/>
            </a:pPr>
            <a:endParaRPr lang="en-GB" sz="1800" b="0" dirty="0" smtClean="0">
              <a:solidFill>
                <a:schemeClr val="tx1"/>
              </a:solidFill>
              <a:effectLst/>
              <a:latin typeface="Times New Roman" pitchFamily="18" charset="0"/>
              <a:cs typeface="Times New Roman" pitchFamily="18" charset="0"/>
            </a:endParaRPr>
          </a:p>
          <a:p>
            <a:r>
              <a:rPr lang="en-NZ" b="1" dirty="0" err="1" smtClean="0">
                <a:solidFill>
                  <a:schemeClr val="accent1">
                    <a:lumMod val="75000"/>
                  </a:schemeClr>
                </a:solidFill>
                <a:effectLst/>
                <a:latin typeface="Times New Roman" pitchFamily="18" charset="0"/>
                <a:cs typeface="Times New Roman" pitchFamily="18" charset="0"/>
              </a:rPr>
              <a:t>Methotrexate</a:t>
            </a:r>
            <a:r>
              <a:rPr lang="en-NZ" b="0" dirty="0" smtClean="0">
                <a:solidFill>
                  <a:schemeClr val="tx1"/>
                </a:solidFill>
                <a:effectLst/>
                <a:latin typeface="Times New Roman" pitchFamily="18" charset="0"/>
                <a:cs typeface="Times New Roman" pitchFamily="18" charset="0"/>
              </a:rPr>
              <a:t> – a drug that destroys actively growing tissues such as the placental tissues ,is used as an injection in selected cases to avoid surgery (in non ruptured ectopic).</a:t>
            </a:r>
          </a:p>
          <a:p>
            <a:pPr marL="0" lvl="1">
              <a:spcBef>
                <a:spcPts val="600"/>
              </a:spcBef>
              <a:buClr>
                <a:schemeClr val="accent2"/>
              </a:buClr>
              <a:buFont typeface="Wingdings" pitchFamily="2" charset="2"/>
              <a:buChar char="Ø"/>
            </a:pPr>
            <a:r>
              <a:rPr lang="en-NZ" sz="2400" b="0" dirty="0" smtClean="0">
                <a:solidFill>
                  <a:schemeClr val="tx1"/>
                </a:solidFill>
                <a:effectLst/>
                <a:latin typeface="Times New Roman" pitchFamily="18" charset="0"/>
                <a:cs typeface="Times New Roman" pitchFamily="18" charset="0"/>
              </a:rPr>
              <a:t> </a:t>
            </a:r>
            <a:r>
              <a:rPr lang="en-US" sz="2400" dirty="0" smtClean="0">
                <a:latin typeface="Times New Roman" pitchFamily="18" charset="0"/>
                <a:cs typeface="Times New Roman" pitchFamily="18" charset="0"/>
              </a:rPr>
              <a:t>F</a:t>
            </a:r>
            <a:r>
              <a:rPr lang="en-US" sz="2400" b="0" dirty="0" smtClean="0">
                <a:solidFill>
                  <a:schemeClr val="tx1"/>
                </a:solidFill>
                <a:effectLst/>
                <a:latin typeface="Times New Roman" pitchFamily="18" charset="0"/>
                <a:cs typeface="Times New Roman" pitchFamily="18" charset="0"/>
              </a:rPr>
              <a:t>olic acid antagonist inhibits DHFR enzyme thus depleting the stores needed for DNA/RNA synthesis during </a:t>
            </a:r>
            <a:r>
              <a:rPr lang="en-US" sz="2400" b="0" dirty="0" err="1" smtClean="0">
                <a:solidFill>
                  <a:schemeClr val="tx1"/>
                </a:solidFill>
                <a:effectLst/>
                <a:latin typeface="Times New Roman" pitchFamily="18" charset="0"/>
                <a:cs typeface="Times New Roman" pitchFamily="18" charset="0"/>
              </a:rPr>
              <a:t>trophoblast</a:t>
            </a:r>
            <a:r>
              <a:rPr lang="en-US" sz="2400" b="0" dirty="0" smtClean="0">
                <a:solidFill>
                  <a:schemeClr val="tx1"/>
                </a:solidFill>
                <a:effectLst/>
                <a:latin typeface="Times New Roman" pitchFamily="18" charset="0"/>
                <a:cs typeface="Times New Roman" pitchFamily="18" charset="0"/>
              </a:rPr>
              <a:t> proliferation</a:t>
            </a:r>
          </a:p>
          <a:p>
            <a:pPr marL="0" lvl="1">
              <a:spcBef>
                <a:spcPts val="600"/>
              </a:spcBef>
              <a:buClr>
                <a:schemeClr val="accent2"/>
              </a:buClr>
              <a:buFont typeface="Wingdings" pitchFamily="2" charset="2"/>
              <a:buChar char="Ø"/>
            </a:pPr>
            <a:r>
              <a:rPr lang="en-US" sz="2400" dirty="0" smtClean="0">
                <a:latin typeface="Times New Roman" pitchFamily="18" charset="0"/>
                <a:cs typeface="Times New Roman" pitchFamily="18" charset="0"/>
              </a:rPr>
              <a:t>Fi</a:t>
            </a:r>
            <a:r>
              <a:rPr lang="en-US" sz="2400" b="0" dirty="0" smtClean="0">
                <a:solidFill>
                  <a:schemeClr val="tx1"/>
                </a:solidFill>
                <a:effectLst/>
                <a:latin typeface="Times New Roman" pitchFamily="18" charset="0"/>
                <a:cs typeface="Times New Roman" pitchFamily="18" charset="0"/>
              </a:rPr>
              <a:t>rst used by Tanaka et al(1982)-</a:t>
            </a:r>
          </a:p>
          <a:p>
            <a:pPr marL="0" lvl="1">
              <a:spcBef>
                <a:spcPts val="600"/>
              </a:spcBef>
              <a:buClr>
                <a:schemeClr val="accent2"/>
              </a:buClr>
              <a:buNone/>
            </a:pPr>
            <a:r>
              <a:rPr lang="en-US" sz="2400" dirty="0" smtClean="0">
                <a:latin typeface="Times New Roman" pitchFamily="18" charset="0"/>
                <a:cs typeface="Times New Roman" pitchFamily="18" charset="0"/>
              </a:rPr>
              <a:t> </a:t>
            </a:r>
            <a:r>
              <a:rPr lang="en-US" sz="2400" b="0" dirty="0" smtClean="0">
                <a:solidFill>
                  <a:schemeClr val="tx1"/>
                </a:solidFill>
                <a:effectLst/>
                <a:latin typeface="Times New Roman" pitchFamily="18" charset="0"/>
                <a:cs typeface="Times New Roman" pitchFamily="18" charset="0"/>
              </a:rPr>
              <a:t> interstitial  ectopic pregnancy</a:t>
            </a:r>
          </a:p>
          <a:p>
            <a:endParaRPr lang="en-NZ" b="0" dirty="0" smtClean="0">
              <a:solidFill>
                <a:schemeClr val="tx1"/>
              </a:solidFill>
              <a:effectLst/>
              <a:latin typeface="Times New Roman" pitchFamily="18" charset="0"/>
              <a:cs typeface="Times New Roman" pitchFamily="18" charset="0"/>
            </a:endParaRPr>
          </a:p>
          <a:p>
            <a:endParaRPr lang="en-GB" sz="2000" b="0" dirty="0" smtClean="0">
              <a:solidFill>
                <a:schemeClr val="tx1"/>
              </a:solidFill>
              <a:effectLst/>
              <a:latin typeface="Times New Roman" pitchFamily="18" charset="0"/>
              <a:cs typeface="Times New Roman" pitchFamily="18" charset="0"/>
            </a:endParaRPr>
          </a:p>
          <a:p>
            <a:pPr>
              <a:buNone/>
            </a:pPr>
            <a:endParaRPr lang="en-GB" sz="1800" b="0" dirty="0" smtClean="0">
              <a:solidFill>
                <a:schemeClr val="tx1"/>
              </a:solidFill>
              <a:effectLst/>
              <a:latin typeface="Times New Roman" pitchFamily="18" charset="0"/>
              <a:cs typeface="Times New Roman" pitchFamily="18" charset="0"/>
            </a:endParaRPr>
          </a:p>
          <a:p>
            <a:pPr>
              <a:buFont typeface="Wingdings" pitchFamily="2" charset="2"/>
              <a:buChar char="v"/>
            </a:pPr>
            <a:endParaRPr lang="en-GB" sz="1800" b="0" dirty="0" smtClean="0">
              <a:solidFill>
                <a:schemeClr val="tx1"/>
              </a:solidFill>
              <a:effectLst/>
              <a:latin typeface="Times New Roman" pitchFamily="18" charset="0"/>
              <a:cs typeface="Times New Roman" pitchFamily="18" charset="0"/>
            </a:endParaRPr>
          </a:p>
        </p:txBody>
      </p:sp>
      <p:sp>
        <p:nvSpPr>
          <p:cNvPr id="7" name="Title 1"/>
          <p:cNvSpPr txBox="1">
            <a:spLocks/>
          </p:cNvSpPr>
          <p:nvPr/>
        </p:nvSpPr>
        <p:spPr>
          <a:xfrm>
            <a:off x="493385" y="501041"/>
            <a:ext cx="8229600" cy="916597"/>
          </a:xfrm>
          <a:prstGeom prst="rect">
            <a:avLst/>
          </a:prstGeom>
        </p:spPr>
        <p:style>
          <a:lnRef idx="2">
            <a:schemeClr val="dk1"/>
          </a:lnRef>
          <a:fillRef idx="100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a:lstStyle>
          <a:p>
            <a:pPr algn="ctr"/>
            <a:r>
              <a:rPr lang="en-MY" b="1" dirty="0" smtClean="0">
                <a:solidFill>
                  <a:schemeClr val="tx1"/>
                </a:solidFill>
              </a:rPr>
              <a:t>METHOTREXATE</a:t>
            </a:r>
            <a:endParaRPr lang="en-MY" b="1" dirty="0">
              <a:solidFill>
                <a:schemeClr val="tx1"/>
              </a:solidFill>
            </a:endParaRPr>
          </a:p>
        </p:txBody>
      </p:sp>
      <p:pic>
        <p:nvPicPr>
          <p:cNvPr id="4" name="Picture 3" descr="Methotrexate%20Pfizer%20inj_50224.gif"/>
          <p:cNvPicPr>
            <a:picLocks noChangeAspect="1"/>
          </p:cNvPicPr>
          <p:nvPr/>
        </p:nvPicPr>
        <p:blipFill>
          <a:blip r:embed="rId2" cstate="print"/>
          <a:stretch>
            <a:fillRect/>
          </a:stretch>
        </p:blipFill>
        <p:spPr>
          <a:xfrm>
            <a:off x="6096000" y="4114800"/>
            <a:ext cx="19050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3452832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endParaRPr lang="en-IN" dirty="0"/>
          </a:p>
        </p:txBody>
      </p:sp>
      <p:sp>
        <p:nvSpPr>
          <p:cNvPr id="3" name="Content Placeholder 2"/>
          <p:cNvSpPr>
            <a:spLocks noGrp="1"/>
          </p:cNvSpPr>
          <p:nvPr>
            <p:ph sz="quarter" idx="1"/>
          </p:nvPr>
        </p:nvSpPr>
        <p:spPr>
          <a:xfrm>
            <a:off x="304800" y="1219200"/>
            <a:ext cx="8077200" cy="5254752"/>
          </a:xfrm>
        </p:spPr>
        <p:txBody>
          <a:bodyPr>
            <a:normAutofit/>
          </a:bodyPr>
          <a:lstStyle/>
          <a:p>
            <a:r>
              <a:rPr lang="en-NZ" b="1" dirty="0" smtClean="0">
                <a:solidFill>
                  <a:schemeClr val="accent1">
                    <a:lumMod val="75000"/>
                  </a:schemeClr>
                </a:solidFill>
                <a:latin typeface="Times New Roman" pitchFamily="18" charset="0"/>
                <a:cs typeface="Times New Roman" pitchFamily="18" charset="0"/>
              </a:rPr>
              <a:t>Side effects </a:t>
            </a:r>
            <a:r>
              <a:rPr lang="en-NZ" dirty="0" smtClean="0">
                <a:latin typeface="Times New Roman" pitchFamily="18" charset="0"/>
                <a:cs typeface="Times New Roman" pitchFamily="18" charset="0"/>
              </a:rPr>
              <a:t>include abdominal pain for 3 – 7 days in 50% of </a:t>
            </a:r>
          </a:p>
          <a:p>
            <a:pPr>
              <a:buNone/>
            </a:pPr>
            <a:r>
              <a:rPr lang="en-NZ" dirty="0" smtClean="0">
                <a:latin typeface="Times New Roman" pitchFamily="18" charset="0"/>
                <a:cs typeface="Times New Roman" pitchFamily="18" charset="0"/>
              </a:rPr>
              <a:t>cases and  mild symptoms nausea, mouth dryness and soreness </a:t>
            </a:r>
          </a:p>
          <a:p>
            <a:pPr>
              <a:buNone/>
            </a:pPr>
            <a:r>
              <a:rPr lang="en-NZ" dirty="0" smtClean="0">
                <a:latin typeface="Times New Roman" pitchFamily="18" charset="0"/>
                <a:cs typeface="Times New Roman" pitchFamily="18" charset="0"/>
              </a:rPr>
              <a:t>and diarrhoea,</a:t>
            </a:r>
            <a:endParaRPr lang="en-AU" dirty="0" smtClean="0">
              <a:latin typeface="Times New Roman" pitchFamily="18" charset="0"/>
              <a:cs typeface="Times New Roman" pitchFamily="18" charset="0"/>
            </a:endParaRPr>
          </a:p>
          <a:p>
            <a:pPr lvl="1"/>
            <a:r>
              <a:rPr lang="en-GB" sz="2400" dirty="0" err="1" smtClean="0">
                <a:latin typeface="Times New Roman" pitchFamily="18" charset="0"/>
                <a:cs typeface="Times New Roman" pitchFamily="18" charset="0"/>
              </a:rPr>
              <a:t>Methotrexate</a:t>
            </a:r>
            <a:r>
              <a:rPr lang="en-GB" sz="2400" dirty="0" smtClean="0">
                <a:latin typeface="Times New Roman" pitchFamily="18" charset="0"/>
                <a:cs typeface="Times New Roman" pitchFamily="18" charset="0"/>
              </a:rPr>
              <a:t>  -  Intramuscular(buttock or lateral thigh)</a:t>
            </a:r>
          </a:p>
          <a:p>
            <a:pPr lvl="1"/>
            <a:r>
              <a:rPr lang="en-GB" sz="2400" dirty="0" smtClean="0">
                <a:latin typeface="Times New Roman" pitchFamily="18" charset="0"/>
                <a:cs typeface="Times New Roman" pitchFamily="18" charset="0"/>
              </a:rPr>
              <a:t>Dose calculated from body surface area</a:t>
            </a:r>
          </a:p>
          <a:p>
            <a:pPr lvl="1"/>
            <a:r>
              <a:rPr lang="en-GB" sz="2400" dirty="0" smtClean="0">
                <a:latin typeface="Times New Roman" pitchFamily="18" charset="0"/>
                <a:cs typeface="Times New Roman" pitchFamily="18" charset="0"/>
              </a:rPr>
              <a:t>Usual dose ranges between 75-95 mg </a:t>
            </a:r>
          </a:p>
          <a:p>
            <a:pPr lvl="1"/>
            <a:endParaRPr lang="en-GB" sz="2000" dirty="0" smtClean="0">
              <a:latin typeface="Times New Roman" pitchFamily="18" charset="0"/>
              <a:cs typeface="Times New Roman" pitchFamily="18" charset="0"/>
            </a:endParaRPr>
          </a:p>
          <a:p>
            <a:pPr lvl="1">
              <a:buNone/>
            </a:pPr>
            <a:r>
              <a:rPr lang="en-IN" sz="2400" b="1" dirty="0" smtClean="0">
                <a:solidFill>
                  <a:schemeClr val="accent1">
                    <a:lumMod val="75000"/>
                  </a:schemeClr>
                </a:solidFill>
              </a:rPr>
              <a:t>The </a:t>
            </a:r>
            <a:r>
              <a:rPr lang="en-IN" sz="2400" b="1" dirty="0" err="1" smtClean="0">
                <a:solidFill>
                  <a:schemeClr val="accent1">
                    <a:lumMod val="75000"/>
                  </a:schemeClr>
                </a:solidFill>
              </a:rPr>
              <a:t>Mosteller</a:t>
            </a:r>
            <a:r>
              <a:rPr lang="en-IN" sz="2400" b="1" dirty="0" smtClean="0">
                <a:solidFill>
                  <a:schemeClr val="accent1">
                    <a:lumMod val="75000"/>
                  </a:schemeClr>
                </a:solidFill>
              </a:rPr>
              <a:t> formula</a:t>
            </a:r>
          </a:p>
          <a:p>
            <a:r>
              <a:rPr lang="en-IN" b="1" i="1" dirty="0" smtClean="0"/>
              <a:t>BSA (m</a:t>
            </a:r>
            <a:r>
              <a:rPr lang="en-IN" b="1" i="1" baseline="30000" dirty="0" smtClean="0"/>
              <a:t>2</a:t>
            </a:r>
            <a:r>
              <a:rPr lang="en-IN" b="1" i="1" dirty="0" smtClean="0"/>
              <a:t>) = SQRT( [Height(cm) x Weight(kg) ]/ 3600 )</a:t>
            </a:r>
            <a:r>
              <a:rPr lang="en-IN" i="1" dirty="0" smtClean="0"/>
              <a:t>      </a:t>
            </a:r>
          </a:p>
          <a:p>
            <a:r>
              <a:rPr lang="en-IN" i="1" dirty="0" smtClean="0"/>
              <a:t>  e.g. BSA = SQRT( (cm*kg)/3600 )</a:t>
            </a:r>
          </a:p>
          <a:p>
            <a:endParaRPr lang="en-IN" dirty="0"/>
          </a:p>
        </p:txBody>
      </p:sp>
    </p:spTree>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solidFill>
                  <a:schemeClr val="tx1"/>
                </a:solidFill>
                <a:latin typeface="Times New Roman" pitchFamily="18" charset="0"/>
                <a:cs typeface="Times New Roman" pitchFamily="18" charset="0"/>
              </a:rPr>
              <a:t>Methotrexate</a:t>
            </a:r>
            <a:r>
              <a:rPr lang="en-IN" dirty="0" smtClean="0">
                <a:solidFill>
                  <a:schemeClr val="tx1"/>
                </a:solidFill>
                <a:latin typeface="Times New Roman" pitchFamily="18" charset="0"/>
                <a:cs typeface="Times New Roman" pitchFamily="18" charset="0"/>
              </a:rPr>
              <a:t> treatment regimens </a:t>
            </a:r>
            <a:endParaRPr lang="en-IN" dirty="0"/>
          </a:p>
        </p:txBody>
      </p:sp>
      <p:sp>
        <p:nvSpPr>
          <p:cNvPr id="3" name="Content Placeholder 2"/>
          <p:cNvSpPr>
            <a:spLocks noGrp="1"/>
          </p:cNvSpPr>
          <p:nvPr>
            <p:ph sz="quarter" idx="1"/>
          </p:nvPr>
        </p:nvSpPr>
        <p:spPr/>
        <p:txBody>
          <a:bodyPr/>
          <a:lstStyle/>
          <a:p>
            <a:r>
              <a:rPr lang="en-US" b="1" dirty="0" smtClean="0">
                <a:solidFill>
                  <a:schemeClr val="accent1">
                    <a:lumMod val="75000"/>
                  </a:schemeClr>
                </a:solidFill>
                <a:latin typeface="Times New Roman" pitchFamily="18" charset="0"/>
                <a:cs typeface="Times New Roman" pitchFamily="18" charset="0"/>
              </a:rPr>
              <a:t>1.Multidose regimen – </a:t>
            </a: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MTX 1mg/kg IM on 1,3,5,7 days</a:t>
            </a:r>
          </a:p>
          <a:p>
            <a:pPr>
              <a:buFont typeface="Wingdings" pitchFamily="2" charset="2"/>
              <a:buChar char="Ø"/>
            </a:pPr>
            <a:r>
              <a:rPr lang="en-US" dirty="0" err="1" smtClean="0">
                <a:latin typeface="Times New Roman" pitchFamily="18" charset="0"/>
                <a:cs typeface="Times New Roman" pitchFamily="18" charset="0"/>
              </a:rPr>
              <a:t>Leucovorin</a:t>
            </a:r>
            <a:r>
              <a:rPr lang="en-US" dirty="0" smtClean="0">
                <a:latin typeface="Times New Roman" pitchFamily="18" charset="0"/>
                <a:cs typeface="Times New Roman" pitchFamily="18" charset="0"/>
              </a:rPr>
              <a:t> 0.1mg/kg on 2,4,6,8  days</a:t>
            </a:r>
          </a:p>
          <a:p>
            <a:endParaRPr lang="en-US" dirty="0" smtClean="0">
              <a:latin typeface="Times New Roman" pitchFamily="18" charset="0"/>
              <a:cs typeface="Times New Roman" pitchFamily="18" charset="0"/>
            </a:endParaRPr>
          </a:p>
          <a:p>
            <a:pPr>
              <a:buFont typeface="Wingdings" pitchFamily="2" charset="2"/>
              <a:buChar char="§"/>
            </a:pPr>
            <a:r>
              <a:rPr lang="en-US" dirty="0" smtClean="0">
                <a:latin typeface="Times New Roman" pitchFamily="18" charset="0"/>
                <a:cs typeface="Times New Roman" pitchFamily="18" charset="0"/>
              </a:rPr>
              <a:t>Measure B-</a:t>
            </a:r>
            <a:r>
              <a:rPr lang="en-US" dirty="0" err="1" smtClean="0">
                <a:latin typeface="Times New Roman" pitchFamily="18" charset="0"/>
                <a:cs typeface="Times New Roman" pitchFamily="18" charset="0"/>
              </a:rPr>
              <a:t>hCG</a:t>
            </a:r>
            <a:r>
              <a:rPr lang="en-US" dirty="0" smtClean="0">
                <a:latin typeface="Times New Roman" pitchFamily="18" charset="0"/>
                <a:cs typeface="Times New Roman" pitchFamily="18" charset="0"/>
              </a:rPr>
              <a:t> levels on days 1,3,5,7 until 15% decrease between 2 measurement</a:t>
            </a:r>
          </a:p>
          <a:p>
            <a:pPr>
              <a:buFont typeface="Wingdings" pitchFamily="2" charset="2"/>
              <a:buChar char="§"/>
            </a:pPr>
            <a:r>
              <a:rPr lang="en-US" dirty="0" smtClean="0">
                <a:latin typeface="Times New Roman" pitchFamily="18" charset="0"/>
                <a:cs typeface="Times New Roman" pitchFamily="18" charset="0"/>
              </a:rPr>
              <a:t>Once B-</a:t>
            </a:r>
            <a:r>
              <a:rPr lang="en-US" dirty="0" err="1" smtClean="0">
                <a:latin typeface="Times New Roman" pitchFamily="18" charset="0"/>
                <a:cs typeface="Times New Roman" pitchFamily="18" charset="0"/>
              </a:rPr>
              <a:t>hCG</a:t>
            </a:r>
            <a:r>
              <a:rPr lang="en-US" dirty="0" smtClean="0">
                <a:latin typeface="Times New Roman" pitchFamily="18" charset="0"/>
                <a:cs typeface="Times New Roman" pitchFamily="18" charset="0"/>
              </a:rPr>
              <a:t> level drops 15%, stop MTX &amp; monitor B-</a:t>
            </a:r>
            <a:r>
              <a:rPr lang="en-US" dirty="0" err="1" smtClean="0">
                <a:latin typeface="Times New Roman" pitchFamily="18" charset="0"/>
                <a:cs typeface="Times New Roman" pitchFamily="18" charset="0"/>
              </a:rPr>
              <a:t>hCG</a:t>
            </a:r>
            <a:r>
              <a:rPr lang="en-US" dirty="0" smtClean="0">
                <a:latin typeface="Times New Roman" pitchFamily="18" charset="0"/>
                <a:cs typeface="Times New Roman" pitchFamily="18" charset="0"/>
              </a:rPr>
              <a:t> weekly until non pregnant level</a:t>
            </a:r>
          </a:p>
          <a:p>
            <a:endParaRPr lang="en-IN" dirty="0"/>
          </a:p>
        </p:txBody>
      </p:sp>
    </p:spTree>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200"/>
            <a:ext cx="4040188" cy="639762"/>
          </a:xfrm>
        </p:spPr>
        <p:txBody>
          <a:bodyPr/>
          <a:lstStyle/>
          <a:p>
            <a:r>
              <a:rPr lang="en-US" b="0" dirty="0" smtClean="0">
                <a:latin typeface="Times New Roman" pitchFamily="18" charset="0"/>
                <a:cs typeface="Times New Roman" pitchFamily="18" charset="0"/>
              </a:rPr>
              <a:t>2.Single dose regimen</a:t>
            </a:r>
            <a:r>
              <a:rPr lang="en-US" sz="1800" b="0" dirty="0" smtClean="0">
                <a:latin typeface="Times New Roman" pitchFamily="18" charset="0"/>
                <a:cs typeface="Times New Roman" pitchFamily="18" charset="0"/>
              </a:rPr>
              <a:t>:</a:t>
            </a:r>
          </a:p>
        </p:txBody>
      </p:sp>
      <p:sp>
        <p:nvSpPr>
          <p:cNvPr id="4" name="Content Placeholder 3"/>
          <p:cNvSpPr>
            <a:spLocks noGrp="1"/>
          </p:cNvSpPr>
          <p:nvPr>
            <p:ph sz="half" idx="2"/>
          </p:nvPr>
        </p:nvSpPr>
        <p:spPr>
          <a:xfrm>
            <a:off x="457200" y="990600"/>
            <a:ext cx="4040188" cy="5135563"/>
          </a:xfrm>
          <a:ln>
            <a:solidFill>
              <a:schemeClr val="tx1"/>
            </a:solidFill>
          </a:ln>
        </p:spPr>
        <p:txBody>
          <a:bodyPr>
            <a:normAutofit fontScale="85000" lnSpcReduction="10000"/>
          </a:bodyPr>
          <a:lstStyle/>
          <a:p>
            <a:pPr>
              <a:buFont typeface="Wingdings" pitchFamily="2" charset="2"/>
              <a:buChar char="Ø"/>
            </a:pPr>
            <a:r>
              <a:rPr lang="en-US" dirty="0" smtClean="0">
                <a:latin typeface="Times New Roman" pitchFamily="18" charset="0"/>
                <a:cs typeface="Times New Roman" pitchFamily="18" charset="0"/>
              </a:rPr>
              <a:t>MTX 50mg/m</a:t>
            </a:r>
            <a:r>
              <a:rPr lang="en-US" baseline="30000" dirty="0" smtClean="0">
                <a:latin typeface="Times New Roman" pitchFamily="18" charset="0"/>
                <a:cs typeface="Times New Roman" pitchFamily="18" charset="0"/>
              </a:rPr>
              <a:t>2  </a:t>
            </a:r>
            <a:r>
              <a:rPr lang="en-US" dirty="0" smtClean="0">
                <a:latin typeface="Times New Roman" pitchFamily="18" charset="0"/>
                <a:cs typeface="Times New Roman" pitchFamily="18" charset="0"/>
              </a:rPr>
              <a:t> BSA on day 0</a:t>
            </a:r>
          </a:p>
          <a:p>
            <a:pPr>
              <a:buFont typeface="Wingdings" pitchFamily="2" charset="2"/>
              <a:buChar char="Ø"/>
            </a:pPr>
            <a:r>
              <a:rPr lang="en-US" dirty="0" smtClean="0">
                <a:latin typeface="Times New Roman" pitchFamily="18" charset="0"/>
                <a:cs typeface="Times New Roman" pitchFamily="18" charset="0"/>
              </a:rPr>
              <a:t>Measure B-</a:t>
            </a:r>
            <a:r>
              <a:rPr lang="en-US" dirty="0" err="1" smtClean="0">
                <a:latin typeface="Times New Roman" pitchFamily="18" charset="0"/>
                <a:cs typeface="Times New Roman" pitchFamily="18" charset="0"/>
              </a:rPr>
              <a:t>hCG</a:t>
            </a:r>
            <a:r>
              <a:rPr lang="en-US" dirty="0" smtClean="0">
                <a:latin typeface="Times New Roman" pitchFamily="18" charset="0"/>
                <a:cs typeface="Times New Roman" pitchFamily="18" charset="0"/>
              </a:rPr>
              <a:t> level on days 4 &amp; 7 </a:t>
            </a:r>
          </a:p>
          <a:p>
            <a:pPr>
              <a:buFont typeface="Wingdings" pitchFamily="2" charset="2"/>
              <a:buChar char="Ø"/>
            </a:pPr>
            <a:r>
              <a:rPr lang="en-US" dirty="0" smtClean="0">
                <a:latin typeface="Times New Roman" pitchFamily="18" charset="0"/>
                <a:cs typeface="Times New Roman" pitchFamily="18" charset="0"/>
              </a:rPr>
              <a:t>If level drops by 15%, monitor B-</a:t>
            </a:r>
            <a:r>
              <a:rPr lang="en-US" dirty="0" err="1" smtClean="0">
                <a:latin typeface="Times New Roman" pitchFamily="18" charset="0"/>
                <a:cs typeface="Times New Roman" pitchFamily="18" charset="0"/>
              </a:rPr>
              <a:t>hCG</a:t>
            </a:r>
            <a:r>
              <a:rPr lang="en-US" dirty="0" smtClean="0">
                <a:latin typeface="Times New Roman" pitchFamily="18" charset="0"/>
                <a:cs typeface="Times New Roman" pitchFamily="18" charset="0"/>
              </a:rPr>
              <a:t> weekly until non pregnant level. If levels do not drop by 15%, repeat dose of MTX &amp; measure B-</a:t>
            </a:r>
            <a:r>
              <a:rPr lang="en-US" dirty="0" err="1" smtClean="0">
                <a:latin typeface="Times New Roman" pitchFamily="18" charset="0"/>
                <a:cs typeface="Times New Roman" pitchFamily="18" charset="0"/>
              </a:rPr>
              <a:t>hCG</a:t>
            </a:r>
            <a:r>
              <a:rPr lang="en-US" dirty="0" smtClean="0">
                <a:latin typeface="Times New Roman" pitchFamily="18" charset="0"/>
                <a:cs typeface="Times New Roman" pitchFamily="18" charset="0"/>
              </a:rPr>
              <a:t> on days 4 &amp; 7</a:t>
            </a:r>
          </a:p>
          <a:p>
            <a:pPr>
              <a:buFont typeface="Wingdings" pitchFamily="2" charset="2"/>
              <a:buChar char="Ø"/>
            </a:pPr>
            <a:r>
              <a:rPr lang="en-IN" dirty="0" smtClean="0">
                <a:latin typeface="Times New Roman" pitchFamily="18" charset="0"/>
                <a:cs typeface="Times New Roman" pitchFamily="18" charset="0"/>
              </a:rPr>
              <a:t>87% success rate</a:t>
            </a:r>
          </a:p>
          <a:p>
            <a:pPr>
              <a:buFont typeface="Wingdings" pitchFamily="2" charset="2"/>
              <a:buChar char="Ø"/>
            </a:pPr>
            <a:r>
              <a:rPr lang="en-IN" dirty="0" smtClean="0">
                <a:latin typeface="Times New Roman" pitchFamily="18" charset="0"/>
                <a:cs typeface="Times New Roman" pitchFamily="18" charset="0"/>
              </a:rPr>
              <a:t>Advantages: </a:t>
            </a:r>
          </a:p>
          <a:p>
            <a:pPr lvl="1">
              <a:buFont typeface="Wingdings" pitchFamily="2" charset="2"/>
              <a:buChar char="Ø"/>
            </a:pPr>
            <a:r>
              <a:rPr lang="en-IN" sz="2400" dirty="0" smtClean="0">
                <a:latin typeface="Times New Roman" pitchFamily="18" charset="0"/>
                <a:cs typeface="Times New Roman" pitchFamily="18" charset="0"/>
              </a:rPr>
              <a:t>Increased patient compliance</a:t>
            </a:r>
          </a:p>
          <a:p>
            <a:pPr lvl="1">
              <a:buFont typeface="Wingdings" pitchFamily="2" charset="2"/>
              <a:buChar char="Ø"/>
            </a:pPr>
            <a:r>
              <a:rPr lang="en-IN" sz="2400" dirty="0" smtClean="0">
                <a:latin typeface="Times New Roman" pitchFamily="18" charset="0"/>
                <a:cs typeface="Times New Roman" pitchFamily="18" charset="0"/>
              </a:rPr>
              <a:t>Simplified administration</a:t>
            </a:r>
          </a:p>
          <a:p>
            <a:pPr lvl="1">
              <a:buFont typeface="Wingdings" pitchFamily="2" charset="2"/>
              <a:buChar char="Ø"/>
            </a:pPr>
            <a:r>
              <a:rPr lang="en-IN" sz="2400" dirty="0" smtClean="0">
                <a:latin typeface="Times New Roman" pitchFamily="18" charset="0"/>
                <a:cs typeface="Times New Roman" pitchFamily="18" charset="0"/>
              </a:rPr>
              <a:t>Safe &amp; effective</a:t>
            </a:r>
          </a:p>
          <a:p>
            <a:pPr lvl="1">
              <a:buFont typeface="Wingdings" pitchFamily="2" charset="2"/>
              <a:buChar char="Ø"/>
            </a:pPr>
            <a:r>
              <a:rPr lang="en-IN" sz="2400" dirty="0" smtClean="0">
                <a:latin typeface="Times New Roman" pitchFamily="18" charset="0"/>
                <a:cs typeface="Times New Roman" pitchFamily="18" charset="0"/>
              </a:rPr>
              <a:t>Less expensive</a:t>
            </a:r>
          </a:p>
          <a:p>
            <a:pPr lvl="1">
              <a:buFont typeface="Wingdings" pitchFamily="2" charset="2"/>
              <a:buChar char="Ø"/>
            </a:pPr>
            <a:r>
              <a:rPr lang="en-IN" sz="2400" dirty="0" smtClean="0">
                <a:latin typeface="Times New Roman" pitchFamily="18" charset="0"/>
                <a:cs typeface="Times New Roman" pitchFamily="18" charset="0"/>
              </a:rPr>
              <a:t>Less monitoring</a:t>
            </a:r>
          </a:p>
          <a:p>
            <a:endParaRPr lang="en-US" dirty="0"/>
          </a:p>
        </p:txBody>
      </p:sp>
      <p:sp>
        <p:nvSpPr>
          <p:cNvPr id="5" name="Text Placeholder 4"/>
          <p:cNvSpPr>
            <a:spLocks noGrp="1"/>
          </p:cNvSpPr>
          <p:nvPr>
            <p:ph type="body" sz="quarter" idx="3"/>
          </p:nvPr>
        </p:nvSpPr>
        <p:spPr>
          <a:xfrm>
            <a:off x="4645025" y="76200"/>
            <a:ext cx="4041775" cy="639762"/>
          </a:xfrm>
        </p:spPr>
        <p:txBody>
          <a:bodyPr/>
          <a:lstStyle/>
          <a:p>
            <a:r>
              <a:rPr lang="en-US" b="0" dirty="0" smtClean="0">
                <a:latin typeface="Times New Roman" pitchFamily="18" charset="0"/>
                <a:cs typeface="Times New Roman" pitchFamily="18" charset="0"/>
              </a:rPr>
              <a:t>3.Two dose regimen:</a:t>
            </a:r>
          </a:p>
        </p:txBody>
      </p:sp>
      <p:sp>
        <p:nvSpPr>
          <p:cNvPr id="6" name="Content Placeholder 5"/>
          <p:cNvSpPr>
            <a:spLocks noGrp="1"/>
          </p:cNvSpPr>
          <p:nvPr>
            <p:ph sz="quarter" idx="4"/>
          </p:nvPr>
        </p:nvSpPr>
        <p:spPr>
          <a:xfrm>
            <a:off x="4645025" y="914400"/>
            <a:ext cx="4041775" cy="5211763"/>
          </a:xfrm>
          <a:ln>
            <a:solidFill>
              <a:schemeClr val="tx1"/>
            </a:solidFill>
          </a:ln>
        </p:spPr>
        <p:txBody>
          <a:bodyPr>
            <a:normAutofit/>
          </a:bodyPr>
          <a:lstStyle/>
          <a:p>
            <a:pPr>
              <a:buFont typeface="Wingdings" pitchFamily="2" charset="2"/>
              <a:buChar char="Ø"/>
            </a:pPr>
            <a:r>
              <a:rPr lang="en-US" sz="2000" dirty="0" smtClean="0">
                <a:latin typeface="Times New Roman" pitchFamily="18" charset="0"/>
                <a:cs typeface="Times New Roman" pitchFamily="18" charset="0"/>
              </a:rPr>
              <a:t>MTX 50mg/m</a:t>
            </a:r>
            <a:r>
              <a:rPr lang="en-US" sz="2000" baseline="34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BSA on days 0 &amp; 4</a:t>
            </a:r>
          </a:p>
          <a:p>
            <a:pPr>
              <a:buFont typeface="Wingdings" pitchFamily="2" charset="2"/>
              <a:buChar char="Ø"/>
            </a:pPr>
            <a:r>
              <a:rPr lang="en-US" sz="2000" dirty="0" smtClean="0">
                <a:latin typeface="Times New Roman" pitchFamily="18" charset="0"/>
                <a:cs typeface="Times New Roman" pitchFamily="18" charset="0"/>
              </a:rPr>
              <a:t>Measure B-</a:t>
            </a:r>
            <a:r>
              <a:rPr lang="en-US" sz="2000" dirty="0" err="1" smtClean="0">
                <a:latin typeface="Times New Roman" pitchFamily="18" charset="0"/>
                <a:cs typeface="Times New Roman" pitchFamily="18" charset="0"/>
              </a:rPr>
              <a:t>hCG</a:t>
            </a:r>
            <a:r>
              <a:rPr lang="en-US" sz="2000" dirty="0" smtClean="0">
                <a:latin typeface="Times New Roman" pitchFamily="18" charset="0"/>
                <a:cs typeface="Times New Roman" pitchFamily="18" charset="0"/>
              </a:rPr>
              <a:t> levels on days 4 &amp; 7</a:t>
            </a:r>
          </a:p>
          <a:p>
            <a:pPr>
              <a:buFont typeface="Wingdings" pitchFamily="2" charset="2"/>
              <a:buChar char="Ø"/>
            </a:pPr>
            <a:r>
              <a:rPr lang="en-US" sz="2000" dirty="0" smtClean="0">
                <a:latin typeface="Times New Roman" pitchFamily="18" charset="0"/>
                <a:cs typeface="Times New Roman" pitchFamily="18" charset="0"/>
              </a:rPr>
              <a:t> If levels drop by 15%, monitor B-</a:t>
            </a:r>
            <a:r>
              <a:rPr lang="en-US" sz="2000" dirty="0" err="1" smtClean="0">
                <a:latin typeface="Times New Roman" pitchFamily="18" charset="0"/>
                <a:cs typeface="Times New Roman" pitchFamily="18" charset="0"/>
              </a:rPr>
              <a:t>hCG</a:t>
            </a:r>
            <a:r>
              <a:rPr lang="en-US" sz="2000" dirty="0" smtClean="0">
                <a:latin typeface="Times New Roman" pitchFamily="18" charset="0"/>
                <a:cs typeface="Times New Roman" pitchFamily="18" charset="0"/>
              </a:rPr>
              <a:t> weekly until non pregnant level</a:t>
            </a:r>
          </a:p>
          <a:p>
            <a:pPr>
              <a:buFont typeface="Wingdings" pitchFamily="2" charset="2"/>
              <a:buChar char="Ø"/>
            </a:pPr>
            <a:r>
              <a:rPr lang="en-US" sz="2000" dirty="0" smtClean="0">
                <a:latin typeface="Times New Roman" pitchFamily="18" charset="0"/>
                <a:cs typeface="Times New Roman" pitchFamily="18" charset="0"/>
              </a:rPr>
              <a:t>If level do not drop by 15%, repeat dose of MTX on days 7 &amp; 11 &amp; measure B-</a:t>
            </a:r>
            <a:r>
              <a:rPr lang="en-US" sz="2000" dirty="0" err="1" smtClean="0">
                <a:latin typeface="Times New Roman" pitchFamily="18" charset="0"/>
                <a:cs typeface="Times New Roman" pitchFamily="18" charset="0"/>
              </a:rPr>
              <a:t>hCG</a:t>
            </a:r>
            <a:r>
              <a:rPr lang="en-US" sz="2000" dirty="0" smtClean="0">
                <a:latin typeface="Times New Roman" pitchFamily="18" charset="0"/>
                <a:cs typeface="Times New Roman" pitchFamily="18" charset="0"/>
              </a:rPr>
              <a:t> on days 7 &amp; 11. If levels drop 15%, monitor B-</a:t>
            </a:r>
            <a:r>
              <a:rPr lang="en-US" sz="2000" dirty="0" err="1" smtClean="0">
                <a:latin typeface="Times New Roman" pitchFamily="18" charset="0"/>
                <a:cs typeface="Times New Roman" pitchFamily="18" charset="0"/>
              </a:rPr>
              <a:t>hCG</a:t>
            </a:r>
            <a:r>
              <a:rPr lang="en-US" sz="2000" dirty="0" smtClean="0">
                <a:latin typeface="Times New Roman" pitchFamily="18" charset="0"/>
                <a:cs typeface="Times New Roman" pitchFamily="18" charset="0"/>
              </a:rPr>
              <a:t> level weekly until non pregnant level        </a:t>
            </a:r>
          </a:p>
          <a:p>
            <a:endParaRPr lang="en-US" dirty="0"/>
          </a:p>
        </p:txBody>
      </p:sp>
    </p:spTree>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458200" cy="6262710"/>
          </a:xfrm>
        </p:spPr>
        <p:txBody>
          <a:bodyPr>
            <a:noAutofit/>
          </a:bodyPr>
          <a:lstStyle/>
          <a:p>
            <a:pPr>
              <a:buNone/>
            </a:pPr>
            <a:r>
              <a:rPr lang="en-US" b="1" dirty="0" smtClean="0">
                <a:solidFill>
                  <a:schemeClr val="accent1">
                    <a:lumMod val="50000"/>
                  </a:schemeClr>
                </a:solidFill>
                <a:effectLst/>
                <a:latin typeface="Times New Roman" pitchFamily="18" charset="0"/>
                <a:cs typeface="Times New Roman" pitchFamily="18" charset="0"/>
              </a:rPr>
              <a:t>UNTOWARD EFFECTS:</a:t>
            </a:r>
          </a:p>
          <a:p>
            <a:pPr>
              <a:buNone/>
            </a:pPr>
            <a:r>
              <a:rPr lang="en-US" sz="2000" b="0" dirty="0" smtClean="0">
                <a:solidFill>
                  <a:schemeClr val="tx1"/>
                </a:solidFill>
                <a:effectLst/>
                <a:latin typeface="Times New Roman" pitchFamily="18" charset="0"/>
                <a:cs typeface="Times New Roman" pitchFamily="18" charset="0"/>
              </a:rPr>
              <a:t>Dose &amp; frequency dependent</a:t>
            </a:r>
          </a:p>
          <a:p>
            <a:pPr>
              <a:buNone/>
            </a:pPr>
            <a:r>
              <a:rPr lang="en-US" sz="2000" b="0" dirty="0" smtClean="0">
                <a:solidFill>
                  <a:schemeClr val="tx1"/>
                </a:solidFill>
                <a:effectLst/>
                <a:latin typeface="Times New Roman" pitchFamily="18" charset="0"/>
                <a:cs typeface="Times New Roman" pitchFamily="18" charset="0"/>
              </a:rPr>
              <a:t>(30-40%)</a:t>
            </a:r>
          </a:p>
          <a:p>
            <a:pPr>
              <a:buFont typeface="Wingdings" pitchFamily="2" charset="2"/>
              <a:buChar char="Ø"/>
            </a:pPr>
            <a:r>
              <a:rPr lang="en-US" sz="2000" b="0" dirty="0" smtClean="0">
                <a:solidFill>
                  <a:schemeClr val="tx1"/>
                </a:solidFill>
                <a:effectLst/>
                <a:latin typeface="Times New Roman" pitchFamily="18" charset="0"/>
                <a:cs typeface="Times New Roman" pitchFamily="18" charset="0"/>
              </a:rPr>
              <a:t>Nausea, vomiting</a:t>
            </a:r>
          </a:p>
          <a:p>
            <a:pPr>
              <a:buFont typeface="Wingdings" pitchFamily="2" charset="2"/>
              <a:buChar char="Ø"/>
            </a:pPr>
            <a:r>
              <a:rPr lang="en-US" sz="2000" b="0" dirty="0" err="1" smtClean="0">
                <a:solidFill>
                  <a:schemeClr val="tx1"/>
                </a:solidFill>
                <a:effectLst/>
                <a:latin typeface="Times New Roman" pitchFamily="18" charset="0"/>
                <a:cs typeface="Times New Roman" pitchFamily="18" charset="0"/>
              </a:rPr>
              <a:t>Stomatitis</a:t>
            </a:r>
            <a:r>
              <a:rPr lang="en-US" sz="2000" b="0" dirty="0" smtClean="0">
                <a:solidFill>
                  <a:schemeClr val="tx1"/>
                </a:solidFill>
                <a:effectLst/>
                <a:latin typeface="Times New Roman" pitchFamily="18" charset="0"/>
                <a:cs typeface="Times New Roman" pitchFamily="18" charset="0"/>
              </a:rPr>
              <a:t>, </a:t>
            </a:r>
          </a:p>
          <a:p>
            <a:pPr>
              <a:buFont typeface="Wingdings" pitchFamily="2" charset="2"/>
              <a:buChar char="Ø"/>
            </a:pPr>
            <a:r>
              <a:rPr lang="en-US" sz="2000" b="0" dirty="0" smtClean="0">
                <a:solidFill>
                  <a:schemeClr val="tx1"/>
                </a:solidFill>
                <a:effectLst/>
                <a:latin typeface="Times New Roman" pitchFamily="18" charset="0"/>
                <a:cs typeface="Times New Roman" pitchFamily="18" charset="0"/>
              </a:rPr>
              <a:t>Abdominal pain</a:t>
            </a:r>
          </a:p>
          <a:p>
            <a:pPr>
              <a:buFont typeface="Wingdings" pitchFamily="2" charset="2"/>
              <a:buChar char="Ø"/>
            </a:pPr>
            <a:r>
              <a:rPr lang="en-US" sz="2000" b="0" dirty="0" smtClean="0">
                <a:solidFill>
                  <a:schemeClr val="tx1"/>
                </a:solidFill>
                <a:effectLst/>
                <a:latin typeface="Times New Roman" pitchFamily="18" charset="0"/>
                <a:cs typeface="Times New Roman" pitchFamily="18" charset="0"/>
              </a:rPr>
              <a:t>Bone marrow suppression</a:t>
            </a:r>
          </a:p>
          <a:p>
            <a:pPr>
              <a:buFont typeface="Wingdings" pitchFamily="2" charset="2"/>
              <a:buChar char="Ø"/>
            </a:pPr>
            <a:r>
              <a:rPr lang="en-US" sz="2000" b="0" dirty="0" smtClean="0">
                <a:solidFill>
                  <a:schemeClr val="tx1"/>
                </a:solidFill>
                <a:effectLst/>
                <a:latin typeface="Times New Roman" pitchFamily="18" charset="0"/>
                <a:cs typeface="Times New Roman" pitchFamily="18" charset="0"/>
              </a:rPr>
              <a:t>Alopecia</a:t>
            </a:r>
          </a:p>
          <a:p>
            <a:pPr>
              <a:buFont typeface="Wingdings" pitchFamily="2" charset="2"/>
              <a:buChar char="Ø"/>
            </a:pPr>
            <a:r>
              <a:rPr lang="en-US" sz="2000" b="0" dirty="0" smtClean="0">
                <a:solidFill>
                  <a:schemeClr val="tx1"/>
                </a:solidFill>
                <a:effectLst/>
                <a:latin typeface="Times New Roman" pitchFamily="18" charset="0"/>
                <a:cs typeface="Times New Roman" pitchFamily="18" charset="0"/>
              </a:rPr>
              <a:t>Dermatitis &amp; </a:t>
            </a:r>
            <a:r>
              <a:rPr lang="en-US" sz="2000" b="0" dirty="0" err="1" smtClean="0">
                <a:solidFill>
                  <a:schemeClr val="tx1"/>
                </a:solidFill>
                <a:effectLst/>
                <a:latin typeface="Times New Roman" pitchFamily="18" charset="0"/>
                <a:cs typeface="Times New Roman" pitchFamily="18" charset="0"/>
              </a:rPr>
              <a:t>pneumonitis</a:t>
            </a:r>
            <a:r>
              <a:rPr lang="en-US" sz="2000" b="0" dirty="0" smtClean="0">
                <a:solidFill>
                  <a:schemeClr val="tx1"/>
                </a:solidFill>
                <a:effectLst/>
                <a:latin typeface="Times New Roman" pitchFamily="18" charset="0"/>
                <a:cs typeface="Times New Roman" pitchFamily="18" charset="0"/>
              </a:rPr>
              <a:t>.</a:t>
            </a:r>
          </a:p>
          <a:p>
            <a:pPr>
              <a:buFont typeface="Wingdings" pitchFamily="2" charset="2"/>
              <a:buChar char="Ø"/>
            </a:pPr>
            <a:r>
              <a:rPr lang="en-US" sz="2000" b="0" dirty="0" smtClean="0">
                <a:solidFill>
                  <a:schemeClr val="tx1"/>
                </a:solidFill>
                <a:effectLst/>
                <a:latin typeface="Times New Roman" pitchFamily="18" charset="0"/>
                <a:cs typeface="Times New Roman" pitchFamily="18" charset="0"/>
              </a:rPr>
              <a:t>Deranged LFT</a:t>
            </a:r>
          </a:p>
          <a:p>
            <a:pPr>
              <a:buFont typeface="Wingdings" pitchFamily="2" charset="2"/>
              <a:buChar char="Ø"/>
            </a:pPr>
            <a:endParaRPr lang="en-US" sz="2000" b="0" dirty="0" smtClean="0">
              <a:solidFill>
                <a:schemeClr val="tx1"/>
              </a:solidFill>
              <a:effectLst/>
              <a:latin typeface="Times New Roman" pitchFamily="18" charset="0"/>
              <a:cs typeface="Times New Roman" pitchFamily="18" charset="0"/>
            </a:endParaRPr>
          </a:p>
          <a:p>
            <a:pPr>
              <a:buNone/>
            </a:pPr>
            <a:r>
              <a:rPr lang="en-US" b="1" dirty="0" smtClean="0">
                <a:solidFill>
                  <a:schemeClr val="accent1">
                    <a:lumMod val="50000"/>
                  </a:schemeClr>
                </a:solidFill>
                <a:latin typeface="Times New Roman" pitchFamily="18" charset="0"/>
                <a:cs typeface="Times New Roman" pitchFamily="18" charset="0"/>
              </a:rPr>
              <a:t>LEUCOVORIN RESCUE </a:t>
            </a:r>
            <a:endParaRPr lang="en-US" b="1" dirty="0" smtClean="0">
              <a:solidFill>
                <a:schemeClr val="accent1">
                  <a:lumMod val="50000"/>
                </a:schemeClr>
              </a:solidFill>
              <a:effectLst/>
              <a:latin typeface="Times New Roman" pitchFamily="18" charset="0"/>
              <a:cs typeface="Times New Roman" pitchFamily="18" charset="0"/>
            </a:endParaRPr>
          </a:p>
          <a:p>
            <a:pPr>
              <a:buFont typeface="Wingdings" pitchFamily="2" charset="2"/>
              <a:buChar char="v"/>
            </a:pPr>
            <a:endParaRPr lang="en-GB" sz="2800" b="0" dirty="0" smtClean="0">
              <a:solidFill>
                <a:schemeClr val="tx1"/>
              </a:solidFill>
              <a:effectLst/>
              <a:latin typeface="Times New Roman" pitchFamily="18" charset="0"/>
              <a:cs typeface="Times New Roman" pitchFamily="18" charset="0"/>
            </a:endParaRPr>
          </a:p>
          <a:p>
            <a:pPr>
              <a:buFont typeface="Wingdings" pitchFamily="2" charset="2"/>
              <a:buChar char="Ø"/>
            </a:pPr>
            <a:endParaRPr lang="en-US" sz="2800" b="0" dirty="0" smtClean="0">
              <a:solidFill>
                <a:schemeClr val="tx1"/>
              </a:solidFill>
              <a:effectLst/>
              <a:latin typeface="Times New Roman" pitchFamily="18" charset="0"/>
              <a:cs typeface="Times New Roman" pitchFamily="18" charset="0"/>
            </a:endParaRPr>
          </a:p>
          <a:p>
            <a:pPr>
              <a:buNone/>
            </a:pPr>
            <a:r>
              <a:rPr lang="en-US" sz="2800" b="0" dirty="0" smtClean="0">
                <a:solidFill>
                  <a:schemeClr val="tx1"/>
                </a:solidFill>
                <a:effectLst/>
                <a:latin typeface="Times New Roman" pitchFamily="18" charset="0"/>
                <a:cs typeface="Times New Roman" pitchFamily="18" charset="0"/>
              </a:rPr>
              <a:t>    </a:t>
            </a:r>
            <a:endParaRPr lang="en-US" sz="2800" b="0" dirty="0">
              <a:solidFill>
                <a:schemeClr val="tx1"/>
              </a:solidFill>
              <a:effectLst/>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srcRect t="7143" b="14524"/>
          <a:stretch>
            <a:fillRect/>
          </a:stretch>
        </p:blipFill>
        <p:spPr bwMode="auto">
          <a:xfrm>
            <a:off x="304800" y="762000"/>
            <a:ext cx="8381020" cy="5762195"/>
          </a:xfrm>
          <a:prstGeom prst="rect">
            <a:avLst/>
          </a:prstGeom>
          <a:ln>
            <a:noFill/>
          </a:ln>
          <a:effectLst>
            <a:softEdge rad="112500"/>
          </a:effectLst>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3400" y="152400"/>
          <a:ext cx="82296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3385" y="501041"/>
            <a:ext cx="8229600" cy="565759"/>
          </a:xfrm>
        </p:spPr>
        <p:style>
          <a:lnRef idx="2">
            <a:schemeClr val="dk1"/>
          </a:lnRef>
          <a:fillRef idx="1">
            <a:schemeClr val="lt1"/>
          </a:fillRef>
          <a:effectRef idx="0">
            <a:schemeClr val="dk1"/>
          </a:effectRef>
          <a:fontRef idx="minor">
            <a:schemeClr val="dk1"/>
          </a:fontRef>
        </p:style>
        <p:txBody>
          <a:bodyPr/>
          <a:lstStyle/>
          <a:p>
            <a:pPr algn="ctr"/>
            <a:r>
              <a:rPr lang="en-US" b="0" dirty="0" smtClean="0">
                <a:solidFill>
                  <a:schemeClr val="tx1"/>
                </a:solidFill>
                <a:effectLst/>
                <a:latin typeface="Times New Roman" pitchFamily="18" charset="0"/>
                <a:cs typeface="Times New Roman" pitchFamily="18" charset="0"/>
              </a:rPr>
              <a:t>ADVICES</a:t>
            </a:r>
            <a:endParaRPr lang="en-MY" b="0" dirty="0">
              <a:solidFill>
                <a:schemeClr val="tx1"/>
              </a:solidFill>
              <a:effectLst/>
              <a:latin typeface="Times New Roman" pitchFamily="18" charset="0"/>
              <a:cs typeface="Times New Roman" pitchFamily="18" charset="0"/>
            </a:endParaRPr>
          </a:p>
        </p:txBody>
      </p:sp>
      <p:sp>
        <p:nvSpPr>
          <p:cNvPr id="5" name="Content Placeholder 2"/>
          <p:cNvSpPr>
            <a:spLocks noGrp="1"/>
          </p:cNvSpPr>
          <p:nvPr>
            <p:ph idx="1"/>
          </p:nvPr>
        </p:nvSpPr>
        <p:spPr>
          <a:xfrm>
            <a:off x="304800" y="1371600"/>
            <a:ext cx="8381999" cy="5334000"/>
          </a:xfrm>
        </p:spPr>
        <p:txBody>
          <a:bodyPr>
            <a:noAutofit/>
          </a:bodyPr>
          <a:lstStyle/>
          <a:p>
            <a:r>
              <a:rPr lang="en-GB" sz="2000" b="0" dirty="0" smtClean="0">
                <a:solidFill>
                  <a:schemeClr val="tx1"/>
                </a:solidFill>
                <a:effectLst/>
                <a:latin typeface="Times New Roman" pitchFamily="18" charset="0"/>
                <a:cs typeface="Times New Roman" pitchFamily="18" charset="0"/>
              </a:rPr>
              <a:t>Patient should be given information on(preferably written)</a:t>
            </a:r>
          </a:p>
          <a:p>
            <a:pPr lvl="1"/>
            <a:r>
              <a:rPr lang="en-GB" sz="2000" b="0" dirty="0" smtClean="0">
                <a:solidFill>
                  <a:schemeClr val="tx1"/>
                </a:solidFill>
                <a:effectLst/>
                <a:latin typeface="Times New Roman" pitchFamily="18" charset="0"/>
                <a:cs typeface="Times New Roman" pitchFamily="18" charset="0"/>
              </a:rPr>
              <a:t>Need for further treatment</a:t>
            </a:r>
          </a:p>
          <a:p>
            <a:pPr lvl="1"/>
            <a:r>
              <a:rPr lang="en-GB" sz="2000" b="0" dirty="0" smtClean="0">
                <a:solidFill>
                  <a:schemeClr val="tx1"/>
                </a:solidFill>
                <a:effectLst/>
                <a:latin typeface="Times New Roman" pitchFamily="18" charset="0"/>
                <a:cs typeface="Times New Roman" pitchFamily="18" charset="0"/>
              </a:rPr>
              <a:t>Adverse effects</a:t>
            </a:r>
          </a:p>
          <a:p>
            <a:r>
              <a:rPr lang="en-GB" sz="2000" b="0" dirty="0" smtClean="0">
                <a:solidFill>
                  <a:schemeClr val="tx1"/>
                </a:solidFill>
                <a:effectLst/>
                <a:latin typeface="Times New Roman" pitchFamily="18" charset="0"/>
                <a:cs typeface="Times New Roman" pitchFamily="18" charset="0"/>
              </a:rPr>
              <a:t>Women should be able to return easily for assessment at any time during follow-up</a:t>
            </a:r>
          </a:p>
          <a:p>
            <a:r>
              <a:rPr lang="en-GB" sz="2000" b="0" dirty="0" smtClean="0">
                <a:solidFill>
                  <a:schemeClr val="tx1"/>
                </a:solidFill>
                <a:effectLst/>
                <a:latin typeface="Times New Roman" pitchFamily="18" charset="0"/>
                <a:cs typeface="Times New Roman" pitchFamily="18" charset="0"/>
              </a:rPr>
              <a:t>Advice</a:t>
            </a:r>
          </a:p>
          <a:p>
            <a:pPr lvl="1"/>
            <a:r>
              <a:rPr lang="en-GB" sz="2000" b="0" dirty="0" smtClean="0">
                <a:solidFill>
                  <a:schemeClr val="tx1"/>
                </a:solidFill>
                <a:effectLst/>
                <a:latin typeface="Times New Roman" pitchFamily="18" charset="0"/>
                <a:cs typeface="Times New Roman" pitchFamily="18" charset="0"/>
              </a:rPr>
              <a:t>avoid sexual intercourse during treatment</a:t>
            </a:r>
          </a:p>
          <a:p>
            <a:pPr lvl="1"/>
            <a:r>
              <a:rPr lang="en-GB" sz="2000" b="0" dirty="0" smtClean="0">
                <a:solidFill>
                  <a:schemeClr val="tx1"/>
                </a:solidFill>
                <a:effectLst/>
                <a:latin typeface="Times New Roman" pitchFamily="18" charset="0"/>
                <a:cs typeface="Times New Roman" pitchFamily="18" charset="0"/>
              </a:rPr>
              <a:t> to maintain  fluid intake </a:t>
            </a:r>
          </a:p>
          <a:p>
            <a:pPr lvl="1"/>
            <a:r>
              <a:rPr lang="en-GB" sz="2000" b="0" dirty="0" smtClean="0">
                <a:solidFill>
                  <a:schemeClr val="tx1"/>
                </a:solidFill>
                <a:effectLst/>
                <a:latin typeface="Times New Roman" pitchFamily="18" charset="0"/>
                <a:cs typeface="Times New Roman" pitchFamily="18" charset="0"/>
              </a:rPr>
              <a:t>use reliable contraception for three months after methotrexate has been given, (barrier or hormonal)</a:t>
            </a:r>
          </a:p>
          <a:p>
            <a:pPr lvl="1">
              <a:buNone/>
            </a:pPr>
            <a:endParaRPr lang="en-GB" sz="2000" b="0" dirty="0" smtClean="0">
              <a:solidFill>
                <a:schemeClr val="tx1"/>
              </a:solidFill>
              <a:effectLst/>
              <a:latin typeface="Times New Roman" pitchFamily="18" charset="0"/>
              <a:cs typeface="Times New Roman" pitchFamily="18" charset="0"/>
            </a:endParaRPr>
          </a:p>
          <a:p>
            <a:r>
              <a:rPr lang="en-US" sz="2000" b="0" dirty="0" smtClean="0">
                <a:solidFill>
                  <a:schemeClr val="tx1"/>
                </a:solidFill>
                <a:effectLst/>
                <a:latin typeface="Times New Roman" pitchFamily="18" charset="0"/>
                <a:cs typeface="Times New Roman" pitchFamily="18" charset="0"/>
              </a:rPr>
              <a:t>-     Avoid alcohol and vitamin preparations containing folic acid until the hormone level is back to zero.          </a:t>
            </a:r>
          </a:p>
          <a:p>
            <a:r>
              <a:rPr lang="en-US" sz="2000" b="0" dirty="0" smtClean="0">
                <a:solidFill>
                  <a:schemeClr val="tx1"/>
                </a:solidFill>
                <a:effectLst/>
                <a:latin typeface="Times New Roman" pitchFamily="18" charset="0"/>
                <a:cs typeface="Times New Roman" pitchFamily="18" charset="0"/>
              </a:rPr>
              <a:t>-       Avoid aspirin or drugs such as Ibuprofen for one week after treatment. </a:t>
            </a:r>
            <a:endParaRPr lang="en-GB" sz="2000" b="0" dirty="0" smtClean="0">
              <a:solidFill>
                <a:schemeClr val="tx1"/>
              </a:solidFill>
              <a:effectLst/>
              <a:latin typeface="Times New Roman" pitchFamily="18" charset="0"/>
              <a:cs typeface="Times New Roman" pitchFamily="18" charset="0"/>
            </a:endParaRPr>
          </a:p>
          <a:p>
            <a:pPr lvl="1"/>
            <a:endParaRPr lang="en-GB" sz="1800" b="0" dirty="0" smtClean="0">
              <a:solidFill>
                <a:schemeClr val="tx1"/>
              </a:solidFill>
              <a:effectLst/>
              <a:latin typeface="Times New Roman" pitchFamily="18" charset="0"/>
              <a:cs typeface="Times New Roman" pitchFamily="18" charset="0"/>
            </a:endParaRPr>
          </a:p>
          <a:p>
            <a:pPr marL="457200" lvl="1" indent="-457200">
              <a:buFont typeface="Arial" pitchFamily="34" charset="0"/>
              <a:buChar char="•"/>
            </a:pPr>
            <a:endParaRPr lang="en-US" sz="1800" b="0" dirty="0" smtClean="0">
              <a:solidFill>
                <a:schemeClr val="tx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2244110945"/>
      </p:ext>
    </p:extLst>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chemeClr val="accent1">
                    <a:lumMod val="75000"/>
                  </a:schemeClr>
                </a:solidFill>
              </a:rPr>
              <a:t>Oral </a:t>
            </a:r>
            <a:r>
              <a:rPr lang="en-IN" b="1" dirty="0" err="1" smtClean="0">
                <a:solidFill>
                  <a:schemeClr val="accent1">
                    <a:lumMod val="75000"/>
                  </a:schemeClr>
                </a:solidFill>
              </a:rPr>
              <a:t>methotrexate</a:t>
            </a:r>
            <a:endParaRPr lang="en-IN" b="1" dirty="0">
              <a:solidFill>
                <a:schemeClr val="accent1">
                  <a:lumMod val="75000"/>
                </a:schemeClr>
              </a:solidFill>
            </a:endParaRPr>
          </a:p>
        </p:txBody>
      </p:sp>
      <p:sp>
        <p:nvSpPr>
          <p:cNvPr id="3" name="Content Placeholder 2"/>
          <p:cNvSpPr>
            <a:spLocks noGrp="1"/>
          </p:cNvSpPr>
          <p:nvPr>
            <p:ph sz="quarter" idx="1"/>
          </p:nvPr>
        </p:nvSpPr>
        <p:spPr>
          <a:xfrm>
            <a:off x="457200" y="1600200"/>
            <a:ext cx="7696200" cy="5029200"/>
          </a:xfrm>
        </p:spPr>
        <p:txBody>
          <a:bodyPr/>
          <a:lstStyle/>
          <a:p>
            <a:r>
              <a:rPr lang="en-IN" dirty="0" smtClean="0"/>
              <a:t>The </a:t>
            </a:r>
            <a:r>
              <a:rPr lang="en-IN" dirty="0" err="1" smtClean="0"/>
              <a:t>boavailability</a:t>
            </a:r>
            <a:r>
              <a:rPr lang="en-IN" dirty="0" smtClean="0"/>
              <a:t> of oral and parental </a:t>
            </a:r>
            <a:r>
              <a:rPr lang="en-IN" dirty="0" err="1" smtClean="0"/>
              <a:t>methotrexate</a:t>
            </a:r>
            <a:r>
              <a:rPr lang="en-IN" dirty="0" smtClean="0"/>
              <a:t> is similar. </a:t>
            </a:r>
          </a:p>
          <a:p>
            <a:r>
              <a:rPr lang="en-IN" dirty="0" smtClean="0"/>
              <a:t>Some trials have evaluated oral </a:t>
            </a:r>
            <a:r>
              <a:rPr lang="en-IN" dirty="0" err="1" smtClean="0"/>
              <a:t>methotrexate</a:t>
            </a:r>
            <a:r>
              <a:rPr lang="en-IN" dirty="0" smtClean="0"/>
              <a:t> of </a:t>
            </a:r>
          </a:p>
          <a:p>
            <a:pPr>
              <a:buNone/>
            </a:pPr>
            <a:r>
              <a:rPr lang="en-IN" dirty="0" smtClean="0"/>
              <a:t>  15 mg orally on days 1,3 and 5 with </a:t>
            </a:r>
            <a:r>
              <a:rPr lang="en-IN" dirty="0" err="1" smtClean="0"/>
              <a:t>folinic</a:t>
            </a:r>
            <a:r>
              <a:rPr lang="en-IN" dirty="0" smtClean="0"/>
              <a:t> acid on days 2,4,6.</a:t>
            </a:r>
          </a:p>
          <a:p>
            <a:pPr>
              <a:buNone/>
            </a:pPr>
            <a:endParaRPr lang="en-IN" dirty="0" smtClean="0"/>
          </a:p>
          <a:p>
            <a:pPr>
              <a:buNone/>
            </a:pPr>
            <a:r>
              <a:rPr lang="en-IN" b="1" dirty="0" smtClean="0">
                <a:solidFill>
                  <a:schemeClr val="accent1">
                    <a:lumMod val="75000"/>
                  </a:schemeClr>
                </a:solidFill>
              </a:rPr>
              <a:t>This regimen </a:t>
            </a:r>
            <a:r>
              <a:rPr lang="en-IN" dirty="0" smtClean="0"/>
              <a:t>was followed in patients who had</a:t>
            </a:r>
          </a:p>
          <a:p>
            <a:r>
              <a:rPr lang="en-IN" dirty="0" smtClean="0"/>
              <a:t>Beta </a:t>
            </a:r>
            <a:r>
              <a:rPr lang="en-IN" dirty="0" err="1" smtClean="0"/>
              <a:t>HCg</a:t>
            </a:r>
            <a:r>
              <a:rPr lang="en-IN" dirty="0" smtClean="0"/>
              <a:t> of &lt; 5000 IU/l</a:t>
            </a:r>
          </a:p>
          <a:p>
            <a:r>
              <a:rPr lang="en-IN" dirty="0" smtClean="0"/>
              <a:t>Tubal pregnancy without  cardiac activity</a:t>
            </a:r>
          </a:p>
          <a:p>
            <a:r>
              <a:rPr lang="en-IN" dirty="0" smtClean="0"/>
              <a:t>Mass of &lt; 3.5 cm</a:t>
            </a:r>
            <a:endParaRPr lang="en-IN" dirty="0"/>
          </a:p>
        </p:txBody>
      </p:sp>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7467600" cy="990600"/>
          </a:xfrm>
        </p:spPr>
        <p:txBody>
          <a:bodyPr/>
          <a:lstStyle/>
          <a:p>
            <a:r>
              <a:rPr lang="en-IN" b="1" dirty="0" err="1" smtClean="0">
                <a:solidFill>
                  <a:schemeClr val="accent1">
                    <a:lumMod val="75000"/>
                  </a:schemeClr>
                </a:solidFill>
              </a:rPr>
              <a:t>Mifepristone</a:t>
            </a:r>
            <a:r>
              <a:rPr lang="en-IN" b="1" dirty="0" smtClean="0">
                <a:solidFill>
                  <a:schemeClr val="accent1">
                    <a:lumMod val="75000"/>
                  </a:schemeClr>
                </a:solidFill>
              </a:rPr>
              <a:t> With </a:t>
            </a:r>
            <a:r>
              <a:rPr lang="en-IN" b="1" dirty="0" err="1" smtClean="0">
                <a:solidFill>
                  <a:schemeClr val="accent1">
                    <a:lumMod val="75000"/>
                  </a:schemeClr>
                </a:solidFill>
              </a:rPr>
              <a:t>Methotrexate</a:t>
            </a:r>
            <a:r>
              <a:rPr lang="en-IN" b="1" dirty="0" smtClean="0">
                <a:solidFill>
                  <a:schemeClr val="accent1">
                    <a:lumMod val="75000"/>
                  </a:schemeClr>
                </a:solidFill>
              </a:rPr>
              <a:t> </a:t>
            </a:r>
            <a:endParaRPr lang="en-IN" b="1" dirty="0">
              <a:solidFill>
                <a:schemeClr val="accent1">
                  <a:lumMod val="75000"/>
                </a:schemeClr>
              </a:solidFill>
            </a:endParaRPr>
          </a:p>
        </p:txBody>
      </p:sp>
      <p:sp>
        <p:nvSpPr>
          <p:cNvPr id="3" name="Content Placeholder 2"/>
          <p:cNvSpPr>
            <a:spLocks noGrp="1"/>
          </p:cNvSpPr>
          <p:nvPr>
            <p:ph sz="quarter" idx="1"/>
          </p:nvPr>
        </p:nvSpPr>
        <p:spPr>
          <a:xfrm>
            <a:off x="457200" y="2209800"/>
            <a:ext cx="7467600" cy="4264152"/>
          </a:xfrm>
        </p:spPr>
        <p:txBody>
          <a:bodyPr/>
          <a:lstStyle/>
          <a:p>
            <a:r>
              <a:rPr lang="en-IN" dirty="0" smtClean="0"/>
              <a:t>In single dose regimen addition of 600 mg of </a:t>
            </a:r>
            <a:r>
              <a:rPr lang="en-IN" dirty="0" err="1" smtClean="0"/>
              <a:t>mifepristone</a:t>
            </a:r>
            <a:r>
              <a:rPr lang="en-IN" dirty="0" smtClean="0"/>
              <a:t> orally to single dose </a:t>
            </a:r>
            <a:r>
              <a:rPr lang="en-IN" dirty="0" err="1" smtClean="0"/>
              <a:t>methotrexate</a:t>
            </a:r>
            <a:r>
              <a:rPr lang="en-IN" dirty="0" smtClean="0"/>
              <a:t> might improve </a:t>
            </a:r>
            <a:r>
              <a:rPr lang="en-IN" dirty="0" err="1" smtClean="0"/>
              <a:t>eficacy</a:t>
            </a:r>
            <a:r>
              <a:rPr lang="en-IN" dirty="0" smtClean="0"/>
              <a:t> and speed resolution of </a:t>
            </a:r>
            <a:r>
              <a:rPr lang="en-IN" dirty="0" err="1" smtClean="0"/>
              <a:t>unruptured</a:t>
            </a:r>
            <a:r>
              <a:rPr lang="en-IN" dirty="0" smtClean="0"/>
              <a:t> ectopic pregnancies.</a:t>
            </a:r>
            <a:endParaRPr lang="en-IN" dirty="0"/>
          </a:p>
        </p:txBody>
      </p:sp>
    </p:spTree>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3" name="TextBox 2"/>
          <p:cNvSpPr txBox="1"/>
          <p:nvPr/>
        </p:nvSpPr>
        <p:spPr>
          <a:xfrm>
            <a:off x="3785934" y="2751999"/>
            <a:ext cx="5006499" cy="120032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200" b="1" kern="0" dirty="0" smtClean="0">
                <a:solidFill>
                  <a:srgbClr val="FFFFFF"/>
                </a:solidFill>
                <a:effectLst>
                  <a:outerShdw blurRad="76200" dist="76200" dir="6600000" algn="t" rotWithShape="0">
                    <a:prstClr val="black">
                      <a:alpha val="35000"/>
                    </a:prstClr>
                  </a:outerShdw>
                </a:effectLst>
                <a:latin typeface="Arial" pitchFamily="34" charset="0"/>
                <a:cs typeface="Arial" pitchFamily="34" charset="0"/>
              </a:rPr>
              <a:t>SURGICAL</a:t>
            </a:r>
            <a:endParaRPr kumimoji="0" lang="en-US" sz="7200" b="1" i="0" u="none" strike="noStrike" kern="0" cap="none" spc="0" normalizeH="0" baseline="0" noProof="0" dirty="0" smtClean="0">
              <a:ln>
                <a:noFill/>
              </a:ln>
              <a:solidFill>
                <a:srgbClr val="FFFFFF"/>
              </a:solidFill>
              <a:effectLst>
                <a:outerShdw blurRad="76200" dist="76200" dir="6600000" algn="t" rotWithShape="0">
                  <a:prstClr val="black">
                    <a:alpha val="35000"/>
                  </a:prstClr>
                </a:outerShdw>
              </a:effectLst>
              <a:uLnTx/>
              <a:uFillTx/>
              <a:latin typeface="Arial" pitchFamily="34" charset="0"/>
              <a:cs typeface="Arial" pitchFamily="34" charset="0"/>
            </a:endParaRPr>
          </a:p>
        </p:txBody>
      </p:sp>
      <p:sp>
        <p:nvSpPr>
          <p:cNvPr id="4" name="TextBox 3"/>
          <p:cNvSpPr txBox="1"/>
          <p:nvPr/>
        </p:nvSpPr>
        <p:spPr>
          <a:xfrm>
            <a:off x="1212614" y="4047479"/>
            <a:ext cx="6175157"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smtClean="0">
                <a:ln>
                  <a:noFill/>
                </a:ln>
                <a:solidFill>
                  <a:schemeClr val="bg1"/>
                </a:solidFill>
                <a:effectLst/>
                <a:uLnTx/>
                <a:uFillTx/>
                <a:latin typeface="Arial" pitchFamily="34" charset="0"/>
                <a:cs typeface="Arial" pitchFamily="34" charset="0"/>
              </a:rPr>
              <a:t>MANAGEMENT</a:t>
            </a: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1598167" y="576335"/>
            <a:ext cx="714375" cy="1495425"/>
          </a:xfrm>
          <a:prstGeom prst="rect">
            <a:avLst/>
          </a:prstGeom>
        </p:spPr>
      </p:pic>
      <p:pic>
        <p:nvPicPr>
          <p:cNvPr id="2" name="Picture 2"/>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1774380" y="643010"/>
            <a:ext cx="1333500" cy="1590675"/>
          </a:xfrm>
          <a:prstGeom prst="rect">
            <a:avLst/>
          </a:prstGeom>
        </p:spPr>
      </p:pic>
      <p:pic>
        <p:nvPicPr>
          <p:cNvPr id="1027" name="Picture 3"/>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1845817" y="1281185"/>
            <a:ext cx="1895475" cy="1076325"/>
          </a:xfrm>
          <a:prstGeom prst="rect">
            <a:avLst/>
          </a:prstGeom>
        </p:spPr>
      </p:pic>
      <p:pic>
        <p:nvPicPr>
          <p:cNvPr id="1029" name="Picture 5"/>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1793430" y="1857448"/>
            <a:ext cx="1790700" cy="1581150"/>
          </a:xfrm>
          <a:prstGeom prst="rect">
            <a:avLst/>
          </a:prstGeom>
        </p:spPr>
      </p:pic>
      <p:pic>
        <p:nvPicPr>
          <p:cNvPr id="1028" name="Picture 4"/>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2174430" y="1833635"/>
            <a:ext cx="1371600" cy="771525"/>
          </a:xfrm>
          <a:prstGeom prst="rect">
            <a:avLst/>
          </a:prstGeom>
        </p:spPr>
      </p:pic>
      <p:pic>
        <p:nvPicPr>
          <p:cNvPr id="1030" name="Picture 6"/>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1736280" y="2162248"/>
            <a:ext cx="1009650" cy="1600200"/>
          </a:xfrm>
          <a:prstGeom prst="rect">
            <a:avLst/>
          </a:prstGeom>
        </p:spPr>
      </p:pic>
      <p:pic>
        <p:nvPicPr>
          <p:cNvPr id="1031" name="Picture 7"/>
          <p:cNvPicPr>
            <a:picLocks noChangeAspect="1" noChangeArrowheads="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1126680" y="1938410"/>
            <a:ext cx="1143000" cy="1952625"/>
          </a:xfrm>
          <a:prstGeom prst="rect">
            <a:avLst/>
          </a:prstGeom>
        </p:spPr>
      </p:pic>
      <p:pic>
        <p:nvPicPr>
          <p:cNvPr id="1032" name="Picture 8"/>
          <p:cNvPicPr>
            <a:picLocks noChangeAspect="1" noChangeArrowheads="1"/>
          </p:cNvPicPr>
          <p:nvPr/>
        </p:nvPicPr>
        <p:blipFill>
          <a:blip r:embed="rId11" cstate="email">
            <a:extLst>
              <a:ext uri="{28A0092B-C50C-407E-A947-70E740481C1C}">
                <a14:useLocalDpi xmlns:a14="http://schemas.microsoft.com/office/drawing/2010/main" xmlns=""/>
              </a:ext>
            </a:extLst>
          </a:blip>
          <a:srcRect/>
          <a:stretch>
            <a:fillRect/>
          </a:stretch>
        </p:blipFill>
        <p:spPr bwMode="auto">
          <a:xfrm>
            <a:off x="431355" y="1838398"/>
            <a:ext cx="1771650" cy="1314450"/>
          </a:xfrm>
          <a:prstGeom prst="rect">
            <a:avLst/>
          </a:prstGeom>
        </p:spPr>
      </p:pic>
      <p:pic>
        <p:nvPicPr>
          <p:cNvPr id="1033" name="Picture 9"/>
          <p:cNvPicPr>
            <a:picLocks noChangeAspect="1" noChangeArrowheads="1"/>
          </p:cNvPicPr>
          <p:nvPr/>
        </p:nvPicPr>
        <p:blipFill>
          <a:blip r:embed="rId12" cstate="email">
            <a:extLst>
              <a:ext uri="{28A0092B-C50C-407E-A947-70E740481C1C}">
                <a14:useLocalDpi xmlns:a14="http://schemas.microsoft.com/office/drawing/2010/main" xmlns=""/>
              </a:ext>
            </a:extLst>
          </a:blip>
          <a:srcRect/>
          <a:stretch>
            <a:fillRect/>
          </a:stretch>
        </p:blipFill>
        <p:spPr bwMode="auto">
          <a:xfrm>
            <a:off x="450405" y="1628848"/>
            <a:ext cx="1600200" cy="723900"/>
          </a:xfrm>
          <a:prstGeom prst="rect">
            <a:avLst/>
          </a:prstGeom>
        </p:spPr>
      </p:pic>
      <p:pic>
        <p:nvPicPr>
          <p:cNvPr id="1034" name="Picture 10"/>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659955" y="757310"/>
            <a:ext cx="1733550" cy="1533525"/>
          </a:xfrm>
          <a:prstGeom prst="rect">
            <a:avLst/>
          </a:prstGeom>
        </p:spPr>
      </p:pic>
      <p:grpSp>
        <p:nvGrpSpPr>
          <p:cNvPr id="5" name="Group 24"/>
          <p:cNvGrpSpPr/>
          <p:nvPr/>
        </p:nvGrpSpPr>
        <p:grpSpPr>
          <a:xfrm>
            <a:off x="1118947" y="1218629"/>
            <a:ext cx="1838340" cy="1838340"/>
            <a:chOff x="1125742" y="1666231"/>
            <a:chExt cx="1838340" cy="1838340"/>
          </a:xfrm>
          <a:solidFill>
            <a:schemeClr val="tx1"/>
          </a:solidFill>
        </p:grpSpPr>
        <p:sp>
          <p:nvSpPr>
            <p:cNvPr id="9" name="Oval 8"/>
            <p:cNvSpPr/>
            <p:nvPr/>
          </p:nvSpPr>
          <p:spPr>
            <a:xfrm>
              <a:off x="1125742" y="1666231"/>
              <a:ext cx="1838340" cy="1838340"/>
            </a:xfrm>
            <a:prstGeom prst="ellipse">
              <a:avLst/>
            </a:prstGeom>
            <a:grpFill/>
            <a:ln w="25400" cap="flat" cmpd="sng" algn="ctr">
              <a:noFill/>
              <a:prstDash val="solid"/>
            </a:ln>
            <a:effectLst>
              <a:softEdge rad="685800"/>
            </a:effectLst>
            <a:scene3d>
              <a:camera prst="orthographicFront"/>
              <a:lightRig rig="threePt" dir="t"/>
            </a:scene3d>
            <a:sp3d extrusionH="19050" prstMaterial="plastic">
              <a:bevelT w="95250" h="95250"/>
              <a:extrusionClr>
                <a:sysClr val="window" lastClr="FFFFFF"/>
              </a:extrusion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a:ln>
                  <a:noFill/>
                </a:ln>
                <a:solidFill>
                  <a:sysClr val="window" lastClr="FFFFFF"/>
                </a:solidFill>
                <a:effectLst/>
                <a:uLnTx/>
                <a:uFillTx/>
                <a:latin typeface="Arial Black" pitchFamily="34" charset="0"/>
                <a:ea typeface="+mn-ea"/>
                <a:cs typeface="+mn-cs"/>
              </a:endParaRPr>
            </a:p>
          </p:txBody>
        </p:sp>
        <p:grpSp>
          <p:nvGrpSpPr>
            <p:cNvPr id="6" name="Group 4"/>
            <p:cNvGrpSpPr>
              <a:grpSpLocks/>
            </p:cNvGrpSpPr>
            <p:nvPr/>
          </p:nvGrpSpPr>
          <p:grpSpPr bwMode="auto">
            <a:xfrm>
              <a:off x="1163638" y="1689100"/>
              <a:ext cx="1755775" cy="1754188"/>
              <a:chOff x="1265381" y="2235198"/>
              <a:chExt cx="1754909" cy="1754909"/>
            </a:xfrm>
            <a:grpFill/>
          </p:grpSpPr>
          <p:sp>
            <p:nvSpPr>
              <p:cNvPr id="23" name="Oval 22"/>
              <p:cNvSpPr/>
              <p:nvPr/>
            </p:nvSpPr>
            <p:spPr>
              <a:xfrm>
                <a:off x="1265381" y="2235198"/>
                <a:ext cx="1754909" cy="17549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TextBox 20"/>
              <p:cNvSpPr txBox="1">
                <a:spLocks noChangeArrowheads="1"/>
              </p:cNvSpPr>
              <p:nvPr/>
            </p:nvSpPr>
            <p:spPr bwMode="auto">
              <a:xfrm>
                <a:off x="1699696" y="2362200"/>
                <a:ext cx="804632" cy="1431749"/>
              </a:xfrm>
              <a:prstGeom prst="rect">
                <a:avLst/>
              </a:prstGeom>
              <a:grpFill/>
            </p:spPr>
            <p:txBody>
              <a:bodyPr wrap="none">
                <a:spAutoFit/>
              </a:bodyPr>
              <a:lstStyle/>
              <a:p>
                <a:pPr algn="ctr"/>
                <a:r>
                  <a:rPr lang="en-US" sz="8700" b="1" dirty="0" smtClean="0">
                    <a:solidFill>
                      <a:schemeClr val="accent1"/>
                    </a:solidFill>
                    <a:latin typeface="Arial" pitchFamily="34" charset="0"/>
                    <a:cs typeface="Arial" pitchFamily="34" charset="0"/>
                  </a:rPr>
                  <a:t>3</a:t>
                </a:r>
                <a:endParaRPr lang="en-US" sz="8700" b="1" dirty="0">
                  <a:solidFill>
                    <a:schemeClr val="accent1"/>
                  </a:solidFill>
                  <a:latin typeface="Arial" pitchFamily="34" charset="0"/>
                  <a:cs typeface="Arial" pitchFamily="34" charset="0"/>
                </a:endParaRPr>
              </a:p>
            </p:txBody>
          </p:sp>
        </p:grpSp>
      </p:grpSp>
    </p:spTree>
    <p:extLst>
      <p:ext uri="{BB962C8B-B14F-4D97-AF65-F5344CB8AC3E}">
        <p14:creationId xmlns:p14="http://schemas.microsoft.com/office/powerpoint/2010/main" xmlns="" val="24317347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100"/>
                            </p:stCondLst>
                            <p:childTnLst>
                              <p:par>
                                <p:cTn id="8" presetID="1" presetClass="entr" presetSubtype="0" fill="hold" grpId="0" nodeType="afterEffect">
                                  <p:stCondLst>
                                    <p:cond delay="25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350"/>
                            </p:stCondLst>
                            <p:childTnLst>
                              <p:par>
                                <p:cTn id="11" presetID="23" presetClass="entr" presetSubtype="16" fill="hold" nodeType="afterEffect">
                                  <p:stCondLst>
                                    <p:cond delay="30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00" fill="hold"/>
                                        <p:tgtEl>
                                          <p:spTgt spid="1026"/>
                                        </p:tgtEl>
                                        <p:attrNameLst>
                                          <p:attrName>ppt_w</p:attrName>
                                        </p:attrNameLst>
                                      </p:cBhvr>
                                      <p:tavLst>
                                        <p:tav tm="0">
                                          <p:val>
                                            <p:fltVal val="0"/>
                                          </p:val>
                                        </p:tav>
                                        <p:tav tm="100000">
                                          <p:val>
                                            <p:strVal val="#ppt_w"/>
                                          </p:val>
                                        </p:tav>
                                      </p:tavLst>
                                    </p:anim>
                                    <p:anim calcmode="lin" valueType="num">
                                      <p:cBhvr>
                                        <p:cTn id="14" dur="100" fill="hold"/>
                                        <p:tgtEl>
                                          <p:spTgt spid="1026"/>
                                        </p:tgtEl>
                                        <p:attrNameLst>
                                          <p:attrName>ppt_h</p:attrName>
                                        </p:attrNameLst>
                                      </p:cBhvr>
                                      <p:tavLst>
                                        <p:tav tm="0">
                                          <p:val>
                                            <p:fltVal val="0"/>
                                          </p:val>
                                        </p:tav>
                                        <p:tav tm="100000">
                                          <p:val>
                                            <p:strVal val="#ppt_h"/>
                                          </p:val>
                                        </p:tav>
                                      </p:tavLst>
                                    </p:anim>
                                  </p:childTnLst>
                                </p:cTn>
                              </p:par>
                            </p:childTnLst>
                          </p:cTn>
                        </p:par>
                        <p:par>
                          <p:cTn id="15" fill="hold">
                            <p:stCondLst>
                              <p:cond delay="750"/>
                            </p:stCondLst>
                            <p:childTnLst>
                              <p:par>
                                <p:cTn id="16" presetID="6" presetClass="emph" presetSubtype="0" decel="52000" fill="hold" nodeType="afterEffect">
                                  <p:stCondLst>
                                    <p:cond delay="0"/>
                                  </p:stCondLst>
                                  <p:childTnLst>
                                    <p:animScale>
                                      <p:cBhvr>
                                        <p:cTn id="17" dur="100" fill="hold"/>
                                        <p:tgtEl>
                                          <p:spTgt spid="1026"/>
                                        </p:tgtEl>
                                      </p:cBhvr>
                                      <p:by x="95000" y="95000"/>
                                    </p:animScale>
                                  </p:childTnLst>
                                </p:cTn>
                              </p:par>
                            </p:childTnLst>
                          </p:cTn>
                        </p:par>
                        <p:par>
                          <p:cTn id="18" fill="hold">
                            <p:stCondLst>
                              <p:cond delay="850"/>
                            </p:stCondLst>
                            <p:childTnLst>
                              <p:par>
                                <p:cTn id="19" presetID="23" presetClass="entr" presetSubtype="16" fill="hold"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p:cTn id="21" dur="100" fill="hold"/>
                                        <p:tgtEl>
                                          <p:spTgt spid="1033"/>
                                        </p:tgtEl>
                                        <p:attrNameLst>
                                          <p:attrName>ppt_w</p:attrName>
                                        </p:attrNameLst>
                                      </p:cBhvr>
                                      <p:tavLst>
                                        <p:tav tm="0">
                                          <p:val>
                                            <p:fltVal val="0"/>
                                          </p:val>
                                        </p:tav>
                                        <p:tav tm="100000">
                                          <p:val>
                                            <p:strVal val="#ppt_w"/>
                                          </p:val>
                                        </p:tav>
                                      </p:tavLst>
                                    </p:anim>
                                    <p:anim calcmode="lin" valueType="num">
                                      <p:cBhvr>
                                        <p:cTn id="22" dur="100" fill="hold"/>
                                        <p:tgtEl>
                                          <p:spTgt spid="1033"/>
                                        </p:tgtEl>
                                        <p:attrNameLst>
                                          <p:attrName>ppt_h</p:attrName>
                                        </p:attrNameLst>
                                      </p:cBhvr>
                                      <p:tavLst>
                                        <p:tav tm="0">
                                          <p:val>
                                            <p:fltVal val="0"/>
                                          </p:val>
                                        </p:tav>
                                        <p:tav tm="100000">
                                          <p:val>
                                            <p:strVal val="#ppt_h"/>
                                          </p:val>
                                        </p:tav>
                                      </p:tavLst>
                                    </p:anim>
                                  </p:childTnLst>
                                </p:cTn>
                              </p:par>
                            </p:childTnLst>
                          </p:cTn>
                        </p:par>
                        <p:par>
                          <p:cTn id="23" fill="hold">
                            <p:stCondLst>
                              <p:cond delay="950"/>
                            </p:stCondLst>
                            <p:childTnLst>
                              <p:par>
                                <p:cTn id="24" presetID="6" presetClass="emph" presetSubtype="0" decel="52000" fill="hold" nodeType="afterEffect">
                                  <p:stCondLst>
                                    <p:cond delay="0"/>
                                  </p:stCondLst>
                                  <p:childTnLst>
                                    <p:animScale>
                                      <p:cBhvr>
                                        <p:cTn id="25" dur="100" fill="hold"/>
                                        <p:tgtEl>
                                          <p:spTgt spid="1033"/>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style>
          <a:lnRef idx="3">
            <a:schemeClr val="lt1"/>
          </a:lnRef>
          <a:fillRef idx="1">
            <a:schemeClr val="accent3"/>
          </a:fillRef>
          <a:effectRef idx="1">
            <a:schemeClr val="accent3"/>
          </a:effectRef>
          <a:fontRef idx="minor">
            <a:schemeClr val="lt1"/>
          </a:fontRef>
        </p:style>
        <p:txBody>
          <a:bodyPr>
            <a:normAutofit/>
          </a:bodyPr>
          <a:lstStyle/>
          <a:p>
            <a:r>
              <a:rPr lang="en-US" b="0" dirty="0" smtClean="0">
                <a:solidFill>
                  <a:schemeClr val="tx1"/>
                </a:solidFill>
                <a:effectLst/>
                <a:latin typeface="Times New Roman" pitchFamily="18" charset="0"/>
                <a:cs typeface="Times New Roman" pitchFamily="18" charset="0"/>
              </a:rPr>
              <a:t>Indications for surgical treatment</a:t>
            </a:r>
            <a:endParaRPr lang="en-US" b="0" dirty="0">
              <a:solidFill>
                <a:schemeClr val="tx1"/>
              </a:solidFill>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b="0" dirty="0" smtClean="0">
                <a:solidFill>
                  <a:schemeClr val="tx1"/>
                </a:solidFill>
                <a:effectLst/>
                <a:latin typeface="Times New Roman" pitchFamily="18" charset="0"/>
                <a:cs typeface="Times New Roman" pitchFamily="18" charset="0"/>
              </a:rPr>
              <a:t>The patient is not a suitable candidate for medical therapy.</a:t>
            </a:r>
          </a:p>
          <a:p>
            <a:r>
              <a:rPr lang="en-US" b="0" dirty="0" smtClean="0">
                <a:solidFill>
                  <a:schemeClr val="tx1"/>
                </a:solidFill>
                <a:effectLst/>
                <a:latin typeface="Times New Roman" pitchFamily="18" charset="0"/>
                <a:cs typeface="Times New Roman" pitchFamily="18" charset="0"/>
              </a:rPr>
              <a:t>Medical therapy has failed.</a:t>
            </a:r>
          </a:p>
          <a:p>
            <a:r>
              <a:rPr lang="en-US" b="0" dirty="0" smtClean="0">
                <a:solidFill>
                  <a:schemeClr val="tx1"/>
                </a:solidFill>
                <a:effectLst/>
                <a:latin typeface="Times New Roman" pitchFamily="18" charset="0"/>
                <a:cs typeface="Times New Roman" pitchFamily="18" charset="0"/>
              </a:rPr>
              <a:t>The patient has a </a:t>
            </a:r>
            <a:r>
              <a:rPr lang="en-US" b="0" dirty="0" err="1" smtClean="0">
                <a:solidFill>
                  <a:schemeClr val="tx1"/>
                </a:solidFill>
                <a:effectLst/>
                <a:latin typeface="Times New Roman" pitchFamily="18" charset="0"/>
                <a:cs typeface="Times New Roman" pitchFamily="18" charset="0"/>
              </a:rPr>
              <a:t>heterotropic</a:t>
            </a:r>
            <a:r>
              <a:rPr lang="en-US" b="0" dirty="0" smtClean="0">
                <a:solidFill>
                  <a:schemeClr val="tx1"/>
                </a:solidFill>
                <a:effectLst/>
                <a:latin typeface="Times New Roman" pitchFamily="18" charset="0"/>
                <a:cs typeface="Times New Roman" pitchFamily="18" charset="0"/>
              </a:rPr>
              <a:t> pregnancy with a viable intrauterine pregnancy.</a:t>
            </a:r>
          </a:p>
          <a:p>
            <a:r>
              <a:rPr lang="en-US" b="0" dirty="0" smtClean="0">
                <a:solidFill>
                  <a:schemeClr val="tx1"/>
                </a:solidFill>
                <a:effectLst/>
                <a:latin typeface="Times New Roman" pitchFamily="18" charset="0"/>
                <a:cs typeface="Times New Roman" pitchFamily="18" charset="0"/>
              </a:rPr>
              <a:t>The patient is </a:t>
            </a:r>
            <a:r>
              <a:rPr lang="en-US" b="0" dirty="0" err="1" smtClean="0">
                <a:solidFill>
                  <a:schemeClr val="tx1"/>
                </a:solidFill>
                <a:effectLst/>
                <a:latin typeface="Times New Roman" pitchFamily="18" charset="0"/>
                <a:cs typeface="Times New Roman" pitchFamily="18" charset="0"/>
              </a:rPr>
              <a:t>hemodynamically</a:t>
            </a:r>
            <a:r>
              <a:rPr lang="en-US" b="0" dirty="0" smtClean="0">
                <a:solidFill>
                  <a:schemeClr val="tx1"/>
                </a:solidFill>
                <a:effectLst/>
                <a:latin typeface="Times New Roman" pitchFamily="18" charset="0"/>
                <a:cs typeface="Times New Roman" pitchFamily="18" charset="0"/>
              </a:rPr>
              <a:t> unstable and needs immediate treatment.</a:t>
            </a:r>
            <a:br>
              <a:rPr lang="en-US" b="0" dirty="0" smtClean="0">
                <a:solidFill>
                  <a:schemeClr val="tx1"/>
                </a:solidFill>
                <a:effectLst/>
                <a:latin typeface="Times New Roman" pitchFamily="18" charset="0"/>
                <a:cs typeface="Times New Roman" pitchFamily="18" charset="0"/>
              </a:rPr>
            </a:br>
            <a:endParaRPr lang="en-US" b="0" dirty="0">
              <a:solidFill>
                <a:schemeClr val="tx1"/>
              </a:solidFill>
              <a:effectLst/>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00108"/>
            <a:ext cx="8686800" cy="5381302"/>
          </a:xfrm>
        </p:spPr>
        <p:txBody>
          <a:bodyPr>
            <a:normAutofit lnSpcReduction="10000"/>
          </a:bodyPr>
          <a:lstStyle/>
          <a:p>
            <a:pPr>
              <a:buNone/>
            </a:pPr>
            <a:r>
              <a:rPr lang="en-US" sz="2400" b="1" dirty="0" smtClean="0">
                <a:solidFill>
                  <a:schemeClr val="accent1">
                    <a:lumMod val="75000"/>
                  </a:schemeClr>
                </a:solidFill>
                <a:effectLst/>
                <a:latin typeface="Times New Roman" pitchFamily="18" charset="0"/>
                <a:cs typeface="Times New Roman" pitchFamily="18" charset="0"/>
              </a:rPr>
              <a:t> 1. Linear salpingostomy:</a:t>
            </a:r>
          </a:p>
          <a:p>
            <a:pPr>
              <a:buFont typeface="Wingdings" pitchFamily="2" charset="2"/>
              <a:buChar char="v"/>
            </a:pPr>
            <a:r>
              <a:rPr lang="en-US" dirty="0" smtClean="0">
                <a:latin typeface="Times New Roman" pitchFamily="18" charset="0"/>
                <a:cs typeface="Times New Roman" pitchFamily="18" charset="0"/>
              </a:rPr>
              <a:t>&lt; 2</a:t>
            </a:r>
            <a:r>
              <a:rPr lang="en-US" sz="2400" b="0" dirty="0" smtClean="0">
                <a:solidFill>
                  <a:schemeClr val="tx1"/>
                </a:solidFill>
                <a:effectLst/>
                <a:latin typeface="Times New Roman" pitchFamily="18" charset="0"/>
                <a:cs typeface="Times New Roman" pitchFamily="18" charset="0"/>
              </a:rPr>
              <a:t>cm size, </a:t>
            </a:r>
          </a:p>
          <a:p>
            <a:pPr>
              <a:buFont typeface="Wingdings" pitchFamily="2" charset="2"/>
              <a:buChar char="v"/>
            </a:pPr>
            <a:r>
              <a:rPr lang="en-US" sz="2400" b="0" dirty="0" err="1" smtClean="0">
                <a:solidFill>
                  <a:schemeClr val="tx1"/>
                </a:solidFill>
                <a:effectLst/>
                <a:latin typeface="Times New Roman" pitchFamily="18" charset="0"/>
                <a:cs typeface="Times New Roman" pitchFamily="18" charset="0"/>
              </a:rPr>
              <a:t>unruptured</a:t>
            </a:r>
            <a:r>
              <a:rPr lang="en-US" sz="2400" b="0" dirty="0" smtClean="0">
                <a:solidFill>
                  <a:schemeClr val="tx1"/>
                </a:solidFill>
                <a:effectLst/>
                <a:latin typeface="Times New Roman" pitchFamily="18" charset="0"/>
                <a:cs typeface="Times New Roman" pitchFamily="18" charset="0"/>
              </a:rPr>
              <a:t> tubal pregnancy, </a:t>
            </a:r>
          </a:p>
          <a:p>
            <a:pPr>
              <a:buFont typeface="Wingdings" pitchFamily="2" charset="2"/>
              <a:buChar char="v"/>
            </a:pPr>
            <a:r>
              <a:rPr lang="en-US" sz="2400" b="0" dirty="0" smtClean="0">
                <a:solidFill>
                  <a:schemeClr val="tx1"/>
                </a:solidFill>
                <a:effectLst/>
                <a:latin typeface="Times New Roman" pitchFamily="18" charset="0"/>
                <a:cs typeface="Times New Roman" pitchFamily="18" charset="0"/>
              </a:rPr>
              <a:t>in distal third of tube</a:t>
            </a:r>
          </a:p>
          <a:p>
            <a:pPr>
              <a:buNone/>
            </a:pPr>
            <a:endParaRPr lang="en-US" sz="2400" b="0" dirty="0" smtClean="0">
              <a:solidFill>
                <a:schemeClr val="tx1"/>
              </a:solidFill>
              <a:effectLst/>
              <a:latin typeface="Times New Roman" pitchFamily="18" charset="0"/>
              <a:cs typeface="Times New Roman" pitchFamily="18" charset="0"/>
            </a:endParaRPr>
          </a:p>
          <a:p>
            <a:pPr>
              <a:buFont typeface="Wingdings" pitchFamily="2" charset="2"/>
              <a:buChar char="v"/>
            </a:pPr>
            <a:r>
              <a:rPr lang="en-US" sz="2400" b="0" dirty="0" err="1" smtClean="0">
                <a:solidFill>
                  <a:schemeClr val="tx1"/>
                </a:solidFill>
                <a:effectLst/>
                <a:latin typeface="Times New Roman" pitchFamily="18" charset="0"/>
                <a:cs typeface="Times New Roman" pitchFamily="18" charset="0"/>
              </a:rPr>
              <a:t>Antemesenteric</a:t>
            </a:r>
            <a:r>
              <a:rPr lang="en-US" sz="2400" b="0" dirty="0" smtClean="0">
                <a:solidFill>
                  <a:schemeClr val="tx1"/>
                </a:solidFill>
                <a:effectLst/>
                <a:latin typeface="Times New Roman" pitchFamily="18" charset="0"/>
                <a:cs typeface="Times New Roman" pitchFamily="18" charset="0"/>
              </a:rPr>
              <a:t> border incised –heals by secondary intention</a:t>
            </a:r>
          </a:p>
          <a:p>
            <a:pPr>
              <a:buFont typeface="Wingdings" pitchFamily="2" charset="2"/>
              <a:buChar char="v"/>
            </a:pPr>
            <a:r>
              <a:rPr lang="en-US" sz="2400" b="0" dirty="0" smtClean="0">
                <a:solidFill>
                  <a:schemeClr val="tx1"/>
                </a:solidFill>
                <a:effectLst/>
                <a:latin typeface="Times New Roman" pitchFamily="18" charset="0"/>
                <a:cs typeface="Times New Roman" pitchFamily="18" charset="0"/>
              </a:rPr>
              <a:t>FOLLOW UP </a:t>
            </a:r>
          </a:p>
          <a:p>
            <a:pPr>
              <a:buNone/>
            </a:pPr>
            <a:endParaRPr lang="en-IN" b="0" dirty="0" smtClean="0">
              <a:solidFill>
                <a:schemeClr val="tx1"/>
              </a:solidFill>
              <a:effectLst/>
              <a:latin typeface="Times New Roman" pitchFamily="18" charset="0"/>
              <a:cs typeface="Times New Roman" pitchFamily="18" charset="0"/>
            </a:endParaRPr>
          </a:p>
          <a:p>
            <a:pPr>
              <a:buNone/>
            </a:pPr>
            <a:r>
              <a:rPr lang="en-IN" b="0" dirty="0" smtClean="0">
                <a:solidFill>
                  <a:schemeClr val="tx1"/>
                </a:solidFill>
                <a:effectLst/>
                <a:latin typeface="Times New Roman" pitchFamily="18" charset="0"/>
                <a:cs typeface="Times New Roman" pitchFamily="18" charset="0"/>
              </a:rPr>
              <a:t>Indications ;</a:t>
            </a:r>
          </a:p>
          <a:p>
            <a:pPr lvl="0"/>
            <a:r>
              <a:rPr lang="en-US" b="0" dirty="0" err="1" smtClean="0">
                <a:solidFill>
                  <a:schemeClr val="tx1"/>
                </a:solidFill>
                <a:effectLst/>
                <a:latin typeface="Times New Roman" pitchFamily="18" charset="0"/>
                <a:cs typeface="Times New Roman" pitchFamily="18" charset="0"/>
              </a:rPr>
              <a:t>Unruptured</a:t>
            </a:r>
            <a:r>
              <a:rPr lang="en-US" b="0" dirty="0" smtClean="0">
                <a:solidFill>
                  <a:schemeClr val="tx1"/>
                </a:solidFill>
                <a:effectLst/>
                <a:latin typeface="Times New Roman" pitchFamily="18" charset="0"/>
                <a:cs typeface="Times New Roman" pitchFamily="18" charset="0"/>
              </a:rPr>
              <a:t> </a:t>
            </a:r>
            <a:r>
              <a:rPr lang="en-US" b="0" dirty="0" err="1" smtClean="0">
                <a:solidFill>
                  <a:schemeClr val="tx1"/>
                </a:solidFill>
                <a:effectLst/>
                <a:latin typeface="Times New Roman" pitchFamily="18" charset="0"/>
                <a:cs typeface="Times New Roman" pitchFamily="18" charset="0"/>
              </a:rPr>
              <a:t>ampullary</a:t>
            </a:r>
            <a:r>
              <a:rPr lang="en-US" b="0" dirty="0" smtClean="0">
                <a:solidFill>
                  <a:schemeClr val="tx1"/>
                </a:solidFill>
                <a:effectLst/>
                <a:latin typeface="Times New Roman" pitchFamily="18" charset="0"/>
                <a:cs typeface="Times New Roman" pitchFamily="18" charset="0"/>
              </a:rPr>
              <a:t> ectopic pregnancy</a:t>
            </a:r>
          </a:p>
          <a:p>
            <a:pPr lvl="0"/>
            <a:r>
              <a:rPr lang="en-US" b="0" dirty="0" smtClean="0">
                <a:solidFill>
                  <a:schemeClr val="tx1"/>
                </a:solidFill>
                <a:effectLst/>
                <a:latin typeface="Times New Roman" pitchFamily="18" charset="0"/>
                <a:cs typeface="Times New Roman" pitchFamily="18" charset="0"/>
              </a:rPr>
              <a:t>Wishes to retain potential for future fertility </a:t>
            </a:r>
          </a:p>
          <a:p>
            <a:pPr lvl="0"/>
            <a:r>
              <a:rPr lang="en-US" b="0" dirty="0" smtClean="0">
                <a:solidFill>
                  <a:schemeClr val="tx1"/>
                </a:solidFill>
                <a:effectLst/>
                <a:latin typeface="Times New Roman" pitchFamily="18" charset="0"/>
                <a:cs typeface="Times New Roman" pitchFamily="18" charset="0"/>
              </a:rPr>
              <a:t>Affected fallopian  tube otherwise normal</a:t>
            </a:r>
          </a:p>
          <a:p>
            <a:pPr lvl="0"/>
            <a:r>
              <a:rPr lang="en-US" b="0" dirty="0" err="1" smtClean="0">
                <a:solidFill>
                  <a:schemeClr val="tx1"/>
                </a:solidFill>
                <a:effectLst/>
                <a:latin typeface="Times New Roman" pitchFamily="18" charset="0"/>
                <a:cs typeface="Times New Roman" pitchFamily="18" charset="0"/>
              </a:rPr>
              <a:t>Contralateral</a:t>
            </a:r>
            <a:r>
              <a:rPr lang="en-US" b="0" dirty="0" smtClean="0">
                <a:solidFill>
                  <a:schemeClr val="tx1"/>
                </a:solidFill>
                <a:effectLst/>
                <a:latin typeface="Times New Roman" pitchFamily="18" charset="0"/>
                <a:cs typeface="Times New Roman" pitchFamily="18" charset="0"/>
              </a:rPr>
              <a:t> tube appears damaged </a:t>
            </a:r>
            <a:endParaRPr lang="en-IN" b="0" dirty="0" smtClean="0">
              <a:solidFill>
                <a:schemeClr val="tx1"/>
              </a:solidFill>
              <a:effectLst/>
              <a:latin typeface="Times New Roman" pitchFamily="18" charset="0"/>
              <a:cs typeface="Times New Roman" pitchFamily="18" charset="0"/>
            </a:endParaRPr>
          </a:p>
          <a:p>
            <a:pPr lvl="1"/>
            <a:endParaRPr lang="en-IN" b="0" dirty="0">
              <a:solidFill>
                <a:schemeClr val="tx1"/>
              </a:solidFill>
              <a:effectLst/>
              <a:latin typeface="Times New Roman" pitchFamily="18" charset="0"/>
              <a:cs typeface="Times New Roman" pitchFamily="18" charset="0"/>
            </a:endParaRPr>
          </a:p>
        </p:txBody>
      </p:sp>
      <p:sp>
        <p:nvSpPr>
          <p:cNvPr id="2" name="Title 1"/>
          <p:cNvSpPr>
            <a:spLocks noGrp="1"/>
          </p:cNvSpPr>
          <p:nvPr>
            <p:ph type="title"/>
          </p:nvPr>
        </p:nvSpPr>
        <p:spPr>
          <a:xfrm>
            <a:off x="357158" y="0"/>
            <a:ext cx="8043890" cy="942996"/>
          </a:xfrm>
        </p:spPr>
        <p:txBody>
          <a:bodyPr/>
          <a:lstStyle/>
          <a:p>
            <a:r>
              <a:rPr lang="en-US" b="0" dirty="0" smtClean="0">
                <a:solidFill>
                  <a:schemeClr val="tx1"/>
                </a:solidFill>
                <a:effectLst/>
                <a:latin typeface="Times New Roman" pitchFamily="18" charset="0"/>
                <a:cs typeface="Times New Roman" pitchFamily="18" charset="0"/>
              </a:rPr>
              <a:t>Surgical management</a:t>
            </a:r>
            <a:endParaRPr lang="en-IN" b="0" dirty="0">
              <a:solidFill>
                <a:schemeClr val="tx1"/>
              </a:solidFill>
              <a:effectLst/>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endParaRPr lang="en-US" b="0" dirty="0">
              <a:solidFill>
                <a:schemeClr val="tx1"/>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7467600" cy="5178552"/>
          </a:xfrm>
        </p:spPr>
        <p:txBody>
          <a:bodyPr/>
          <a:lstStyle/>
          <a:p>
            <a:r>
              <a:rPr lang="en-US" b="1" dirty="0" smtClean="0">
                <a:solidFill>
                  <a:schemeClr val="accent1">
                    <a:lumMod val="75000"/>
                  </a:schemeClr>
                </a:solidFill>
                <a:effectLst/>
                <a:latin typeface="Times New Roman" pitchFamily="18" charset="0"/>
                <a:cs typeface="Times New Roman" pitchFamily="18" charset="0"/>
              </a:rPr>
              <a:t>Contraindications </a:t>
            </a:r>
          </a:p>
          <a:p>
            <a:pPr lvl="0"/>
            <a:r>
              <a:rPr lang="en-US" b="0" dirty="0" smtClean="0">
                <a:solidFill>
                  <a:schemeClr val="tx1"/>
                </a:solidFill>
                <a:effectLst/>
                <a:latin typeface="Times New Roman" pitchFamily="18" charset="0"/>
                <a:cs typeface="Times New Roman" pitchFamily="18" charset="0"/>
              </a:rPr>
              <a:t>Ruptured tube</a:t>
            </a:r>
            <a:endParaRPr lang="en-IN" b="0" dirty="0" smtClean="0">
              <a:solidFill>
                <a:schemeClr val="tx1"/>
              </a:solidFill>
              <a:effectLst/>
              <a:latin typeface="Times New Roman" pitchFamily="18" charset="0"/>
              <a:cs typeface="Times New Roman" pitchFamily="18" charset="0"/>
            </a:endParaRPr>
          </a:p>
          <a:p>
            <a:pPr lvl="0"/>
            <a:r>
              <a:rPr lang="en-US" b="0" dirty="0" smtClean="0">
                <a:solidFill>
                  <a:schemeClr val="tx1"/>
                </a:solidFill>
                <a:effectLst/>
                <a:latin typeface="Times New Roman" pitchFamily="18" charset="0"/>
                <a:cs typeface="Times New Roman" pitchFamily="18" charset="0"/>
              </a:rPr>
              <a:t>Use of extensive </a:t>
            </a:r>
            <a:r>
              <a:rPr lang="en-US" b="0" dirty="0" err="1" smtClean="0">
                <a:solidFill>
                  <a:schemeClr val="tx1"/>
                </a:solidFill>
                <a:effectLst/>
                <a:latin typeface="Times New Roman" pitchFamily="18" charset="0"/>
                <a:cs typeface="Times New Roman" pitchFamily="18" charset="0"/>
              </a:rPr>
              <a:t>cautery</a:t>
            </a:r>
            <a:r>
              <a:rPr lang="en-US" b="0" dirty="0" smtClean="0">
                <a:solidFill>
                  <a:schemeClr val="tx1"/>
                </a:solidFill>
                <a:effectLst/>
                <a:latin typeface="Times New Roman" pitchFamily="18" charset="0"/>
                <a:cs typeface="Times New Roman" pitchFamily="18" charset="0"/>
              </a:rPr>
              <a:t> to obtain </a:t>
            </a:r>
            <a:r>
              <a:rPr lang="en-US" b="0" dirty="0" err="1" smtClean="0">
                <a:solidFill>
                  <a:schemeClr val="tx1"/>
                </a:solidFill>
                <a:effectLst/>
                <a:latin typeface="Times New Roman" pitchFamily="18" charset="0"/>
                <a:cs typeface="Times New Roman" pitchFamily="18" charset="0"/>
              </a:rPr>
              <a:t>hemostasis</a:t>
            </a:r>
            <a:endParaRPr lang="en-US" b="0" dirty="0" smtClean="0">
              <a:solidFill>
                <a:schemeClr val="tx1"/>
              </a:solidFill>
              <a:effectLst/>
              <a:latin typeface="Times New Roman" pitchFamily="18" charset="0"/>
              <a:cs typeface="Times New Roman" pitchFamily="18" charset="0"/>
            </a:endParaRPr>
          </a:p>
          <a:p>
            <a:pPr lvl="0"/>
            <a:r>
              <a:rPr lang="en-US" b="0" dirty="0" smtClean="0">
                <a:solidFill>
                  <a:schemeClr val="tx1"/>
                </a:solidFill>
                <a:effectLst/>
                <a:latin typeface="Times New Roman" pitchFamily="18" charset="0"/>
                <a:cs typeface="Times New Roman" pitchFamily="18" charset="0"/>
              </a:rPr>
              <a:t>Severely damaged tube</a:t>
            </a:r>
          </a:p>
          <a:p>
            <a:pPr lvl="0"/>
            <a:r>
              <a:rPr lang="en-US" b="0" dirty="0" smtClean="0">
                <a:solidFill>
                  <a:schemeClr val="tx1"/>
                </a:solidFill>
                <a:effectLst/>
                <a:latin typeface="Times New Roman" pitchFamily="18" charset="0"/>
                <a:cs typeface="Times New Roman" pitchFamily="18" charset="0"/>
              </a:rPr>
              <a:t>Recurrent ectopic pregnancy in same tube.</a:t>
            </a:r>
          </a:p>
          <a:p>
            <a:pPr lvl="0"/>
            <a:endParaRPr lang="en-US" dirty="0" smtClean="0">
              <a:latin typeface="Times New Roman" pitchFamily="18" charset="0"/>
              <a:cs typeface="Times New Roman" pitchFamily="18" charset="0"/>
            </a:endParaRPr>
          </a:p>
          <a:p>
            <a:pPr lvl="0"/>
            <a:r>
              <a:rPr lang="en-US" b="0" dirty="0" smtClean="0">
                <a:solidFill>
                  <a:schemeClr val="tx1"/>
                </a:solidFill>
                <a:effectLst/>
                <a:latin typeface="Times New Roman" pitchFamily="18" charset="0"/>
                <a:cs typeface="Times New Roman" pitchFamily="18" charset="0"/>
              </a:rPr>
              <a:t>The main risk factor of </a:t>
            </a:r>
            <a:r>
              <a:rPr lang="en-US" b="0" dirty="0" err="1" smtClean="0">
                <a:solidFill>
                  <a:schemeClr val="tx1"/>
                </a:solidFill>
                <a:effectLst/>
                <a:latin typeface="Times New Roman" pitchFamily="18" charset="0"/>
                <a:cs typeface="Times New Roman" pitchFamily="18" charset="0"/>
              </a:rPr>
              <a:t>salpingostomy</a:t>
            </a:r>
            <a:r>
              <a:rPr lang="en-US" b="0" dirty="0" smtClean="0">
                <a:solidFill>
                  <a:schemeClr val="tx1"/>
                </a:solidFill>
                <a:effectLst/>
                <a:latin typeface="Times New Roman" pitchFamily="18" charset="0"/>
                <a:cs typeface="Times New Roman" pitchFamily="18" charset="0"/>
              </a:rPr>
              <a:t> is persistent ectopic pregnancy resulting from failure to remove entire pregnancy.</a:t>
            </a:r>
          </a:p>
          <a:p>
            <a:pPr lvl="1">
              <a:buNone/>
            </a:pPr>
            <a:endParaRPr lang="en-US" sz="2400" b="0" dirty="0">
              <a:solidFill>
                <a:schemeClr val="tx1"/>
              </a:solidFill>
              <a:effectLst/>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lstStyle/>
          <a:p>
            <a:pPr marL="274320" lvl="2" indent="-274320">
              <a:spcBef>
                <a:spcPts val="600"/>
              </a:spcBef>
              <a:buClr>
                <a:schemeClr val="accent2"/>
              </a:buClr>
              <a:buNone/>
            </a:pPr>
            <a:r>
              <a:rPr lang="en-US" sz="2400" b="1" dirty="0" smtClean="0">
                <a:solidFill>
                  <a:schemeClr val="accent1">
                    <a:lumMod val="75000"/>
                  </a:schemeClr>
                </a:solidFill>
                <a:effectLst/>
                <a:latin typeface="Times New Roman" pitchFamily="18" charset="0"/>
                <a:cs typeface="Times New Roman" pitchFamily="18" charset="0"/>
              </a:rPr>
              <a:t>2. </a:t>
            </a:r>
            <a:r>
              <a:rPr lang="en-US" sz="2400" b="1" dirty="0" err="1" smtClean="0">
                <a:solidFill>
                  <a:schemeClr val="accent1">
                    <a:lumMod val="75000"/>
                  </a:schemeClr>
                </a:solidFill>
                <a:effectLst/>
                <a:latin typeface="Times New Roman" pitchFamily="18" charset="0"/>
                <a:cs typeface="Times New Roman" pitchFamily="18" charset="0"/>
              </a:rPr>
              <a:t>Salpingotomy</a:t>
            </a:r>
            <a:r>
              <a:rPr lang="en-US" sz="2400" b="1" dirty="0" smtClean="0">
                <a:solidFill>
                  <a:schemeClr val="accent1">
                    <a:lumMod val="75000"/>
                  </a:schemeClr>
                </a:solidFill>
                <a:effectLst/>
                <a:latin typeface="Times New Roman" pitchFamily="18" charset="0"/>
                <a:cs typeface="Times New Roman" pitchFamily="18" charset="0"/>
              </a:rPr>
              <a:t> </a:t>
            </a:r>
          </a:p>
          <a:p>
            <a:pPr marL="274320" lvl="2" indent="-274320">
              <a:spcBef>
                <a:spcPts val="600"/>
              </a:spcBef>
              <a:buFont typeface="Wingdings" pitchFamily="2" charset="2"/>
              <a:buChar char="v"/>
            </a:pPr>
            <a:r>
              <a:rPr lang="en-NZ" sz="2400" b="0" dirty="0" smtClean="0">
                <a:solidFill>
                  <a:schemeClr val="tx1"/>
                </a:solidFill>
                <a:effectLst/>
                <a:latin typeface="Times New Roman" pitchFamily="18" charset="0"/>
                <a:cs typeface="Times New Roman" pitchFamily="18" charset="0"/>
              </a:rPr>
              <a:t>Conservative surgical management </a:t>
            </a:r>
          </a:p>
          <a:p>
            <a:pPr marL="274320" lvl="2" indent="-274320">
              <a:spcBef>
                <a:spcPts val="600"/>
              </a:spcBef>
              <a:buFont typeface="Wingdings" pitchFamily="2" charset="2"/>
              <a:buChar char="v"/>
            </a:pPr>
            <a:r>
              <a:rPr lang="en-NZ" sz="2400" b="0" dirty="0" smtClean="0">
                <a:solidFill>
                  <a:schemeClr val="tx1"/>
                </a:solidFill>
                <a:effectLst/>
                <a:latin typeface="Times New Roman" pitchFamily="18" charset="0"/>
                <a:cs typeface="Times New Roman" pitchFamily="18" charset="0"/>
              </a:rPr>
              <a:t>Incision – closed with </a:t>
            </a:r>
            <a:r>
              <a:rPr lang="en-NZ" sz="2400" dirty="0" smtClean="0">
                <a:latin typeface="Times New Roman" pitchFamily="18" charset="0"/>
                <a:cs typeface="Times New Roman" pitchFamily="18" charset="0"/>
              </a:rPr>
              <a:t>delayed absorbable suture</a:t>
            </a:r>
            <a:endParaRPr lang="en-NZ" sz="2400" b="0" dirty="0" smtClean="0">
              <a:solidFill>
                <a:schemeClr val="tx1"/>
              </a:solidFill>
              <a:effectLst/>
              <a:latin typeface="Times New Roman" pitchFamily="18" charset="0"/>
              <a:cs typeface="Times New Roman" pitchFamily="18" charset="0"/>
            </a:endParaRPr>
          </a:p>
          <a:p>
            <a:pPr marL="274320" lvl="2" indent="-274320">
              <a:spcBef>
                <a:spcPts val="600"/>
              </a:spcBef>
              <a:buFont typeface="Wingdings" pitchFamily="2" charset="2"/>
              <a:buChar char="v"/>
            </a:pPr>
            <a:r>
              <a:rPr lang="en-NZ" sz="2400" b="0" dirty="0" smtClean="0">
                <a:solidFill>
                  <a:schemeClr val="tx1"/>
                </a:solidFill>
                <a:effectLst/>
                <a:latin typeface="Times New Roman" pitchFamily="18" charset="0"/>
                <a:cs typeface="Times New Roman" pitchFamily="18" charset="0"/>
              </a:rPr>
              <a:t>Ectopic has not ruptured </a:t>
            </a:r>
          </a:p>
          <a:p>
            <a:pPr marL="274320" lvl="2" indent="-274320">
              <a:spcBef>
                <a:spcPts val="600"/>
              </a:spcBef>
              <a:buFont typeface="Wingdings" pitchFamily="2" charset="2"/>
              <a:buChar char="v"/>
            </a:pPr>
            <a:r>
              <a:rPr lang="en-NZ" sz="2400" b="0" dirty="0" smtClean="0">
                <a:solidFill>
                  <a:schemeClr val="tx1"/>
                </a:solidFill>
                <a:effectLst/>
                <a:latin typeface="Times New Roman" pitchFamily="18" charset="0"/>
                <a:cs typeface="Times New Roman" pitchFamily="18" charset="0"/>
              </a:rPr>
              <a:t>The tube appears normal</a:t>
            </a:r>
            <a:r>
              <a:rPr lang="en-US" sz="2400" b="0" dirty="0" smtClean="0">
                <a:solidFill>
                  <a:schemeClr val="tx1"/>
                </a:solidFill>
                <a:effectLst/>
                <a:latin typeface="Times New Roman" pitchFamily="18" charset="0"/>
                <a:cs typeface="Times New Roman" pitchFamily="18" charset="0"/>
              </a:rPr>
              <a:t> </a:t>
            </a:r>
          </a:p>
          <a:p>
            <a:pPr>
              <a:buNone/>
            </a:pPr>
            <a:endParaRPr lang="en-US" sz="2400" b="0" dirty="0" smtClean="0">
              <a:solidFill>
                <a:schemeClr val="tx1"/>
              </a:solidFill>
              <a:effectLst/>
              <a:latin typeface="Times New Roman" pitchFamily="18" charset="0"/>
              <a:cs typeface="Times New Roman" pitchFamily="18" charset="0"/>
            </a:endParaRPr>
          </a:p>
          <a:p>
            <a:pPr>
              <a:buNone/>
            </a:pPr>
            <a:r>
              <a:rPr lang="en-US" sz="2400" b="1" dirty="0" smtClean="0">
                <a:solidFill>
                  <a:schemeClr val="accent1">
                    <a:lumMod val="75000"/>
                  </a:schemeClr>
                </a:solidFill>
                <a:effectLst/>
                <a:latin typeface="Times New Roman" pitchFamily="18" charset="0"/>
                <a:cs typeface="Times New Roman" pitchFamily="18" charset="0"/>
              </a:rPr>
              <a:t>3. Segmental resection and </a:t>
            </a:r>
            <a:r>
              <a:rPr lang="en-US" sz="2400" b="1" dirty="0" err="1" smtClean="0">
                <a:solidFill>
                  <a:schemeClr val="accent1">
                    <a:lumMod val="75000"/>
                  </a:schemeClr>
                </a:solidFill>
                <a:effectLst/>
                <a:latin typeface="Times New Roman" pitchFamily="18" charset="0"/>
                <a:cs typeface="Times New Roman" pitchFamily="18" charset="0"/>
              </a:rPr>
              <a:t>anastomosis</a:t>
            </a:r>
            <a:r>
              <a:rPr lang="en-US" sz="2400" b="1" dirty="0" smtClean="0">
                <a:solidFill>
                  <a:schemeClr val="accent1">
                    <a:lumMod val="75000"/>
                  </a:schemeClr>
                </a:solidFill>
                <a:effectLst/>
                <a:latin typeface="Times New Roman" pitchFamily="18" charset="0"/>
                <a:cs typeface="Times New Roman" pitchFamily="18" charset="0"/>
              </a:rPr>
              <a:t>: </a:t>
            </a:r>
            <a:r>
              <a:rPr lang="en-US" sz="2400" b="0" dirty="0" smtClean="0">
                <a:solidFill>
                  <a:schemeClr val="tx1"/>
                </a:solidFill>
                <a:effectLst/>
                <a:latin typeface="Times New Roman" pitchFamily="18" charset="0"/>
                <a:cs typeface="Times New Roman" pitchFamily="18" charset="0"/>
              </a:rPr>
              <a:t>for </a:t>
            </a:r>
            <a:r>
              <a:rPr lang="en-US" sz="2400" b="0" dirty="0" err="1" smtClean="0">
                <a:solidFill>
                  <a:schemeClr val="tx1"/>
                </a:solidFill>
                <a:effectLst/>
                <a:latin typeface="Times New Roman" pitchFamily="18" charset="0"/>
                <a:cs typeface="Times New Roman" pitchFamily="18" charset="0"/>
              </a:rPr>
              <a:t>unruptured</a:t>
            </a:r>
            <a:r>
              <a:rPr lang="en-US" sz="2400" b="0" dirty="0" smtClean="0">
                <a:solidFill>
                  <a:schemeClr val="tx1"/>
                </a:solidFill>
                <a:effectLst/>
                <a:latin typeface="Times New Roman" pitchFamily="18" charset="0"/>
                <a:cs typeface="Times New Roman" pitchFamily="18" charset="0"/>
              </a:rPr>
              <a:t> </a:t>
            </a:r>
            <a:r>
              <a:rPr lang="en-US" sz="2400" b="0" dirty="0" err="1" smtClean="0">
                <a:solidFill>
                  <a:schemeClr val="tx1"/>
                </a:solidFill>
                <a:effectLst/>
                <a:latin typeface="Times New Roman" pitchFamily="18" charset="0"/>
                <a:cs typeface="Times New Roman" pitchFamily="18" charset="0"/>
              </a:rPr>
              <a:t>isthmic</a:t>
            </a:r>
            <a:r>
              <a:rPr lang="en-US" sz="2400" b="0" dirty="0" smtClean="0">
                <a:solidFill>
                  <a:schemeClr val="tx1"/>
                </a:solidFill>
                <a:effectLst/>
                <a:latin typeface="Times New Roman" pitchFamily="18" charset="0"/>
                <a:cs typeface="Times New Roman" pitchFamily="18" charset="0"/>
              </a:rPr>
              <a:t> pregnancy</a:t>
            </a:r>
          </a:p>
          <a:p>
            <a:pPr>
              <a:buNone/>
            </a:pPr>
            <a:endParaRPr lang="en-US" sz="2400" b="0" dirty="0" smtClean="0">
              <a:solidFill>
                <a:schemeClr val="tx1"/>
              </a:solidFill>
              <a:effectLst/>
              <a:latin typeface="Times New Roman" pitchFamily="18" charset="0"/>
              <a:cs typeface="Times New Roman" pitchFamily="18" charset="0"/>
            </a:endParaRPr>
          </a:p>
          <a:p>
            <a:pPr>
              <a:buNone/>
            </a:pPr>
            <a:r>
              <a:rPr lang="en-US" sz="2400" b="1" dirty="0" smtClean="0">
                <a:solidFill>
                  <a:schemeClr val="accent1">
                    <a:lumMod val="75000"/>
                  </a:schemeClr>
                </a:solidFill>
                <a:effectLst/>
                <a:latin typeface="Times New Roman" pitchFamily="18" charset="0"/>
                <a:cs typeface="Times New Roman" pitchFamily="18" charset="0"/>
              </a:rPr>
              <a:t>4. Milking /</a:t>
            </a:r>
            <a:r>
              <a:rPr lang="en-US" sz="2400" b="1" dirty="0" err="1" smtClean="0">
                <a:solidFill>
                  <a:schemeClr val="accent1">
                    <a:lumMod val="75000"/>
                  </a:schemeClr>
                </a:solidFill>
                <a:effectLst/>
                <a:latin typeface="Times New Roman" pitchFamily="18" charset="0"/>
                <a:cs typeface="Times New Roman" pitchFamily="18" charset="0"/>
              </a:rPr>
              <a:t>fimbrial</a:t>
            </a:r>
            <a:r>
              <a:rPr lang="en-US" sz="2400" b="1" dirty="0" smtClean="0">
                <a:solidFill>
                  <a:schemeClr val="accent1">
                    <a:lumMod val="75000"/>
                  </a:schemeClr>
                </a:solidFill>
                <a:effectLst/>
                <a:latin typeface="Times New Roman" pitchFamily="18" charset="0"/>
                <a:cs typeface="Times New Roman" pitchFamily="18" charset="0"/>
              </a:rPr>
              <a:t> expression</a:t>
            </a:r>
            <a:r>
              <a:rPr lang="en-US" sz="2400" b="0" dirty="0" smtClean="0">
                <a:solidFill>
                  <a:schemeClr val="tx1"/>
                </a:solidFill>
                <a:effectLst/>
                <a:latin typeface="Times New Roman" pitchFamily="18" charset="0"/>
                <a:cs typeface="Times New Roman" pitchFamily="18" charset="0"/>
              </a:rPr>
              <a:t>: </a:t>
            </a:r>
            <a:r>
              <a:rPr lang="en-US" sz="2400" b="0" dirty="0" err="1" smtClean="0">
                <a:solidFill>
                  <a:schemeClr val="tx1"/>
                </a:solidFill>
                <a:effectLst/>
                <a:latin typeface="Times New Roman" pitchFamily="18" charset="0"/>
                <a:cs typeface="Times New Roman" pitchFamily="18" charset="0"/>
              </a:rPr>
              <a:t>infundibular</a:t>
            </a:r>
            <a:r>
              <a:rPr lang="en-US" sz="2400" b="0" dirty="0" smtClean="0">
                <a:solidFill>
                  <a:schemeClr val="tx1"/>
                </a:solidFill>
                <a:effectLst/>
                <a:latin typeface="Times New Roman" pitchFamily="18" charset="0"/>
                <a:cs typeface="Times New Roman" pitchFamily="18" charset="0"/>
              </a:rPr>
              <a:t> pregnancy, best reserved when products protrude out.</a:t>
            </a:r>
          </a:p>
          <a:p>
            <a:pPr>
              <a:buNone/>
            </a:pPr>
            <a:endParaRPr lang="en-US" sz="2400" b="0" dirty="0" smtClean="0">
              <a:solidFill>
                <a:schemeClr val="tx1"/>
              </a:solidFill>
              <a:effectLst/>
              <a:latin typeface="Times New Roman" pitchFamily="18" charset="0"/>
              <a:cs typeface="Times New Roman" pitchFamily="18" charset="0"/>
            </a:endParaRPr>
          </a:p>
          <a:p>
            <a:endParaRPr lang="en-US" b="0" dirty="0">
              <a:solidFill>
                <a:schemeClr val="tx1"/>
              </a:solidFill>
              <a:effectLst/>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u="sng" dirty="0" err="1" smtClean="0">
                <a:solidFill>
                  <a:schemeClr val="accent1">
                    <a:lumMod val="75000"/>
                  </a:schemeClr>
                </a:solidFill>
                <a:latin typeface="Times New Roman" pitchFamily="18" charset="0"/>
                <a:cs typeface="Times New Roman" pitchFamily="18" charset="0"/>
              </a:rPr>
              <a:t>Salpingectomy</a:t>
            </a:r>
            <a:r>
              <a:rPr lang="en-US" sz="3200" b="1" u="sng" dirty="0" smtClean="0">
                <a:solidFill>
                  <a:schemeClr val="accent1">
                    <a:lumMod val="75000"/>
                  </a:schemeClr>
                </a:solidFill>
                <a:latin typeface="Times New Roman" pitchFamily="18" charset="0"/>
                <a:cs typeface="Times New Roman" pitchFamily="18" charset="0"/>
              </a:rPr>
              <a:t> </a:t>
            </a:r>
            <a:r>
              <a:rPr lang="en-US" sz="3200" b="1" dirty="0" smtClean="0">
                <a:solidFill>
                  <a:schemeClr val="accent1">
                    <a:lumMod val="75000"/>
                  </a:schemeClr>
                </a:solidFill>
                <a:latin typeface="Times New Roman" pitchFamily="18" charset="0"/>
                <a:cs typeface="Times New Roman" pitchFamily="18" charset="0"/>
              </a:rPr>
              <a:t>(</a:t>
            </a:r>
            <a:r>
              <a:rPr lang="en-US" sz="3200" b="1" dirty="0" smtClean="0">
                <a:solidFill>
                  <a:schemeClr val="accent1">
                    <a:lumMod val="75000"/>
                  </a:schemeClr>
                </a:solidFill>
                <a:latin typeface="Times New Roman" pitchFamily="18" charset="0"/>
                <a:cs typeface="Times New Roman" pitchFamily="18" charset="0"/>
                <a:sym typeface="Wingdings" pitchFamily="2" charset="2"/>
              </a:rPr>
              <a:t>partial/total)</a:t>
            </a:r>
            <a:r>
              <a:rPr lang="en-US" sz="2800" b="1" dirty="0" smtClean="0">
                <a:solidFill>
                  <a:schemeClr val="accent1">
                    <a:lumMod val="75000"/>
                  </a:schemeClr>
                </a:solidFill>
                <a:latin typeface="Times New Roman" pitchFamily="18" charset="0"/>
                <a:cs typeface="Times New Roman" pitchFamily="18" charset="0"/>
              </a:rPr>
              <a:t/>
            </a:r>
            <a:br>
              <a:rPr lang="en-US" sz="2800" b="1" dirty="0" smtClean="0">
                <a:solidFill>
                  <a:schemeClr val="accent1">
                    <a:lumMod val="75000"/>
                  </a:schemeClr>
                </a:solidFill>
                <a:latin typeface="Times New Roman" pitchFamily="18" charset="0"/>
                <a:cs typeface="Times New Roman" pitchFamily="18" charset="0"/>
              </a:rPr>
            </a:br>
            <a:endParaRPr lang="en-US" b="0" dirty="0">
              <a:solidFill>
                <a:schemeClr val="tx1"/>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228600" y="1371600"/>
            <a:ext cx="8382000" cy="5102352"/>
          </a:xfrm>
        </p:spPr>
        <p:txBody>
          <a:bodyPr>
            <a:normAutofit fontScale="85000" lnSpcReduction="10000"/>
          </a:bodyPr>
          <a:lstStyle/>
          <a:p>
            <a:pPr marL="274320" lvl="2" indent="-274320">
              <a:spcBef>
                <a:spcPts val="600"/>
              </a:spcBef>
              <a:buClr>
                <a:schemeClr val="accent2"/>
              </a:buClr>
            </a:pPr>
            <a:r>
              <a:rPr lang="en-NZ" sz="3100" b="0" dirty="0" err="1" smtClean="0">
                <a:solidFill>
                  <a:schemeClr val="tx1"/>
                </a:solidFill>
                <a:effectLst/>
                <a:latin typeface="Times New Roman" pitchFamily="18" charset="0"/>
                <a:cs typeface="Times New Roman" pitchFamily="18" charset="0"/>
              </a:rPr>
              <a:t>Salpingectomy</a:t>
            </a:r>
            <a:r>
              <a:rPr lang="en-NZ" sz="3100" b="0" dirty="0" smtClean="0">
                <a:solidFill>
                  <a:schemeClr val="tx1"/>
                </a:solidFill>
                <a:effectLst/>
                <a:latin typeface="Times New Roman" pitchFamily="18" charset="0"/>
                <a:cs typeface="Times New Roman" pitchFamily="18" charset="0"/>
              </a:rPr>
              <a:t> (tubal removal) is the principle treatment especially where there is tubal rupture.</a:t>
            </a:r>
          </a:p>
          <a:p>
            <a:pPr marL="274320" lvl="2" indent="-274320">
              <a:spcBef>
                <a:spcPts val="600"/>
              </a:spcBef>
              <a:buClr>
                <a:schemeClr val="accent2"/>
              </a:buClr>
            </a:pPr>
            <a:r>
              <a:rPr lang="en-NZ" sz="3100" dirty="0" smtClean="0">
                <a:latin typeface="Times New Roman" pitchFamily="18" charset="0"/>
                <a:cs typeface="Times New Roman" pitchFamily="18" charset="0"/>
              </a:rPr>
              <a:t>To minimise the </a:t>
            </a:r>
            <a:r>
              <a:rPr lang="en-NZ" sz="3100" dirty="0" err="1" smtClean="0">
                <a:latin typeface="Times New Roman" pitchFamily="18" charset="0"/>
                <a:cs typeface="Times New Roman" pitchFamily="18" charset="0"/>
              </a:rPr>
              <a:t>recurrance</a:t>
            </a:r>
            <a:r>
              <a:rPr lang="en-NZ" sz="3100" dirty="0" smtClean="0">
                <a:latin typeface="Times New Roman" pitchFamily="18" charset="0"/>
                <a:cs typeface="Times New Roman" pitchFamily="18" charset="0"/>
              </a:rPr>
              <a:t> of pregnancy in the tubal stump, complete </a:t>
            </a:r>
            <a:r>
              <a:rPr lang="en-NZ" sz="3100" dirty="0" err="1" smtClean="0">
                <a:latin typeface="Times New Roman" pitchFamily="18" charset="0"/>
                <a:cs typeface="Times New Roman" pitchFamily="18" charset="0"/>
              </a:rPr>
              <a:t>exicision</a:t>
            </a:r>
            <a:r>
              <a:rPr lang="en-NZ" sz="3100" dirty="0" smtClean="0">
                <a:latin typeface="Times New Roman" pitchFamily="18" charset="0"/>
                <a:cs typeface="Times New Roman" pitchFamily="18" charset="0"/>
              </a:rPr>
              <a:t> of the fallopian tube is advised.</a:t>
            </a:r>
            <a:endParaRPr lang="en-NZ" sz="3100" b="0" dirty="0" smtClean="0">
              <a:solidFill>
                <a:schemeClr val="tx1"/>
              </a:solidFill>
              <a:effectLst/>
              <a:latin typeface="Times New Roman" pitchFamily="18" charset="0"/>
              <a:cs typeface="Times New Roman" pitchFamily="18" charset="0"/>
            </a:endParaRPr>
          </a:p>
          <a:p>
            <a:r>
              <a:rPr lang="en-US" sz="3100" dirty="0" smtClean="0">
                <a:latin typeface="Times New Roman" pitchFamily="18" charset="0"/>
                <a:cs typeface="Times New Roman" pitchFamily="18" charset="0"/>
              </a:rPr>
              <a:t>W</a:t>
            </a:r>
            <a:r>
              <a:rPr lang="en-US" sz="3100" b="0" dirty="0" smtClean="0">
                <a:solidFill>
                  <a:schemeClr val="tx1"/>
                </a:solidFill>
                <a:effectLst/>
                <a:latin typeface="Times New Roman" pitchFamily="18" charset="0"/>
                <a:cs typeface="Times New Roman" pitchFamily="18" charset="0"/>
              </a:rPr>
              <a:t>edge  area of outer 3</a:t>
            </a:r>
            <a:r>
              <a:rPr lang="en-US" sz="3100" b="0" baseline="30000" dirty="0" smtClean="0">
                <a:solidFill>
                  <a:schemeClr val="tx1"/>
                </a:solidFill>
                <a:effectLst/>
                <a:latin typeface="Times New Roman" pitchFamily="18" charset="0"/>
                <a:cs typeface="Times New Roman" pitchFamily="18" charset="0"/>
              </a:rPr>
              <a:t>rd</a:t>
            </a:r>
            <a:r>
              <a:rPr lang="en-US" sz="3100" b="0" dirty="0" smtClean="0">
                <a:solidFill>
                  <a:schemeClr val="tx1"/>
                </a:solidFill>
                <a:effectLst/>
                <a:latin typeface="Times New Roman" pitchFamily="18" charset="0"/>
                <a:cs typeface="Times New Roman" pitchFamily="18" charset="0"/>
              </a:rPr>
              <a:t>  of interstitial portion of tube is also </a:t>
            </a:r>
            <a:r>
              <a:rPr lang="en-US" sz="3100" b="0" dirty="0" err="1" smtClean="0">
                <a:solidFill>
                  <a:schemeClr val="tx1"/>
                </a:solidFill>
                <a:effectLst/>
                <a:latin typeface="Times New Roman" pitchFamily="18" charset="0"/>
                <a:cs typeface="Times New Roman" pitchFamily="18" charset="0"/>
              </a:rPr>
              <a:t>resected</a:t>
            </a:r>
            <a:r>
              <a:rPr lang="en-US" sz="3100" dirty="0" smtClean="0">
                <a:latin typeface="Times New Roman" pitchFamily="18" charset="0"/>
                <a:cs typeface="Times New Roman" pitchFamily="18" charset="0"/>
              </a:rPr>
              <a:t>, </a:t>
            </a:r>
            <a:r>
              <a:rPr lang="en-US" sz="3100" b="0" dirty="0" smtClean="0">
                <a:solidFill>
                  <a:schemeClr val="tx1"/>
                </a:solidFill>
                <a:effectLst/>
                <a:latin typeface="Times New Roman" pitchFamily="18" charset="0"/>
                <a:cs typeface="Times New Roman" pitchFamily="18" charset="0"/>
              </a:rPr>
              <a:t>known as cornual resection to </a:t>
            </a:r>
            <a:r>
              <a:rPr lang="en-US" sz="3100" b="0" dirty="0" err="1" smtClean="0">
                <a:solidFill>
                  <a:schemeClr val="tx1"/>
                </a:solidFill>
                <a:effectLst/>
                <a:latin typeface="Times New Roman" pitchFamily="18" charset="0"/>
                <a:cs typeface="Times New Roman" pitchFamily="18" charset="0"/>
              </a:rPr>
              <a:t>minimise</a:t>
            </a:r>
            <a:r>
              <a:rPr lang="en-US" sz="3100" b="0" dirty="0" smtClean="0">
                <a:solidFill>
                  <a:schemeClr val="tx1"/>
                </a:solidFill>
                <a:effectLst/>
                <a:latin typeface="Times New Roman" pitchFamily="18" charset="0"/>
                <a:cs typeface="Times New Roman" pitchFamily="18" charset="0"/>
              </a:rPr>
              <a:t> </a:t>
            </a:r>
            <a:r>
              <a:rPr lang="en-US" sz="3100" b="0" dirty="0" err="1" smtClean="0">
                <a:solidFill>
                  <a:schemeClr val="tx1"/>
                </a:solidFill>
                <a:effectLst/>
                <a:latin typeface="Times New Roman" pitchFamily="18" charset="0"/>
                <a:cs typeface="Times New Roman" pitchFamily="18" charset="0"/>
              </a:rPr>
              <a:t>occurence</a:t>
            </a:r>
            <a:r>
              <a:rPr lang="en-US" sz="3100" b="0" dirty="0" smtClean="0">
                <a:solidFill>
                  <a:schemeClr val="tx1"/>
                </a:solidFill>
                <a:effectLst/>
                <a:latin typeface="Times New Roman" pitchFamily="18" charset="0"/>
                <a:cs typeface="Times New Roman" pitchFamily="18" charset="0"/>
              </a:rPr>
              <a:t> of pregnancy in tubal stump</a:t>
            </a:r>
          </a:p>
          <a:p>
            <a:endParaRPr lang="en-US" sz="3100" b="0" dirty="0" smtClean="0">
              <a:solidFill>
                <a:schemeClr val="tx1"/>
              </a:solidFill>
              <a:effectLst/>
              <a:latin typeface="Times New Roman" pitchFamily="18" charset="0"/>
              <a:cs typeface="Times New Roman" pitchFamily="18" charset="0"/>
            </a:endParaRPr>
          </a:p>
          <a:p>
            <a:pPr>
              <a:buNone/>
            </a:pPr>
            <a:r>
              <a:rPr lang="en-GB" sz="3100" b="1" dirty="0" smtClean="0">
                <a:solidFill>
                  <a:schemeClr val="accent1">
                    <a:lumMod val="75000"/>
                  </a:schemeClr>
                </a:solidFill>
                <a:effectLst/>
                <a:latin typeface="Times New Roman" pitchFamily="18" charset="0"/>
                <a:cs typeface="Times New Roman" pitchFamily="18" charset="0"/>
              </a:rPr>
              <a:t>Total </a:t>
            </a:r>
            <a:r>
              <a:rPr lang="en-GB" sz="3100" b="1" dirty="0" err="1" smtClean="0">
                <a:solidFill>
                  <a:schemeClr val="accent1">
                    <a:lumMod val="75000"/>
                  </a:schemeClr>
                </a:solidFill>
                <a:effectLst/>
                <a:latin typeface="Times New Roman" pitchFamily="18" charset="0"/>
                <a:cs typeface="Times New Roman" pitchFamily="18" charset="0"/>
              </a:rPr>
              <a:t>salpingectomy</a:t>
            </a:r>
            <a:r>
              <a:rPr lang="en-GB" sz="3100" b="1" dirty="0" smtClean="0">
                <a:solidFill>
                  <a:schemeClr val="accent1">
                    <a:lumMod val="75000"/>
                  </a:schemeClr>
                </a:solidFill>
                <a:effectLst/>
                <a:latin typeface="Times New Roman" pitchFamily="18" charset="0"/>
                <a:cs typeface="Times New Roman" pitchFamily="18" charset="0"/>
              </a:rPr>
              <a:t> is the procedure of choice:</a:t>
            </a:r>
          </a:p>
          <a:p>
            <a:pPr>
              <a:buFont typeface="Wingdings" pitchFamily="2" charset="2"/>
              <a:buChar char="v"/>
            </a:pPr>
            <a:r>
              <a:rPr lang="en-GB" sz="3100" b="0" dirty="0" smtClean="0">
                <a:solidFill>
                  <a:schemeClr val="tx1"/>
                </a:solidFill>
                <a:effectLst/>
                <a:latin typeface="Times New Roman" pitchFamily="18" charset="0"/>
                <a:cs typeface="Times New Roman" pitchFamily="18" charset="0"/>
              </a:rPr>
              <a:t>Completed childbearing and no longer desires fertility</a:t>
            </a:r>
          </a:p>
          <a:p>
            <a:pPr>
              <a:buFont typeface="Wingdings" pitchFamily="2" charset="2"/>
              <a:buChar char="v"/>
            </a:pPr>
            <a:r>
              <a:rPr lang="en-GB" sz="3100" b="0" dirty="0" smtClean="0">
                <a:solidFill>
                  <a:schemeClr val="tx1"/>
                </a:solidFill>
                <a:effectLst/>
                <a:latin typeface="Times New Roman" pitchFamily="18" charset="0"/>
                <a:cs typeface="Times New Roman" pitchFamily="18" charset="0"/>
              </a:rPr>
              <a:t>History of an ectopic pregnancy in the same tube.</a:t>
            </a:r>
          </a:p>
          <a:p>
            <a:pPr>
              <a:buFont typeface="Wingdings" pitchFamily="2" charset="2"/>
              <a:buChar char="v"/>
            </a:pPr>
            <a:r>
              <a:rPr lang="en-GB" sz="3100" b="0" dirty="0" smtClean="0">
                <a:solidFill>
                  <a:schemeClr val="tx1"/>
                </a:solidFill>
                <a:effectLst/>
                <a:latin typeface="Times New Roman" pitchFamily="18" charset="0"/>
                <a:cs typeface="Times New Roman" pitchFamily="18" charset="0"/>
              </a:rPr>
              <a:t>Severely damaged tubes</a:t>
            </a:r>
            <a:endParaRPr lang="en-US" sz="3100" b="0" dirty="0" smtClean="0">
              <a:solidFill>
                <a:schemeClr val="tx1"/>
              </a:solidFill>
              <a:effectLst/>
              <a:latin typeface="Times New Roman" pitchFamily="18" charset="0"/>
              <a:cs typeface="Times New Roman" pitchFamily="18" charset="0"/>
            </a:endParaRPr>
          </a:p>
          <a:p>
            <a:endParaRPr lang="en-US" b="0" dirty="0">
              <a:solidFill>
                <a:schemeClr val="tx1"/>
              </a:solidFill>
              <a:effectLst/>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0" y="0"/>
            <a:ext cx="9144000" cy="6858000"/>
          </a:xfrm>
          <a:prstGeom prst="rect">
            <a:avLst/>
          </a:prstGeom>
        </p:spPr>
      </p:pic>
      <p:sp>
        <p:nvSpPr>
          <p:cNvPr id="7" name="TextBox 6"/>
          <p:cNvSpPr txBox="1"/>
          <p:nvPr/>
        </p:nvSpPr>
        <p:spPr>
          <a:xfrm>
            <a:off x="3338511" y="1997996"/>
            <a:ext cx="5633465" cy="1569660"/>
          </a:xfrm>
          <a:prstGeom prst="rect">
            <a:avLst/>
          </a:prstGeom>
          <a:noFill/>
          <a:effectLst/>
        </p:spPr>
        <p:txBody>
          <a:bodyPr wrap="none" rtlCol="0">
            <a:spAutoFit/>
          </a:bodyPr>
          <a:lstStyle/>
          <a:p>
            <a:r>
              <a:rPr lang="en-US" sz="9600" b="1" kern="600" dirty="0" smtClean="0">
                <a:solidFill>
                  <a:prstClr val="white"/>
                </a:solidFill>
                <a:effectLst>
                  <a:outerShdw blurRad="101600" dist="50800" dir="5400000" algn="t" rotWithShape="0">
                    <a:prstClr val="black">
                      <a:alpha val="40000"/>
                    </a:prstClr>
                  </a:outerShdw>
                </a:effectLst>
                <a:latin typeface="Arial" pitchFamily="34" charset="0"/>
                <a:cs typeface="Arial" pitchFamily="34" charset="0"/>
              </a:rPr>
              <a:t>ECTOPIC</a:t>
            </a:r>
            <a:endParaRPr lang="en-US" sz="9600" b="1" kern="600" dirty="0">
              <a:solidFill>
                <a:prstClr val="white"/>
              </a:solidFill>
              <a:effectLst>
                <a:outerShdw blurRad="101600" dist="50800" dir="5400000" algn="t" rotWithShape="0">
                  <a:prstClr val="black">
                    <a:alpha val="40000"/>
                  </a:prstClr>
                </a:outerShdw>
              </a:effectLst>
              <a:latin typeface="Arial" pitchFamily="34" charset="0"/>
              <a:cs typeface="Arial" pitchFamily="34" charset="0"/>
            </a:endParaRPr>
          </a:p>
        </p:txBody>
      </p:sp>
      <p:pic>
        <p:nvPicPr>
          <p:cNvPr id="5" name="Picture 4"/>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rot="18096759">
            <a:off x="223830" y="5232080"/>
            <a:ext cx="647700" cy="619125"/>
          </a:xfrm>
          <a:prstGeom prst="rect">
            <a:avLst/>
          </a:prstGeom>
          <a:extLst>
            <a:ext uri="{53640926-AAD7-44D8-BBD7-CCE9431645EC}">
              <a14:shadowObscured xmlns="" xmlns:a14="http://schemas.microsoft.com/office/drawing/2010/main" val="1"/>
            </a:ext>
          </a:extLst>
        </p:spPr>
      </p:pic>
      <p:pic>
        <p:nvPicPr>
          <p:cNvPr id="4" name="Picture 3"/>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rot="14549489">
            <a:off x="1544638" y="4835524"/>
            <a:ext cx="600075" cy="857250"/>
          </a:xfrm>
          <a:prstGeom prst="rect">
            <a:avLst/>
          </a:prstGeom>
          <a:extLst>
            <a:ext uri="{53640926-AAD7-44D8-BBD7-CCE9431645EC}">
              <a14:shadowObscured xmlns="" xmlns:a14="http://schemas.microsoft.com/office/drawing/2010/main" val="1"/>
            </a:ext>
          </a:extLst>
        </p:spPr>
      </p:pic>
      <p:pic>
        <p:nvPicPr>
          <p:cNvPr id="3" name="Picture 2"/>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955675" y="5078412"/>
            <a:ext cx="1390650" cy="638175"/>
          </a:xfrm>
          <a:prstGeom prst="rect">
            <a:avLst/>
          </a:prstGeom>
        </p:spPr>
      </p:pic>
      <p:pic>
        <p:nvPicPr>
          <p:cNvPr id="10" name="Picture 2"/>
          <p:cNvPicPr>
            <a:picLocks noChangeAspect="1" noChangeArrowheads="1"/>
          </p:cNvPicPr>
          <p:nvPr/>
        </p:nvPicPr>
        <p:blipFill rotWithShape="1">
          <a:blip r:embed="rId7" cstate="email">
            <a:extLst>
              <a:ext uri="{28A0092B-C50C-407E-A947-70E740481C1C}">
                <a14:useLocalDpi xmlns="" xmlns:a14="http://schemas.microsoft.com/office/drawing/2010/main"/>
              </a:ext>
            </a:extLst>
          </a:blip>
          <a:srcRect/>
          <a:stretch/>
        </p:blipFill>
        <p:spPr bwMode="auto">
          <a:xfrm>
            <a:off x="-25399" y="4216400"/>
            <a:ext cx="2247900" cy="2107466"/>
          </a:xfrm>
          <a:prstGeom prst="rect">
            <a:avLst/>
          </a:prstGeom>
        </p:spPr>
      </p:pic>
      <p:grpSp>
        <p:nvGrpSpPr>
          <p:cNvPr id="2" name="Group 18"/>
          <p:cNvGrpSpPr/>
          <p:nvPr/>
        </p:nvGrpSpPr>
        <p:grpSpPr>
          <a:xfrm>
            <a:off x="870845" y="2046559"/>
            <a:ext cx="2140971" cy="4924649"/>
            <a:chOff x="1036318" y="1802726"/>
            <a:chExt cx="2140971" cy="4924649"/>
          </a:xfrm>
          <a:noFill/>
        </p:grpSpPr>
        <p:pic>
          <p:nvPicPr>
            <p:cNvPr id="1028" name="Picture 4"/>
            <p:cNvPicPr>
              <a:picLocks noChangeAspect="1" noChangeArrowheads="1"/>
            </p:cNvPicPr>
            <p:nvPr/>
          </p:nvPicPr>
          <p:blipFill>
            <a:blip r:embed="rId8" cstate="email">
              <a:extLst>
                <a:ext uri="{28A0092B-C50C-407E-A947-70E740481C1C}">
                  <a14:useLocalDpi xmlns="" xmlns:a14="http://schemas.microsoft.com/office/drawing/2010/main"/>
                </a:ext>
              </a:extLst>
            </a:blip>
            <a:srcRect/>
            <a:stretch>
              <a:fillRect/>
            </a:stretch>
          </p:blipFill>
          <p:spPr bwMode="auto">
            <a:xfrm rot="922729">
              <a:off x="2024764" y="1802726"/>
              <a:ext cx="1152525" cy="2619375"/>
            </a:xfrm>
            <a:prstGeom prst="rect">
              <a:avLst/>
            </a:prstGeom>
            <a:grpFill/>
          </p:spPr>
        </p:pic>
        <p:sp>
          <p:nvSpPr>
            <p:cNvPr id="9" name="Rectangle 8"/>
            <p:cNvSpPr/>
            <p:nvPr/>
          </p:nvSpPr>
          <p:spPr>
            <a:xfrm>
              <a:off x="1036318" y="4312198"/>
              <a:ext cx="977276" cy="24151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6" name="Group 21"/>
          <p:cNvGrpSpPr/>
          <p:nvPr/>
        </p:nvGrpSpPr>
        <p:grpSpPr>
          <a:xfrm>
            <a:off x="1366694" y="1946713"/>
            <a:ext cx="1200150" cy="4628255"/>
            <a:chOff x="1662774" y="1720289"/>
            <a:chExt cx="1200150" cy="4628255"/>
          </a:xfrm>
          <a:noFill/>
        </p:grpSpPr>
        <p:pic>
          <p:nvPicPr>
            <p:cNvPr id="1027" name="Picture 3"/>
            <p:cNvPicPr>
              <a:picLocks noChangeAspect="1" noChangeArrowheads="1"/>
            </p:cNvPicPr>
            <p:nvPr/>
          </p:nvPicPr>
          <p:blipFill>
            <a:blip r:embed="rId9" cstate="email">
              <a:extLst>
                <a:ext uri="{28A0092B-C50C-407E-A947-70E740481C1C}">
                  <a14:useLocalDpi xmlns="" xmlns:a14="http://schemas.microsoft.com/office/drawing/2010/main"/>
                </a:ext>
              </a:extLst>
            </a:blip>
            <a:srcRect/>
            <a:stretch>
              <a:fillRect/>
            </a:stretch>
          </p:blipFill>
          <p:spPr bwMode="auto">
            <a:xfrm rot="1125343">
              <a:off x="1662774" y="1720289"/>
              <a:ext cx="1200150" cy="2533650"/>
            </a:xfrm>
            <a:prstGeom prst="rect">
              <a:avLst/>
            </a:prstGeom>
            <a:grpFill/>
            <a:extLst>
              <a:ext uri="{53640926-AAD7-44D8-BBD7-CCE9431645EC}">
                <a14:shadowObscured xmlns="" xmlns:a14="http://schemas.microsoft.com/office/drawing/2010/main" val="1"/>
              </a:ext>
            </a:extLst>
          </p:spPr>
        </p:pic>
        <p:sp>
          <p:nvSpPr>
            <p:cNvPr id="21" name="Rectangle 20"/>
            <p:cNvSpPr/>
            <p:nvPr/>
          </p:nvSpPr>
          <p:spPr>
            <a:xfrm>
              <a:off x="1715572" y="3979804"/>
              <a:ext cx="722839" cy="23687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3" name="Picture 22"/>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rot="4758432">
            <a:off x="1184276" y="5313363"/>
            <a:ext cx="647700" cy="619125"/>
          </a:xfrm>
          <a:prstGeom prst="rect">
            <a:avLst/>
          </a:prstGeom>
          <a:extLst>
            <a:ext uri="{53640926-AAD7-44D8-BBD7-CCE9431645EC}">
              <a14:shadowObscured xmlns="" xmlns:a14="http://schemas.microsoft.com/office/drawing/2010/main" val="1"/>
            </a:ext>
          </a:extLst>
        </p:spPr>
      </p:pic>
      <p:sp>
        <p:nvSpPr>
          <p:cNvPr id="20" name="TextBox 19"/>
          <p:cNvSpPr txBox="1"/>
          <p:nvPr/>
        </p:nvSpPr>
        <p:spPr>
          <a:xfrm>
            <a:off x="3336361" y="3119430"/>
            <a:ext cx="5589992" cy="1107996"/>
          </a:xfrm>
          <a:prstGeom prst="rect">
            <a:avLst/>
          </a:prstGeom>
          <a:noFill/>
          <a:effectLst/>
        </p:spPr>
        <p:txBody>
          <a:bodyPr wrap="none" rtlCol="0">
            <a:spAutoFit/>
          </a:bodyPr>
          <a:lstStyle/>
          <a:p>
            <a:r>
              <a:rPr lang="en-US" sz="6600" b="1" kern="600" dirty="0" smtClean="0">
                <a:solidFill>
                  <a:schemeClr val="bg1"/>
                </a:solidFill>
                <a:effectLst>
                  <a:outerShdw blurRad="101600" dist="50800" dir="5400000" algn="t" rotWithShape="0">
                    <a:prstClr val="black">
                      <a:alpha val="40000"/>
                    </a:prstClr>
                  </a:outerShdw>
                </a:effectLst>
                <a:latin typeface="Arial" pitchFamily="34" charset="0"/>
                <a:cs typeface="Arial" pitchFamily="34" charset="0"/>
              </a:rPr>
              <a:t>PREGNANCY</a:t>
            </a:r>
            <a:endParaRPr lang="en-US" sz="6600" b="1" kern="600" dirty="0">
              <a:solidFill>
                <a:schemeClr val="bg1"/>
              </a:solidFill>
              <a:effectLst>
                <a:outerShdw blurRad="101600" dist="50800" dir="5400000" algn="t" rotWithShape="0">
                  <a:prstClr val="black">
                    <a:alpha val="40000"/>
                  </a:prstClr>
                </a:outerShdw>
              </a:effectLst>
              <a:latin typeface="Arial" pitchFamily="34" charset="0"/>
              <a:cs typeface="Arial" pitchFamily="34" charset="0"/>
            </a:endParaRPr>
          </a:p>
        </p:txBody>
      </p:sp>
      <p:sp>
        <p:nvSpPr>
          <p:cNvPr id="24" name="TextBox 23"/>
          <p:cNvSpPr txBox="1"/>
          <p:nvPr/>
        </p:nvSpPr>
        <p:spPr>
          <a:xfrm>
            <a:off x="2636543" y="1017581"/>
            <a:ext cx="5883342" cy="1323439"/>
          </a:xfrm>
          <a:prstGeom prst="rect">
            <a:avLst/>
          </a:prstGeom>
          <a:noFill/>
          <a:effectLst/>
        </p:spPr>
        <p:txBody>
          <a:bodyPr wrap="none" rtlCol="0">
            <a:spAutoFit/>
          </a:bodyPr>
          <a:lstStyle/>
          <a:p>
            <a:r>
              <a:rPr lang="en-US" sz="8000" b="1" kern="600" dirty="0" smtClean="0">
                <a:solidFill>
                  <a:srgbClr val="FF0000"/>
                </a:solidFill>
                <a:effectLst>
                  <a:outerShdw blurRad="101600" dist="50800" dir="5400000" algn="t" rotWithShape="0">
                    <a:prstClr val="black">
                      <a:alpha val="40000"/>
                    </a:prstClr>
                  </a:outerShdw>
                </a:effectLst>
                <a:latin typeface="Arial" pitchFamily="34" charset="0"/>
                <a:cs typeface="Arial" pitchFamily="34" charset="0"/>
              </a:rPr>
              <a:t>RUPTURED</a:t>
            </a:r>
            <a:endParaRPr lang="en-US" sz="8000" b="1" kern="600" dirty="0">
              <a:solidFill>
                <a:srgbClr val="FF0000"/>
              </a:solidFill>
              <a:effectLst>
                <a:outerShdw blurRad="101600" dist="50800" dir="5400000" algn="t" rotWithShape="0">
                  <a:prstClr val="black">
                    <a:alpha val="40000"/>
                  </a:prstClr>
                </a:outerShdw>
              </a:effectLst>
              <a:latin typeface="Arial" pitchFamily="34" charset="0"/>
              <a:cs typeface="Arial" pitchFamily="34" charset="0"/>
            </a:endParaRPr>
          </a:p>
        </p:txBody>
      </p:sp>
    </p:spTree>
    <p:extLst>
      <p:ext uri="{BB962C8B-B14F-4D97-AF65-F5344CB8AC3E}">
        <p14:creationId xmlns="" xmlns:p14="http://schemas.microsoft.com/office/powerpoint/2010/main" val="32215415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12000" decel="29000" fill="hold" nodeType="withEffect">
                                  <p:stCondLst>
                                    <p:cond delay="0"/>
                                  </p:stCondLst>
                                  <p:childTnLst>
                                    <p:animRot by="-3000000">
                                      <p:cBhvr>
                                        <p:cTn id="6" dur="400" fill="hold"/>
                                        <p:tgtEl>
                                          <p:spTgt spid="6"/>
                                        </p:tgtEl>
                                        <p:attrNameLst>
                                          <p:attrName>r</p:attrName>
                                        </p:attrNameLst>
                                      </p:cBhvr>
                                    </p:animRot>
                                  </p:childTnLst>
                                </p:cTn>
                              </p:par>
                              <p:par>
                                <p:cTn id="7" presetID="8" presetClass="emph" presetSubtype="0" accel="10000" decel="34000" fill="hold" nodeType="withEffect">
                                  <p:stCondLst>
                                    <p:cond delay="0"/>
                                  </p:stCondLst>
                                  <p:childTnLst>
                                    <p:animRot by="3600000">
                                      <p:cBhvr>
                                        <p:cTn id="8" dur="400" fill="hold"/>
                                        <p:tgtEl>
                                          <p:spTgt spid="2"/>
                                        </p:tgtEl>
                                        <p:attrNameLst>
                                          <p:attrName>r</p:attrName>
                                        </p:attrNameLst>
                                      </p:cBhvr>
                                    </p:animRot>
                                  </p:childTnLst>
                                </p:cTn>
                              </p:par>
                            </p:childTnLst>
                          </p:cTn>
                        </p:par>
                        <p:par>
                          <p:cTn id="9" fill="hold">
                            <p:stCondLst>
                              <p:cond delay="400"/>
                            </p:stCondLst>
                            <p:childTnLst>
                              <p:par>
                                <p:cTn id="10" presetID="12" presetClass="entr" presetSubtype="8"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ppt_w"/>
                                          </p:val>
                                        </p:tav>
                                        <p:tav tm="100000">
                                          <p:val>
                                            <p:strVal val="#ppt_x"/>
                                          </p:val>
                                        </p:tav>
                                      </p:tavLst>
                                    </p:anim>
                                    <p:animEffect transition="in" filter="wipe(right)">
                                      <p:cBhvr>
                                        <p:cTn id="13" dur="500"/>
                                        <p:tgtEl>
                                          <p:spTgt spid="24"/>
                                        </p:tgtEl>
                                      </p:cBhvr>
                                    </p:animEffect>
                                  </p:childTnLst>
                                </p:cTn>
                              </p:par>
                            </p:childTnLst>
                          </p:cTn>
                        </p:par>
                        <p:par>
                          <p:cTn id="14" fill="hold">
                            <p:stCondLst>
                              <p:cond delay="900"/>
                            </p:stCondLst>
                            <p:childTnLst>
                              <p:par>
                                <p:cTn id="15" presetID="1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ppt_w"/>
                                          </p:val>
                                        </p:tav>
                                        <p:tav tm="100000">
                                          <p:val>
                                            <p:strVal val="#ppt_x"/>
                                          </p:val>
                                        </p:tav>
                                      </p:tavLst>
                                    </p:anim>
                                    <p:animEffect transition="in" filter="wipe(right)">
                                      <p:cBhvr>
                                        <p:cTn id="18" dur="500"/>
                                        <p:tgtEl>
                                          <p:spTgt spid="7"/>
                                        </p:tgtEl>
                                      </p:cBhvr>
                                    </p:animEffect>
                                  </p:childTnLst>
                                </p:cTn>
                              </p:par>
                            </p:childTnLst>
                          </p:cTn>
                        </p:par>
                        <p:par>
                          <p:cTn id="19" fill="hold">
                            <p:stCondLst>
                              <p:cond delay="1400"/>
                            </p:stCondLst>
                            <p:childTnLst>
                              <p:par>
                                <p:cTn id="20" presetID="12" presetClass="entr" presetSubtype="8"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ppt_w"/>
                                          </p:val>
                                        </p:tav>
                                        <p:tav tm="100000">
                                          <p:val>
                                            <p:strVal val="#ppt_x"/>
                                          </p:val>
                                        </p:tav>
                                      </p:tavLst>
                                    </p:anim>
                                    <p:animEffect transition="in" filter="wipe(right)">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 name="Content Placeholder 5" descr="ECTOPIC 2.jpg"/>
          <p:cNvPicPr>
            <a:picLocks noGrp="1" noChangeAspect="1"/>
          </p:cNvPicPr>
          <p:nvPr>
            <p:ph sz="quarter" idx="1"/>
          </p:nvPr>
        </p:nvPicPr>
        <p:blipFill>
          <a:blip r:embed="rId2"/>
          <a:stretch>
            <a:fillRect/>
          </a:stretch>
        </p:blipFill>
        <p:spPr>
          <a:xfrm>
            <a:off x="457200" y="914400"/>
            <a:ext cx="7696200" cy="5238285"/>
          </a:xfrm>
        </p:spPr>
      </p:pic>
    </p:spTree>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sz="4400" b="0" dirty="0" err="1" smtClean="0">
                <a:solidFill>
                  <a:schemeClr val="tx1"/>
                </a:solidFill>
                <a:effectLst/>
                <a:latin typeface="Times New Roman" pitchFamily="18" charset="0"/>
                <a:cs typeface="Times New Roman" pitchFamily="18" charset="0"/>
              </a:rPr>
              <a:t>Laparascopy</a:t>
            </a:r>
            <a:r>
              <a:rPr lang="en-US" sz="4400" b="0" dirty="0" smtClean="0">
                <a:solidFill>
                  <a:schemeClr val="tx1"/>
                </a:solidFill>
                <a:effectLst/>
                <a:latin typeface="Times New Roman" pitchFamily="18" charset="0"/>
                <a:cs typeface="Times New Roman" pitchFamily="18" charset="0"/>
              </a:rPr>
              <a:t> OR laparotomy??</a:t>
            </a:r>
            <a:endParaRPr lang="en-US" sz="4400" b="0" dirty="0">
              <a:solidFill>
                <a:schemeClr val="tx1"/>
              </a:solidFill>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r>
              <a:rPr lang="en-GB" b="0" dirty="0" smtClean="0">
                <a:solidFill>
                  <a:schemeClr val="tx1"/>
                </a:solidFill>
                <a:effectLst/>
                <a:latin typeface="Times New Roman" pitchFamily="18" charset="0"/>
                <a:cs typeface="Times New Roman" pitchFamily="18" charset="0"/>
              </a:rPr>
              <a:t>Laparoscopy has become the recommended approach in most cases.</a:t>
            </a:r>
          </a:p>
          <a:p>
            <a:endParaRPr lang="en-GB" b="0" dirty="0" smtClean="0">
              <a:solidFill>
                <a:schemeClr val="tx1"/>
              </a:solidFill>
              <a:effectLst/>
              <a:latin typeface="Times New Roman" pitchFamily="18" charset="0"/>
              <a:cs typeface="Times New Roman" pitchFamily="18" charset="0"/>
            </a:endParaRPr>
          </a:p>
          <a:p>
            <a:r>
              <a:rPr lang="en-GB" b="0" dirty="0" smtClean="0">
                <a:solidFill>
                  <a:schemeClr val="tx1"/>
                </a:solidFill>
                <a:effectLst/>
                <a:latin typeface="Times New Roman" pitchFamily="18" charset="0"/>
                <a:cs typeface="Times New Roman" pitchFamily="18" charset="0"/>
              </a:rPr>
              <a:t> </a:t>
            </a:r>
            <a:r>
              <a:rPr lang="en-GB" b="1" dirty="0" err="1" smtClean="0">
                <a:solidFill>
                  <a:schemeClr val="accent1">
                    <a:lumMod val="75000"/>
                  </a:schemeClr>
                </a:solidFill>
                <a:effectLst/>
                <a:latin typeface="Times New Roman" pitchFamily="18" charset="0"/>
                <a:cs typeface="Times New Roman" pitchFamily="18" charset="0"/>
              </a:rPr>
              <a:t>Laparotomy</a:t>
            </a:r>
            <a:r>
              <a:rPr lang="en-GB" b="1" dirty="0" smtClean="0">
                <a:solidFill>
                  <a:schemeClr val="accent1">
                    <a:lumMod val="75000"/>
                  </a:schemeClr>
                </a:solidFill>
                <a:effectLst/>
                <a:latin typeface="Times New Roman" pitchFamily="18" charset="0"/>
                <a:cs typeface="Times New Roman" pitchFamily="18" charset="0"/>
              </a:rPr>
              <a:t> is usually reserved for patients:</a:t>
            </a:r>
          </a:p>
          <a:p>
            <a:endParaRPr lang="en-GB" b="0" dirty="0" smtClean="0">
              <a:solidFill>
                <a:schemeClr val="tx1"/>
              </a:solidFill>
              <a:effectLst/>
              <a:latin typeface="Times New Roman" pitchFamily="18" charset="0"/>
              <a:cs typeface="Times New Roman" pitchFamily="18" charset="0"/>
            </a:endParaRPr>
          </a:p>
          <a:p>
            <a:pPr>
              <a:buFont typeface="Wingdings" pitchFamily="2" charset="2"/>
              <a:buChar char="v"/>
            </a:pPr>
            <a:r>
              <a:rPr lang="en-GB" b="0" dirty="0" smtClean="0">
                <a:solidFill>
                  <a:schemeClr val="tx1"/>
                </a:solidFill>
                <a:effectLst/>
                <a:latin typeface="Times New Roman" pitchFamily="18" charset="0"/>
                <a:cs typeface="Times New Roman" pitchFamily="18" charset="0"/>
              </a:rPr>
              <a:t> who are </a:t>
            </a:r>
            <a:r>
              <a:rPr lang="en-GB" b="0" dirty="0" err="1" smtClean="0">
                <a:solidFill>
                  <a:schemeClr val="tx1"/>
                </a:solidFill>
                <a:effectLst/>
                <a:latin typeface="Times New Roman" pitchFamily="18" charset="0"/>
                <a:cs typeface="Times New Roman" pitchFamily="18" charset="0"/>
              </a:rPr>
              <a:t>hemodynamically</a:t>
            </a:r>
            <a:r>
              <a:rPr lang="en-GB" b="0" dirty="0" smtClean="0">
                <a:solidFill>
                  <a:schemeClr val="tx1"/>
                </a:solidFill>
                <a:effectLst/>
                <a:latin typeface="Times New Roman" pitchFamily="18" charset="0"/>
                <a:cs typeface="Times New Roman" pitchFamily="18" charset="0"/>
              </a:rPr>
              <a:t> unstable</a:t>
            </a:r>
          </a:p>
          <a:p>
            <a:pPr>
              <a:buFont typeface="Wingdings" pitchFamily="2" charset="2"/>
              <a:buChar char="v"/>
            </a:pPr>
            <a:endParaRPr lang="en-GB" b="0" dirty="0" smtClean="0">
              <a:solidFill>
                <a:schemeClr val="tx1"/>
              </a:solidFill>
              <a:effectLst/>
              <a:latin typeface="Times New Roman" pitchFamily="18" charset="0"/>
              <a:cs typeface="Times New Roman" pitchFamily="18" charset="0"/>
            </a:endParaRPr>
          </a:p>
          <a:p>
            <a:pPr>
              <a:buFont typeface="Wingdings" pitchFamily="2" charset="2"/>
              <a:buChar char="v"/>
            </a:pPr>
            <a:r>
              <a:rPr lang="en-GB" b="0" dirty="0" smtClean="0">
                <a:solidFill>
                  <a:schemeClr val="tx1"/>
                </a:solidFill>
                <a:effectLst/>
                <a:latin typeface="Times New Roman" pitchFamily="18" charset="0"/>
                <a:cs typeface="Times New Roman" pitchFamily="18" charset="0"/>
              </a:rPr>
              <a:t>patients with </a:t>
            </a:r>
            <a:r>
              <a:rPr lang="en-GB" b="0" dirty="0" err="1" smtClean="0">
                <a:solidFill>
                  <a:schemeClr val="tx1"/>
                </a:solidFill>
                <a:effectLst/>
                <a:latin typeface="Times New Roman" pitchFamily="18" charset="0"/>
                <a:cs typeface="Times New Roman" pitchFamily="18" charset="0"/>
              </a:rPr>
              <a:t>cornual</a:t>
            </a:r>
            <a:r>
              <a:rPr lang="en-GB" b="0" dirty="0" smtClean="0">
                <a:solidFill>
                  <a:schemeClr val="tx1"/>
                </a:solidFill>
                <a:effectLst/>
                <a:latin typeface="Times New Roman" pitchFamily="18" charset="0"/>
                <a:cs typeface="Times New Roman" pitchFamily="18" charset="0"/>
              </a:rPr>
              <a:t> ectopic pregnancies.</a:t>
            </a:r>
          </a:p>
          <a:p>
            <a:pPr>
              <a:buFont typeface="Wingdings" pitchFamily="2" charset="2"/>
              <a:buChar char="v"/>
            </a:pPr>
            <a:endParaRPr lang="en-GB" b="0" dirty="0" smtClean="0">
              <a:solidFill>
                <a:schemeClr val="tx1"/>
              </a:solidFill>
              <a:effectLst/>
              <a:latin typeface="Times New Roman" pitchFamily="18" charset="0"/>
              <a:cs typeface="Times New Roman" pitchFamily="18" charset="0"/>
            </a:endParaRPr>
          </a:p>
          <a:p>
            <a:pPr>
              <a:buFont typeface="Wingdings" pitchFamily="2" charset="2"/>
              <a:buChar char="v"/>
            </a:pPr>
            <a:r>
              <a:rPr lang="en-GB" b="0" dirty="0" smtClean="0">
                <a:solidFill>
                  <a:schemeClr val="tx1"/>
                </a:solidFill>
                <a:effectLst/>
                <a:latin typeface="Times New Roman" pitchFamily="18" charset="0"/>
                <a:cs typeface="Times New Roman" pitchFamily="18" charset="0"/>
              </a:rPr>
              <a:t>for surgeons inexperienced in laparoscopy and in patients where laparoscopic approach is difficult</a:t>
            </a:r>
          </a:p>
          <a:p>
            <a:endParaRPr lang="en-US" b="0" dirty="0" smtClean="0">
              <a:solidFill>
                <a:schemeClr val="tx1"/>
              </a:solidFill>
              <a:effectLst/>
              <a:latin typeface="Times New Roman" pitchFamily="18" charset="0"/>
              <a:cs typeface="Times New Roman" pitchFamily="18" charset="0"/>
            </a:endParaRPr>
          </a:p>
          <a:p>
            <a:r>
              <a:rPr lang="en-US" b="0" dirty="0" smtClean="0">
                <a:solidFill>
                  <a:schemeClr val="tx1"/>
                </a:solidFill>
                <a:effectLst/>
                <a:latin typeface="Times New Roman" pitchFamily="18" charset="0"/>
                <a:cs typeface="Times New Roman" pitchFamily="18" charset="0"/>
              </a:rPr>
              <a:t>An alternative to laparoscopy is the use of </a:t>
            </a:r>
            <a:r>
              <a:rPr lang="en-US" b="0" dirty="0" err="1" smtClean="0">
                <a:solidFill>
                  <a:schemeClr val="tx1"/>
                </a:solidFill>
                <a:effectLst/>
                <a:latin typeface="Times New Roman" pitchFamily="18" charset="0"/>
                <a:cs typeface="Times New Roman" pitchFamily="18" charset="0"/>
              </a:rPr>
              <a:t>minilaparotomy</a:t>
            </a:r>
            <a:r>
              <a:rPr lang="en-US" b="0" dirty="0" smtClean="0">
                <a:solidFill>
                  <a:schemeClr val="tx1"/>
                </a:solidFill>
                <a:effectLst/>
                <a:latin typeface="Times New Roman" pitchFamily="18" charset="0"/>
                <a:cs typeface="Times New Roman" pitchFamily="18" charset="0"/>
              </a:rPr>
              <a:t>  incision.-success rate similar</a:t>
            </a:r>
          </a:p>
          <a:p>
            <a:endParaRPr lang="en-US" b="0" dirty="0">
              <a:solidFill>
                <a:schemeClr val="tx1"/>
              </a:solidFill>
              <a:effectLst/>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354963063"/>
              </p:ext>
            </p:extLst>
          </p:nvPr>
        </p:nvGraphicFramePr>
        <p:xfrm>
          <a:off x="457200" y="406400"/>
          <a:ext cx="8229600" cy="645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493385" y="481990"/>
            <a:ext cx="8229600" cy="138491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a:lstStyle>
          <a:p>
            <a:pPr algn="ctr"/>
            <a:endParaRPr lang="en-MY" sz="4800" b="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30659673"/>
      </p:ext>
    </p:extLst>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42984"/>
            <a:ext cx="8534400" cy="5562616"/>
          </a:xfrm>
        </p:spPr>
        <p:txBody>
          <a:bodyPr>
            <a:normAutofit fontScale="55000" lnSpcReduction="20000"/>
          </a:bodyPr>
          <a:lstStyle/>
          <a:p>
            <a:pPr lvl="0">
              <a:buNone/>
            </a:pPr>
            <a:r>
              <a:rPr lang="en-IN" b="0" dirty="0" smtClean="0">
                <a:solidFill>
                  <a:schemeClr val="tx1"/>
                </a:solidFill>
                <a:effectLst/>
                <a:latin typeface="Times New Roman" pitchFamily="18" charset="0"/>
                <a:cs typeface="Times New Roman" pitchFamily="18" charset="0"/>
              </a:rPr>
              <a:t> </a:t>
            </a:r>
            <a:endParaRPr lang="en-IN" sz="2900" b="0" dirty="0" smtClean="0">
              <a:solidFill>
                <a:schemeClr val="tx1"/>
              </a:solidFill>
              <a:effectLst/>
              <a:latin typeface="Times New Roman" pitchFamily="18" charset="0"/>
              <a:cs typeface="Times New Roman" pitchFamily="18" charset="0"/>
            </a:endParaRPr>
          </a:p>
          <a:p>
            <a:pPr lvl="0"/>
            <a:r>
              <a:rPr lang="en-IN" sz="3600" b="0" dirty="0" smtClean="0">
                <a:solidFill>
                  <a:schemeClr val="tx1"/>
                </a:solidFill>
                <a:effectLst/>
                <a:latin typeface="Times New Roman" pitchFamily="18" charset="0"/>
                <a:cs typeface="Times New Roman" pitchFamily="18" charset="0"/>
              </a:rPr>
              <a:t>Complication of </a:t>
            </a:r>
            <a:r>
              <a:rPr lang="en-IN" sz="3600" b="0" dirty="0" err="1" smtClean="0">
                <a:solidFill>
                  <a:schemeClr val="tx1"/>
                </a:solidFill>
                <a:effectLst/>
                <a:latin typeface="Times New Roman" pitchFamily="18" charset="0"/>
                <a:cs typeface="Times New Roman" pitchFamily="18" charset="0"/>
              </a:rPr>
              <a:t>salpingotomy</a:t>
            </a:r>
            <a:r>
              <a:rPr lang="en-IN" sz="3600" b="0" dirty="0" smtClean="0">
                <a:solidFill>
                  <a:schemeClr val="tx1"/>
                </a:solidFill>
                <a:effectLst/>
                <a:latin typeface="Times New Roman" pitchFamily="18" charset="0"/>
                <a:cs typeface="Times New Roman" pitchFamily="18" charset="0"/>
              </a:rPr>
              <a:t> / salpingostomy(4-15%)  when residual </a:t>
            </a:r>
            <a:r>
              <a:rPr lang="en-IN" sz="3600" b="0" dirty="0" err="1" smtClean="0">
                <a:solidFill>
                  <a:schemeClr val="tx1"/>
                </a:solidFill>
                <a:effectLst/>
                <a:latin typeface="Times New Roman" pitchFamily="18" charset="0"/>
                <a:cs typeface="Times New Roman" pitchFamily="18" charset="0"/>
              </a:rPr>
              <a:t>trophoblast</a:t>
            </a:r>
            <a:r>
              <a:rPr lang="en-IN" sz="3600" b="0" dirty="0" smtClean="0">
                <a:solidFill>
                  <a:schemeClr val="tx1"/>
                </a:solidFill>
                <a:effectLst/>
                <a:latin typeface="Times New Roman" pitchFamily="18" charset="0"/>
                <a:cs typeface="Times New Roman" pitchFamily="18" charset="0"/>
              </a:rPr>
              <a:t> continues to survive because of incomplete evacuation of ectopic pregnancy.</a:t>
            </a:r>
          </a:p>
          <a:p>
            <a:pPr>
              <a:buNone/>
            </a:pPr>
            <a:endParaRPr lang="en-US" sz="3600" b="0" dirty="0" smtClean="0">
              <a:solidFill>
                <a:schemeClr val="tx1"/>
              </a:solidFill>
              <a:effectLst/>
              <a:latin typeface="Times New Roman" pitchFamily="18" charset="0"/>
              <a:cs typeface="Times New Roman" pitchFamily="18" charset="0"/>
            </a:endParaRPr>
          </a:p>
          <a:p>
            <a:r>
              <a:rPr lang="en-US" sz="3600" b="0" dirty="0" smtClean="0">
                <a:solidFill>
                  <a:schemeClr val="tx1"/>
                </a:solidFill>
                <a:effectLst/>
                <a:latin typeface="Times New Roman" pitchFamily="18" charset="0"/>
                <a:cs typeface="Times New Roman" pitchFamily="18" charset="0"/>
              </a:rPr>
              <a:t>So serial monitoring of beta </a:t>
            </a:r>
            <a:r>
              <a:rPr lang="en-US" sz="3600" b="0" dirty="0" err="1" smtClean="0">
                <a:solidFill>
                  <a:schemeClr val="tx1"/>
                </a:solidFill>
                <a:effectLst/>
                <a:latin typeface="Times New Roman" pitchFamily="18" charset="0"/>
                <a:cs typeface="Times New Roman" pitchFamily="18" charset="0"/>
              </a:rPr>
              <a:t>hcg</a:t>
            </a:r>
            <a:r>
              <a:rPr lang="en-US" sz="3600" b="0" dirty="0" smtClean="0">
                <a:solidFill>
                  <a:schemeClr val="tx1"/>
                </a:solidFill>
                <a:effectLst/>
                <a:latin typeface="Times New Roman" pitchFamily="18" charset="0"/>
                <a:cs typeface="Times New Roman" pitchFamily="18" charset="0"/>
              </a:rPr>
              <a:t>.(D1, every 3-7 days thereafter till undetectable)</a:t>
            </a:r>
          </a:p>
          <a:p>
            <a:r>
              <a:rPr lang="en-US" sz="3600" b="0" dirty="0" smtClean="0">
                <a:solidFill>
                  <a:schemeClr val="tx1"/>
                </a:solidFill>
                <a:effectLst/>
                <a:latin typeface="Times New Roman" pitchFamily="18" charset="0"/>
                <a:cs typeface="Times New Roman" pitchFamily="18" charset="0"/>
              </a:rPr>
              <a:t>Risks are small size&lt;2cm, early pregnancy &lt;6wk, preoperative  high </a:t>
            </a:r>
            <a:r>
              <a:rPr lang="en-US" sz="3600" b="0" dirty="0" err="1" smtClean="0">
                <a:solidFill>
                  <a:schemeClr val="tx1"/>
                </a:solidFill>
                <a:effectLst/>
                <a:latin typeface="Times New Roman" pitchFamily="18" charset="0"/>
                <a:cs typeface="Times New Roman" pitchFamily="18" charset="0"/>
              </a:rPr>
              <a:t>Bhcg</a:t>
            </a:r>
            <a:r>
              <a:rPr lang="en-US" sz="3600" b="0" dirty="0" smtClean="0">
                <a:solidFill>
                  <a:schemeClr val="tx1"/>
                </a:solidFill>
                <a:effectLst/>
                <a:latin typeface="Times New Roman" pitchFamily="18" charset="0"/>
                <a:cs typeface="Times New Roman" pitchFamily="18" charset="0"/>
              </a:rPr>
              <a:t>&gt;3000 IU/l </a:t>
            </a:r>
            <a:r>
              <a:rPr lang="en-IN" sz="3600" b="0" dirty="0" smtClean="0">
                <a:solidFill>
                  <a:schemeClr val="tx1"/>
                </a:solidFill>
                <a:effectLst/>
                <a:latin typeface="Times New Roman" pitchFamily="18" charset="0"/>
                <a:cs typeface="Times New Roman" pitchFamily="18" charset="0"/>
              </a:rPr>
              <a:t/>
            </a:r>
            <a:br>
              <a:rPr lang="en-IN" sz="3600" b="0" dirty="0" smtClean="0">
                <a:solidFill>
                  <a:schemeClr val="tx1"/>
                </a:solidFill>
                <a:effectLst/>
                <a:latin typeface="Times New Roman" pitchFamily="18" charset="0"/>
                <a:cs typeface="Times New Roman" pitchFamily="18" charset="0"/>
              </a:rPr>
            </a:br>
            <a:endParaRPr lang="en-IN" sz="3600" b="0" dirty="0" smtClean="0">
              <a:solidFill>
                <a:schemeClr val="tx1"/>
              </a:solidFill>
              <a:effectLst/>
              <a:latin typeface="Times New Roman" pitchFamily="18" charset="0"/>
              <a:cs typeface="Times New Roman" pitchFamily="18" charset="0"/>
            </a:endParaRPr>
          </a:p>
          <a:p>
            <a:pPr lvl="0"/>
            <a:r>
              <a:rPr lang="en-IN" sz="3600" b="1" dirty="0" smtClean="0">
                <a:solidFill>
                  <a:schemeClr val="accent1">
                    <a:lumMod val="75000"/>
                  </a:schemeClr>
                </a:solidFill>
                <a:effectLst/>
                <a:latin typeface="Times New Roman" pitchFamily="18" charset="0"/>
                <a:cs typeface="Times New Roman" pitchFamily="18" charset="0"/>
              </a:rPr>
              <a:t>Diagnosis :</a:t>
            </a:r>
            <a:r>
              <a:rPr lang="en-IN" sz="3600" b="0" dirty="0" smtClean="0">
                <a:solidFill>
                  <a:schemeClr val="tx1"/>
                </a:solidFill>
                <a:effectLst/>
                <a:latin typeface="Times New Roman" pitchFamily="18" charset="0"/>
                <a:cs typeface="Times New Roman" pitchFamily="18" charset="0"/>
              </a:rPr>
              <a:t> raised postoperative serum HCG</a:t>
            </a:r>
          </a:p>
          <a:p>
            <a:pPr lvl="0"/>
            <a:r>
              <a:rPr lang="en-IN" sz="3600" b="0" dirty="0" smtClean="0">
                <a:solidFill>
                  <a:schemeClr val="tx1"/>
                </a:solidFill>
                <a:effectLst/>
                <a:latin typeface="Times New Roman" pitchFamily="18" charset="0"/>
                <a:cs typeface="Times New Roman" pitchFamily="18" charset="0"/>
              </a:rPr>
              <a:t>If untreated, can cause life threatening </a:t>
            </a:r>
            <a:r>
              <a:rPr lang="en-IN" sz="3600" b="0" dirty="0" err="1" smtClean="0">
                <a:solidFill>
                  <a:schemeClr val="tx1"/>
                </a:solidFill>
                <a:effectLst/>
                <a:latin typeface="Times New Roman" pitchFamily="18" charset="0"/>
                <a:cs typeface="Times New Roman" pitchFamily="18" charset="0"/>
              </a:rPr>
              <a:t>hemorrhage</a:t>
            </a:r>
            <a:endParaRPr lang="en-IN" sz="3600" b="0" dirty="0" smtClean="0">
              <a:solidFill>
                <a:schemeClr val="tx1"/>
              </a:solidFill>
              <a:effectLst/>
              <a:latin typeface="Times New Roman" pitchFamily="18" charset="0"/>
              <a:cs typeface="Times New Roman" pitchFamily="18" charset="0"/>
            </a:endParaRPr>
          </a:p>
          <a:p>
            <a:pPr>
              <a:buNone/>
            </a:pPr>
            <a:r>
              <a:rPr lang="en-IN" sz="3600" b="0" dirty="0" smtClean="0">
                <a:solidFill>
                  <a:schemeClr val="tx1"/>
                </a:solidFill>
                <a:effectLst/>
                <a:latin typeface="Times New Roman" pitchFamily="18" charset="0"/>
                <a:cs typeface="Times New Roman" pitchFamily="18" charset="0"/>
              </a:rPr>
              <a:t/>
            </a:r>
            <a:br>
              <a:rPr lang="en-IN" sz="3600" b="0" dirty="0" smtClean="0">
                <a:solidFill>
                  <a:schemeClr val="tx1"/>
                </a:solidFill>
                <a:effectLst/>
                <a:latin typeface="Times New Roman" pitchFamily="18" charset="0"/>
                <a:cs typeface="Times New Roman" pitchFamily="18" charset="0"/>
              </a:rPr>
            </a:br>
            <a:r>
              <a:rPr lang="en-IN" sz="3600" b="1" dirty="0" smtClean="0">
                <a:solidFill>
                  <a:schemeClr val="accent1">
                    <a:lumMod val="75000"/>
                  </a:schemeClr>
                </a:solidFill>
                <a:effectLst/>
                <a:latin typeface="Times New Roman" pitchFamily="18" charset="0"/>
                <a:cs typeface="Times New Roman" pitchFamily="18" charset="0"/>
              </a:rPr>
              <a:t>TREATMENT -</a:t>
            </a:r>
          </a:p>
          <a:p>
            <a:r>
              <a:rPr lang="en-IN" sz="3600" b="0" dirty="0" err="1" smtClean="0">
                <a:solidFill>
                  <a:schemeClr val="tx1"/>
                </a:solidFill>
                <a:effectLst/>
                <a:latin typeface="Times New Roman" pitchFamily="18" charset="0"/>
                <a:cs typeface="Times New Roman" pitchFamily="18" charset="0"/>
              </a:rPr>
              <a:t>Methorexate</a:t>
            </a:r>
            <a:r>
              <a:rPr lang="en-IN" sz="3600" b="0" dirty="0" smtClean="0">
                <a:solidFill>
                  <a:schemeClr val="tx1"/>
                </a:solidFill>
                <a:effectLst/>
                <a:latin typeface="Times New Roman" pitchFamily="18" charset="0"/>
                <a:cs typeface="Times New Roman" pitchFamily="18" charset="0"/>
              </a:rPr>
              <a:t> single dose of 50 mg/m2 BSA</a:t>
            </a:r>
          </a:p>
          <a:p>
            <a:pPr lvl="0"/>
            <a:r>
              <a:rPr lang="en-IN" sz="3600" b="0" dirty="0" smtClean="0">
                <a:solidFill>
                  <a:schemeClr val="tx1"/>
                </a:solidFill>
                <a:effectLst/>
                <a:latin typeface="Times New Roman" pitchFamily="18" charset="0"/>
                <a:cs typeface="Times New Roman" pitchFamily="18" charset="0"/>
              </a:rPr>
              <a:t>Operative intervention for further evacuation / </a:t>
            </a:r>
            <a:r>
              <a:rPr lang="en-IN" sz="3600" b="0" dirty="0" err="1" smtClean="0">
                <a:solidFill>
                  <a:schemeClr val="tx1"/>
                </a:solidFill>
                <a:effectLst/>
                <a:latin typeface="Times New Roman" pitchFamily="18" charset="0"/>
                <a:cs typeface="Times New Roman" pitchFamily="18" charset="0"/>
              </a:rPr>
              <a:t>Salpingectomy</a:t>
            </a:r>
            <a:endParaRPr lang="en-IN" sz="3600" b="0" dirty="0" smtClean="0">
              <a:solidFill>
                <a:schemeClr val="tx1"/>
              </a:solidFill>
              <a:effectLst/>
              <a:latin typeface="Times New Roman" pitchFamily="18" charset="0"/>
              <a:cs typeface="Times New Roman" pitchFamily="18" charset="0"/>
            </a:endParaRPr>
          </a:p>
          <a:p>
            <a:pPr lvl="0"/>
            <a:r>
              <a:rPr lang="en-IN" sz="3600" dirty="0" smtClean="0">
                <a:latin typeface="Times New Roman" pitchFamily="18" charset="0"/>
                <a:cs typeface="Times New Roman" pitchFamily="18" charset="0"/>
              </a:rPr>
              <a:t>Some advocate postoperative administration of “</a:t>
            </a:r>
            <a:r>
              <a:rPr lang="en-IN" sz="3600" b="1" dirty="0" smtClean="0">
                <a:solidFill>
                  <a:schemeClr val="accent1">
                    <a:lumMod val="75000"/>
                  </a:schemeClr>
                </a:solidFill>
                <a:latin typeface="Times New Roman" pitchFamily="18" charset="0"/>
                <a:cs typeface="Times New Roman" pitchFamily="18" charset="0"/>
              </a:rPr>
              <a:t>prophylactic </a:t>
            </a:r>
            <a:r>
              <a:rPr lang="en-IN" sz="3600" dirty="0" smtClean="0">
                <a:latin typeface="Times New Roman" pitchFamily="18" charset="0"/>
                <a:cs typeface="Times New Roman" pitchFamily="18" charset="0"/>
              </a:rPr>
              <a:t>“ </a:t>
            </a:r>
            <a:r>
              <a:rPr lang="en-IN" sz="3600" dirty="0" err="1" smtClean="0">
                <a:latin typeface="Times New Roman" pitchFamily="18" charset="0"/>
                <a:cs typeface="Times New Roman" pitchFamily="18" charset="0"/>
              </a:rPr>
              <a:t>methotrexate</a:t>
            </a:r>
            <a:r>
              <a:rPr lang="en-IN" sz="3600" dirty="0" smtClean="0">
                <a:latin typeface="Times New Roman" pitchFamily="18" charset="0"/>
                <a:cs typeface="Times New Roman" pitchFamily="18" charset="0"/>
              </a:rPr>
              <a:t> </a:t>
            </a:r>
          </a:p>
          <a:p>
            <a:pPr lvl="0"/>
            <a:r>
              <a:rPr lang="en-IN" sz="3600" b="0" dirty="0" smtClean="0">
                <a:solidFill>
                  <a:schemeClr val="tx1"/>
                </a:solidFill>
                <a:effectLst/>
                <a:latin typeface="Times New Roman" pitchFamily="18" charset="0"/>
                <a:cs typeface="Times New Roman" pitchFamily="18" charset="0"/>
              </a:rPr>
              <a:t>Of </a:t>
            </a:r>
            <a:r>
              <a:rPr lang="en-IN" sz="3600" dirty="0" smtClean="0">
                <a:latin typeface="Times New Roman" pitchFamily="18" charset="0"/>
                <a:cs typeface="Times New Roman" pitchFamily="18" charset="0"/>
              </a:rPr>
              <a:t> 1 </a:t>
            </a:r>
            <a:r>
              <a:rPr lang="en-IN" sz="3600" b="0" dirty="0" smtClean="0">
                <a:solidFill>
                  <a:schemeClr val="tx1"/>
                </a:solidFill>
                <a:effectLst/>
                <a:latin typeface="Times New Roman" pitchFamily="18" charset="0"/>
                <a:cs typeface="Times New Roman" pitchFamily="18" charset="0"/>
              </a:rPr>
              <a:t>mg/m2 of BSA</a:t>
            </a:r>
          </a:p>
          <a:p>
            <a:pPr>
              <a:buNone/>
            </a:pPr>
            <a:endParaRPr lang="en-IN" sz="3600" b="0" dirty="0">
              <a:solidFill>
                <a:schemeClr val="tx1"/>
              </a:solidFill>
              <a:effectLst/>
              <a:latin typeface="Times New Roman" pitchFamily="18" charset="0"/>
              <a:cs typeface="Times New Roman" pitchFamily="18" charset="0"/>
            </a:endParaRPr>
          </a:p>
        </p:txBody>
      </p:sp>
      <p:sp>
        <p:nvSpPr>
          <p:cNvPr id="3" name="Title 2"/>
          <p:cNvSpPr>
            <a:spLocks noGrp="1"/>
          </p:cNvSpPr>
          <p:nvPr>
            <p:ph type="title"/>
          </p:nvPr>
        </p:nvSpPr>
        <p:spPr>
          <a:xfrm>
            <a:off x="381000" y="274638"/>
            <a:ext cx="8153400" cy="868362"/>
          </a:xfrm>
        </p:spPr>
        <p:txBody>
          <a:bodyPr>
            <a:noAutofit/>
          </a:bodyPr>
          <a:lstStyle/>
          <a:p>
            <a:r>
              <a:rPr lang="en-IN" sz="2800" b="0" dirty="0" smtClean="0">
                <a:solidFill>
                  <a:schemeClr val="tx1"/>
                </a:solidFill>
                <a:effectLst/>
                <a:latin typeface="Times New Roman" pitchFamily="18" charset="0"/>
                <a:cs typeface="Times New Roman" pitchFamily="18" charset="0"/>
              </a:rPr>
              <a:t>PERSISTENT ECTOPIC PREGNANCY (PEP)</a:t>
            </a:r>
            <a:endParaRPr lang="en-IN" sz="2800" b="0" dirty="0">
              <a:solidFill>
                <a:schemeClr val="tx1"/>
              </a:solidFill>
              <a:effectLst/>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085" y="1411514"/>
            <a:ext cx="8229600" cy="4525963"/>
          </a:xfrm>
        </p:spPr>
        <p:txBody>
          <a:bodyPr>
            <a:normAutofit/>
          </a:bodyPr>
          <a:lstStyle/>
          <a:p>
            <a:pPr>
              <a:buNone/>
            </a:pPr>
            <a:r>
              <a:rPr lang="en-IN" sz="2000" b="0" dirty="0" smtClean="0">
                <a:solidFill>
                  <a:schemeClr val="tx1"/>
                </a:solidFill>
                <a:effectLst/>
                <a:latin typeface="Times New Roman" pitchFamily="18" charset="0"/>
                <a:cs typeface="Times New Roman" pitchFamily="18" charset="0"/>
              </a:rPr>
              <a:t>Non tubal pregnancy –types</a:t>
            </a:r>
          </a:p>
          <a:p>
            <a:r>
              <a:rPr lang="en-IN" sz="2000" b="0" dirty="0" smtClean="0">
                <a:solidFill>
                  <a:schemeClr val="tx1"/>
                </a:solidFill>
                <a:effectLst/>
                <a:latin typeface="Times New Roman" pitchFamily="18" charset="0"/>
                <a:cs typeface="Times New Roman" pitchFamily="18" charset="0"/>
              </a:rPr>
              <a:t>Cervical(0.1-1%)</a:t>
            </a:r>
          </a:p>
          <a:p>
            <a:r>
              <a:rPr lang="en-IN" sz="2000" b="0" dirty="0" smtClean="0">
                <a:solidFill>
                  <a:schemeClr val="tx1"/>
                </a:solidFill>
                <a:effectLst/>
                <a:latin typeface="Times New Roman" pitchFamily="18" charset="0"/>
                <a:cs typeface="Times New Roman" pitchFamily="18" charset="0"/>
              </a:rPr>
              <a:t>Ovarian(0.5-2%)</a:t>
            </a:r>
          </a:p>
          <a:p>
            <a:r>
              <a:rPr lang="en-IN" sz="2000" b="0" dirty="0" smtClean="0">
                <a:solidFill>
                  <a:schemeClr val="tx1"/>
                </a:solidFill>
                <a:effectLst/>
                <a:latin typeface="Times New Roman" pitchFamily="18" charset="0"/>
                <a:cs typeface="Times New Roman" pitchFamily="18" charset="0"/>
              </a:rPr>
              <a:t>Abdominal(0.3-0.5%)</a:t>
            </a:r>
          </a:p>
          <a:p>
            <a:r>
              <a:rPr lang="en-IN" sz="2000" b="0" dirty="0" smtClean="0">
                <a:solidFill>
                  <a:schemeClr val="tx1"/>
                </a:solidFill>
                <a:effectLst/>
                <a:latin typeface="Times New Roman" pitchFamily="18" charset="0"/>
                <a:cs typeface="Times New Roman" pitchFamily="18" charset="0"/>
              </a:rPr>
              <a:t>Interstitial(2-3%)</a:t>
            </a:r>
          </a:p>
          <a:p>
            <a:r>
              <a:rPr lang="en-IN" sz="2000" b="0" dirty="0" smtClean="0">
                <a:solidFill>
                  <a:schemeClr val="tx1"/>
                </a:solidFill>
                <a:effectLst/>
                <a:latin typeface="Times New Roman" pitchFamily="18" charset="0"/>
                <a:cs typeface="Times New Roman" pitchFamily="18" charset="0"/>
              </a:rPr>
              <a:t>Angular</a:t>
            </a:r>
          </a:p>
          <a:p>
            <a:r>
              <a:rPr lang="en-IN" sz="2000" b="0" dirty="0" err="1" smtClean="0">
                <a:solidFill>
                  <a:schemeClr val="tx1"/>
                </a:solidFill>
                <a:effectLst/>
                <a:latin typeface="Times New Roman" pitchFamily="18" charset="0"/>
                <a:cs typeface="Times New Roman" pitchFamily="18" charset="0"/>
              </a:rPr>
              <a:t>Heterotropic</a:t>
            </a:r>
            <a:r>
              <a:rPr lang="en-IN" sz="2000" dirty="0" smtClean="0">
                <a:latin typeface="Times New Roman" pitchFamily="18" charset="0"/>
                <a:cs typeface="Times New Roman" pitchFamily="18" charset="0"/>
              </a:rPr>
              <a:t> Pregnancy</a:t>
            </a:r>
            <a:endParaRPr lang="en-IN" sz="2000" b="0" dirty="0" smtClean="0">
              <a:solidFill>
                <a:schemeClr val="tx1"/>
              </a:solidFill>
              <a:effectLst/>
              <a:latin typeface="Times New Roman" pitchFamily="18" charset="0"/>
              <a:cs typeface="Times New Roman" pitchFamily="18" charset="0"/>
            </a:endParaRPr>
          </a:p>
          <a:p>
            <a:r>
              <a:rPr lang="en-IN" sz="2000" b="0" dirty="0" smtClean="0">
                <a:solidFill>
                  <a:schemeClr val="tx1"/>
                </a:solidFill>
                <a:effectLst/>
                <a:latin typeface="Times New Roman" pitchFamily="18" charset="0"/>
                <a:cs typeface="Times New Roman" pitchFamily="18" charset="0"/>
              </a:rPr>
              <a:t>Ectopic in caesarean scar (&lt;1%)</a:t>
            </a:r>
          </a:p>
          <a:p>
            <a:pPr>
              <a:buNone/>
            </a:pPr>
            <a:endParaRPr lang="en-IN" sz="2000" b="0" dirty="0" smtClean="0">
              <a:solidFill>
                <a:schemeClr val="tx1"/>
              </a:solidFill>
              <a:effectLst/>
              <a:latin typeface="Times New Roman" pitchFamily="18" charset="0"/>
              <a:cs typeface="Times New Roman" pitchFamily="18" charset="0"/>
            </a:endParaRPr>
          </a:p>
          <a:p>
            <a:pPr>
              <a:buNone/>
            </a:pPr>
            <a:endParaRPr lang="en-US" sz="2000" b="0" dirty="0" smtClean="0">
              <a:solidFill>
                <a:schemeClr val="tx1"/>
              </a:solidFill>
              <a:effectLst/>
              <a:latin typeface="Times New Roman" pitchFamily="18" charset="0"/>
              <a:cs typeface="Times New Roman" pitchFamily="18" charset="0"/>
            </a:endParaRPr>
          </a:p>
          <a:p>
            <a:pPr>
              <a:buNone/>
            </a:pPr>
            <a:endParaRPr lang="en-US" sz="2000" b="0" dirty="0">
              <a:solidFill>
                <a:schemeClr val="tx1"/>
              </a:solidFill>
              <a:effectLst/>
              <a:latin typeface="Times New Roman" pitchFamily="18" charset="0"/>
              <a:cs typeface="Times New Roman" pitchFamily="18" charset="0"/>
            </a:endParaRPr>
          </a:p>
        </p:txBody>
      </p:sp>
      <p:sp>
        <p:nvSpPr>
          <p:cNvPr id="2" name="Title 1"/>
          <p:cNvSpPr>
            <a:spLocks noGrp="1"/>
          </p:cNvSpPr>
          <p:nvPr>
            <p:ph type="title"/>
          </p:nvPr>
        </p:nvSpPr>
        <p:spPr/>
        <p:txBody>
          <a:bodyPr>
            <a:noAutofit/>
          </a:bodyPr>
          <a:lstStyle/>
          <a:p>
            <a:pPr algn="ctr"/>
            <a:r>
              <a:rPr lang="en-US" sz="3200" b="0" dirty="0" smtClean="0">
                <a:solidFill>
                  <a:schemeClr val="tx1"/>
                </a:solidFill>
                <a:effectLst/>
                <a:latin typeface="Times New Roman" pitchFamily="18" charset="0"/>
                <a:cs typeface="Times New Roman" pitchFamily="18" charset="0"/>
              </a:rPr>
              <a:t>Uncommon Sites of Ectopic Pregnancy</a:t>
            </a:r>
            <a:endParaRPr lang="en-US" sz="3200" b="0" dirty="0">
              <a:solidFill>
                <a:schemeClr val="tx1"/>
              </a:solidFill>
              <a:effectLst/>
              <a:latin typeface="Times New Roman" pitchFamily="18" charset="0"/>
              <a:cs typeface="Times New Roman" pitchFamily="18" charset="0"/>
            </a:endParaRPr>
          </a:p>
        </p:txBody>
      </p:sp>
      <p:pic>
        <p:nvPicPr>
          <p:cNvPr id="5" name="Picture 4" descr="ect-1.jpg"/>
          <p:cNvPicPr>
            <a:picLocks noChangeAspect="1"/>
          </p:cNvPicPr>
          <p:nvPr/>
        </p:nvPicPr>
        <p:blipFill>
          <a:blip r:embed="rId2" cstate="print"/>
          <a:stretch>
            <a:fillRect/>
          </a:stretch>
        </p:blipFill>
        <p:spPr>
          <a:xfrm>
            <a:off x="4587875" y="2725057"/>
            <a:ext cx="4352925" cy="3951513"/>
          </a:xfrm>
          <a:prstGeom prst="rect">
            <a:avLst/>
          </a:prstGeom>
        </p:spPr>
      </p:pic>
    </p:spTree>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382000" cy="5562600"/>
          </a:xfrm>
        </p:spPr>
        <p:txBody>
          <a:bodyPr>
            <a:normAutofit/>
          </a:bodyPr>
          <a:lstStyle/>
          <a:p>
            <a:pPr>
              <a:buNone/>
            </a:pPr>
            <a:r>
              <a:rPr lang="en-US" sz="2400" b="0" dirty="0" smtClean="0">
                <a:solidFill>
                  <a:schemeClr val="tx1"/>
                </a:solidFill>
                <a:effectLst/>
                <a:latin typeface="Times New Roman" pitchFamily="18" charset="0"/>
                <a:cs typeface="Times New Roman" pitchFamily="18" charset="0"/>
              </a:rPr>
              <a:t>	</a:t>
            </a:r>
            <a:endParaRPr lang="en-US" sz="2800" b="0" dirty="0" smtClean="0">
              <a:solidFill>
                <a:schemeClr val="tx1"/>
              </a:solidFill>
              <a:effectLst/>
              <a:latin typeface="Times New Roman" pitchFamily="18" charset="0"/>
              <a:cs typeface="Times New Roman" pitchFamily="18" charset="0"/>
            </a:endParaRPr>
          </a:p>
          <a:p>
            <a:pPr>
              <a:buNone/>
            </a:pPr>
            <a:r>
              <a:rPr lang="en-US" sz="2800" b="0" dirty="0" smtClean="0">
                <a:solidFill>
                  <a:schemeClr val="tx1"/>
                </a:solidFill>
                <a:effectLst/>
                <a:latin typeface="Times New Roman" pitchFamily="18" charset="0"/>
                <a:cs typeface="Times New Roman" pitchFamily="18" charset="0"/>
              </a:rPr>
              <a:t>MC type of non tubal ectopic</a:t>
            </a:r>
            <a:r>
              <a:rPr lang="en-US" sz="2800" b="0" u="sng" dirty="0" smtClean="0">
                <a:solidFill>
                  <a:schemeClr val="tx1"/>
                </a:solidFill>
                <a:effectLst/>
                <a:latin typeface="Times New Roman" pitchFamily="18" charset="0"/>
                <a:cs typeface="Times New Roman" pitchFamily="18" charset="0"/>
              </a:rPr>
              <a:t> </a:t>
            </a:r>
          </a:p>
          <a:p>
            <a:pPr>
              <a:buNone/>
            </a:pPr>
            <a:r>
              <a:rPr lang="en-US" sz="2800" b="1" u="sng" dirty="0" err="1" smtClean="0">
                <a:solidFill>
                  <a:schemeClr val="accent1">
                    <a:lumMod val="75000"/>
                  </a:schemeClr>
                </a:solidFill>
                <a:effectLst/>
                <a:latin typeface="Times New Roman" pitchFamily="18" charset="0"/>
                <a:cs typeface="Times New Roman" pitchFamily="18" charset="0"/>
              </a:rPr>
              <a:t>Aetiology</a:t>
            </a:r>
            <a:r>
              <a:rPr lang="en-US" sz="2800" b="1" u="sng" dirty="0" smtClean="0">
                <a:solidFill>
                  <a:schemeClr val="accent1">
                    <a:lumMod val="75000"/>
                  </a:schemeClr>
                </a:solidFill>
                <a:effectLst/>
                <a:latin typeface="Times New Roman" pitchFamily="18" charset="0"/>
                <a:cs typeface="Times New Roman" pitchFamily="18" charset="0"/>
              </a:rPr>
              <a:t>:</a:t>
            </a:r>
          </a:p>
          <a:p>
            <a:pPr>
              <a:buNone/>
            </a:pPr>
            <a:r>
              <a:rPr lang="en-US" sz="2800" b="0" dirty="0" smtClean="0">
                <a:solidFill>
                  <a:schemeClr val="tx1"/>
                </a:solidFill>
                <a:effectLst/>
                <a:latin typeface="Times New Roman" pitchFamily="18" charset="0"/>
                <a:cs typeface="Times New Roman" pitchFamily="18" charset="0"/>
              </a:rPr>
              <a:t> * Pelvic adhesions.</a:t>
            </a:r>
          </a:p>
          <a:p>
            <a:pPr>
              <a:buNone/>
            </a:pPr>
            <a:r>
              <a:rPr lang="en-US" sz="2800" b="0" dirty="0" smtClean="0">
                <a:solidFill>
                  <a:schemeClr val="tx1"/>
                </a:solidFill>
                <a:effectLst/>
                <a:latin typeface="Times New Roman" pitchFamily="18" charset="0"/>
                <a:cs typeface="Times New Roman" pitchFamily="18" charset="0"/>
              </a:rPr>
              <a:t>* </a:t>
            </a:r>
            <a:r>
              <a:rPr lang="en-US" sz="2800" b="0" dirty="0" err="1" smtClean="0">
                <a:solidFill>
                  <a:schemeClr val="tx1"/>
                </a:solidFill>
                <a:effectLst/>
                <a:latin typeface="Times New Roman" pitchFamily="18" charset="0"/>
                <a:cs typeface="Times New Roman" pitchFamily="18" charset="0"/>
              </a:rPr>
              <a:t>Favourable</a:t>
            </a:r>
            <a:r>
              <a:rPr lang="en-US" sz="2800" b="0" dirty="0" smtClean="0">
                <a:solidFill>
                  <a:schemeClr val="tx1"/>
                </a:solidFill>
                <a:effectLst/>
                <a:latin typeface="Times New Roman" pitchFamily="18" charset="0"/>
                <a:cs typeface="Times New Roman" pitchFamily="18" charset="0"/>
              </a:rPr>
              <a:t> ovarian surface for implantation as in ovarian endometriosis.</a:t>
            </a:r>
          </a:p>
          <a:p>
            <a:pPr>
              <a:buNone/>
            </a:pPr>
            <a:r>
              <a:rPr lang="en-US" sz="2800" b="1" u="sng" dirty="0" smtClean="0">
                <a:solidFill>
                  <a:schemeClr val="accent1">
                    <a:lumMod val="75000"/>
                  </a:schemeClr>
                </a:solidFill>
                <a:effectLst/>
                <a:latin typeface="Times New Roman" pitchFamily="18" charset="0"/>
                <a:cs typeface="Times New Roman" pitchFamily="18" charset="0"/>
              </a:rPr>
              <a:t>Pathogenesis: </a:t>
            </a:r>
          </a:p>
          <a:p>
            <a:pPr>
              <a:buNone/>
            </a:pPr>
            <a:r>
              <a:rPr lang="en-US" sz="2800" b="0" dirty="0" smtClean="0">
                <a:solidFill>
                  <a:schemeClr val="tx1"/>
                </a:solidFill>
                <a:effectLst/>
                <a:latin typeface="Times New Roman" pitchFamily="18" charset="0"/>
                <a:cs typeface="Times New Roman" pitchFamily="18" charset="0"/>
              </a:rPr>
              <a:t>   * Fertilization of the ovum inside the ovary or,</a:t>
            </a:r>
          </a:p>
          <a:p>
            <a:pPr>
              <a:buNone/>
            </a:pPr>
            <a:r>
              <a:rPr lang="en-US" sz="2800" b="0" dirty="0" smtClean="0">
                <a:solidFill>
                  <a:schemeClr val="tx1"/>
                </a:solidFill>
                <a:effectLst/>
                <a:latin typeface="Times New Roman" pitchFamily="18" charset="0"/>
                <a:cs typeface="Times New Roman" pitchFamily="18" charset="0"/>
              </a:rPr>
              <a:t>   * implantation of the fertilized ovum in the ovary.</a:t>
            </a:r>
          </a:p>
          <a:p>
            <a:pPr>
              <a:buNone/>
            </a:pPr>
            <a:endParaRPr lang="en-US" sz="2800" b="0" dirty="0" smtClean="0">
              <a:solidFill>
                <a:schemeClr val="tx1"/>
              </a:solidFill>
              <a:effectLst/>
              <a:latin typeface="Times New Roman" pitchFamily="18" charset="0"/>
              <a:cs typeface="Times New Roman" pitchFamily="18" charset="0"/>
            </a:endParaRPr>
          </a:p>
          <a:p>
            <a:pPr>
              <a:buNone/>
            </a:pPr>
            <a:endParaRPr lang="en-US" sz="2400" b="0" dirty="0" smtClean="0">
              <a:solidFill>
                <a:schemeClr val="tx1"/>
              </a:solidFill>
              <a:effectLst/>
              <a:latin typeface="Times New Roman" pitchFamily="18" charset="0"/>
              <a:cs typeface="Times New Roman" pitchFamily="18" charset="0"/>
            </a:endParaRPr>
          </a:p>
        </p:txBody>
      </p:sp>
      <p:sp>
        <p:nvSpPr>
          <p:cNvPr id="2" name="Title 1"/>
          <p:cNvSpPr>
            <a:spLocks noGrp="1"/>
          </p:cNvSpPr>
          <p:nvPr>
            <p:ph type="title"/>
          </p:nvPr>
        </p:nvSpPr>
        <p:spPr>
          <a:xfrm>
            <a:off x="457200" y="0"/>
            <a:ext cx="8229600" cy="1143000"/>
          </a:xfrm>
        </p:spPr>
        <p:txBody>
          <a:bodyPr>
            <a:normAutofit/>
          </a:bodyPr>
          <a:lstStyle/>
          <a:p>
            <a:pPr algn="l"/>
            <a:r>
              <a:rPr lang="en-US" sz="3600" b="1" dirty="0" smtClean="0">
                <a:solidFill>
                  <a:schemeClr val="accent1">
                    <a:lumMod val="75000"/>
                  </a:schemeClr>
                </a:solidFill>
                <a:effectLst/>
                <a:latin typeface="Times New Roman" pitchFamily="18" charset="0"/>
                <a:cs typeface="Times New Roman" pitchFamily="18" charset="0"/>
              </a:rPr>
              <a:t>             Ovarian  ectopic</a:t>
            </a:r>
            <a:endParaRPr lang="en-US" sz="3600" b="1" dirty="0">
              <a:solidFill>
                <a:schemeClr val="accent1">
                  <a:lumMod val="75000"/>
                </a:schemeClr>
              </a:solidFill>
              <a:effectLst/>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543" y="1135743"/>
            <a:ext cx="8229600" cy="4525963"/>
          </a:xfrm>
        </p:spPr>
        <p:txBody>
          <a:bodyPr>
            <a:normAutofit/>
          </a:bodyPr>
          <a:lstStyle/>
          <a:p>
            <a:pPr>
              <a:buNone/>
            </a:pPr>
            <a:r>
              <a:rPr lang="en-US" sz="2400" b="1" dirty="0" err="1" smtClean="0">
                <a:solidFill>
                  <a:schemeClr val="accent1">
                    <a:lumMod val="75000"/>
                  </a:schemeClr>
                </a:solidFill>
                <a:effectLst/>
                <a:latin typeface="Times New Roman" pitchFamily="18" charset="0"/>
                <a:cs typeface="Times New Roman" pitchFamily="18" charset="0"/>
              </a:rPr>
              <a:t>Spiegelberg</a:t>
            </a:r>
            <a:r>
              <a:rPr lang="en-US" sz="2400" b="1" dirty="0" smtClean="0">
                <a:solidFill>
                  <a:schemeClr val="accent1">
                    <a:lumMod val="75000"/>
                  </a:schemeClr>
                </a:solidFill>
                <a:effectLst/>
                <a:latin typeface="Times New Roman" pitchFamily="18" charset="0"/>
                <a:cs typeface="Times New Roman" pitchFamily="18" charset="0"/>
              </a:rPr>
              <a:t> criteria(1878)</a:t>
            </a:r>
          </a:p>
          <a:p>
            <a:pPr>
              <a:buNone/>
            </a:pPr>
            <a:r>
              <a:rPr lang="en-US" sz="2000" b="0" dirty="0" smtClean="0">
                <a:solidFill>
                  <a:schemeClr val="tx1"/>
                </a:solidFill>
                <a:effectLst/>
                <a:latin typeface="Times New Roman" pitchFamily="18" charset="0"/>
                <a:cs typeface="Times New Roman" pitchFamily="18" charset="0"/>
              </a:rPr>
              <a:t>* The gestational sac located in the region of the ovary,</a:t>
            </a:r>
          </a:p>
          <a:p>
            <a:pPr>
              <a:buNone/>
            </a:pPr>
            <a:r>
              <a:rPr lang="en-US" sz="2000" b="0" dirty="0" smtClean="0">
                <a:solidFill>
                  <a:schemeClr val="tx1"/>
                </a:solidFill>
                <a:effectLst/>
                <a:latin typeface="Times New Roman" pitchFamily="18" charset="0"/>
                <a:cs typeface="Times New Roman" pitchFamily="18" charset="0"/>
              </a:rPr>
              <a:t>* the ectopic is attached to the uterus by the ovarian ligament,</a:t>
            </a:r>
          </a:p>
          <a:p>
            <a:pPr>
              <a:buNone/>
            </a:pPr>
            <a:r>
              <a:rPr lang="en-US" sz="2000" b="0" dirty="0" smtClean="0">
                <a:solidFill>
                  <a:schemeClr val="tx1"/>
                </a:solidFill>
                <a:effectLst/>
                <a:latin typeface="Times New Roman" pitchFamily="18" charset="0"/>
                <a:cs typeface="Times New Roman" pitchFamily="18" charset="0"/>
              </a:rPr>
              <a:t> * ovarian tissue in the wall of the gestational sac is proved </a:t>
            </a:r>
            <a:r>
              <a:rPr lang="en-US" sz="2000" b="0" dirty="0" err="1" smtClean="0">
                <a:solidFill>
                  <a:schemeClr val="tx1"/>
                </a:solidFill>
                <a:effectLst/>
                <a:latin typeface="Times New Roman" pitchFamily="18" charset="0"/>
                <a:cs typeface="Times New Roman" pitchFamily="18" charset="0"/>
              </a:rPr>
              <a:t>histologically</a:t>
            </a:r>
            <a:r>
              <a:rPr lang="en-US" sz="2000" b="0" dirty="0" smtClean="0">
                <a:solidFill>
                  <a:schemeClr val="tx1"/>
                </a:solidFill>
                <a:effectLst/>
                <a:latin typeface="Times New Roman" pitchFamily="18" charset="0"/>
                <a:cs typeface="Times New Roman" pitchFamily="18" charset="0"/>
              </a:rPr>
              <a:t>,</a:t>
            </a:r>
          </a:p>
          <a:p>
            <a:pPr>
              <a:buNone/>
            </a:pPr>
            <a:r>
              <a:rPr lang="en-US" sz="2000" b="0" dirty="0" smtClean="0">
                <a:solidFill>
                  <a:schemeClr val="tx1"/>
                </a:solidFill>
                <a:effectLst/>
                <a:latin typeface="Times New Roman" pitchFamily="18" charset="0"/>
                <a:cs typeface="Times New Roman" pitchFamily="18" charset="0"/>
              </a:rPr>
              <a:t> * the tube on the</a:t>
            </a:r>
          </a:p>
          <a:p>
            <a:pPr>
              <a:buNone/>
            </a:pPr>
            <a:r>
              <a:rPr lang="en-US" sz="2000" b="0" dirty="0" smtClean="0">
                <a:solidFill>
                  <a:schemeClr val="tx1"/>
                </a:solidFill>
                <a:effectLst/>
                <a:latin typeface="Times New Roman" pitchFamily="18" charset="0"/>
                <a:cs typeface="Times New Roman" pitchFamily="18" charset="0"/>
              </a:rPr>
              <a:t>     involved side is intact.</a:t>
            </a:r>
          </a:p>
          <a:p>
            <a:pPr>
              <a:buNone/>
            </a:pPr>
            <a:endParaRPr lang="en-US" sz="2000" b="0" dirty="0">
              <a:solidFill>
                <a:schemeClr val="tx1"/>
              </a:solidFill>
              <a:effectLst/>
              <a:latin typeface="Times New Roman" pitchFamily="18" charset="0"/>
              <a:cs typeface="Times New Roman" pitchFamily="18" charset="0"/>
            </a:endParaRPr>
          </a:p>
        </p:txBody>
      </p:sp>
      <p:sp>
        <p:nvSpPr>
          <p:cNvPr id="2" name="Title 1"/>
          <p:cNvSpPr>
            <a:spLocks noGrp="1"/>
          </p:cNvSpPr>
          <p:nvPr>
            <p:ph type="title"/>
          </p:nvPr>
        </p:nvSpPr>
        <p:spPr>
          <a:xfrm>
            <a:off x="399143" y="0"/>
            <a:ext cx="8229600" cy="1143000"/>
          </a:xfrm>
        </p:spPr>
        <p:txBody>
          <a:bodyPr/>
          <a:lstStyle/>
          <a:p>
            <a:pPr algn="ctr"/>
            <a:r>
              <a:rPr lang="en-US" b="0" dirty="0" smtClean="0">
                <a:solidFill>
                  <a:schemeClr val="tx1"/>
                </a:solidFill>
                <a:effectLst/>
                <a:latin typeface="Times New Roman" pitchFamily="18" charset="0"/>
                <a:cs typeface="Times New Roman" pitchFamily="18" charset="0"/>
              </a:rPr>
              <a:t>Ovarian pregnancy</a:t>
            </a:r>
            <a:endParaRPr lang="en-US" b="0" dirty="0">
              <a:solidFill>
                <a:schemeClr val="tx1"/>
              </a:solidFill>
              <a:effectLst/>
              <a:latin typeface="Times New Roman" pitchFamily="18" charset="0"/>
              <a:cs typeface="Times New Roman" pitchFamily="18" charset="0"/>
            </a:endParaRPr>
          </a:p>
        </p:txBody>
      </p:sp>
      <p:pic>
        <p:nvPicPr>
          <p:cNvPr id="5" name="Picture 4" descr="d_ovarian_01.gif"/>
          <p:cNvPicPr>
            <a:picLocks noChangeAspect="1"/>
          </p:cNvPicPr>
          <p:nvPr/>
        </p:nvPicPr>
        <p:blipFill>
          <a:blip r:embed="rId2" cstate="print"/>
          <a:stretch>
            <a:fillRect/>
          </a:stretch>
        </p:blipFill>
        <p:spPr>
          <a:xfrm>
            <a:off x="2928926" y="3000372"/>
            <a:ext cx="5806621" cy="3264980"/>
          </a:xfrm>
          <a:prstGeom prst="rect">
            <a:avLst/>
          </a:prstGeom>
        </p:spPr>
      </p:pic>
    </p:spTree>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505450" cy="4525963"/>
          </a:xfrm>
        </p:spPr>
        <p:txBody>
          <a:bodyPr>
            <a:normAutofit/>
          </a:bodyPr>
          <a:lstStyle/>
          <a:p>
            <a:pPr>
              <a:buNone/>
            </a:pPr>
            <a:endParaRPr lang="en-US" b="0" dirty="0" smtClean="0">
              <a:solidFill>
                <a:schemeClr val="tx1"/>
              </a:solidFill>
              <a:effectLst/>
              <a:latin typeface="Times New Roman" pitchFamily="18" charset="0"/>
              <a:cs typeface="Times New Roman" pitchFamily="18" charset="0"/>
            </a:endParaRPr>
          </a:p>
          <a:p>
            <a:r>
              <a:rPr lang="en-US" b="0" dirty="0" smtClean="0">
                <a:solidFill>
                  <a:schemeClr val="tx1"/>
                </a:solidFill>
                <a:effectLst/>
                <a:latin typeface="Times New Roman" pitchFamily="18" charset="0"/>
                <a:cs typeface="Times New Roman" pitchFamily="18" charset="0"/>
              </a:rPr>
              <a:t>Misdiagnosis very common(Ruptured corpus </a:t>
            </a:r>
            <a:r>
              <a:rPr lang="en-US" b="0" dirty="0" err="1" smtClean="0">
                <a:solidFill>
                  <a:schemeClr val="tx1"/>
                </a:solidFill>
                <a:effectLst/>
                <a:latin typeface="Times New Roman" pitchFamily="18" charset="0"/>
                <a:cs typeface="Times New Roman" pitchFamily="18" charset="0"/>
              </a:rPr>
              <a:t>luteal</a:t>
            </a:r>
            <a:r>
              <a:rPr lang="en-US" b="0" dirty="0" smtClean="0">
                <a:solidFill>
                  <a:schemeClr val="tx1"/>
                </a:solidFill>
                <a:effectLst/>
                <a:latin typeface="Times New Roman" pitchFamily="18" charset="0"/>
                <a:cs typeface="Times New Roman" pitchFamily="18" charset="0"/>
              </a:rPr>
              <a:t> cyst75%)</a:t>
            </a:r>
          </a:p>
          <a:p>
            <a:r>
              <a:rPr lang="en-US" b="0" dirty="0" err="1" smtClean="0">
                <a:solidFill>
                  <a:schemeClr val="tx1"/>
                </a:solidFill>
                <a:effectLst/>
                <a:latin typeface="Times New Roman" pitchFamily="18" charset="0"/>
                <a:cs typeface="Times New Roman" pitchFamily="18" charset="0"/>
              </a:rPr>
              <a:t>Laparotomy</a:t>
            </a:r>
            <a:r>
              <a:rPr lang="en-US" b="0" dirty="0" smtClean="0">
                <a:solidFill>
                  <a:schemeClr val="tx1"/>
                </a:solidFill>
                <a:effectLst/>
                <a:latin typeface="Times New Roman" pitchFamily="18" charset="0"/>
                <a:cs typeface="Times New Roman" pitchFamily="18" charset="0"/>
                <a:sym typeface="Wingdings" pitchFamily="2" charset="2"/>
              </a:rPr>
              <a:t></a:t>
            </a:r>
            <a:r>
              <a:rPr lang="en-US" b="0" dirty="0" smtClean="0">
                <a:solidFill>
                  <a:schemeClr val="tx1"/>
                </a:solidFill>
                <a:effectLst/>
                <a:latin typeface="Times New Roman" pitchFamily="18" charset="0"/>
                <a:cs typeface="Times New Roman" pitchFamily="18" charset="0"/>
              </a:rPr>
              <a:t> ovarian </a:t>
            </a:r>
            <a:r>
              <a:rPr lang="en-US" b="0" dirty="0" err="1" smtClean="0">
                <a:solidFill>
                  <a:schemeClr val="tx1"/>
                </a:solidFill>
                <a:effectLst/>
                <a:latin typeface="Times New Roman" pitchFamily="18" charset="0"/>
                <a:cs typeface="Times New Roman" pitchFamily="18" charset="0"/>
              </a:rPr>
              <a:t>cystectomy</a:t>
            </a:r>
            <a:r>
              <a:rPr lang="en-US" b="0" dirty="0" smtClean="0">
                <a:solidFill>
                  <a:schemeClr val="tx1"/>
                </a:solidFill>
                <a:effectLst/>
                <a:latin typeface="Times New Roman" pitchFamily="18" charset="0"/>
                <a:cs typeface="Times New Roman" pitchFamily="18" charset="0"/>
              </a:rPr>
              <a:t>/wedge resection for </a:t>
            </a:r>
            <a:r>
              <a:rPr lang="en-US" b="0" dirty="0" err="1" smtClean="0">
                <a:solidFill>
                  <a:schemeClr val="tx1"/>
                </a:solidFill>
                <a:effectLst/>
                <a:latin typeface="Times New Roman" pitchFamily="18" charset="0"/>
                <a:cs typeface="Times New Roman" pitchFamily="18" charset="0"/>
              </a:rPr>
              <a:t>unruptured</a:t>
            </a:r>
            <a:r>
              <a:rPr lang="en-US" b="0" dirty="0" smtClean="0">
                <a:solidFill>
                  <a:schemeClr val="tx1"/>
                </a:solidFill>
                <a:effectLst/>
                <a:latin typeface="Times New Roman" pitchFamily="18" charset="0"/>
                <a:cs typeface="Times New Roman" pitchFamily="18" charset="0"/>
              </a:rPr>
              <a:t>  and  </a:t>
            </a:r>
            <a:r>
              <a:rPr lang="en-US" b="0" dirty="0" err="1" smtClean="0">
                <a:solidFill>
                  <a:schemeClr val="tx1"/>
                </a:solidFill>
                <a:effectLst/>
                <a:latin typeface="Times New Roman" pitchFamily="18" charset="0"/>
                <a:cs typeface="Times New Roman" pitchFamily="18" charset="0"/>
              </a:rPr>
              <a:t>oophorectomy</a:t>
            </a:r>
            <a:r>
              <a:rPr lang="en-US" b="0" dirty="0" smtClean="0">
                <a:solidFill>
                  <a:schemeClr val="tx1"/>
                </a:solidFill>
                <a:effectLst/>
                <a:latin typeface="Times New Roman" pitchFamily="18" charset="0"/>
                <a:cs typeface="Times New Roman" pitchFamily="18" charset="0"/>
              </a:rPr>
              <a:t> for ruptured. </a:t>
            </a:r>
          </a:p>
          <a:p>
            <a:pPr marL="571500" indent="-571500">
              <a:spcAft>
                <a:spcPct val="20000"/>
              </a:spcAft>
            </a:pPr>
            <a:r>
              <a:rPr lang="en-US" b="0" dirty="0" smtClean="0">
                <a:solidFill>
                  <a:schemeClr val="tx1"/>
                </a:solidFill>
                <a:effectLst/>
                <a:latin typeface="Times New Roman" pitchFamily="18" charset="0"/>
                <a:cs typeface="Times New Roman" pitchFamily="18" charset="0"/>
              </a:rPr>
              <a:t>Treatment with MTX and prostaglandin injection has also been reported</a:t>
            </a:r>
          </a:p>
          <a:p>
            <a:endParaRPr lang="en-US" b="0" dirty="0">
              <a:solidFill>
                <a:schemeClr val="tx1"/>
              </a:solidFill>
              <a:effectLst/>
              <a:latin typeface="Times New Roman" pitchFamily="18" charset="0"/>
              <a:cs typeface="Times New Roman" pitchFamily="18" charset="0"/>
            </a:endParaRPr>
          </a:p>
        </p:txBody>
      </p:sp>
      <p:sp>
        <p:nvSpPr>
          <p:cNvPr id="5" name="Title 1"/>
          <p:cNvSpPr>
            <a:spLocks noGrp="1"/>
          </p:cNvSpPr>
          <p:nvPr>
            <p:ph type="title"/>
          </p:nvPr>
        </p:nvSpPr>
        <p:spPr>
          <a:xfrm>
            <a:off x="152400" y="457200"/>
            <a:ext cx="8577234" cy="1245191"/>
          </a:xfrm>
          <a:noFill/>
          <a:ln>
            <a:noFill/>
          </a:ln>
        </p:spPr>
        <p:style>
          <a:lnRef idx="2">
            <a:schemeClr val="accent1"/>
          </a:lnRef>
          <a:fillRef idx="1">
            <a:schemeClr val="lt1"/>
          </a:fillRef>
          <a:effectRef idx="0">
            <a:schemeClr val="accent1"/>
          </a:effectRef>
          <a:fontRef idx="minor">
            <a:schemeClr val="dk1"/>
          </a:fontRef>
        </p:style>
        <p:txBody>
          <a:bodyPr>
            <a:normAutofit/>
          </a:bodyPr>
          <a:lstStyle/>
          <a:p>
            <a:r>
              <a:rPr lang="en-US" sz="4000" b="0" dirty="0" smtClean="0">
                <a:ln w="3200">
                  <a:solidFill>
                    <a:srgbClr val="FFC000">
                      <a:alpha val="25000"/>
                    </a:srgbClr>
                  </a:solidFill>
                  <a:prstDash val="solid"/>
                  <a:round/>
                </a:ln>
                <a:solidFill>
                  <a:schemeClr val="tx1"/>
                </a:solidFill>
                <a:effectLst/>
                <a:latin typeface="Times New Roman" pitchFamily="18" charset="0"/>
                <a:cs typeface="Times New Roman" pitchFamily="18" charset="0"/>
              </a:rPr>
              <a:t>Ovarian pregnancy Treatment:</a:t>
            </a:r>
            <a:endParaRPr lang="en-MY" sz="4000" b="0" dirty="0">
              <a:ln w="3200">
                <a:solidFill>
                  <a:srgbClr val="FFC000">
                    <a:alpha val="25000"/>
                  </a:srgbClr>
                </a:solidFill>
                <a:prstDash val="solid"/>
                <a:round/>
              </a:ln>
              <a:solidFill>
                <a:schemeClr val="tx1"/>
              </a:solidFill>
              <a:effectLst/>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print"/>
          <a:stretch>
            <a:fillRect/>
          </a:stretch>
        </p:blipFill>
        <p:spPr bwMode="auto">
          <a:xfrm>
            <a:off x="5943600" y="3505200"/>
            <a:ext cx="2652722" cy="27978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000760" y="3786190"/>
            <a:ext cx="2595562" cy="2595562"/>
          </a:xfrm>
          <a:prstGeom prst="rect">
            <a:avLst/>
          </a:prstGeom>
          <a:noFill/>
          <a:ln w="177800" cap="sq">
            <a:gradFill flip="none" rotWithShape="1">
              <a:gsLst>
                <a:gs pos="0">
                  <a:srgbClr val="FFFFFF">
                    <a:alpha val="57000"/>
                  </a:srgbClr>
                </a:gs>
                <a:gs pos="7001">
                  <a:srgbClr val="E6E6E6">
                    <a:alpha val="74000"/>
                  </a:srgbClr>
                </a:gs>
                <a:gs pos="32001">
                  <a:srgbClr val="7D8496">
                    <a:alpha val="64000"/>
                  </a:srgbClr>
                </a:gs>
                <a:gs pos="47000">
                  <a:srgbClr val="E6E6E6">
                    <a:alpha val="69000"/>
                  </a:srgbClr>
                </a:gs>
                <a:gs pos="85001">
                  <a:srgbClr val="7D8496">
                    <a:alpha val="70000"/>
                  </a:srgbClr>
                </a:gs>
                <a:gs pos="100000">
                  <a:srgbClr val="E6E6E6">
                    <a:alpha val="64000"/>
                  </a:srgbClr>
                </a:gs>
              </a:gsLst>
              <a:lin ang="5400000" scaled="0"/>
              <a:tileRect r="-100000" b="-100000"/>
            </a:gradFill>
            <a:round/>
          </a:ln>
          <a:effectLst>
            <a:glow rad="127000">
              <a:schemeClr val="bg1">
                <a:alpha val="5000"/>
              </a:schemeClr>
            </a:glo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134664961"/>
      </p:ext>
    </p:extLst>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0" y="228600"/>
            <a:ext cx="9144000" cy="6629400"/>
          </a:xfrm>
        </p:spPr>
        <p:txBody>
          <a:bodyPr/>
          <a:lstStyle/>
          <a:p>
            <a:pPr eaLnBrk="1" hangingPunct="1">
              <a:buFont typeface="Wingdings" pitchFamily="2" charset="2"/>
              <a:buNone/>
              <a:defRPr/>
            </a:pPr>
            <a:r>
              <a:rPr lang="en-US" dirty="0" smtClean="0"/>
              <a:t>              </a:t>
            </a:r>
            <a:r>
              <a:rPr lang="en-US" sz="2400" b="1" u="sng" dirty="0" smtClean="0">
                <a:solidFill>
                  <a:srgbClr val="FF9900"/>
                </a:solidFill>
              </a:rPr>
              <a:t>CERVICAL PREGNANCY</a:t>
            </a:r>
          </a:p>
          <a:p>
            <a:pPr eaLnBrk="1" hangingPunct="1">
              <a:buFont typeface="Wingdings" pitchFamily="2" charset="2"/>
              <a:buNone/>
              <a:defRPr/>
            </a:pPr>
            <a:endParaRPr lang="en-US" sz="2400" dirty="0" smtClean="0"/>
          </a:p>
          <a:p>
            <a:pPr eaLnBrk="1" hangingPunct="1">
              <a:buFont typeface="Wingdings" pitchFamily="2" charset="2"/>
              <a:buNone/>
              <a:defRPr/>
            </a:pPr>
            <a:r>
              <a:rPr lang="en-US" sz="2400" dirty="0" smtClean="0"/>
              <a:t>Implantation occurs in cervical canal at or below internal Os.</a:t>
            </a:r>
          </a:p>
          <a:p>
            <a:pPr eaLnBrk="1" hangingPunct="1">
              <a:buFont typeface="Wingdings" pitchFamily="2" charset="2"/>
              <a:buNone/>
              <a:defRPr/>
            </a:pPr>
            <a:r>
              <a:rPr lang="en-US" sz="2400" b="1" dirty="0" smtClean="0"/>
              <a:t>Incidence:  In  US is </a:t>
            </a:r>
            <a:r>
              <a:rPr lang="en-US" sz="2400" dirty="0" smtClean="0"/>
              <a:t>1 in </a:t>
            </a:r>
            <a:r>
              <a:rPr lang="en-US" dirty="0" smtClean="0"/>
              <a:t>2,400 to 1 in 50,000 pregnancies.</a:t>
            </a:r>
            <a:endParaRPr lang="en-US" sz="2400" dirty="0" smtClean="0"/>
          </a:p>
          <a:p>
            <a:pPr eaLnBrk="1" hangingPunct="1">
              <a:buFont typeface="Wingdings" pitchFamily="2" charset="2"/>
              <a:buNone/>
              <a:defRPr/>
            </a:pPr>
            <a:endParaRPr lang="en-US" sz="2400" dirty="0" smtClean="0"/>
          </a:p>
          <a:p>
            <a:pPr eaLnBrk="1" hangingPunct="1">
              <a:buFont typeface="Wingdings" pitchFamily="2" charset="2"/>
              <a:buNone/>
              <a:defRPr/>
            </a:pPr>
            <a:r>
              <a:rPr lang="en-US" sz="2400" b="1" dirty="0" smtClean="0"/>
              <a:t>RISK FACTORS :</a:t>
            </a:r>
          </a:p>
          <a:p>
            <a:pPr>
              <a:defRPr/>
            </a:pPr>
            <a:r>
              <a:rPr lang="en-US" sz="2000" b="1" dirty="0" smtClean="0"/>
              <a:t>History of dilatation and </a:t>
            </a:r>
          </a:p>
          <a:p>
            <a:pPr eaLnBrk="1" hangingPunct="1">
              <a:buFont typeface="Wingdings" pitchFamily="2" charset="2"/>
              <a:buNone/>
              <a:defRPr/>
            </a:pPr>
            <a:r>
              <a:rPr lang="en-US" sz="2000" b="1" dirty="0" err="1" smtClean="0"/>
              <a:t>curretage</a:t>
            </a:r>
            <a:r>
              <a:rPr lang="en-US" sz="2000" b="1" dirty="0" smtClean="0"/>
              <a:t> in the previous</a:t>
            </a:r>
          </a:p>
          <a:p>
            <a:pPr eaLnBrk="1" hangingPunct="1">
              <a:buFont typeface="Wingdings" pitchFamily="2" charset="2"/>
              <a:buNone/>
              <a:defRPr/>
            </a:pPr>
            <a:r>
              <a:rPr lang="en-US" sz="2000" b="1" dirty="0" smtClean="0"/>
              <a:t> pregnancy is a unique risk factor </a:t>
            </a:r>
            <a:endParaRPr lang="en-US" sz="2000" dirty="0" smtClean="0"/>
          </a:p>
          <a:p>
            <a:pPr>
              <a:defRPr/>
            </a:pPr>
            <a:r>
              <a:rPr lang="en-US" sz="2000" dirty="0" smtClean="0"/>
              <a:t>  Previous caesarean delivery</a:t>
            </a:r>
          </a:p>
          <a:p>
            <a:pPr>
              <a:defRPr/>
            </a:pPr>
            <a:r>
              <a:rPr lang="en-US" sz="2400" dirty="0" smtClean="0"/>
              <a:t>  </a:t>
            </a:r>
            <a:r>
              <a:rPr lang="en-US" sz="2400" dirty="0" err="1" smtClean="0"/>
              <a:t>Asherman’s</a:t>
            </a:r>
            <a:r>
              <a:rPr lang="en-US" sz="2400" dirty="0" smtClean="0"/>
              <a:t> syndrome</a:t>
            </a:r>
          </a:p>
          <a:p>
            <a:pPr>
              <a:defRPr/>
            </a:pPr>
            <a:r>
              <a:rPr lang="en-US" sz="2400" dirty="0" smtClean="0"/>
              <a:t>  IVF accounting for 3.7 %</a:t>
            </a:r>
          </a:p>
          <a:p>
            <a:pPr>
              <a:defRPr/>
            </a:pPr>
            <a:r>
              <a:rPr lang="en-US" sz="2400" dirty="0" smtClean="0"/>
              <a:t>  DES exposure</a:t>
            </a:r>
          </a:p>
          <a:p>
            <a:pPr>
              <a:defRPr/>
            </a:pPr>
            <a:r>
              <a:rPr lang="en-US" sz="2400" dirty="0" smtClean="0"/>
              <a:t>  </a:t>
            </a:r>
            <a:r>
              <a:rPr lang="en-US" sz="2400" dirty="0" err="1" smtClean="0"/>
              <a:t>Leiomyoma</a:t>
            </a:r>
            <a:r>
              <a:rPr lang="en-US" sz="2400" b="1" dirty="0" smtClean="0"/>
              <a:t>   </a:t>
            </a:r>
          </a:p>
        </p:txBody>
      </p:sp>
      <p:pic>
        <p:nvPicPr>
          <p:cNvPr id="73731" name="Picture 5" descr="cervical preg"/>
          <p:cNvPicPr>
            <a:picLocks noChangeAspect="1" noChangeArrowheads="1"/>
          </p:cNvPicPr>
          <p:nvPr/>
        </p:nvPicPr>
        <p:blipFill>
          <a:blip r:embed="rId3"/>
          <a:srcRect/>
          <a:stretch>
            <a:fillRect/>
          </a:stretch>
        </p:blipFill>
        <p:spPr bwMode="auto">
          <a:xfrm>
            <a:off x="4800600" y="2590800"/>
            <a:ext cx="4114800" cy="4114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304800" y="0"/>
            <a:ext cx="8534400" cy="6858000"/>
          </a:xfrm>
        </p:spPr>
        <p:txBody>
          <a:bodyPr/>
          <a:lstStyle/>
          <a:p>
            <a:pPr eaLnBrk="1" hangingPunct="1">
              <a:lnSpc>
                <a:spcPct val="80000"/>
              </a:lnSpc>
              <a:buFont typeface="Wingdings" pitchFamily="2" charset="2"/>
              <a:buNone/>
              <a:defRPr/>
            </a:pPr>
            <a:endParaRPr lang="en-US" sz="2000" dirty="0" smtClean="0"/>
          </a:p>
          <a:p>
            <a:pPr eaLnBrk="1" hangingPunct="1">
              <a:lnSpc>
                <a:spcPct val="80000"/>
              </a:lnSpc>
              <a:buFont typeface="Wingdings" pitchFamily="2" charset="2"/>
              <a:buNone/>
              <a:defRPr/>
            </a:pPr>
            <a:r>
              <a:rPr lang="en-US" sz="2400" b="1" dirty="0" smtClean="0"/>
              <a:t>Diagnosis:</a:t>
            </a:r>
          </a:p>
          <a:p>
            <a:pPr eaLnBrk="1" hangingPunct="1">
              <a:lnSpc>
                <a:spcPct val="80000"/>
              </a:lnSpc>
              <a:buFont typeface="Wingdings" pitchFamily="2" charset="2"/>
              <a:buNone/>
              <a:defRPr/>
            </a:pPr>
            <a:endParaRPr lang="en-US" sz="2400" dirty="0" smtClean="0"/>
          </a:p>
          <a:p>
            <a:pPr eaLnBrk="1" hangingPunct="1">
              <a:lnSpc>
                <a:spcPct val="80000"/>
              </a:lnSpc>
              <a:buFont typeface="Wingdings" pitchFamily="2" charset="2"/>
              <a:buNone/>
              <a:defRPr/>
            </a:pPr>
            <a:r>
              <a:rPr lang="en-US" dirty="0" smtClean="0"/>
              <a:t> </a:t>
            </a:r>
            <a:r>
              <a:rPr lang="en-US" b="1" u="sng" dirty="0" smtClean="0">
                <a:solidFill>
                  <a:schemeClr val="accent1">
                    <a:lumMod val="75000"/>
                  </a:schemeClr>
                </a:solidFill>
              </a:rPr>
              <a:t>Clinical Criteria : Rubin s criteria</a:t>
            </a:r>
            <a:endParaRPr lang="en-US" sz="2400" b="1" u="sng" dirty="0" smtClean="0">
              <a:solidFill>
                <a:schemeClr val="accent1">
                  <a:lumMod val="75000"/>
                </a:schemeClr>
              </a:solidFill>
            </a:endParaRPr>
          </a:p>
          <a:p>
            <a:pPr lvl="0"/>
            <a:r>
              <a:rPr lang="en-US" dirty="0" smtClean="0">
                <a:latin typeface="Arial" pitchFamily="34" charset="0"/>
                <a:cs typeface="Arial" pitchFamily="34" charset="0"/>
              </a:rPr>
              <a:t>Uterus smaller than the surrounding distended cervix</a:t>
            </a:r>
            <a:endParaRPr lang="en-IN" dirty="0" smtClean="0"/>
          </a:p>
          <a:p>
            <a:pPr lvl="0"/>
            <a:r>
              <a:rPr lang="en-US" dirty="0" smtClean="0">
                <a:latin typeface="Arial" pitchFamily="34" charset="0"/>
                <a:cs typeface="Arial" pitchFamily="34" charset="0"/>
              </a:rPr>
              <a:t>External </a:t>
            </a:r>
            <a:r>
              <a:rPr lang="en-US" dirty="0" err="1" smtClean="0">
                <a:latin typeface="Arial" pitchFamily="34" charset="0"/>
                <a:cs typeface="Arial" pitchFamily="34" charset="0"/>
              </a:rPr>
              <a:t>os</a:t>
            </a:r>
            <a:r>
              <a:rPr lang="en-US" dirty="0" smtClean="0">
                <a:latin typeface="Arial" pitchFamily="34" charset="0"/>
                <a:cs typeface="Arial" pitchFamily="34" charset="0"/>
              </a:rPr>
              <a:t> may be open </a:t>
            </a:r>
          </a:p>
          <a:p>
            <a:pPr lvl="0"/>
            <a:r>
              <a:rPr lang="en-US" dirty="0" smtClean="0">
                <a:latin typeface="Arial" pitchFamily="34" charset="0"/>
                <a:cs typeface="Arial" pitchFamily="34" charset="0"/>
              </a:rPr>
              <a:t>Visible cervical lesion often blue or purple in </a:t>
            </a:r>
            <a:r>
              <a:rPr lang="en-US" dirty="0" err="1" smtClean="0">
                <a:latin typeface="Arial" pitchFamily="34" charset="0"/>
                <a:cs typeface="Arial" pitchFamily="34" charset="0"/>
              </a:rPr>
              <a:t>colour</a:t>
            </a:r>
            <a:endParaRPr lang="en-US" dirty="0" smtClean="0">
              <a:latin typeface="Arial" pitchFamily="34" charset="0"/>
              <a:cs typeface="Arial" pitchFamily="34" charset="0"/>
            </a:endParaRPr>
          </a:p>
          <a:p>
            <a:pPr lvl="0"/>
            <a:r>
              <a:rPr lang="en-US" dirty="0" smtClean="0">
                <a:latin typeface="Arial" pitchFamily="34" charset="0"/>
                <a:cs typeface="Arial" pitchFamily="34" charset="0"/>
              </a:rPr>
              <a:t>Profuse bleeding on manipulation of cervix    </a:t>
            </a:r>
          </a:p>
          <a:p>
            <a:pPr lvl="0"/>
            <a:endParaRPr lang="en-US" dirty="0" smtClean="0">
              <a:latin typeface="Arial" pitchFamily="34" charset="0"/>
              <a:cs typeface="Arial" pitchFamily="34" charset="0"/>
            </a:endParaRPr>
          </a:p>
          <a:p>
            <a:pPr>
              <a:lnSpc>
                <a:spcPct val="80000"/>
              </a:lnSpc>
              <a:buNone/>
              <a:defRPr/>
            </a:pPr>
            <a:r>
              <a:rPr lang="en-US" b="1" u="sng" dirty="0" smtClean="0">
                <a:solidFill>
                  <a:schemeClr val="accent1">
                    <a:lumMod val="75000"/>
                  </a:schemeClr>
                </a:solidFill>
              </a:rPr>
              <a:t>CLINICAL CRITERIA</a:t>
            </a:r>
            <a:r>
              <a:rPr lang="en-US" b="1" dirty="0" smtClean="0">
                <a:solidFill>
                  <a:schemeClr val="accent1">
                    <a:lumMod val="75000"/>
                  </a:schemeClr>
                </a:solidFill>
              </a:rPr>
              <a:t>: </a:t>
            </a:r>
            <a:r>
              <a:rPr lang="en-US" b="1" i="1" dirty="0" err="1" smtClean="0">
                <a:solidFill>
                  <a:schemeClr val="accent1">
                    <a:lumMod val="75000"/>
                  </a:schemeClr>
                </a:solidFill>
              </a:rPr>
              <a:t>Paulman</a:t>
            </a:r>
            <a:r>
              <a:rPr lang="en-US" b="1" i="1" dirty="0" smtClean="0">
                <a:solidFill>
                  <a:schemeClr val="accent1">
                    <a:lumMod val="75000"/>
                  </a:schemeClr>
                </a:solidFill>
              </a:rPr>
              <a:t> &amp; </a:t>
            </a:r>
            <a:r>
              <a:rPr lang="en-US" b="1" i="1" dirty="0" err="1" smtClean="0">
                <a:solidFill>
                  <a:schemeClr val="accent1">
                    <a:lumMod val="75000"/>
                  </a:schemeClr>
                </a:solidFill>
              </a:rPr>
              <a:t>McEllin</a:t>
            </a:r>
            <a:endParaRPr lang="en-US" b="1" i="1" dirty="0" smtClean="0">
              <a:solidFill>
                <a:schemeClr val="accent1">
                  <a:lumMod val="75000"/>
                </a:schemeClr>
              </a:solidFill>
            </a:endParaRPr>
          </a:p>
          <a:p>
            <a:pPr>
              <a:lnSpc>
                <a:spcPct val="80000"/>
              </a:lnSpc>
              <a:buNone/>
              <a:defRPr/>
            </a:pPr>
            <a:r>
              <a:rPr lang="en-US" i="1" dirty="0" smtClean="0"/>
              <a:t>       </a:t>
            </a:r>
            <a:r>
              <a:rPr lang="en-US" dirty="0" smtClean="0"/>
              <a:t>1. Uterine bleeding, no cramping, following  </a:t>
            </a:r>
          </a:p>
          <a:p>
            <a:pPr>
              <a:lnSpc>
                <a:spcPct val="80000"/>
              </a:lnSpc>
              <a:buNone/>
              <a:defRPr/>
            </a:pPr>
            <a:r>
              <a:rPr lang="en-US" dirty="0" smtClean="0"/>
              <a:t>             </a:t>
            </a:r>
            <a:r>
              <a:rPr lang="en-US" dirty="0" err="1" smtClean="0"/>
              <a:t>amenorrhoea</a:t>
            </a:r>
            <a:endParaRPr lang="en-US" dirty="0" smtClean="0"/>
          </a:p>
          <a:p>
            <a:pPr>
              <a:lnSpc>
                <a:spcPct val="80000"/>
              </a:lnSpc>
              <a:buNone/>
              <a:defRPr/>
            </a:pPr>
            <a:r>
              <a:rPr lang="en-US" dirty="0" smtClean="0"/>
              <a:t>       2. Cervix distended, thin walled, soft consistency</a:t>
            </a:r>
          </a:p>
          <a:p>
            <a:pPr>
              <a:lnSpc>
                <a:spcPct val="80000"/>
              </a:lnSpc>
              <a:buNone/>
              <a:defRPr/>
            </a:pPr>
            <a:r>
              <a:rPr lang="en-US" dirty="0" smtClean="0"/>
              <a:t>       3. Enlarged uterine </a:t>
            </a:r>
            <a:r>
              <a:rPr lang="en-US" dirty="0" err="1" smtClean="0"/>
              <a:t>fundus</a:t>
            </a:r>
            <a:r>
              <a:rPr lang="en-US" dirty="0" smtClean="0"/>
              <a:t> may be palpated.</a:t>
            </a:r>
          </a:p>
          <a:p>
            <a:pPr>
              <a:lnSpc>
                <a:spcPct val="80000"/>
              </a:lnSpc>
              <a:buNone/>
              <a:defRPr/>
            </a:pPr>
            <a:r>
              <a:rPr lang="en-US" dirty="0" smtClean="0"/>
              <a:t>       4. Internal Os is closed</a:t>
            </a:r>
          </a:p>
          <a:p>
            <a:pPr>
              <a:lnSpc>
                <a:spcPct val="80000"/>
              </a:lnSpc>
              <a:buNone/>
              <a:defRPr/>
            </a:pPr>
            <a:r>
              <a:rPr lang="en-US" dirty="0" smtClean="0"/>
              <a:t>       5. External Os is partially opened</a:t>
            </a:r>
          </a:p>
          <a:p>
            <a:pPr lvl="0"/>
            <a:r>
              <a:rPr lang="en-US" dirty="0" smtClean="0">
                <a:latin typeface="Arial" pitchFamily="34" charset="0"/>
                <a:cs typeface="Arial" pitchFamily="34" charset="0"/>
              </a:rPr>
              <a:t>      </a:t>
            </a:r>
          </a:p>
          <a:p>
            <a:pPr eaLnBrk="1" hangingPunct="1">
              <a:lnSpc>
                <a:spcPct val="80000"/>
              </a:lnSpc>
              <a:buFont typeface="Wingdings" pitchFamily="2" charset="2"/>
              <a:buNone/>
              <a:defRPr/>
            </a:pPr>
            <a:endParaRPr lang="en-US" sz="2400" dirty="0" smtClean="0"/>
          </a:p>
          <a:p>
            <a:pPr eaLnBrk="1" hangingPunct="1">
              <a:lnSpc>
                <a:spcPct val="80000"/>
              </a:lnSpc>
              <a:buFont typeface="Wingdings" pitchFamily="2" charset="2"/>
              <a:buNone/>
              <a:defRPr/>
            </a:pPr>
            <a:endParaRPr lang="en-US" dirty="0" smtClean="0"/>
          </a:p>
          <a:p>
            <a:pPr eaLnBrk="1" hangingPunct="1">
              <a:lnSpc>
                <a:spcPct val="80000"/>
              </a:lnSpc>
              <a:buFont typeface="Wingdings" pitchFamily="2" charset="2"/>
              <a:buNone/>
              <a:defRPr/>
            </a:pPr>
            <a:endParaRPr lang="en-US" sz="2400" dirty="0" smtClean="0"/>
          </a:p>
          <a:p>
            <a:pPr eaLnBrk="1" hangingPunct="1">
              <a:lnSpc>
                <a:spcPct val="80000"/>
              </a:lnSpc>
              <a:buFont typeface="Wingdings" pitchFamily="2" charset="2"/>
              <a:buNone/>
              <a:defRPr/>
            </a:pPr>
            <a:endParaRPr lang="en-US" sz="2400" dirty="0" smtClean="0"/>
          </a:p>
          <a:p>
            <a:pPr eaLnBrk="1" hangingPunct="1">
              <a:lnSpc>
                <a:spcPct val="80000"/>
              </a:lnSpc>
              <a:buFont typeface="Wingdings" pitchFamily="2" charset="2"/>
              <a:buNone/>
              <a:defRPr/>
            </a:pPr>
            <a:endParaRPr lang="en-US" sz="2400" dirty="0" smtClean="0"/>
          </a:p>
        </p:txBody>
      </p:sp>
    </p:spTree>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IN" sz="2800" b="0" dirty="0" err="1" smtClean="0">
                <a:solidFill>
                  <a:schemeClr val="tx1"/>
                </a:solidFill>
                <a:effectLst/>
                <a:latin typeface="Times New Roman" pitchFamily="18" charset="0"/>
                <a:cs typeface="Times New Roman" pitchFamily="18" charset="0"/>
              </a:rPr>
              <a:t>Gestatational</a:t>
            </a:r>
            <a:r>
              <a:rPr lang="en-IN" sz="2800" b="0" dirty="0" smtClean="0">
                <a:solidFill>
                  <a:schemeClr val="tx1"/>
                </a:solidFill>
                <a:effectLst/>
                <a:latin typeface="Times New Roman" pitchFamily="18" charset="0"/>
                <a:cs typeface="Times New Roman" pitchFamily="18" charset="0"/>
              </a:rPr>
              <a:t> sac /placental tissue </a:t>
            </a:r>
            <a:r>
              <a:rPr lang="en-IN" sz="2800" b="0" dirty="0" err="1" smtClean="0">
                <a:solidFill>
                  <a:schemeClr val="tx1"/>
                </a:solidFill>
                <a:effectLst/>
                <a:latin typeface="Times New Roman" pitchFamily="18" charset="0"/>
                <a:cs typeface="Times New Roman" pitchFamily="18" charset="0"/>
              </a:rPr>
              <a:t>visualizd</a:t>
            </a:r>
            <a:r>
              <a:rPr lang="en-IN" sz="2800" b="0" dirty="0" smtClean="0">
                <a:solidFill>
                  <a:schemeClr val="tx1"/>
                </a:solidFill>
                <a:effectLst/>
                <a:latin typeface="Times New Roman" pitchFamily="18" charset="0"/>
                <a:cs typeface="Times New Roman" pitchFamily="18" charset="0"/>
              </a:rPr>
              <a:t> within cervix</a:t>
            </a:r>
          </a:p>
          <a:p>
            <a:r>
              <a:rPr lang="en-IN" sz="2800" b="0" dirty="0" smtClean="0">
                <a:solidFill>
                  <a:schemeClr val="tx1"/>
                </a:solidFill>
                <a:effectLst/>
                <a:latin typeface="Times New Roman" pitchFamily="18" charset="0"/>
                <a:cs typeface="Times New Roman" pitchFamily="18" charset="0"/>
              </a:rPr>
              <a:t>Cardiac motion noted below the level of internal </a:t>
            </a:r>
            <a:r>
              <a:rPr lang="en-IN" sz="2800" b="0" dirty="0" err="1" smtClean="0">
                <a:solidFill>
                  <a:schemeClr val="tx1"/>
                </a:solidFill>
                <a:effectLst/>
                <a:latin typeface="Times New Roman" pitchFamily="18" charset="0"/>
                <a:cs typeface="Times New Roman" pitchFamily="18" charset="0"/>
              </a:rPr>
              <a:t>os</a:t>
            </a:r>
            <a:endParaRPr lang="en-IN" sz="2800" b="0" dirty="0" smtClean="0">
              <a:solidFill>
                <a:schemeClr val="tx1"/>
              </a:solidFill>
              <a:effectLst/>
              <a:latin typeface="Times New Roman" pitchFamily="18" charset="0"/>
              <a:cs typeface="Times New Roman" pitchFamily="18" charset="0"/>
            </a:endParaRPr>
          </a:p>
          <a:p>
            <a:r>
              <a:rPr lang="en-IN" sz="2800" b="0" dirty="0" smtClean="0">
                <a:solidFill>
                  <a:schemeClr val="tx1"/>
                </a:solidFill>
                <a:effectLst/>
                <a:latin typeface="Times New Roman" pitchFamily="18" charset="0"/>
                <a:cs typeface="Times New Roman" pitchFamily="18" charset="0"/>
              </a:rPr>
              <a:t>No intrauterine pregnancy’</a:t>
            </a:r>
          </a:p>
          <a:p>
            <a:r>
              <a:rPr lang="en-IN" sz="2800" b="0" dirty="0" smtClean="0">
                <a:solidFill>
                  <a:schemeClr val="tx1"/>
                </a:solidFill>
                <a:effectLst/>
                <a:latin typeface="Times New Roman" pitchFamily="18" charset="0"/>
                <a:cs typeface="Times New Roman" pitchFamily="18" charset="0"/>
              </a:rPr>
              <a:t>Hourglass uterine shape with ballooned </a:t>
            </a:r>
            <a:r>
              <a:rPr lang="en-IN" sz="2800" b="0" dirty="0" err="1" smtClean="0">
                <a:solidFill>
                  <a:schemeClr val="tx1"/>
                </a:solidFill>
                <a:effectLst/>
                <a:latin typeface="Times New Roman" pitchFamily="18" charset="0"/>
                <a:cs typeface="Times New Roman" pitchFamily="18" charset="0"/>
              </a:rPr>
              <a:t>cervial</a:t>
            </a:r>
            <a:r>
              <a:rPr lang="en-IN" sz="2800" b="0" dirty="0" smtClean="0">
                <a:solidFill>
                  <a:schemeClr val="tx1"/>
                </a:solidFill>
                <a:effectLst/>
                <a:latin typeface="Times New Roman" pitchFamily="18" charset="0"/>
                <a:cs typeface="Times New Roman" pitchFamily="18" charset="0"/>
              </a:rPr>
              <a:t>  canal</a:t>
            </a:r>
          </a:p>
          <a:p>
            <a:r>
              <a:rPr lang="en-IN" sz="2800" b="0" dirty="0" smtClean="0">
                <a:solidFill>
                  <a:schemeClr val="tx1"/>
                </a:solidFill>
                <a:effectLst/>
                <a:latin typeface="Times New Roman" pitchFamily="18" charset="0"/>
                <a:cs typeface="Times New Roman" pitchFamily="18" charset="0"/>
              </a:rPr>
              <a:t>No movement of sac with pressure from </a:t>
            </a:r>
            <a:r>
              <a:rPr lang="en-IN" sz="2800" b="0" dirty="0" err="1" smtClean="0">
                <a:solidFill>
                  <a:schemeClr val="tx1"/>
                </a:solidFill>
                <a:effectLst/>
                <a:latin typeface="Times New Roman" pitchFamily="18" charset="0"/>
                <a:cs typeface="Times New Roman" pitchFamily="18" charset="0"/>
              </a:rPr>
              <a:t>transvaginal</a:t>
            </a:r>
            <a:r>
              <a:rPr lang="en-IN" sz="2800" b="0" smtClean="0">
                <a:solidFill>
                  <a:schemeClr val="tx1"/>
                </a:solidFill>
                <a:effectLst/>
                <a:latin typeface="Times New Roman" pitchFamily="18" charset="0"/>
                <a:cs typeface="Times New Roman" pitchFamily="18" charset="0"/>
              </a:rPr>
              <a:t> probe</a:t>
            </a:r>
            <a:endParaRPr lang="en-IN" sz="2800" b="0" dirty="0" smtClean="0">
              <a:solidFill>
                <a:schemeClr val="tx1"/>
              </a:solidFill>
              <a:effectLst/>
              <a:latin typeface="Times New Roman" pitchFamily="18" charset="0"/>
              <a:cs typeface="Times New Roman" pitchFamily="18" charset="0"/>
            </a:endParaRPr>
          </a:p>
          <a:p>
            <a:r>
              <a:rPr lang="en-IN" sz="2800" b="0" dirty="0" smtClean="0">
                <a:solidFill>
                  <a:schemeClr val="tx1"/>
                </a:solidFill>
                <a:effectLst/>
                <a:latin typeface="Times New Roman" pitchFamily="18" charset="0"/>
                <a:cs typeface="Times New Roman" pitchFamily="18" charset="0"/>
              </a:rPr>
              <a:t>Closed internal </a:t>
            </a:r>
            <a:r>
              <a:rPr lang="en-IN" sz="2800" b="0" dirty="0" err="1" smtClean="0">
                <a:solidFill>
                  <a:schemeClr val="tx1"/>
                </a:solidFill>
                <a:effectLst/>
                <a:latin typeface="Times New Roman" pitchFamily="18" charset="0"/>
                <a:cs typeface="Times New Roman" pitchFamily="18" charset="0"/>
              </a:rPr>
              <a:t>os</a:t>
            </a:r>
            <a:endParaRPr lang="en-IN" sz="2800" b="0" dirty="0">
              <a:solidFill>
                <a:schemeClr val="tx1"/>
              </a:solidFill>
              <a:effectLst/>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IN" sz="4000" b="0" dirty="0" smtClean="0">
                <a:solidFill>
                  <a:schemeClr val="accent1">
                    <a:lumMod val="75000"/>
                  </a:schemeClr>
                </a:solidFill>
                <a:effectLst/>
                <a:latin typeface="Times New Roman" pitchFamily="18" charset="0"/>
                <a:cs typeface="Times New Roman" pitchFamily="18" charset="0"/>
              </a:rPr>
              <a:t>USG criteria for cervical pregnancy</a:t>
            </a:r>
            <a:endParaRPr lang="en-IN" sz="4000" b="0" dirty="0">
              <a:solidFill>
                <a:schemeClr val="accent1">
                  <a:lumMod val="75000"/>
                </a:schemeClr>
              </a:solidFill>
              <a:effectLst/>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304800"/>
            <a:ext cx="8229600" cy="838200"/>
          </a:xfrm>
        </p:spPr>
        <p:txBody>
          <a:bodyPr/>
          <a:lstStyle/>
          <a:p>
            <a:pPr eaLnBrk="1" hangingPunct="1">
              <a:defRPr/>
            </a:pPr>
            <a:r>
              <a:rPr lang="en-US" b="1" dirty="0" smtClean="0">
                <a:solidFill>
                  <a:schemeClr val="accent1">
                    <a:lumMod val="50000"/>
                  </a:schemeClr>
                </a:solidFill>
              </a:rPr>
              <a:t>Risk factors</a:t>
            </a:r>
          </a:p>
        </p:txBody>
      </p:sp>
      <p:sp>
        <p:nvSpPr>
          <p:cNvPr id="8195" name="Rectangle 3"/>
          <p:cNvSpPr>
            <a:spLocks noGrp="1" noChangeArrowheads="1"/>
          </p:cNvSpPr>
          <p:nvPr>
            <p:ph type="body" idx="1"/>
          </p:nvPr>
        </p:nvSpPr>
        <p:spPr>
          <a:xfrm>
            <a:off x="152400" y="1295400"/>
            <a:ext cx="8610600" cy="5257800"/>
          </a:xfrm>
        </p:spPr>
        <p:txBody>
          <a:bodyPr>
            <a:normAutofit/>
          </a:bodyPr>
          <a:lstStyle/>
          <a:p>
            <a:pPr eaLnBrk="1" hangingPunct="1">
              <a:buNone/>
              <a:defRPr/>
            </a:pPr>
            <a:endParaRPr lang="en-GB" sz="2800" dirty="0" smtClean="0">
              <a:solidFill>
                <a:srgbClr val="00B050"/>
              </a:solidFill>
            </a:endParaRPr>
          </a:p>
          <a:p>
            <a:pPr eaLnBrk="1" hangingPunct="1">
              <a:buFont typeface="Wingdings" pitchFamily="2" charset="2"/>
              <a:buNone/>
              <a:defRPr/>
            </a:pPr>
            <a:r>
              <a:rPr lang="en-US" sz="2800" u="sng" dirty="0" smtClean="0">
                <a:solidFill>
                  <a:schemeClr val="accent1">
                    <a:lumMod val="50000"/>
                  </a:schemeClr>
                </a:solidFill>
              </a:rPr>
              <a:t>1</a:t>
            </a:r>
            <a:r>
              <a:rPr lang="en-US" sz="2800" u="sng" dirty="0" smtClean="0">
                <a:solidFill>
                  <a:schemeClr val="accent1">
                    <a:lumMod val="75000"/>
                  </a:schemeClr>
                </a:solidFill>
                <a:latin typeface="Times New Roman" pitchFamily="18" charset="0"/>
                <a:cs typeface="Times New Roman" pitchFamily="18" charset="0"/>
              </a:rPr>
              <a:t>. Pelvic Inflammatory disease:</a:t>
            </a:r>
          </a:p>
          <a:p>
            <a:pPr eaLnBrk="1" hangingPunct="1">
              <a:buFont typeface="Wingdings" pitchFamily="2" charset="2"/>
              <a:buNone/>
              <a:defRPr/>
            </a:pPr>
            <a:r>
              <a:rPr lang="en-US" sz="2800" dirty="0" smtClean="0">
                <a:latin typeface="Times New Roman" pitchFamily="18" charset="0"/>
                <a:cs typeface="Times New Roman" pitchFamily="18" charset="0"/>
              </a:rPr>
              <a:t>   The incidence of ectopic pregnancy with  </a:t>
            </a:r>
            <a:r>
              <a:rPr lang="en-US" sz="2800" dirty="0" err="1" smtClean="0">
                <a:latin typeface="Times New Roman" pitchFamily="18" charset="0"/>
                <a:cs typeface="Times New Roman" pitchFamily="18" charset="0"/>
              </a:rPr>
              <a:t>laparoscopically</a:t>
            </a:r>
            <a:r>
              <a:rPr lang="en-US" sz="2800" dirty="0" smtClean="0">
                <a:latin typeface="Times New Roman" pitchFamily="18" charset="0"/>
                <a:cs typeface="Times New Roman" pitchFamily="18" charset="0"/>
              </a:rPr>
              <a:t> confirmed disease- 9.1%</a:t>
            </a:r>
          </a:p>
          <a:p>
            <a:pPr eaLnBrk="1" hangingPunct="1">
              <a:buFont typeface="Wingdings" pitchFamily="2" charset="2"/>
              <a:buNone/>
              <a:defRPr/>
            </a:pPr>
            <a:r>
              <a:rPr lang="en-US" sz="2800" dirty="0" smtClean="0">
                <a:latin typeface="Times New Roman" pitchFamily="18" charset="0"/>
                <a:cs typeface="Times New Roman" pitchFamily="18" charset="0"/>
              </a:rPr>
              <a:t>   (1 episode-13%, 2 episodes-35%, 3 episodes-75%)</a:t>
            </a:r>
          </a:p>
          <a:p>
            <a:pPr eaLnBrk="1" hangingPunct="1">
              <a:buFont typeface="Wingdings" pitchFamily="2" charset="2"/>
              <a:buNone/>
              <a:defRPr/>
            </a:pP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Chlamydia </a:t>
            </a:r>
            <a:r>
              <a:rPr lang="en-US" sz="2800" dirty="0" err="1" smtClean="0">
                <a:latin typeface="Times New Roman" pitchFamily="18" charset="0"/>
                <a:cs typeface="Times New Roman" pitchFamily="18" charset="0"/>
              </a:rPr>
              <a:t>trachomatis</a:t>
            </a:r>
            <a:r>
              <a:rPr lang="en-US" sz="2800" dirty="0" smtClean="0">
                <a:latin typeface="Times New Roman" pitchFamily="18" charset="0"/>
                <a:cs typeface="Times New Roman" pitchFamily="18" charset="0"/>
              </a:rPr>
              <a:t> is most common organism </a:t>
            </a:r>
          </a:p>
          <a:p>
            <a:pPr eaLnBrk="1" hangingPunct="1">
              <a:buFont typeface="Wingdings" pitchFamily="2" charset="2"/>
              <a:buNone/>
              <a:defRPr/>
            </a:pPr>
            <a:endParaRPr lang="en-US" sz="2800" u="sng" dirty="0" smtClean="0">
              <a:latin typeface="Times New Roman" pitchFamily="18" charset="0"/>
              <a:cs typeface="Times New Roman" pitchFamily="18" charset="0"/>
            </a:endParaRPr>
          </a:p>
          <a:p>
            <a:pPr eaLnBrk="1" hangingPunct="1">
              <a:buFont typeface="Wingdings" pitchFamily="2" charset="2"/>
              <a:buNone/>
              <a:defRPr/>
            </a:pPr>
            <a:r>
              <a:rPr lang="en-US" dirty="0" smtClean="0">
                <a:latin typeface="Times New Roman" pitchFamily="18" charset="0"/>
                <a:cs typeface="Times New Roman" pitchFamily="18" charset="0"/>
              </a:rPr>
              <a:t>              </a:t>
            </a:r>
          </a:p>
          <a:p>
            <a:pPr eaLnBrk="1" hangingPunct="1">
              <a:buFont typeface="Wingdings" pitchFamily="2" charset="2"/>
              <a:buNone/>
              <a:defRPr/>
            </a:pPr>
            <a:r>
              <a:rPr lang="en-US" sz="2400" dirty="0" smtClean="0"/>
              <a:t>             </a:t>
            </a:r>
            <a:endParaRPr lang="en-IN" sz="2400" dirty="0" smtClean="0"/>
          </a:p>
          <a:p>
            <a:pPr eaLnBrk="1" hangingPunct="1">
              <a:buFont typeface="Wingdings" pitchFamily="2" charset="2"/>
              <a:buNone/>
              <a:defRPr/>
            </a:pPr>
            <a:r>
              <a:rPr lang="en-US" sz="2800" b="1" dirty="0" smtClean="0"/>
              <a:t> </a:t>
            </a:r>
          </a:p>
        </p:txBody>
      </p:sp>
    </p:spTree>
  </p:cSld>
  <p:clrMapOvr>
    <a:masterClrMapping/>
  </p:clrMapOvr>
  <p:transition spd="med"/>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a:xfrm>
            <a:off x="228600" y="228600"/>
            <a:ext cx="8686800" cy="6400800"/>
          </a:xfrm>
        </p:spPr>
        <p:txBody>
          <a:bodyPr/>
          <a:lstStyle/>
          <a:p>
            <a:pPr eaLnBrk="1" hangingPunct="1">
              <a:lnSpc>
                <a:spcPct val="90000"/>
              </a:lnSpc>
              <a:buFont typeface="Wingdings" pitchFamily="2" charset="2"/>
              <a:buNone/>
              <a:defRPr/>
            </a:pPr>
            <a:r>
              <a:rPr lang="en-US" sz="2400" b="1" u="sng" dirty="0" smtClean="0">
                <a:solidFill>
                  <a:schemeClr val="accent1">
                    <a:lumMod val="75000"/>
                  </a:schemeClr>
                </a:solidFill>
              </a:rPr>
              <a:t>HISTOPATHOLOGIC CRITERIA:</a:t>
            </a:r>
            <a:r>
              <a:rPr lang="en-US" sz="2400" dirty="0" smtClean="0">
                <a:solidFill>
                  <a:schemeClr val="accent1">
                    <a:lumMod val="75000"/>
                  </a:schemeClr>
                </a:solidFill>
              </a:rPr>
              <a:t>  </a:t>
            </a:r>
            <a:endParaRPr lang="en-US" sz="2400" u="sng" dirty="0" smtClean="0">
              <a:solidFill>
                <a:schemeClr val="accent1">
                  <a:lumMod val="75000"/>
                </a:schemeClr>
              </a:solidFill>
            </a:endParaRPr>
          </a:p>
          <a:p>
            <a:pPr eaLnBrk="1" hangingPunct="1">
              <a:lnSpc>
                <a:spcPct val="90000"/>
              </a:lnSpc>
              <a:buFont typeface="Wingdings" pitchFamily="2" charset="2"/>
              <a:buNone/>
              <a:defRPr/>
            </a:pPr>
            <a:r>
              <a:rPr lang="en-US" sz="2400" dirty="0" smtClean="0"/>
              <a:t>     1. Cervical glands present opposite to placenta</a:t>
            </a:r>
          </a:p>
          <a:p>
            <a:pPr eaLnBrk="1" hangingPunct="1">
              <a:lnSpc>
                <a:spcPct val="90000"/>
              </a:lnSpc>
              <a:buFont typeface="Wingdings" pitchFamily="2" charset="2"/>
              <a:buNone/>
              <a:defRPr/>
            </a:pPr>
            <a:r>
              <a:rPr lang="en-US" sz="2400" dirty="0" smtClean="0"/>
              <a:t>     2. Placental attachment to the cervix must be </a:t>
            </a:r>
          </a:p>
          <a:p>
            <a:pPr eaLnBrk="1" hangingPunct="1">
              <a:lnSpc>
                <a:spcPct val="90000"/>
              </a:lnSpc>
              <a:buFont typeface="Wingdings" pitchFamily="2" charset="2"/>
              <a:buNone/>
              <a:defRPr/>
            </a:pPr>
            <a:r>
              <a:rPr lang="en-US" sz="2400" dirty="0" smtClean="0"/>
              <a:t>         below the entrance of uterine vessels .</a:t>
            </a:r>
          </a:p>
          <a:p>
            <a:pPr eaLnBrk="1" hangingPunct="1">
              <a:lnSpc>
                <a:spcPct val="90000"/>
              </a:lnSpc>
              <a:buFont typeface="Wingdings" pitchFamily="2" charset="2"/>
              <a:buNone/>
              <a:defRPr/>
            </a:pPr>
            <a:r>
              <a:rPr lang="en-US" sz="2400" dirty="0" smtClean="0"/>
              <a:t>     3. Fetal element absent from corpus uteri.</a:t>
            </a:r>
          </a:p>
          <a:p>
            <a:pPr eaLnBrk="1" hangingPunct="1">
              <a:lnSpc>
                <a:spcPct val="90000"/>
              </a:lnSpc>
              <a:buFont typeface="Wingdings" pitchFamily="2" charset="2"/>
              <a:buNone/>
              <a:defRPr/>
            </a:pPr>
            <a:endParaRPr lang="en-US" sz="2400" dirty="0" smtClean="0"/>
          </a:p>
          <a:p>
            <a:pPr eaLnBrk="1" hangingPunct="1">
              <a:lnSpc>
                <a:spcPct val="90000"/>
              </a:lnSpc>
              <a:buFont typeface="Wingdings" pitchFamily="2" charset="2"/>
              <a:buNone/>
              <a:defRPr/>
            </a:pPr>
            <a:r>
              <a:rPr lang="en-US" sz="2400" b="1" dirty="0" smtClean="0">
                <a:solidFill>
                  <a:schemeClr val="accent1">
                    <a:lumMod val="50000"/>
                  </a:schemeClr>
                </a:solidFill>
              </a:rPr>
              <a:t>D/d :</a:t>
            </a:r>
          </a:p>
          <a:p>
            <a:pPr eaLnBrk="1" hangingPunct="1">
              <a:lnSpc>
                <a:spcPct val="90000"/>
              </a:lnSpc>
              <a:buFont typeface="Wingdings" pitchFamily="2" charset="2"/>
              <a:buNone/>
              <a:defRPr/>
            </a:pPr>
            <a:r>
              <a:rPr lang="en-US" sz="2400" b="1" dirty="0" smtClean="0"/>
              <a:t>    - </a:t>
            </a:r>
            <a:r>
              <a:rPr lang="en-US" sz="2400" dirty="0" smtClean="0"/>
              <a:t>Carcinoma </a:t>
            </a:r>
            <a:r>
              <a:rPr lang="en-US" sz="2400" dirty="0" err="1" smtClean="0"/>
              <a:t>Cx</a:t>
            </a:r>
            <a:endParaRPr lang="en-US" sz="2400" dirty="0" smtClean="0"/>
          </a:p>
          <a:p>
            <a:pPr eaLnBrk="1" hangingPunct="1">
              <a:lnSpc>
                <a:spcPct val="90000"/>
              </a:lnSpc>
              <a:buFont typeface="Wingdings" pitchFamily="2" charset="2"/>
              <a:buNone/>
              <a:defRPr/>
            </a:pPr>
            <a:endParaRPr lang="en-US" sz="2400" dirty="0" smtClean="0"/>
          </a:p>
          <a:p>
            <a:pPr eaLnBrk="1" hangingPunct="1">
              <a:lnSpc>
                <a:spcPct val="90000"/>
              </a:lnSpc>
              <a:buFont typeface="Wingdings" pitchFamily="2" charset="2"/>
              <a:buNone/>
              <a:defRPr/>
            </a:pPr>
            <a:r>
              <a:rPr lang="en-US" sz="2400" dirty="0" smtClean="0"/>
              <a:t>    - Cervical </a:t>
            </a:r>
            <a:r>
              <a:rPr lang="en-US" sz="2400" dirty="0" err="1" smtClean="0"/>
              <a:t>submucous</a:t>
            </a:r>
            <a:r>
              <a:rPr lang="en-US" sz="2400" dirty="0" smtClean="0"/>
              <a:t> fibroid</a:t>
            </a:r>
          </a:p>
          <a:p>
            <a:pPr eaLnBrk="1" hangingPunct="1">
              <a:lnSpc>
                <a:spcPct val="90000"/>
              </a:lnSpc>
              <a:buFont typeface="Wingdings" pitchFamily="2" charset="2"/>
              <a:buNone/>
              <a:defRPr/>
            </a:pPr>
            <a:endParaRPr lang="en-US" sz="2400" dirty="0" smtClean="0"/>
          </a:p>
          <a:p>
            <a:pPr eaLnBrk="1" hangingPunct="1">
              <a:lnSpc>
                <a:spcPct val="90000"/>
              </a:lnSpc>
              <a:buFont typeface="Wingdings" pitchFamily="2" charset="2"/>
              <a:buNone/>
              <a:defRPr/>
            </a:pPr>
            <a:r>
              <a:rPr lang="en-US" sz="2400" dirty="0" smtClean="0"/>
              <a:t>    - </a:t>
            </a:r>
            <a:r>
              <a:rPr lang="en-US" sz="2400" dirty="0" err="1" smtClean="0"/>
              <a:t>Trophoblastic</a:t>
            </a:r>
            <a:r>
              <a:rPr lang="en-US" sz="2400" dirty="0" smtClean="0"/>
              <a:t> </a:t>
            </a:r>
            <a:r>
              <a:rPr lang="en-US" sz="2400" dirty="0" err="1" smtClean="0"/>
              <a:t>tumour</a:t>
            </a:r>
            <a:endParaRPr lang="en-US" sz="2400" dirty="0" smtClean="0"/>
          </a:p>
          <a:p>
            <a:pPr eaLnBrk="1" hangingPunct="1">
              <a:lnSpc>
                <a:spcPct val="90000"/>
              </a:lnSpc>
              <a:buFont typeface="Wingdings" pitchFamily="2" charset="2"/>
              <a:buNone/>
              <a:defRPr/>
            </a:pPr>
            <a:endParaRPr lang="en-US" sz="2400" dirty="0" smtClean="0"/>
          </a:p>
          <a:p>
            <a:pPr eaLnBrk="1" hangingPunct="1">
              <a:lnSpc>
                <a:spcPct val="90000"/>
              </a:lnSpc>
              <a:buFont typeface="Wingdings" pitchFamily="2" charset="2"/>
              <a:buNone/>
              <a:defRPr/>
            </a:pPr>
            <a:r>
              <a:rPr lang="en-US" sz="2400" dirty="0" smtClean="0"/>
              <a:t>    - Placenta </a:t>
            </a:r>
            <a:r>
              <a:rPr lang="en-US" sz="2400" dirty="0" err="1" smtClean="0"/>
              <a:t>previa</a:t>
            </a:r>
            <a:endParaRPr lang="en-US" sz="2400" b="1" dirty="0" smtClean="0"/>
          </a:p>
        </p:txBody>
      </p:sp>
    </p:spTree>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979" name="Shape 82979"/>
        <p:cNvGrpSpPr/>
        <p:nvPr/>
      </p:nvGrpSpPr>
      <p:grpSpPr>
        <a:xfrm>
          <a:off x="0" y="0"/>
          <a:ext cx="0" cy="0"/>
          <a:chOff x="0" y="0"/>
          <a:chExt cx="0" cy="0"/>
        </a:xfrm>
      </p:grpSpPr>
      <p:sp>
        <p:nvSpPr>
          <p:cNvPr id="82980" name="Shape 82980"/>
          <p:cNvSpPr txBox="1"/>
          <p:nvPr>
            <p:ph idx="1" type="body"/>
          </p:nvPr>
        </p:nvSpPr>
        <p:spPr>
          <a:xfrm>
            <a:off x="228600" y="228600"/>
            <a:ext cx="8458200" cy="6400800"/>
          </a:xfrm>
          <a:prstGeom prst="rect">
            <a:avLst/>
          </a:prstGeom>
          <a:noFill/>
          <a:ln>
            <a:noFill/>
          </a:ln>
        </p:spPr>
        <p:txBody>
          <a:bodyPr anchorCtr="0" anchor="t" bIns="45700" lIns="91425" rIns="91425" tIns="45700">
            <a:normAutofit/>
          </a:bodyPr>
          <a:lstStyle/>
          <a:p>
            <a:pPr indent="-274320" lvl="0" marL="274320" rtl="0" algn="l">
              <a:spcBef>
                <a:spcPts val="0"/>
              </a:spcBef>
              <a:spcAft>
                <a:spcPts val="0"/>
              </a:spcAft>
              <a:buSzPct val="25000"/>
              <a:buFont typeface="Noto Sans Symbols"/>
              <a:buNone/>
            </a:pPr>
            <a:r>
              <a:rPr lang="en-US" sz="2000"/>
              <a:t>     </a:t>
            </a:r>
          </a:p>
          <a:p>
            <a:pPr indent="-274320" lvl="0" marL="274320" rtl="0" algn="l">
              <a:spcBef>
                <a:spcPts val="600"/>
              </a:spcBef>
              <a:buSzPct val="25000"/>
              <a:buFont typeface="Noto Sans Symbols"/>
              <a:buNone/>
            </a:pPr>
            <a:r>
              <a:rPr lang="en-US" sz="2000"/>
              <a:t>                                  </a:t>
            </a:r>
            <a:r>
              <a:rPr b="1" lang="en-US" sz="2400">
                <a:solidFill>
                  <a:srgbClr val="993D00"/>
                </a:solidFill>
              </a:rPr>
              <a:t>MANAGEMENT</a:t>
            </a:r>
            <a:r>
              <a:rPr lang="en-US" sz="2000"/>
              <a:t> </a:t>
            </a:r>
          </a:p>
        </p:txBody>
      </p:sp>
      <p:cxnSp>
        <p:nvCxnSpPr>
          <p:cNvPr id="82981" name="Shape 82981"/>
          <p:cNvCxnSpPr/>
          <p:nvPr/>
        </p:nvCxnSpPr>
        <p:spPr>
          <a:xfrm>
            <a:off x="2286000" y="1219200"/>
            <a:ext cx="5181600" cy="0"/>
          </a:xfrm>
          <a:prstGeom prst="straightConnector1">
            <a:avLst/>
          </a:prstGeom>
          <a:noFill/>
          <a:ln cap="flat" cmpd="sng" w="9525">
            <a:solidFill>
              <a:schemeClr val="dk1"/>
            </a:solidFill>
            <a:prstDash val="solid"/>
            <a:round/>
            <a:headEnd len="med" w="med" type="none"/>
            <a:tailEnd len="med" w="med" type="none"/>
          </a:ln>
        </p:spPr>
      </p:cxnSp>
      <p:cxnSp>
        <p:nvCxnSpPr>
          <p:cNvPr id="82982" name="Shape 82982"/>
          <p:cNvCxnSpPr/>
          <p:nvPr/>
        </p:nvCxnSpPr>
        <p:spPr>
          <a:xfrm>
            <a:off x="2286000" y="1219200"/>
            <a:ext cx="0" cy="152400"/>
          </a:xfrm>
          <a:prstGeom prst="straightConnector1">
            <a:avLst/>
          </a:prstGeom>
          <a:noFill/>
          <a:ln cap="flat" cmpd="sng" w="9525">
            <a:solidFill>
              <a:schemeClr val="dk1"/>
            </a:solidFill>
            <a:prstDash val="solid"/>
            <a:round/>
            <a:headEnd len="med" w="med" type="none"/>
            <a:tailEnd len="lg" w="lg" type="triangle"/>
          </a:ln>
        </p:spPr>
      </p:cxnSp>
      <p:cxnSp>
        <p:nvCxnSpPr>
          <p:cNvPr id="82983" name="Shape 82983"/>
          <p:cNvCxnSpPr/>
          <p:nvPr/>
        </p:nvCxnSpPr>
        <p:spPr>
          <a:xfrm>
            <a:off x="7467600" y="1219200"/>
            <a:ext cx="0" cy="152400"/>
          </a:xfrm>
          <a:prstGeom prst="straightConnector1">
            <a:avLst/>
          </a:prstGeom>
          <a:noFill/>
          <a:ln cap="flat" cmpd="sng" w="9525">
            <a:solidFill>
              <a:schemeClr val="dk1"/>
            </a:solidFill>
            <a:prstDash val="solid"/>
            <a:round/>
            <a:headEnd len="med" w="med" type="none"/>
            <a:tailEnd len="lg" w="lg" type="triangle"/>
          </a:ln>
        </p:spPr>
      </p:cxnSp>
      <p:sp>
        <p:nvSpPr>
          <p:cNvPr id="82984" name="Shape 82984"/>
          <p:cNvSpPr txBox="1"/>
          <p:nvPr/>
        </p:nvSpPr>
        <p:spPr>
          <a:xfrm>
            <a:off x="1687513" y="1377950"/>
            <a:ext cx="1208100" cy="396900"/>
          </a:xfrm>
          <a:prstGeom prst="rect">
            <a:avLst/>
          </a:prstGeom>
          <a:noFill/>
          <a:ln>
            <a:noFill/>
          </a:ln>
        </p:spPr>
        <p:txBody>
          <a:bodyPr anchorCtr="0" anchor="t" bIns="45700" lIns="91425" rIns="91425" tIns="45700">
            <a:spAutoFit/>
          </a:bodyPr>
          <a:lstStyle/>
          <a:p>
            <a:pPr indent="0" lvl="0" marL="0" marR="0" rtl="0" algn="l">
              <a:spcBef>
                <a:spcPts val="0"/>
              </a:spcBef>
              <a:buSzPct val="25000"/>
              <a:buNone/>
            </a:pPr>
            <a:r>
              <a:rPr lang="en-US" sz="2000">
                <a:solidFill>
                  <a:schemeClr val="dk1"/>
                </a:solidFill>
                <a:latin typeface="Libre Baskerville"/>
                <a:ea typeface="Libre Baskerville"/>
                <a:cs typeface="Libre Baskerville"/>
                <a:sym typeface="Libre Baskerville"/>
              </a:rPr>
              <a:t>Surgical</a:t>
            </a:r>
          </a:p>
        </p:txBody>
      </p:sp>
      <p:sp>
        <p:nvSpPr>
          <p:cNvPr id="82985" name="Shape 82985"/>
          <p:cNvSpPr txBox="1"/>
          <p:nvPr/>
        </p:nvSpPr>
        <p:spPr>
          <a:xfrm>
            <a:off x="990600" y="1631950"/>
            <a:ext cx="3024300" cy="366600"/>
          </a:xfrm>
          <a:prstGeom prst="rect">
            <a:avLst/>
          </a:prstGeom>
          <a:noFill/>
          <a:ln>
            <a:noFill/>
          </a:ln>
        </p:spPr>
        <p:txBody>
          <a:bodyPr anchorCtr="0" anchor="t" bIns="45700" lIns="91425" rIns="91425" tIns="45700">
            <a:spAutoFit/>
          </a:bodyPr>
          <a:lstStyle/>
          <a:p>
            <a:pPr indent="0" lvl="0" marL="0" marR="0" rtl="0" algn="l">
              <a:spcBef>
                <a:spcPts val="0"/>
              </a:spcBef>
              <a:buSzPct val="25000"/>
              <a:buNone/>
            </a:pPr>
            <a:r>
              <a:rPr lang="en-US" sz="1800">
                <a:solidFill>
                  <a:schemeClr val="dk1"/>
                </a:solidFill>
                <a:latin typeface="Libre Baskerville"/>
                <a:ea typeface="Libre Baskerville"/>
                <a:cs typeface="Libre Baskerville"/>
                <a:sym typeface="Libre Baskerville"/>
              </a:rPr>
              <a:t>Mainstay therapy in past</a:t>
            </a:r>
          </a:p>
        </p:txBody>
      </p:sp>
      <p:cxnSp>
        <p:nvCxnSpPr>
          <p:cNvPr id="82986" name="Shape 82986"/>
          <p:cNvCxnSpPr/>
          <p:nvPr/>
        </p:nvCxnSpPr>
        <p:spPr>
          <a:xfrm flipH="1">
            <a:off x="1219200" y="1981200"/>
            <a:ext cx="762000" cy="304800"/>
          </a:xfrm>
          <a:prstGeom prst="straightConnector1">
            <a:avLst/>
          </a:prstGeom>
          <a:noFill/>
          <a:ln cap="flat" cmpd="sng" w="9525">
            <a:solidFill>
              <a:schemeClr val="dk1"/>
            </a:solidFill>
            <a:prstDash val="solid"/>
            <a:round/>
            <a:headEnd len="med" w="med" type="none"/>
            <a:tailEnd len="lg" w="lg" type="triangle"/>
          </a:ln>
        </p:spPr>
      </p:cxnSp>
      <p:sp>
        <p:nvSpPr>
          <p:cNvPr id="82987" name="Shape 82987"/>
          <p:cNvSpPr txBox="1"/>
          <p:nvPr/>
        </p:nvSpPr>
        <p:spPr>
          <a:xfrm>
            <a:off x="136525" y="2292350"/>
            <a:ext cx="1184400" cy="701700"/>
          </a:xfrm>
          <a:prstGeom prst="rect">
            <a:avLst/>
          </a:prstGeom>
          <a:noFill/>
          <a:ln>
            <a:noFill/>
          </a:ln>
        </p:spPr>
        <p:txBody>
          <a:bodyPr anchorCtr="0" anchor="t" bIns="45700" lIns="91425" rIns="91425" tIns="45700">
            <a:spAutoFit/>
          </a:bodyPr>
          <a:lstStyle/>
          <a:p>
            <a:pPr indent="0" lvl="0" marL="0" marR="0" rtl="0" algn="l">
              <a:spcBef>
                <a:spcPts val="0"/>
              </a:spcBef>
              <a:buSzPct val="25000"/>
              <a:buNone/>
            </a:pPr>
            <a:r>
              <a:rPr lang="en-US" sz="2000">
                <a:solidFill>
                  <a:schemeClr val="dk1"/>
                </a:solidFill>
                <a:latin typeface="Libre Baskerville"/>
                <a:ea typeface="Libre Baskerville"/>
                <a:cs typeface="Libre Baskerville"/>
                <a:sym typeface="Libre Baskerville"/>
              </a:rPr>
              <a:t>Radical </a:t>
            </a:r>
          </a:p>
          <a:p>
            <a:pPr indent="0" lvl="0" marL="0" marR="0" rtl="0" algn="l">
              <a:spcBef>
                <a:spcPts val="0"/>
              </a:spcBef>
              <a:buSzPct val="25000"/>
              <a:buNone/>
            </a:pPr>
            <a:r>
              <a:rPr lang="en-US" sz="2000">
                <a:solidFill>
                  <a:schemeClr val="dk1"/>
                </a:solidFill>
                <a:latin typeface="Libre Baskerville"/>
                <a:ea typeface="Libre Baskerville"/>
                <a:cs typeface="Libre Baskerville"/>
                <a:sym typeface="Libre Baskerville"/>
              </a:rPr>
              <a:t>surgery</a:t>
            </a:r>
          </a:p>
        </p:txBody>
      </p:sp>
      <p:cxnSp>
        <p:nvCxnSpPr>
          <p:cNvPr id="82988" name="Shape 82988"/>
          <p:cNvCxnSpPr/>
          <p:nvPr/>
        </p:nvCxnSpPr>
        <p:spPr>
          <a:xfrm>
            <a:off x="609600" y="2971800"/>
            <a:ext cx="0" cy="304800"/>
          </a:xfrm>
          <a:prstGeom prst="straightConnector1">
            <a:avLst/>
          </a:prstGeom>
          <a:noFill/>
          <a:ln cap="flat" cmpd="sng" w="9525">
            <a:solidFill>
              <a:schemeClr val="dk1"/>
            </a:solidFill>
            <a:prstDash val="solid"/>
            <a:round/>
            <a:headEnd len="med" w="med" type="none"/>
            <a:tailEnd len="lg" w="lg" type="triangle"/>
          </a:ln>
        </p:spPr>
      </p:cxnSp>
      <p:sp>
        <p:nvSpPr>
          <p:cNvPr id="82989" name="Shape 82989"/>
          <p:cNvSpPr txBox="1"/>
          <p:nvPr/>
        </p:nvSpPr>
        <p:spPr>
          <a:xfrm>
            <a:off x="30162" y="3359150"/>
            <a:ext cx="1950900" cy="396900"/>
          </a:xfrm>
          <a:prstGeom prst="rect">
            <a:avLst/>
          </a:prstGeom>
          <a:noFill/>
          <a:ln>
            <a:noFill/>
          </a:ln>
        </p:spPr>
        <p:txBody>
          <a:bodyPr anchorCtr="0" anchor="t" bIns="45700" lIns="91425" rIns="91425" tIns="45700">
            <a:spAutoFit/>
          </a:bodyPr>
          <a:lstStyle/>
          <a:p>
            <a:pPr indent="0" lvl="0" marL="0" marR="0" rtl="0" algn="l">
              <a:spcBef>
                <a:spcPts val="0"/>
              </a:spcBef>
              <a:buSzPct val="25000"/>
              <a:buNone/>
            </a:pPr>
            <a:r>
              <a:rPr lang="en-US" sz="2000">
                <a:solidFill>
                  <a:schemeClr val="dk1"/>
                </a:solidFill>
                <a:latin typeface="Libre Baskerville"/>
                <a:ea typeface="Libre Baskerville"/>
                <a:cs typeface="Libre Baskerville"/>
                <a:sym typeface="Libre Baskerville"/>
              </a:rPr>
              <a:t>Hysterectomy</a:t>
            </a:r>
          </a:p>
        </p:txBody>
      </p:sp>
      <p:cxnSp>
        <p:nvCxnSpPr>
          <p:cNvPr id="82990" name="Shape 82990"/>
          <p:cNvCxnSpPr/>
          <p:nvPr/>
        </p:nvCxnSpPr>
        <p:spPr>
          <a:xfrm>
            <a:off x="2667000" y="1981200"/>
            <a:ext cx="685800" cy="228600"/>
          </a:xfrm>
          <a:prstGeom prst="straightConnector1">
            <a:avLst/>
          </a:prstGeom>
          <a:noFill/>
          <a:ln cap="flat" cmpd="sng" w="9525">
            <a:solidFill>
              <a:schemeClr val="dk1"/>
            </a:solidFill>
            <a:prstDash val="solid"/>
            <a:round/>
            <a:headEnd len="med" w="med" type="none"/>
            <a:tailEnd len="lg" w="lg" type="triangle"/>
          </a:ln>
        </p:spPr>
      </p:cxnSp>
      <p:sp>
        <p:nvSpPr>
          <p:cNvPr id="82991" name="Shape 82991"/>
          <p:cNvSpPr txBox="1"/>
          <p:nvPr/>
        </p:nvSpPr>
        <p:spPr>
          <a:xfrm>
            <a:off x="2651125" y="2133600"/>
            <a:ext cx="1841400" cy="396900"/>
          </a:xfrm>
          <a:prstGeom prst="rect">
            <a:avLst/>
          </a:prstGeom>
          <a:noFill/>
          <a:ln>
            <a:noFill/>
          </a:ln>
        </p:spPr>
        <p:txBody>
          <a:bodyPr anchorCtr="0" anchor="t" bIns="45700" lIns="91425" rIns="91425" tIns="45700">
            <a:spAutoFit/>
          </a:bodyPr>
          <a:lstStyle/>
          <a:p>
            <a:pPr indent="0" lvl="0" marL="0" marR="0" rtl="0" algn="l">
              <a:spcBef>
                <a:spcPts val="0"/>
              </a:spcBef>
              <a:buSzPct val="25000"/>
              <a:buNone/>
            </a:pPr>
            <a:r>
              <a:rPr lang="en-US" sz="2000">
                <a:solidFill>
                  <a:schemeClr val="dk1"/>
                </a:solidFill>
                <a:latin typeface="Libre Baskerville"/>
                <a:ea typeface="Libre Baskerville"/>
                <a:cs typeface="Libre Baskerville"/>
                <a:sym typeface="Libre Baskerville"/>
              </a:rPr>
              <a:t>Conservative</a:t>
            </a:r>
          </a:p>
        </p:txBody>
      </p:sp>
      <p:cxnSp>
        <p:nvCxnSpPr>
          <p:cNvPr id="82992" name="Shape 82992"/>
          <p:cNvCxnSpPr/>
          <p:nvPr/>
        </p:nvCxnSpPr>
        <p:spPr>
          <a:xfrm>
            <a:off x="3505200" y="2438400"/>
            <a:ext cx="0" cy="228600"/>
          </a:xfrm>
          <a:prstGeom prst="straightConnector1">
            <a:avLst/>
          </a:prstGeom>
          <a:noFill/>
          <a:ln cap="flat" cmpd="sng" w="9525">
            <a:solidFill>
              <a:schemeClr val="dk1"/>
            </a:solidFill>
            <a:prstDash val="solid"/>
            <a:round/>
            <a:headEnd len="med" w="med" type="none"/>
            <a:tailEnd len="lg" w="lg" type="triangle"/>
          </a:ln>
        </p:spPr>
      </p:cxnSp>
      <p:sp>
        <p:nvSpPr>
          <p:cNvPr id="82993" name="Shape 82993"/>
          <p:cNvSpPr txBox="1"/>
          <p:nvPr/>
        </p:nvSpPr>
        <p:spPr>
          <a:xfrm>
            <a:off x="3048000" y="2590800"/>
            <a:ext cx="919200" cy="396900"/>
          </a:xfrm>
          <a:prstGeom prst="rect">
            <a:avLst/>
          </a:prstGeom>
          <a:noFill/>
          <a:ln>
            <a:noFill/>
          </a:ln>
        </p:spPr>
        <p:txBody>
          <a:bodyPr anchorCtr="0" anchor="t" bIns="45700" lIns="91425" rIns="91425" tIns="45700">
            <a:spAutoFit/>
          </a:bodyPr>
          <a:lstStyle/>
          <a:p>
            <a:pPr indent="0" lvl="0" marL="0" marR="0" rtl="0" algn="l">
              <a:spcBef>
                <a:spcPts val="0"/>
              </a:spcBef>
              <a:buSzPct val="25000"/>
              <a:buNone/>
            </a:pPr>
            <a:r>
              <a:rPr lang="en-US" sz="2000">
                <a:solidFill>
                  <a:schemeClr val="dk1"/>
                </a:solidFill>
                <a:latin typeface="Libre Baskerville"/>
                <a:ea typeface="Libre Baskerville"/>
                <a:cs typeface="Libre Baskerville"/>
                <a:sym typeface="Libre Baskerville"/>
              </a:rPr>
              <a:t>D &amp; C</a:t>
            </a:r>
          </a:p>
        </p:txBody>
      </p:sp>
      <p:sp>
        <p:nvSpPr>
          <p:cNvPr id="82994" name="Shape 82994"/>
          <p:cNvSpPr txBox="1"/>
          <p:nvPr/>
        </p:nvSpPr>
        <p:spPr>
          <a:xfrm>
            <a:off x="2286000" y="2870200"/>
            <a:ext cx="3297300" cy="366600"/>
          </a:xfrm>
          <a:prstGeom prst="rect">
            <a:avLst/>
          </a:prstGeom>
          <a:noFill/>
          <a:ln>
            <a:noFill/>
          </a:ln>
        </p:spPr>
        <p:txBody>
          <a:bodyPr anchorCtr="0" anchor="t" bIns="45700" lIns="91425" rIns="91425" tIns="45700">
            <a:spAutoFit/>
          </a:bodyPr>
          <a:lstStyle/>
          <a:p>
            <a:pPr indent="0" lvl="0" marL="0" marR="0" rtl="0" algn="l">
              <a:spcBef>
                <a:spcPts val="0"/>
              </a:spcBef>
              <a:buSzPct val="25000"/>
              <a:buNone/>
            </a:pPr>
            <a:r>
              <a:rPr lang="en-US" sz="1800">
                <a:solidFill>
                  <a:schemeClr val="dk1"/>
                </a:solidFill>
                <a:latin typeface="Libre Baskerville"/>
                <a:ea typeface="Libre Baskerville"/>
                <a:cs typeface="Libre Baskerville"/>
                <a:sym typeface="Libre Baskerville"/>
              </a:rPr>
              <a:t>(risk of torrential bleeding)</a:t>
            </a:r>
          </a:p>
        </p:txBody>
      </p:sp>
      <p:sp>
        <p:nvSpPr>
          <p:cNvPr id="82995" name="Shape 82995"/>
          <p:cNvSpPr txBox="1"/>
          <p:nvPr/>
        </p:nvSpPr>
        <p:spPr>
          <a:xfrm>
            <a:off x="1981200" y="3397251"/>
            <a:ext cx="3962400" cy="1261800"/>
          </a:xfrm>
          <a:prstGeom prst="rect">
            <a:avLst/>
          </a:prstGeom>
          <a:noFill/>
          <a:ln>
            <a:noFill/>
          </a:ln>
        </p:spPr>
        <p:txBody>
          <a:bodyPr anchorCtr="0" anchor="t" bIns="45700" lIns="91425" rIns="91425" tIns="45700">
            <a:spAutoFit/>
          </a:bodyPr>
          <a:lstStyle/>
          <a:p>
            <a:pPr indent="0" lvl="0" marL="0" marR="0" rtl="0" algn="l">
              <a:spcBef>
                <a:spcPts val="0"/>
              </a:spcBef>
              <a:buClr>
                <a:schemeClr val="dk1"/>
              </a:buClr>
              <a:buSzPct val="111111"/>
              <a:buFont typeface="Libre Baskerville"/>
              <a:buChar char="-"/>
            </a:pPr>
            <a:r>
              <a:rPr lang="en-US" sz="1800">
                <a:solidFill>
                  <a:schemeClr val="dk1"/>
                </a:solidFill>
                <a:latin typeface="Libre Baskerville"/>
                <a:ea typeface="Libre Baskerville"/>
                <a:cs typeface="Libre Baskerville"/>
                <a:sym typeface="Libre Baskerville"/>
              </a:rPr>
              <a:t> </a:t>
            </a:r>
            <a:r>
              <a:rPr lang="en-US" sz="2000">
                <a:solidFill>
                  <a:schemeClr val="dk1"/>
                </a:solidFill>
                <a:latin typeface="Libre Baskerville"/>
                <a:ea typeface="Libre Baskerville"/>
                <a:cs typeface="Libre Baskerville"/>
                <a:sym typeface="Libre Baskerville"/>
              </a:rPr>
              <a:t>Cerclage  procedure</a:t>
            </a:r>
          </a:p>
          <a:p>
            <a:pPr indent="0" lvl="0" marL="0" marR="0" rtl="0" algn="l">
              <a:spcBef>
                <a:spcPts val="0"/>
              </a:spcBef>
              <a:buClr>
                <a:schemeClr val="dk1"/>
              </a:buClr>
              <a:buSzPct val="100000"/>
              <a:buFont typeface="Libre Baskerville"/>
              <a:buChar char="-"/>
            </a:pPr>
            <a:r>
              <a:rPr lang="en-US" sz="2000">
                <a:solidFill>
                  <a:schemeClr val="dk1"/>
                </a:solidFill>
                <a:latin typeface="Libre Baskerville"/>
                <a:ea typeface="Libre Baskerville"/>
                <a:cs typeface="Libre Baskerville"/>
                <a:sym typeface="Libre Baskerville"/>
              </a:rPr>
              <a:t>Foley’s catheter as tamponade</a:t>
            </a:r>
          </a:p>
          <a:p>
            <a:pPr indent="0" lvl="0" marL="0" marR="0" rtl="0" algn="l">
              <a:spcBef>
                <a:spcPts val="0"/>
              </a:spcBef>
              <a:buClr>
                <a:schemeClr val="dk1"/>
              </a:buClr>
              <a:buFont typeface="Libre Baskerville"/>
              <a:buNone/>
            </a:pPr>
            <a:r>
              <a:t/>
            </a:r>
            <a:endParaRPr sz="1800">
              <a:solidFill>
                <a:schemeClr val="dk1"/>
              </a:solidFill>
              <a:latin typeface="Libre Baskerville"/>
              <a:ea typeface="Libre Baskerville"/>
              <a:cs typeface="Libre Baskerville"/>
              <a:sym typeface="Libre Baskerville"/>
            </a:endParaRPr>
          </a:p>
          <a:p>
            <a:pPr indent="0" lvl="0" marL="0" marR="0" rtl="0" algn="l">
              <a:spcBef>
                <a:spcPts val="0"/>
              </a:spcBef>
              <a:buSzPct val="25000"/>
              <a:buNone/>
            </a:pPr>
            <a:r>
              <a:rPr lang="en-US" sz="1800">
                <a:solidFill>
                  <a:schemeClr val="dk1"/>
                </a:solidFill>
                <a:latin typeface="Libre Baskerville"/>
                <a:ea typeface="Libre Baskerville"/>
                <a:cs typeface="Libre Baskerville"/>
                <a:sym typeface="Libre Baskerville"/>
              </a:rPr>
              <a:t>                 </a:t>
            </a:r>
          </a:p>
        </p:txBody>
      </p:sp>
      <p:sp>
        <p:nvSpPr>
          <p:cNvPr id="82996" name="Shape 82996"/>
          <p:cNvSpPr txBox="1"/>
          <p:nvPr/>
        </p:nvSpPr>
        <p:spPr>
          <a:xfrm>
            <a:off x="1334175" y="4332300"/>
            <a:ext cx="4475400" cy="1522200"/>
          </a:xfrm>
          <a:prstGeom prst="rect">
            <a:avLst/>
          </a:prstGeom>
          <a:noFill/>
          <a:ln>
            <a:noFill/>
          </a:ln>
        </p:spPr>
        <p:txBody>
          <a:bodyPr anchorCtr="0" anchor="t" bIns="45700" lIns="91425" rIns="91425" tIns="45700">
            <a:spAutoFit/>
          </a:bodyPr>
          <a:lstStyle/>
          <a:p>
            <a:pPr indent="0" lvl="0" marL="0" marR="0" rtl="0" algn="l">
              <a:spcBef>
                <a:spcPts val="0"/>
              </a:spcBef>
              <a:buClr>
                <a:schemeClr val="dk1"/>
              </a:buClr>
              <a:buSzPct val="100000"/>
              <a:buFont typeface="Libre Baskerville"/>
              <a:buChar char="-"/>
            </a:pPr>
            <a:r>
              <a:rPr lang="en-US" sz="2000">
                <a:solidFill>
                  <a:schemeClr val="dk1"/>
                </a:solidFill>
                <a:latin typeface="Libre Baskerville"/>
                <a:ea typeface="Libre Baskerville"/>
                <a:cs typeface="Libre Baskerville"/>
                <a:sym typeface="Libre Baskerville"/>
              </a:rPr>
              <a:t>Transvaginal ligation of Cx branch of  uterine artery</a:t>
            </a:r>
          </a:p>
          <a:p>
            <a:pPr indent="0" lvl="0" marL="0" marR="0" rtl="0" algn="l">
              <a:spcBef>
                <a:spcPts val="0"/>
              </a:spcBef>
              <a:buSzPct val="25000"/>
              <a:buNone/>
            </a:pPr>
            <a:r>
              <a:rPr lang="en-US" sz="2000">
                <a:solidFill>
                  <a:schemeClr val="dk1"/>
                </a:solidFill>
                <a:latin typeface="Libre Baskerville"/>
                <a:ea typeface="Libre Baskerville"/>
                <a:cs typeface="Libre Baskerville"/>
                <a:sym typeface="Libre Baskerville"/>
              </a:rPr>
              <a:t>- Angiographic uterine A        embolisat</a:t>
            </a:r>
            <a:r>
              <a:rPr lang="en-US" sz="1800">
                <a:solidFill>
                  <a:schemeClr val="dk1"/>
                </a:solidFill>
                <a:latin typeface="Libre Baskerville"/>
                <a:ea typeface="Libre Baskerville"/>
                <a:cs typeface="Libre Baskerville"/>
                <a:sym typeface="Libre Baskerville"/>
              </a:rPr>
              <a:t>ion</a:t>
            </a:r>
          </a:p>
        </p:txBody>
      </p:sp>
      <p:sp>
        <p:nvSpPr>
          <p:cNvPr id="82997" name="Shape 82997"/>
          <p:cNvSpPr txBox="1"/>
          <p:nvPr/>
        </p:nvSpPr>
        <p:spPr>
          <a:xfrm>
            <a:off x="1828800" y="6028704"/>
            <a:ext cx="4065000" cy="701700"/>
          </a:xfrm>
          <a:prstGeom prst="rect">
            <a:avLst/>
          </a:prstGeom>
          <a:noFill/>
          <a:ln>
            <a:noFill/>
          </a:ln>
        </p:spPr>
        <p:txBody>
          <a:bodyPr anchorCtr="0" anchor="t" bIns="45700" lIns="91425" rIns="91425" tIns="45700">
            <a:spAutoFit/>
          </a:bodyPr>
          <a:lstStyle/>
          <a:p>
            <a:pPr indent="0" lvl="0" marL="0" marR="0" rtl="0" algn="l">
              <a:spcBef>
                <a:spcPts val="0"/>
              </a:spcBef>
              <a:buClr>
                <a:schemeClr val="dk1"/>
              </a:buClr>
              <a:buSzPct val="125000"/>
              <a:buFont typeface="Libre Baskerville"/>
              <a:buChar char="-"/>
            </a:pPr>
            <a:r>
              <a:rPr lang="en-US" sz="1600">
                <a:solidFill>
                  <a:schemeClr val="dk1"/>
                </a:solidFill>
                <a:latin typeface="Libre Baskerville"/>
                <a:ea typeface="Libre Baskerville"/>
                <a:cs typeface="Libre Baskerville"/>
                <a:sym typeface="Libre Baskerville"/>
              </a:rPr>
              <a:t> </a:t>
            </a:r>
            <a:r>
              <a:rPr lang="en-US" sz="2000">
                <a:solidFill>
                  <a:schemeClr val="dk1"/>
                </a:solidFill>
                <a:latin typeface="Libre Baskerville"/>
                <a:ea typeface="Libre Baskerville"/>
                <a:cs typeface="Libre Baskerville"/>
                <a:sym typeface="Libre Baskerville"/>
              </a:rPr>
              <a:t>Intracervical vasopressin inj</a:t>
            </a:r>
          </a:p>
          <a:p>
            <a:pPr indent="0" lvl="0" marL="0" marR="0" rtl="0" algn="l">
              <a:spcBef>
                <a:spcPts val="0"/>
              </a:spcBef>
              <a:buClr>
                <a:schemeClr val="dk1"/>
              </a:buClr>
              <a:buFont typeface="Libre Baskerville"/>
              <a:buNone/>
            </a:pPr>
            <a:r>
              <a:t/>
            </a:r>
            <a:endParaRPr sz="1800">
              <a:solidFill>
                <a:schemeClr val="dk1"/>
              </a:solidFill>
              <a:latin typeface="Libre Baskerville"/>
              <a:ea typeface="Libre Baskerville"/>
              <a:cs typeface="Libre Baskerville"/>
              <a:sym typeface="Libre Baskerville"/>
            </a:endParaRPr>
          </a:p>
          <a:p>
            <a:pPr indent="0" lvl="0" marL="0" marR="0" rtl="0" algn="l">
              <a:spcBef>
                <a:spcPts val="0"/>
              </a:spcBef>
              <a:buClr>
                <a:schemeClr val="dk1"/>
              </a:buClr>
              <a:buFont typeface="Libre Baskerville"/>
              <a:buNone/>
            </a:pPr>
            <a:r>
              <a:t/>
            </a:r>
            <a:endParaRPr sz="1600">
              <a:solidFill>
                <a:schemeClr val="dk1"/>
              </a:solidFill>
              <a:latin typeface="Libre Baskerville"/>
              <a:ea typeface="Libre Baskerville"/>
              <a:cs typeface="Libre Baskerville"/>
              <a:sym typeface="Libre Baskerville"/>
            </a:endParaRPr>
          </a:p>
        </p:txBody>
      </p:sp>
      <p:sp>
        <p:nvSpPr>
          <p:cNvPr id="82998" name="Shape 82998"/>
          <p:cNvSpPr txBox="1"/>
          <p:nvPr/>
        </p:nvSpPr>
        <p:spPr>
          <a:xfrm>
            <a:off x="6945313" y="1295400"/>
            <a:ext cx="1131900" cy="396900"/>
          </a:xfrm>
          <a:prstGeom prst="rect">
            <a:avLst/>
          </a:prstGeom>
          <a:noFill/>
          <a:ln>
            <a:noFill/>
          </a:ln>
        </p:spPr>
        <p:txBody>
          <a:bodyPr anchorCtr="0" anchor="t" bIns="45700" lIns="91425" rIns="91425" tIns="45700">
            <a:spAutoFit/>
          </a:bodyPr>
          <a:lstStyle/>
          <a:p>
            <a:pPr indent="0" lvl="0" marL="0" marR="0" rtl="0" algn="l">
              <a:spcBef>
                <a:spcPts val="0"/>
              </a:spcBef>
              <a:buSzPct val="25000"/>
              <a:buNone/>
            </a:pPr>
            <a:r>
              <a:rPr lang="en-US" sz="2000">
                <a:solidFill>
                  <a:schemeClr val="dk1"/>
                </a:solidFill>
                <a:latin typeface="Libre Baskerville"/>
                <a:ea typeface="Libre Baskerville"/>
                <a:cs typeface="Libre Baskerville"/>
                <a:sym typeface="Libre Baskerville"/>
              </a:rPr>
              <a:t>Medical</a:t>
            </a:r>
          </a:p>
        </p:txBody>
      </p:sp>
      <p:sp>
        <p:nvSpPr>
          <p:cNvPr id="82999" name="Shape 82999"/>
          <p:cNvSpPr txBox="1"/>
          <p:nvPr/>
        </p:nvSpPr>
        <p:spPr>
          <a:xfrm>
            <a:off x="4780675" y="1555750"/>
            <a:ext cx="4065000" cy="1070400"/>
          </a:xfrm>
          <a:prstGeom prst="rect">
            <a:avLst/>
          </a:prstGeom>
          <a:noFill/>
          <a:ln>
            <a:noFill/>
          </a:ln>
        </p:spPr>
        <p:txBody>
          <a:bodyPr anchorCtr="0" anchor="t" bIns="45700" lIns="91425" rIns="91425" tIns="45700">
            <a:spAutoFit/>
          </a:bodyPr>
          <a:lstStyle/>
          <a:p>
            <a:pPr indent="0" lvl="0" marL="0" marR="0" rtl="0" algn="l">
              <a:spcBef>
                <a:spcPts val="0"/>
              </a:spcBef>
              <a:buSzPct val="25000"/>
              <a:buNone/>
            </a:pPr>
            <a:r>
              <a:rPr lang="en-US" sz="1800">
                <a:solidFill>
                  <a:schemeClr val="dk1"/>
                </a:solidFill>
                <a:latin typeface="Libre Baskerville"/>
                <a:ea typeface="Libre Baskerville"/>
                <a:cs typeface="Libre Baskerville"/>
                <a:sym typeface="Libre Baskerville"/>
              </a:rPr>
              <a:t>Recently proposed</a:t>
            </a:r>
          </a:p>
        </p:txBody>
      </p:sp>
      <p:sp>
        <p:nvSpPr>
          <p:cNvPr id="83000" name="Shape 83000"/>
          <p:cNvSpPr txBox="1"/>
          <p:nvPr/>
        </p:nvSpPr>
        <p:spPr>
          <a:xfrm>
            <a:off x="6096000" y="2626050"/>
            <a:ext cx="3048000" cy="1261800"/>
          </a:xfrm>
          <a:prstGeom prst="rect">
            <a:avLst/>
          </a:prstGeom>
          <a:noFill/>
          <a:ln>
            <a:noFill/>
          </a:ln>
        </p:spPr>
        <p:txBody>
          <a:bodyPr anchorCtr="0" anchor="t" bIns="45700" lIns="91425" rIns="91425" tIns="45700">
            <a:spAutoFit/>
          </a:bodyPr>
          <a:lstStyle/>
          <a:p>
            <a:pPr indent="0" lvl="0" marL="0" marR="0" rtl="0" algn="l">
              <a:spcBef>
                <a:spcPts val="0"/>
              </a:spcBef>
              <a:buSzPct val="25000"/>
              <a:buNone/>
            </a:pPr>
            <a:r>
              <a:rPr lang="en-US" sz="1800">
                <a:solidFill>
                  <a:schemeClr val="dk1"/>
                </a:solidFill>
                <a:latin typeface="Libre Baskerville"/>
                <a:ea typeface="Libre Baskerville"/>
                <a:cs typeface="Libre Baskerville"/>
                <a:sym typeface="Libre Baskerville"/>
              </a:rPr>
              <a:t>Single or Combination</a:t>
            </a:r>
          </a:p>
          <a:p>
            <a:pPr indent="0" lvl="0" marL="0" marR="0" rtl="0" algn="l">
              <a:spcBef>
                <a:spcPts val="0"/>
              </a:spcBef>
              <a:buSzPct val="25000"/>
              <a:buNone/>
            </a:pPr>
            <a:r>
              <a:rPr lang="en-US" sz="1800">
                <a:solidFill>
                  <a:schemeClr val="dk1"/>
                </a:solidFill>
                <a:latin typeface="Libre Baskerville"/>
                <a:ea typeface="Libre Baskerville"/>
                <a:cs typeface="Libre Baskerville"/>
                <a:sym typeface="Libre Baskerville"/>
              </a:rPr>
              <a:t> regimen along with surgical dilatation and curettage.</a:t>
            </a:r>
          </a:p>
          <a:p>
            <a:pPr indent="0" lvl="0" marL="0" marR="0" rtl="0" algn="l">
              <a:spcBef>
                <a:spcPts val="0"/>
              </a:spcBef>
              <a:buNone/>
            </a:pPr>
            <a:r>
              <a:t/>
            </a:r>
            <a:endParaRPr sz="1800">
              <a:solidFill>
                <a:schemeClr val="dk1"/>
              </a:solidFill>
              <a:latin typeface="Libre Baskerville"/>
              <a:ea typeface="Libre Baskerville"/>
              <a:cs typeface="Libre Baskerville"/>
              <a:sym typeface="Libre Baskerville"/>
            </a:endParaRPr>
          </a:p>
          <a:p>
            <a:pPr indent="0" lvl="0" marL="0" marR="0" rtl="0" algn="l">
              <a:spcBef>
                <a:spcPts val="0"/>
              </a:spcBef>
              <a:buSzPct val="25000"/>
              <a:buNone/>
            </a:pPr>
            <a:r>
              <a:rPr lang="en-US" sz="1800">
                <a:solidFill>
                  <a:schemeClr val="dk1"/>
                </a:solidFill>
                <a:latin typeface="Libre Baskerville"/>
                <a:ea typeface="Libre Baskerville"/>
                <a:cs typeface="Libre Baskerville"/>
                <a:sym typeface="Libre Baskerville"/>
              </a:rPr>
              <a:t>Adjunct to surgery</a:t>
            </a:r>
          </a:p>
        </p:txBody>
      </p:sp>
      <p:sp>
        <p:nvSpPr>
          <p:cNvPr id="83001" name="Shape 83001"/>
          <p:cNvSpPr txBox="1"/>
          <p:nvPr/>
        </p:nvSpPr>
        <p:spPr>
          <a:xfrm>
            <a:off x="6096000" y="4607450"/>
            <a:ext cx="2696100" cy="1261800"/>
          </a:xfrm>
          <a:prstGeom prst="rect">
            <a:avLst/>
          </a:prstGeom>
          <a:noFill/>
          <a:ln>
            <a:noFill/>
          </a:ln>
        </p:spPr>
        <p:txBody>
          <a:bodyPr anchorCtr="0" anchor="t" bIns="45700" lIns="91425" rIns="91425" tIns="45700">
            <a:spAutoFit/>
          </a:bodyPr>
          <a:lstStyle/>
          <a:p>
            <a:pPr indent="0" lvl="0" marL="0" marR="0" rtl="0" algn="l">
              <a:spcBef>
                <a:spcPts val="0"/>
              </a:spcBef>
              <a:buClr>
                <a:schemeClr val="dk1"/>
              </a:buClr>
              <a:buSzPct val="112500"/>
              <a:buFont typeface="Libre Baskerville"/>
              <a:buChar char="-"/>
            </a:pPr>
            <a:r>
              <a:rPr lang="en-US" sz="1600">
                <a:solidFill>
                  <a:schemeClr val="dk1"/>
                </a:solidFill>
                <a:latin typeface="Libre Baskerville"/>
                <a:ea typeface="Libre Baskerville"/>
                <a:cs typeface="Libre Baskerville"/>
                <a:sym typeface="Libre Baskerville"/>
              </a:rPr>
              <a:t> </a:t>
            </a:r>
            <a:r>
              <a:rPr lang="en-US" sz="1800">
                <a:solidFill>
                  <a:schemeClr val="dk1"/>
                </a:solidFill>
                <a:latin typeface="Libre Baskerville"/>
                <a:ea typeface="Libre Baskerville"/>
                <a:cs typeface="Libre Baskerville"/>
                <a:sym typeface="Libre Baskerville"/>
              </a:rPr>
              <a:t>Methotrexate</a:t>
            </a:r>
          </a:p>
          <a:p>
            <a:pPr indent="0" lvl="0" marL="0" marR="0" rtl="0" algn="l">
              <a:spcBef>
                <a:spcPts val="0"/>
              </a:spcBef>
              <a:buClr>
                <a:schemeClr val="dk1"/>
              </a:buClr>
              <a:buFont typeface="Libre Baskerville"/>
              <a:buNone/>
            </a:pPr>
            <a:r>
              <a:t/>
            </a:r>
            <a:endParaRPr sz="1800">
              <a:solidFill>
                <a:schemeClr val="dk1"/>
              </a:solidFill>
              <a:latin typeface="Libre Baskerville"/>
              <a:ea typeface="Libre Baskerville"/>
              <a:cs typeface="Libre Baskerville"/>
              <a:sym typeface="Libre Baskerville"/>
            </a:endParaRPr>
          </a:p>
          <a:p>
            <a:pPr indent="0" lvl="0" marL="0" marR="0" rtl="0" algn="l">
              <a:spcBef>
                <a:spcPts val="0"/>
              </a:spcBef>
              <a:buClr>
                <a:schemeClr val="dk1"/>
              </a:buClr>
              <a:buSzPct val="100000"/>
              <a:buFont typeface="Libre Baskerville"/>
              <a:buChar char="-"/>
            </a:pPr>
            <a:r>
              <a:rPr lang="en-US" sz="1800">
                <a:solidFill>
                  <a:schemeClr val="dk1"/>
                </a:solidFill>
                <a:latin typeface="Libre Baskerville"/>
                <a:ea typeface="Libre Baskerville"/>
                <a:cs typeface="Libre Baskerville"/>
                <a:sym typeface="Libre Baskerville"/>
              </a:rPr>
              <a:t>KCl injection can </a:t>
            </a:r>
          </a:p>
          <a:p>
            <a:pPr indent="0" lvl="0" marL="0" marR="0" rtl="0" algn="l">
              <a:spcBef>
                <a:spcPts val="0"/>
              </a:spcBef>
              <a:buSzPct val="25000"/>
              <a:buNone/>
            </a:pPr>
            <a:r>
              <a:rPr lang="en-US" sz="1800">
                <a:solidFill>
                  <a:schemeClr val="dk1"/>
                </a:solidFill>
                <a:latin typeface="Libre Baskerville"/>
                <a:ea typeface="Libre Baskerville"/>
                <a:cs typeface="Libre Baskerville"/>
                <a:sym typeface="Libre Baskerville"/>
              </a:rPr>
              <a:t> also be done</a:t>
            </a:r>
          </a:p>
          <a:p>
            <a:pPr indent="0" lvl="0" marL="0" marR="0" rtl="0" algn="l">
              <a:spcBef>
                <a:spcPts val="0"/>
              </a:spcBef>
              <a:buNone/>
            </a:pPr>
            <a:r>
              <a:t/>
            </a:r>
            <a:endParaRPr sz="1800">
              <a:solidFill>
                <a:schemeClr val="dk1"/>
              </a:solidFill>
              <a:latin typeface="Libre Baskerville"/>
              <a:ea typeface="Libre Baskerville"/>
              <a:cs typeface="Libre Baskerville"/>
              <a:sym typeface="Libre Baskerville"/>
            </a:endParaRPr>
          </a:p>
          <a:p>
            <a:pPr indent="0" lvl="0" marL="0" marR="0" rtl="0" algn="l">
              <a:spcBef>
                <a:spcPts val="0"/>
              </a:spcBef>
              <a:buClr>
                <a:schemeClr val="dk1"/>
              </a:buClr>
              <a:buFont typeface="Libre Baskerville"/>
              <a:buNone/>
            </a:pPr>
            <a:r>
              <a:t/>
            </a:r>
            <a:endParaRPr sz="1800">
              <a:solidFill>
                <a:schemeClr val="dk1"/>
              </a:solidFill>
              <a:latin typeface="Libre Baskerville"/>
              <a:ea typeface="Libre Baskerville"/>
              <a:cs typeface="Libre Baskerville"/>
              <a:sym typeface="Libre Baskerville"/>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l"/>
            <a:r>
              <a:rPr lang="en-US" b="0" dirty="0" smtClean="0">
                <a:solidFill>
                  <a:schemeClr val="tx1"/>
                </a:solidFill>
                <a:effectLst/>
                <a:latin typeface="Times New Roman" pitchFamily="18" charset="0"/>
                <a:cs typeface="Times New Roman" pitchFamily="18" charset="0"/>
              </a:rPr>
              <a:t>Abdominal ectopic pregnancy(0.3-0.5%)</a:t>
            </a:r>
            <a:endParaRPr lang="en-US" b="0" dirty="0">
              <a:solidFill>
                <a:schemeClr val="tx1"/>
              </a:solidFill>
              <a:effectLst/>
              <a:latin typeface="Times New Roman" pitchFamily="18" charset="0"/>
              <a:cs typeface="Times New Roman" pitchFamily="18" charset="0"/>
            </a:endParaRPr>
          </a:p>
        </p:txBody>
      </p:sp>
      <p:graphicFrame>
        <p:nvGraphicFramePr>
          <p:cNvPr id="4" name="Diagram 3"/>
          <p:cNvGraphicFramePr/>
          <p:nvPr/>
        </p:nvGraphicFramePr>
        <p:xfrm>
          <a:off x="214282" y="1066800"/>
          <a:ext cx="8929718" cy="5643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38834"/>
          </a:xfrm>
        </p:spPr>
        <p:txBody>
          <a:bodyPr>
            <a:normAutofit/>
          </a:bodyPr>
          <a:lstStyle/>
          <a:p>
            <a:pPr>
              <a:buNone/>
            </a:pPr>
            <a:r>
              <a:rPr lang="en-US" sz="2400" b="0" u="sng" dirty="0" smtClean="0">
                <a:solidFill>
                  <a:schemeClr val="tx1"/>
                </a:solidFill>
                <a:effectLst/>
                <a:latin typeface="Times New Roman" pitchFamily="18" charset="0"/>
                <a:cs typeface="Times New Roman" pitchFamily="18" charset="0"/>
              </a:rPr>
              <a:t>Diagnosis:</a:t>
            </a:r>
          </a:p>
          <a:p>
            <a:pPr>
              <a:buNone/>
            </a:pPr>
            <a:r>
              <a:rPr lang="en-US" sz="2400" b="0" dirty="0" smtClean="0">
                <a:solidFill>
                  <a:schemeClr val="tx1"/>
                </a:solidFill>
                <a:effectLst/>
                <a:latin typeface="Times New Roman" pitchFamily="18" charset="0"/>
                <a:cs typeface="Times New Roman" pitchFamily="18" charset="0"/>
              </a:rPr>
              <a:t>  History:  </a:t>
            </a:r>
            <a:r>
              <a:rPr lang="en-US" sz="2400" b="0" dirty="0" err="1" smtClean="0">
                <a:solidFill>
                  <a:schemeClr val="tx1"/>
                </a:solidFill>
                <a:effectLst/>
                <a:latin typeface="Times New Roman" pitchFamily="18" charset="0"/>
                <a:cs typeface="Times New Roman" pitchFamily="18" charset="0"/>
              </a:rPr>
              <a:t>amenorrhoea</a:t>
            </a:r>
            <a:r>
              <a:rPr lang="en-US" sz="2400" b="0" dirty="0" smtClean="0">
                <a:solidFill>
                  <a:schemeClr val="tx1"/>
                </a:solidFill>
                <a:effectLst/>
                <a:latin typeface="Times New Roman" pitchFamily="18" charset="0"/>
                <a:cs typeface="Times New Roman" pitchFamily="18" charset="0"/>
              </a:rPr>
              <a:t> </a:t>
            </a:r>
            <a:r>
              <a:rPr lang="en-US" sz="2400" b="0" dirty="0" smtClean="0">
                <a:solidFill>
                  <a:schemeClr val="tx1"/>
                </a:solidFill>
                <a:effectLst/>
                <a:latin typeface="Times New Roman" pitchFamily="18" charset="0"/>
                <a:cs typeface="Times New Roman" pitchFamily="18" charset="0"/>
                <a:sym typeface="Wingdings" pitchFamily="2" charset="2"/>
              </a:rPr>
              <a:t></a:t>
            </a:r>
            <a:r>
              <a:rPr lang="en-US" sz="2400" b="0" dirty="0" smtClean="0">
                <a:solidFill>
                  <a:schemeClr val="tx1"/>
                </a:solidFill>
                <a:effectLst/>
                <a:latin typeface="Times New Roman" pitchFamily="18" charset="0"/>
                <a:cs typeface="Times New Roman" pitchFamily="18" charset="0"/>
              </a:rPr>
              <a:t> an attack of lower abdominal pain &amp; slight vaginal bleeding which subsided spontaneously., painful Fetal movements</a:t>
            </a:r>
          </a:p>
          <a:p>
            <a:pPr>
              <a:buNone/>
            </a:pPr>
            <a:r>
              <a:rPr lang="en-US" sz="2400" b="0" dirty="0" smtClean="0">
                <a:solidFill>
                  <a:schemeClr val="tx1"/>
                </a:solidFill>
                <a:effectLst/>
                <a:latin typeface="Times New Roman" pitchFamily="18" charset="0"/>
                <a:cs typeface="Times New Roman" pitchFamily="18" charset="0"/>
              </a:rPr>
              <a:t>Abdominal examination:</a:t>
            </a:r>
          </a:p>
          <a:p>
            <a:r>
              <a:rPr lang="en-US" sz="2400" b="0" dirty="0" smtClean="0">
                <a:solidFill>
                  <a:schemeClr val="tx1"/>
                </a:solidFill>
                <a:effectLst/>
                <a:latin typeface="Times New Roman" pitchFamily="18" charset="0"/>
                <a:cs typeface="Times New Roman" pitchFamily="18" charset="0"/>
              </a:rPr>
              <a:t> Unusual transverse or oblique lie.</a:t>
            </a:r>
          </a:p>
          <a:p>
            <a:r>
              <a:rPr lang="en-US" sz="2400" b="0" dirty="0" smtClean="0">
                <a:solidFill>
                  <a:schemeClr val="tx1"/>
                </a:solidFill>
                <a:effectLst/>
                <a:latin typeface="Times New Roman" pitchFamily="18" charset="0"/>
                <a:cs typeface="Times New Roman" pitchFamily="18" charset="0"/>
              </a:rPr>
              <a:t> </a:t>
            </a:r>
            <a:r>
              <a:rPr lang="en-US" sz="2400" b="0" dirty="0" err="1" smtClean="0">
                <a:solidFill>
                  <a:schemeClr val="tx1"/>
                </a:solidFill>
                <a:effectLst/>
                <a:latin typeface="Times New Roman" pitchFamily="18" charset="0"/>
                <a:cs typeface="Times New Roman" pitchFamily="18" charset="0"/>
              </a:rPr>
              <a:t>Foetal</a:t>
            </a:r>
            <a:r>
              <a:rPr lang="en-US" sz="2400" b="0" dirty="0" smtClean="0">
                <a:solidFill>
                  <a:schemeClr val="tx1"/>
                </a:solidFill>
                <a:effectLst/>
                <a:latin typeface="Times New Roman" pitchFamily="18" charset="0"/>
                <a:cs typeface="Times New Roman" pitchFamily="18" charset="0"/>
              </a:rPr>
              <a:t> parts are felt very superficial with no uterine muscle wall around.</a:t>
            </a:r>
          </a:p>
          <a:p>
            <a:pPr>
              <a:buNone/>
            </a:pPr>
            <a:r>
              <a:rPr lang="en-US" sz="2400" b="0" dirty="0" smtClean="0">
                <a:solidFill>
                  <a:schemeClr val="tx1"/>
                </a:solidFill>
                <a:effectLst/>
                <a:latin typeface="Times New Roman" pitchFamily="18" charset="0"/>
                <a:cs typeface="Times New Roman" pitchFamily="18" charset="0"/>
              </a:rPr>
              <a:t>Vaginal examination:</a:t>
            </a:r>
          </a:p>
          <a:p>
            <a:r>
              <a:rPr lang="en-US" sz="2400" b="0" dirty="0" smtClean="0">
                <a:solidFill>
                  <a:schemeClr val="tx1"/>
                </a:solidFill>
                <a:effectLst/>
                <a:latin typeface="Times New Roman" pitchFamily="18" charset="0"/>
                <a:cs typeface="Times New Roman" pitchFamily="18" charset="0"/>
              </a:rPr>
              <a:t> The uterus is soft, about 8 weeks and  separate from the </a:t>
            </a:r>
            <a:r>
              <a:rPr lang="en-US" sz="2400" b="0" dirty="0" err="1" smtClean="0">
                <a:solidFill>
                  <a:schemeClr val="tx1"/>
                </a:solidFill>
                <a:effectLst/>
                <a:latin typeface="Times New Roman" pitchFamily="18" charset="0"/>
                <a:cs typeface="Times New Roman" pitchFamily="18" charset="0"/>
              </a:rPr>
              <a:t>foetus</a:t>
            </a:r>
            <a:r>
              <a:rPr lang="en-US" sz="2400" b="0" dirty="0" smtClean="0">
                <a:solidFill>
                  <a:schemeClr val="tx1"/>
                </a:solidFill>
                <a:effectLst/>
                <a:latin typeface="Times New Roman" pitchFamily="18" charset="0"/>
                <a:cs typeface="Times New Roman" pitchFamily="18" charset="0"/>
              </a:rPr>
              <a:t>.</a:t>
            </a:r>
          </a:p>
          <a:p>
            <a:r>
              <a:rPr lang="en-US" sz="2400" b="0" dirty="0" smtClean="0">
                <a:solidFill>
                  <a:schemeClr val="tx1"/>
                </a:solidFill>
                <a:effectLst/>
                <a:latin typeface="Times New Roman" pitchFamily="18" charset="0"/>
                <a:cs typeface="Times New Roman" pitchFamily="18" charset="0"/>
              </a:rPr>
              <a:t>Displaced uterine cervix</a:t>
            </a:r>
          </a:p>
          <a:p>
            <a:r>
              <a:rPr lang="en-US" sz="2400" b="0" dirty="0" smtClean="0">
                <a:solidFill>
                  <a:schemeClr val="tx1"/>
                </a:solidFill>
                <a:effectLst/>
                <a:latin typeface="Times New Roman" pitchFamily="18" charset="0"/>
                <a:cs typeface="Times New Roman" pitchFamily="18" charset="0"/>
              </a:rPr>
              <a:t> No presenting part in the pelvis.</a:t>
            </a:r>
          </a:p>
          <a:p>
            <a:pPr>
              <a:buNone/>
            </a:pPr>
            <a:endParaRPr lang="en-US" sz="2000" b="0" dirty="0" smtClean="0">
              <a:solidFill>
                <a:schemeClr val="tx1"/>
              </a:solidFill>
              <a:effectLst/>
              <a:latin typeface="Times New Roman" pitchFamily="18" charset="0"/>
              <a:cs typeface="Times New Roman" pitchFamily="18" charset="0"/>
            </a:endParaRPr>
          </a:p>
          <a:p>
            <a:pPr>
              <a:buNone/>
            </a:pPr>
            <a:endParaRPr lang="en-US" sz="2000" b="0" dirty="0">
              <a:solidFill>
                <a:schemeClr val="tx1"/>
              </a:solidFill>
              <a:effectLst/>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057" y="762001"/>
            <a:ext cx="8229600" cy="4571999"/>
          </a:xfrm>
        </p:spPr>
        <p:txBody>
          <a:bodyPr>
            <a:normAutofit/>
          </a:bodyPr>
          <a:lstStyle/>
          <a:p>
            <a:pPr>
              <a:buNone/>
            </a:pPr>
            <a:r>
              <a:rPr lang="en-US" sz="2400" b="1" u="sng" dirty="0" smtClean="0">
                <a:solidFill>
                  <a:schemeClr val="accent1">
                    <a:lumMod val="75000"/>
                  </a:schemeClr>
                </a:solidFill>
                <a:effectLst/>
                <a:latin typeface="Times New Roman" pitchFamily="18" charset="0"/>
                <a:cs typeface="Times New Roman" pitchFamily="18" charset="0"/>
              </a:rPr>
              <a:t>Special investigations:</a:t>
            </a:r>
          </a:p>
          <a:p>
            <a:pPr>
              <a:buNone/>
            </a:pPr>
            <a:r>
              <a:rPr lang="en-US" sz="2400" b="0" dirty="0" smtClean="0">
                <a:solidFill>
                  <a:schemeClr val="tx1"/>
                </a:solidFill>
                <a:effectLst/>
                <a:latin typeface="Times New Roman" pitchFamily="18" charset="0"/>
                <a:cs typeface="Times New Roman" pitchFamily="18" charset="0"/>
              </a:rPr>
              <a:t>         </a:t>
            </a:r>
            <a:r>
              <a:rPr lang="en-US" sz="2400" b="0" dirty="0" smtClean="0">
                <a:solidFill>
                  <a:schemeClr val="accent1">
                    <a:lumMod val="75000"/>
                  </a:schemeClr>
                </a:solidFill>
                <a:effectLst/>
                <a:latin typeface="Times New Roman" pitchFamily="18" charset="0"/>
                <a:cs typeface="Times New Roman" pitchFamily="18" charset="0"/>
              </a:rPr>
              <a:t>Plain X-ray</a:t>
            </a:r>
            <a:r>
              <a:rPr lang="en-US" sz="2400" b="0" dirty="0" smtClean="0">
                <a:solidFill>
                  <a:schemeClr val="tx1"/>
                </a:solidFill>
                <a:effectLst/>
                <a:latin typeface="Times New Roman" pitchFamily="18" charset="0"/>
                <a:cs typeface="Times New Roman" pitchFamily="18" charset="0"/>
              </a:rPr>
              <a:t>: shows abnormal lie. In lateral view, the </a:t>
            </a:r>
            <a:r>
              <a:rPr lang="en-US" sz="2400" b="0" dirty="0" err="1" smtClean="0">
                <a:solidFill>
                  <a:schemeClr val="tx1"/>
                </a:solidFill>
                <a:effectLst/>
                <a:latin typeface="Times New Roman" pitchFamily="18" charset="0"/>
                <a:cs typeface="Times New Roman" pitchFamily="18" charset="0"/>
              </a:rPr>
              <a:t>foetus</a:t>
            </a:r>
            <a:r>
              <a:rPr lang="en-US" sz="2400" b="0" dirty="0" smtClean="0">
                <a:solidFill>
                  <a:schemeClr val="tx1"/>
                </a:solidFill>
                <a:effectLst/>
                <a:latin typeface="Times New Roman" pitchFamily="18" charset="0"/>
                <a:cs typeface="Times New Roman" pitchFamily="18" charset="0"/>
              </a:rPr>
              <a:t> overshadows the maternal spines .</a:t>
            </a:r>
          </a:p>
          <a:p>
            <a:pPr>
              <a:buNone/>
            </a:pPr>
            <a:r>
              <a:rPr lang="en-US" sz="2400" b="0" dirty="0" smtClean="0">
                <a:solidFill>
                  <a:schemeClr val="accent1">
                    <a:lumMod val="75000"/>
                  </a:schemeClr>
                </a:solidFill>
                <a:effectLst/>
                <a:latin typeface="Times New Roman" pitchFamily="18" charset="0"/>
                <a:cs typeface="Times New Roman" pitchFamily="18" charset="0"/>
              </a:rPr>
              <a:t>         Ultrasound</a:t>
            </a:r>
            <a:r>
              <a:rPr lang="en-US" sz="2400" b="0" dirty="0" smtClean="0">
                <a:solidFill>
                  <a:schemeClr val="tx1"/>
                </a:solidFill>
                <a:effectLst/>
                <a:latin typeface="Times New Roman" pitchFamily="18" charset="0"/>
                <a:cs typeface="Times New Roman" pitchFamily="18" charset="0"/>
              </a:rPr>
              <a:t>: diagnoses only 40%,shows no uterine wall around the </a:t>
            </a:r>
            <a:r>
              <a:rPr lang="en-US" sz="2400" b="0" dirty="0" err="1" smtClean="0">
                <a:solidFill>
                  <a:schemeClr val="tx1"/>
                </a:solidFill>
                <a:effectLst/>
                <a:latin typeface="Times New Roman" pitchFamily="18" charset="0"/>
                <a:cs typeface="Times New Roman" pitchFamily="18" charset="0"/>
              </a:rPr>
              <a:t>foetus</a:t>
            </a:r>
            <a:endParaRPr lang="en-US" sz="2400" b="0" dirty="0" smtClean="0">
              <a:solidFill>
                <a:schemeClr val="tx1"/>
              </a:solidFill>
              <a:effectLst/>
              <a:latin typeface="Times New Roman" pitchFamily="18" charset="0"/>
              <a:cs typeface="Times New Roman" pitchFamily="18" charset="0"/>
            </a:endParaRPr>
          </a:p>
          <a:p>
            <a:pPr>
              <a:buNone/>
            </a:pPr>
            <a:r>
              <a:rPr lang="en-US" sz="2400" b="0" dirty="0">
                <a:solidFill>
                  <a:schemeClr val="tx1"/>
                </a:solidFill>
                <a:effectLst/>
                <a:latin typeface="Times New Roman" pitchFamily="18" charset="0"/>
                <a:cs typeface="Times New Roman" pitchFamily="18" charset="0"/>
              </a:rPr>
              <a:t> </a:t>
            </a:r>
            <a:r>
              <a:rPr lang="en-US" sz="2400" b="0" dirty="0" smtClean="0">
                <a:solidFill>
                  <a:schemeClr val="tx1"/>
                </a:solidFill>
                <a:effectLst/>
                <a:latin typeface="Times New Roman" pitchFamily="18" charset="0"/>
                <a:cs typeface="Times New Roman" pitchFamily="18" charset="0"/>
              </a:rPr>
              <a:t>        </a:t>
            </a:r>
            <a:r>
              <a:rPr lang="en-US" sz="2400" b="0" dirty="0" smtClean="0">
                <a:solidFill>
                  <a:schemeClr val="accent1">
                    <a:lumMod val="75000"/>
                  </a:schemeClr>
                </a:solidFill>
                <a:effectLst/>
                <a:latin typeface="Times New Roman" pitchFamily="18" charset="0"/>
                <a:cs typeface="Times New Roman" pitchFamily="18" charset="0"/>
              </a:rPr>
              <a:t>(MRI): </a:t>
            </a:r>
            <a:r>
              <a:rPr lang="en-US" sz="2400" b="0" dirty="0" smtClean="0">
                <a:solidFill>
                  <a:schemeClr val="tx1"/>
                </a:solidFill>
                <a:effectLst/>
                <a:latin typeface="Times New Roman" pitchFamily="18" charset="0"/>
                <a:cs typeface="Times New Roman" pitchFamily="18" charset="0"/>
              </a:rPr>
              <a:t>has a particular importance in preoperative detection of placental anatomic relationships. </a:t>
            </a:r>
          </a:p>
          <a:p>
            <a:pPr>
              <a:buNone/>
            </a:pPr>
            <a:r>
              <a:rPr lang="en-US" sz="2400" b="0" dirty="0" smtClean="0">
                <a:solidFill>
                  <a:schemeClr val="tx1"/>
                </a:solidFill>
                <a:effectLst/>
                <a:latin typeface="Times New Roman" pitchFamily="18" charset="0"/>
                <a:cs typeface="Times New Roman" pitchFamily="18" charset="0"/>
              </a:rPr>
              <a:t> </a:t>
            </a:r>
            <a:endParaRPr lang="en-US" sz="2400" b="0" dirty="0">
              <a:solidFill>
                <a:schemeClr val="tx1"/>
              </a:solidFill>
              <a:effectLst/>
              <a:latin typeface="Times New Roman" pitchFamily="18" charset="0"/>
              <a:cs typeface="Times New Roman" pitchFamily="18" charset="0"/>
            </a:endParaRPr>
          </a:p>
        </p:txBody>
      </p:sp>
      <p:sp>
        <p:nvSpPr>
          <p:cNvPr id="6" name="Rectangle 5"/>
          <p:cNvSpPr/>
          <p:nvPr/>
        </p:nvSpPr>
        <p:spPr>
          <a:xfrm>
            <a:off x="381000" y="3962400"/>
            <a:ext cx="8258204" cy="2677656"/>
          </a:xfrm>
          <a:prstGeom prst="rect">
            <a:avLst/>
          </a:prstGeom>
        </p:spPr>
        <p:txBody>
          <a:bodyPr wrap="square">
            <a:spAutoFit/>
          </a:bodyPr>
          <a:lstStyle/>
          <a:p>
            <a:r>
              <a:rPr lang="en-US" sz="2400" dirty="0" smtClean="0">
                <a:solidFill>
                  <a:srgbClr val="7030A0"/>
                </a:solidFill>
              </a:rPr>
              <a:t>If pregnancy continues to term</a:t>
            </a:r>
            <a:r>
              <a:rPr lang="en-US" sz="2400" dirty="0" smtClean="0">
                <a:solidFill>
                  <a:srgbClr val="7030A0"/>
                </a:solidFill>
                <a:sym typeface="Wingdings" pitchFamily="2" charset="2"/>
              </a:rPr>
              <a:t></a:t>
            </a:r>
          </a:p>
          <a:p>
            <a:r>
              <a:rPr lang="en-US" sz="2400" dirty="0" smtClean="0">
                <a:solidFill>
                  <a:srgbClr val="7030A0"/>
                </a:solidFill>
                <a:sym typeface="Wingdings" pitchFamily="2" charset="2"/>
              </a:rPr>
              <a:t>Perinatal mortality&amp; morbidity is also increased(IUGR, congenital anomalies, fetal pulmonary </a:t>
            </a:r>
            <a:r>
              <a:rPr lang="en-US" sz="2400" dirty="0" err="1" smtClean="0">
                <a:solidFill>
                  <a:srgbClr val="7030A0"/>
                </a:solidFill>
                <a:sym typeface="Wingdings" pitchFamily="2" charset="2"/>
              </a:rPr>
              <a:t>hypoplasia</a:t>
            </a:r>
            <a:r>
              <a:rPr lang="en-US" sz="2400" dirty="0" smtClean="0">
                <a:solidFill>
                  <a:srgbClr val="7030A0"/>
                </a:solidFill>
                <a:sym typeface="Wingdings" pitchFamily="2" charset="2"/>
              </a:rPr>
              <a:t>, pressure deformities)</a:t>
            </a:r>
          </a:p>
          <a:p>
            <a:r>
              <a:rPr lang="en-US" sz="2400" dirty="0" smtClean="0">
                <a:solidFill>
                  <a:srgbClr val="7030A0"/>
                </a:solidFill>
                <a:sym typeface="Wingdings" pitchFamily="2" charset="2"/>
              </a:rPr>
              <a:t>maternal morbidity&amp; mortality highly increased(7-8 times &amp; 50 times)</a:t>
            </a:r>
            <a:endParaRPr lang="en-US" sz="2400" dirty="0" smtClean="0">
              <a:solidFill>
                <a:srgbClr val="7030A0"/>
              </a:solidFill>
            </a:endParaRPr>
          </a:p>
          <a:p>
            <a:endParaRPr lang="en-US" sz="2400" dirty="0" smtClean="0">
              <a:solidFill>
                <a:srgbClr val="F43E8C"/>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153400" cy="4873752"/>
          </a:xfrm>
        </p:spPr>
        <p:txBody>
          <a:bodyPr>
            <a:normAutofit/>
          </a:bodyPr>
          <a:lstStyle/>
          <a:p>
            <a:r>
              <a:rPr lang="en-US" b="0" dirty="0" smtClean="0">
                <a:solidFill>
                  <a:schemeClr val="tx1"/>
                </a:solidFill>
                <a:effectLst/>
                <a:latin typeface="Times New Roman" pitchFamily="18" charset="0"/>
                <a:cs typeface="Times New Roman" pitchFamily="18" charset="0"/>
              </a:rPr>
              <a:t>Laparotomy with removal </a:t>
            </a:r>
            <a:r>
              <a:rPr lang="en-US" dirty="0" smtClean="0">
                <a:latin typeface="Times New Roman" pitchFamily="18" charset="0"/>
                <a:cs typeface="Times New Roman" pitchFamily="18" charset="0"/>
              </a:rPr>
              <a:t>of </a:t>
            </a:r>
            <a:r>
              <a:rPr lang="en-US" b="0" dirty="0" smtClean="0">
                <a:solidFill>
                  <a:schemeClr val="tx1"/>
                </a:solidFill>
                <a:effectLst/>
                <a:latin typeface="Times New Roman" pitchFamily="18" charset="0"/>
                <a:cs typeface="Times New Roman" pitchFamily="18" charset="0"/>
              </a:rPr>
              <a:t>sac, fetus, placenta, membranes</a:t>
            </a:r>
          </a:p>
          <a:p>
            <a:r>
              <a:rPr lang="en-US" b="0" dirty="0" smtClean="0">
                <a:solidFill>
                  <a:schemeClr val="tx1"/>
                </a:solidFill>
                <a:effectLst/>
                <a:latin typeface="Times New Roman" pitchFamily="18" charset="0"/>
                <a:cs typeface="Times New Roman" pitchFamily="18" charset="0"/>
              </a:rPr>
              <a:t>placenta if attached to vital structures -left in situ</a:t>
            </a:r>
          </a:p>
          <a:p>
            <a:pPr>
              <a:buNone/>
            </a:pPr>
            <a:r>
              <a:rPr lang="en-US" b="0" dirty="0" smtClean="0">
                <a:solidFill>
                  <a:schemeClr val="tx1"/>
                </a:solidFill>
                <a:effectLst/>
                <a:latin typeface="Times New Roman" pitchFamily="18" charset="0"/>
                <a:cs typeface="Times New Roman" pitchFamily="18" charset="0"/>
                <a:sym typeface="Wingdings" pitchFamily="2" charset="2"/>
              </a:rPr>
              <a:t> after </a:t>
            </a:r>
            <a:r>
              <a:rPr lang="en-US" b="0" dirty="0" err="1" smtClean="0">
                <a:solidFill>
                  <a:schemeClr val="tx1"/>
                </a:solidFill>
                <a:effectLst/>
                <a:latin typeface="Times New Roman" pitchFamily="18" charset="0"/>
                <a:cs typeface="Times New Roman" pitchFamily="18" charset="0"/>
                <a:sym typeface="Wingdings" pitchFamily="2" charset="2"/>
              </a:rPr>
              <a:t>ligating</a:t>
            </a:r>
            <a:r>
              <a:rPr lang="en-US" b="0" dirty="0" smtClean="0">
                <a:solidFill>
                  <a:schemeClr val="tx1"/>
                </a:solidFill>
                <a:effectLst/>
                <a:latin typeface="Times New Roman" pitchFamily="18" charset="0"/>
                <a:cs typeface="Times New Roman" pitchFamily="18" charset="0"/>
                <a:sym typeface="Wingdings" pitchFamily="2" charset="2"/>
              </a:rPr>
              <a:t> base</a:t>
            </a:r>
          </a:p>
          <a:p>
            <a:r>
              <a:rPr lang="en-US" b="0" dirty="0" smtClean="0">
                <a:solidFill>
                  <a:schemeClr val="tx1"/>
                </a:solidFill>
                <a:effectLst/>
                <a:latin typeface="Times New Roman" pitchFamily="18" charset="0"/>
                <a:cs typeface="Times New Roman" pitchFamily="18" charset="0"/>
                <a:sym typeface="Wingdings" pitchFamily="2" charset="2"/>
              </a:rPr>
              <a:t>Placental involution serial USG, BHCG</a:t>
            </a:r>
            <a:endParaRPr lang="en-US" b="0" dirty="0" smtClean="0">
              <a:solidFill>
                <a:schemeClr val="tx1"/>
              </a:solidFill>
              <a:effectLst/>
              <a:latin typeface="Times New Roman" pitchFamily="18" charset="0"/>
              <a:cs typeface="Times New Roman" pitchFamily="18" charset="0"/>
            </a:endParaRPr>
          </a:p>
          <a:p>
            <a:r>
              <a:rPr lang="en-US" b="0" dirty="0" smtClean="0">
                <a:solidFill>
                  <a:schemeClr val="tx1"/>
                </a:solidFill>
                <a:effectLst/>
                <a:latin typeface="Times New Roman" pitchFamily="18" charset="0"/>
                <a:cs typeface="Times New Roman" pitchFamily="18" charset="0"/>
              </a:rPr>
              <a:t>MTX treatment contraindicated -high rate of complications due to rapid tissue necrosis</a:t>
            </a:r>
          </a:p>
          <a:p>
            <a:endParaRPr lang="en-US" b="0" dirty="0" smtClean="0">
              <a:solidFill>
                <a:schemeClr val="tx1"/>
              </a:solidFill>
              <a:effectLst/>
              <a:latin typeface="Times New Roman" pitchFamily="18" charset="0"/>
              <a:cs typeface="Times New Roman" pitchFamily="18" charset="0"/>
            </a:endParaRPr>
          </a:p>
          <a:p>
            <a:endParaRPr lang="en-IN" b="0" dirty="0">
              <a:solidFill>
                <a:schemeClr val="tx1"/>
              </a:solidFill>
              <a:effectLst/>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r>
              <a:rPr b="1" smtClean="0">
                <a:solidFill>
                  <a:schemeClr val="accent1">
                    <a:lumMod val="75000"/>
                  </a:schemeClr>
                </a:solidFill>
                <a:effectLst/>
                <a:latin typeface="Times New Roman" pitchFamily="18" charset="0"/>
                <a:cs typeface="Times New Roman" pitchFamily="18" charset="0"/>
              </a:rPr>
              <a:t>Management: </a:t>
            </a:r>
            <a:endParaRPr lang="en-IN" b="1" dirty="0">
              <a:solidFill>
                <a:schemeClr val="accent1">
                  <a:lumMod val="75000"/>
                </a:schemeClr>
              </a:solidFill>
              <a:effectLst/>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7166"/>
            <a:ext cx="5857916" cy="928694"/>
          </a:xfrm>
        </p:spPr>
        <p:txBody>
          <a:bodyPr>
            <a:noAutofit/>
          </a:bodyPr>
          <a:lstStyle/>
          <a:p>
            <a:r>
              <a:rPr lang="en-IN" sz="3600" dirty="0" smtClean="0">
                <a:solidFill>
                  <a:schemeClr val="accent1">
                    <a:lumMod val="75000"/>
                  </a:schemeClr>
                </a:solidFill>
                <a:effectLst/>
                <a:latin typeface="Times New Roman" pitchFamily="18" charset="0"/>
                <a:cs typeface="Times New Roman" pitchFamily="18" charset="0"/>
              </a:rPr>
              <a:t>ANGULAR PREGNANCY</a:t>
            </a:r>
            <a:endParaRPr lang="en-IN" sz="3600" dirty="0">
              <a:solidFill>
                <a:schemeClr val="accent1">
                  <a:lumMod val="75000"/>
                </a:schemeClr>
              </a:solidFill>
              <a:effectLst/>
              <a:latin typeface="Times New Roman" pitchFamily="18" charset="0"/>
              <a:cs typeface="Times New Roman" pitchFamily="18" charset="0"/>
            </a:endParaRPr>
          </a:p>
        </p:txBody>
      </p:sp>
      <p:pic>
        <p:nvPicPr>
          <p:cNvPr id="4" name="Content Placeholder 3" descr="JHumReprodSci_2008_1_1_33_38970_1.jpg"/>
          <p:cNvPicPr>
            <a:picLocks noGrp="1" noChangeAspect="1"/>
          </p:cNvPicPr>
          <p:nvPr>
            <p:ph type="pic" idx="1"/>
          </p:nvPr>
        </p:nvPicPr>
        <p:blipFill>
          <a:blip r:embed="rId2" cstate="print"/>
          <a:srcRect l="17168" r="17168"/>
          <a:stretch>
            <a:fillRect/>
          </a:stretch>
        </p:blipFill>
        <p:spPr>
          <a:xfrm>
            <a:off x="285720" y="1500174"/>
            <a:ext cx="3600480" cy="5062534"/>
          </a:xfrm>
          <a:prstGeom prst="rect">
            <a:avLst/>
          </a:prstGeom>
        </p:spPr>
      </p:pic>
      <p:sp>
        <p:nvSpPr>
          <p:cNvPr id="5" name="Text Placeholder 4"/>
          <p:cNvSpPr>
            <a:spLocks noGrp="1"/>
          </p:cNvSpPr>
          <p:nvPr>
            <p:ph type="body" sz="half" idx="2"/>
          </p:nvPr>
        </p:nvSpPr>
        <p:spPr>
          <a:xfrm>
            <a:off x="3962400" y="1447800"/>
            <a:ext cx="4753004" cy="5124472"/>
          </a:xfrm>
        </p:spPr>
        <p:txBody>
          <a:bodyPr>
            <a:noAutofit/>
          </a:bodyPr>
          <a:lstStyle/>
          <a:p>
            <a:pPr>
              <a:buFont typeface="Arial" pitchFamily="34" charset="0"/>
              <a:buChar char="•"/>
            </a:pPr>
            <a:r>
              <a:rPr lang="en-IN" sz="2000" b="0" dirty="0" smtClean="0">
                <a:solidFill>
                  <a:schemeClr val="tx1"/>
                </a:solidFill>
                <a:effectLst/>
                <a:latin typeface="Times New Roman" pitchFamily="18" charset="0"/>
                <a:cs typeface="Times New Roman" pitchFamily="18" charset="0"/>
              </a:rPr>
              <a:t>Implantation at lateral angle of uterine cavity just medial to </a:t>
            </a:r>
            <a:r>
              <a:rPr lang="en-IN" sz="2000" b="0" dirty="0" err="1" smtClean="0">
                <a:solidFill>
                  <a:schemeClr val="tx1"/>
                </a:solidFill>
                <a:effectLst/>
                <a:latin typeface="Times New Roman" pitchFamily="18" charset="0"/>
                <a:cs typeface="Times New Roman" pitchFamily="18" charset="0"/>
              </a:rPr>
              <a:t>uterotubal</a:t>
            </a:r>
            <a:r>
              <a:rPr lang="en-IN" sz="2000" b="0" dirty="0" smtClean="0">
                <a:solidFill>
                  <a:schemeClr val="tx1"/>
                </a:solidFill>
                <a:effectLst/>
                <a:latin typeface="Times New Roman" pitchFamily="18" charset="0"/>
                <a:cs typeface="Times New Roman" pitchFamily="18" charset="0"/>
              </a:rPr>
              <a:t> junction</a:t>
            </a:r>
          </a:p>
          <a:p>
            <a:pPr>
              <a:buFont typeface="Arial" pitchFamily="34" charset="0"/>
              <a:buChar char="•"/>
            </a:pPr>
            <a:r>
              <a:rPr lang="en-IN" sz="2000" b="0" dirty="0" smtClean="0">
                <a:solidFill>
                  <a:schemeClr val="tx1"/>
                </a:solidFill>
                <a:effectLst/>
                <a:latin typeface="Times New Roman" pitchFamily="18" charset="0"/>
                <a:cs typeface="Times New Roman" pitchFamily="18" charset="0"/>
              </a:rPr>
              <a:t>In true sense not  variety of ectopic pregnancy</a:t>
            </a:r>
          </a:p>
          <a:p>
            <a:pPr>
              <a:buFont typeface="Arial" pitchFamily="34" charset="0"/>
              <a:buChar char="•"/>
            </a:pPr>
            <a:r>
              <a:rPr lang="en-IN" sz="2000" b="0" dirty="0" smtClean="0">
                <a:solidFill>
                  <a:schemeClr val="tx1"/>
                </a:solidFill>
                <a:effectLst/>
                <a:latin typeface="Times New Roman" pitchFamily="18" charset="0"/>
                <a:cs typeface="Times New Roman" pitchFamily="18" charset="0"/>
              </a:rPr>
              <a:t>Confused with interstitial pregnancy</a:t>
            </a:r>
          </a:p>
          <a:p>
            <a:pPr>
              <a:buFont typeface="Arial" pitchFamily="34" charset="0"/>
              <a:buChar char="•"/>
            </a:pPr>
            <a:r>
              <a:rPr lang="en-IN" sz="2000" b="0" dirty="0" smtClean="0">
                <a:solidFill>
                  <a:schemeClr val="tx1"/>
                </a:solidFill>
                <a:effectLst/>
                <a:latin typeface="Times New Roman" pitchFamily="18" charset="0"/>
                <a:cs typeface="Times New Roman" pitchFamily="18" charset="0"/>
                <a:sym typeface="Wingdings" pitchFamily="2" charset="2"/>
              </a:rPr>
              <a:t>round ligament lies  medial to it.</a:t>
            </a:r>
          </a:p>
        </p:txBody>
      </p:sp>
    </p:spTree>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2">
            <a:schemeClr val="accent1"/>
          </a:lnRef>
          <a:fillRef idx="1">
            <a:schemeClr val="lt1"/>
          </a:fillRef>
          <a:effectRef idx="0">
            <a:schemeClr val="accent1"/>
          </a:effectRef>
          <a:fontRef idx="minor">
            <a:schemeClr val="dk1"/>
          </a:fontRef>
        </p:style>
        <p:txBody>
          <a:bodyPr/>
          <a:lstStyle/>
          <a:p>
            <a:pPr algn="ctr"/>
            <a:r>
              <a:rPr lang="en-US" b="1" dirty="0" err="1" smtClean="0">
                <a:ln w="3200">
                  <a:solidFill>
                    <a:srgbClr val="FFC000">
                      <a:alpha val="25000"/>
                    </a:srgbClr>
                  </a:solidFill>
                  <a:prstDash val="solid"/>
                  <a:round/>
                </a:ln>
                <a:solidFill>
                  <a:schemeClr val="accent1">
                    <a:lumMod val="75000"/>
                  </a:schemeClr>
                </a:solidFill>
                <a:effectLst/>
                <a:latin typeface="Times New Roman" pitchFamily="18" charset="0"/>
                <a:cs typeface="Times New Roman" pitchFamily="18" charset="0"/>
              </a:rPr>
              <a:t>Heterotropic</a:t>
            </a:r>
            <a:r>
              <a:rPr lang="en-US" b="1" dirty="0" smtClean="0">
                <a:ln w="3200">
                  <a:solidFill>
                    <a:srgbClr val="FFC000">
                      <a:alpha val="25000"/>
                    </a:srgbClr>
                  </a:solidFill>
                  <a:prstDash val="solid"/>
                  <a:round/>
                </a:ln>
                <a:solidFill>
                  <a:schemeClr val="accent1">
                    <a:lumMod val="75000"/>
                  </a:schemeClr>
                </a:solidFill>
                <a:effectLst/>
                <a:latin typeface="Times New Roman" pitchFamily="18" charset="0"/>
                <a:cs typeface="Times New Roman" pitchFamily="18" charset="0"/>
              </a:rPr>
              <a:t>  pregnancy</a:t>
            </a:r>
            <a:endParaRPr lang="en-US" b="1" dirty="0">
              <a:ln w="3200">
                <a:solidFill>
                  <a:srgbClr val="FFC000">
                    <a:alpha val="25000"/>
                  </a:srgbClr>
                </a:solidFill>
                <a:prstDash val="solid"/>
                <a:round/>
              </a:ln>
              <a:solidFill>
                <a:schemeClr val="accent1">
                  <a:lumMod val="75000"/>
                </a:schemeClr>
              </a:solidFill>
              <a:effectLst/>
              <a:latin typeface="Times New Roman" pitchFamily="18" charset="0"/>
              <a:cs typeface="Times New Roman" pitchFamily="18" charset="0"/>
            </a:endParaRPr>
          </a:p>
        </p:txBody>
      </p:sp>
      <p:sp>
        <p:nvSpPr>
          <p:cNvPr id="3" name="Content Placeholder 2"/>
          <p:cNvSpPr>
            <a:spLocks noGrp="1"/>
          </p:cNvSpPr>
          <p:nvPr>
            <p:ph sz="half" idx="1"/>
          </p:nvPr>
        </p:nvSpPr>
        <p:spPr/>
        <p:txBody>
          <a:bodyPr>
            <a:normAutofit lnSpcReduction="10000"/>
          </a:bodyPr>
          <a:lstStyle/>
          <a:p>
            <a:r>
              <a:rPr lang="en-US" dirty="0" smtClean="0">
                <a:latin typeface="Times New Roman" pitchFamily="18" charset="0"/>
                <a:cs typeface="Times New Roman" pitchFamily="18" charset="0"/>
              </a:rPr>
              <a:t>I</a:t>
            </a:r>
            <a:r>
              <a:rPr lang="en-US" b="0" dirty="0" smtClean="0">
                <a:solidFill>
                  <a:schemeClr val="tx1"/>
                </a:solidFill>
                <a:effectLst/>
                <a:latin typeface="Times New Roman" pitchFamily="18" charset="0"/>
                <a:cs typeface="Times New Roman" pitchFamily="18" charset="0"/>
              </a:rPr>
              <a:t>ntrauterine+ extrauterine pregnancy coexist</a:t>
            </a:r>
          </a:p>
          <a:p>
            <a:r>
              <a:rPr lang="en-US" b="0" dirty="0" smtClean="0">
                <a:solidFill>
                  <a:schemeClr val="tx1"/>
                </a:solidFill>
                <a:effectLst/>
                <a:latin typeface="Times New Roman" pitchFamily="18" charset="0"/>
                <a:cs typeface="Times New Roman" pitchFamily="18" charset="0"/>
              </a:rPr>
              <a:t>1:1000</a:t>
            </a:r>
            <a:r>
              <a:rPr lang="en-US" b="0" dirty="0" smtClean="0">
                <a:solidFill>
                  <a:schemeClr val="tx1"/>
                </a:solidFill>
                <a:effectLst/>
                <a:latin typeface="Times New Roman" pitchFamily="18" charset="0"/>
                <a:cs typeface="Times New Roman" pitchFamily="18" charset="0"/>
                <a:sym typeface="Wingdings" pitchFamily="2" charset="2"/>
              </a:rPr>
              <a:t>1:30000</a:t>
            </a:r>
            <a:endParaRPr lang="en-US" b="0" dirty="0" smtClean="0">
              <a:solidFill>
                <a:schemeClr val="tx1"/>
              </a:solidFill>
              <a:effectLst/>
              <a:latin typeface="Times New Roman" pitchFamily="18" charset="0"/>
              <a:cs typeface="Times New Roman" pitchFamily="18" charset="0"/>
            </a:endParaRPr>
          </a:p>
          <a:p>
            <a:r>
              <a:rPr lang="en-US" b="0" dirty="0" smtClean="0">
                <a:solidFill>
                  <a:schemeClr val="tx1"/>
                </a:solidFill>
                <a:effectLst/>
                <a:latin typeface="Times New Roman" pitchFamily="18" charset="0"/>
                <a:cs typeface="Times New Roman" pitchFamily="18" charset="0"/>
                <a:sym typeface="Wingdings" pitchFamily="2" charset="2"/>
              </a:rPr>
              <a:t>ART patients</a:t>
            </a:r>
          </a:p>
          <a:p>
            <a:r>
              <a:rPr lang="en-US" b="0" dirty="0" smtClean="0">
                <a:solidFill>
                  <a:schemeClr val="tx1"/>
                </a:solidFill>
                <a:effectLst/>
                <a:latin typeface="Times New Roman" pitchFamily="18" charset="0"/>
                <a:cs typeface="Times New Roman" pitchFamily="18" charset="0"/>
                <a:sym typeface="Wingdings" pitchFamily="2" charset="2"/>
              </a:rPr>
              <a:t>Delayed diagnosis</a:t>
            </a:r>
          </a:p>
          <a:p>
            <a:r>
              <a:rPr lang="en-US" b="0" dirty="0" smtClean="0">
                <a:solidFill>
                  <a:schemeClr val="tx1"/>
                </a:solidFill>
                <a:effectLst/>
                <a:latin typeface="Times New Roman" pitchFamily="18" charset="0"/>
                <a:cs typeface="Times New Roman" pitchFamily="18" charset="0"/>
                <a:sym typeface="Wingdings" pitchFamily="2" charset="2"/>
              </a:rPr>
              <a:t>Serial B HCG NOT useful</a:t>
            </a:r>
          </a:p>
          <a:p>
            <a:r>
              <a:rPr lang="en-US" b="0" dirty="0" smtClean="0">
                <a:solidFill>
                  <a:schemeClr val="tx1"/>
                </a:solidFill>
                <a:effectLst/>
                <a:latin typeface="Times New Roman" pitchFamily="18" charset="0"/>
                <a:cs typeface="Times New Roman" pitchFamily="18" charset="0"/>
                <a:sym typeface="Wingdings" pitchFamily="2" charset="2"/>
              </a:rPr>
              <a:t>Surgical treatment of ectopic &amp; intrauterine  if desired to continue</a:t>
            </a:r>
          </a:p>
          <a:p>
            <a:r>
              <a:rPr lang="en-US" b="0" dirty="0" smtClean="0">
                <a:solidFill>
                  <a:schemeClr val="tx1"/>
                </a:solidFill>
                <a:effectLst/>
                <a:latin typeface="Times New Roman" pitchFamily="18" charset="0"/>
                <a:cs typeface="Times New Roman" pitchFamily="18" charset="0"/>
                <a:sym typeface="Wingdings" pitchFamily="2" charset="2"/>
              </a:rPr>
              <a:t>Spontaneous abortion high</a:t>
            </a:r>
          </a:p>
        </p:txBody>
      </p:sp>
      <p:sp>
        <p:nvSpPr>
          <p:cNvPr id="11" name="Content Placeholder 10"/>
          <p:cNvSpPr>
            <a:spLocks noGrp="1"/>
          </p:cNvSpPr>
          <p:nvPr>
            <p:ph sz="half" idx="2"/>
          </p:nvPr>
        </p:nvSpPr>
        <p:spPr/>
        <p:txBody>
          <a:bodyPr>
            <a:normAutofit lnSpcReduction="10000"/>
          </a:bodyPr>
          <a:lstStyle/>
          <a:p>
            <a:endParaRPr lang="en-IN"/>
          </a:p>
        </p:txBody>
      </p:sp>
      <p:pic>
        <p:nvPicPr>
          <p:cNvPr id="4" name="Picture 3" descr="heterop.jpg"/>
          <p:cNvPicPr>
            <a:picLocks noChangeAspect="1"/>
          </p:cNvPicPr>
          <p:nvPr/>
        </p:nvPicPr>
        <p:blipFill>
          <a:blip r:embed="rId3" cstate="print"/>
          <a:stretch>
            <a:fillRect/>
          </a:stretch>
        </p:blipFill>
        <p:spPr>
          <a:xfrm>
            <a:off x="4277533" y="1564554"/>
            <a:ext cx="4866468" cy="5293446"/>
          </a:xfrm>
          <a:prstGeom prst="rect">
            <a:avLst/>
          </a:prstGeom>
          <a:ln>
            <a:noFill/>
          </a:ln>
          <a:effectLst>
            <a:softEdge rad="112500"/>
          </a:effectLst>
        </p:spPr>
      </p:pic>
    </p:spTree>
  </p:cSld>
  <p:clrMapOvr>
    <a:masterClrMapping/>
  </p:clrMapOvr>
  <p:transition spd="med"/>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304800" y="381000"/>
            <a:ext cx="8534400" cy="6248400"/>
          </a:xfrm>
        </p:spPr>
        <p:txBody>
          <a:bodyPr/>
          <a:lstStyle/>
          <a:p>
            <a:pPr eaLnBrk="1" hangingPunct="1">
              <a:buFont typeface="Wingdings" pitchFamily="2" charset="2"/>
              <a:buNone/>
              <a:defRPr/>
            </a:pPr>
            <a:r>
              <a:rPr lang="en-US" sz="2400" smtClean="0"/>
              <a:t>        </a:t>
            </a:r>
            <a:r>
              <a:rPr lang="en-US" sz="2800" b="1" u="sng" smtClean="0">
                <a:solidFill>
                  <a:srgbClr val="FF9900"/>
                </a:solidFill>
              </a:rPr>
              <a:t>INTERSTITAL PREGNANCY (2%)</a:t>
            </a:r>
          </a:p>
          <a:p>
            <a:pPr eaLnBrk="1" hangingPunct="1">
              <a:buFont typeface="Wingdings" pitchFamily="2" charset="2"/>
              <a:buNone/>
              <a:defRPr/>
            </a:pPr>
            <a:endParaRPr lang="en-US" sz="2400" b="1" u="sng" smtClean="0">
              <a:solidFill>
                <a:srgbClr val="FF9900"/>
              </a:solidFill>
            </a:endParaRPr>
          </a:p>
          <a:p>
            <a:pPr eaLnBrk="1" hangingPunct="1">
              <a:buFont typeface="Wingdings" pitchFamily="2" charset="2"/>
              <a:buNone/>
              <a:defRPr/>
            </a:pPr>
            <a:r>
              <a:rPr lang="en-US" sz="2400" smtClean="0"/>
              <a:t>It ruptures late at 3-4 months gestation.</a:t>
            </a:r>
          </a:p>
          <a:p>
            <a:pPr eaLnBrk="1" hangingPunct="1">
              <a:buFont typeface="Wingdings" pitchFamily="2" charset="2"/>
              <a:buNone/>
              <a:defRPr/>
            </a:pPr>
            <a:endParaRPr lang="en-US" sz="2400" smtClean="0"/>
          </a:p>
          <a:p>
            <a:pPr eaLnBrk="1" hangingPunct="1">
              <a:buFont typeface="Wingdings" pitchFamily="2" charset="2"/>
              <a:buNone/>
              <a:defRPr/>
            </a:pPr>
            <a:r>
              <a:rPr lang="en-US" sz="2400" b="1" u="sng" smtClean="0"/>
              <a:t>Fatal rupture</a:t>
            </a:r>
            <a:r>
              <a:rPr lang="en-US" sz="2400" smtClean="0"/>
              <a:t> – severe bleeding as both uterine &amp; </a:t>
            </a:r>
          </a:p>
          <a:p>
            <a:pPr eaLnBrk="1" hangingPunct="1">
              <a:buFont typeface="Wingdings" pitchFamily="2" charset="2"/>
              <a:buNone/>
              <a:defRPr/>
            </a:pPr>
            <a:r>
              <a:rPr lang="en-US" sz="2400" smtClean="0"/>
              <a:t>                      ovarian artery supply.</a:t>
            </a:r>
          </a:p>
          <a:p>
            <a:pPr eaLnBrk="1" hangingPunct="1">
              <a:buFont typeface="Wingdings" pitchFamily="2" charset="2"/>
              <a:buNone/>
              <a:defRPr/>
            </a:pPr>
            <a:endParaRPr lang="en-US" sz="2400" smtClean="0"/>
          </a:p>
          <a:p>
            <a:pPr eaLnBrk="1" hangingPunct="1">
              <a:buFont typeface="Wingdings" pitchFamily="2" charset="2"/>
              <a:buNone/>
              <a:defRPr/>
            </a:pPr>
            <a:r>
              <a:rPr lang="en-US" sz="2400" b="1" u="sng" smtClean="0"/>
              <a:t>Early &amp; Unruptured</a:t>
            </a:r>
            <a:r>
              <a:rPr lang="en-US" sz="2400" smtClean="0"/>
              <a:t> – Local or IM MTX with followup</a:t>
            </a:r>
          </a:p>
          <a:p>
            <a:pPr eaLnBrk="1" hangingPunct="1">
              <a:buFont typeface="Wingdings" pitchFamily="2" charset="2"/>
              <a:buNone/>
              <a:defRPr/>
            </a:pPr>
            <a:r>
              <a:rPr lang="en-US" sz="2400" smtClean="0"/>
              <a:t>         Cornual resection by Laparotomy may be done.</a:t>
            </a:r>
          </a:p>
          <a:p>
            <a:pPr eaLnBrk="1" hangingPunct="1">
              <a:buFont typeface="Wingdings" pitchFamily="2" charset="2"/>
              <a:buNone/>
              <a:defRPr/>
            </a:pPr>
            <a:r>
              <a:rPr lang="en-US" sz="2400" smtClean="0"/>
              <a:t>         There is high risk of uterine rupture in  </a:t>
            </a:r>
          </a:p>
          <a:p>
            <a:pPr eaLnBrk="1" hangingPunct="1">
              <a:buFont typeface="Wingdings" pitchFamily="2" charset="2"/>
              <a:buNone/>
              <a:defRPr/>
            </a:pPr>
            <a:r>
              <a:rPr lang="en-US" sz="2400" smtClean="0"/>
              <a:t>         subsequent pregnancy.</a:t>
            </a:r>
          </a:p>
          <a:p>
            <a:pPr eaLnBrk="1" hangingPunct="1">
              <a:buFont typeface="Wingdings" pitchFamily="2" charset="2"/>
              <a:buNone/>
              <a:defRPr/>
            </a:pPr>
            <a:endParaRPr lang="en-US" sz="2400" smtClean="0"/>
          </a:p>
          <a:p>
            <a:pPr eaLnBrk="1" hangingPunct="1">
              <a:buFont typeface="Wingdings" pitchFamily="2" charset="2"/>
              <a:buNone/>
              <a:defRPr/>
            </a:pPr>
            <a:r>
              <a:rPr lang="en-US" sz="2400" b="1" u="sng" smtClean="0"/>
              <a:t>Rupture</a:t>
            </a:r>
            <a:r>
              <a:rPr lang="en-US" sz="2400" smtClean="0"/>
              <a:t> – Hysterectomy is indicated</a:t>
            </a:r>
          </a:p>
        </p:txBody>
      </p:sp>
    </p:spTree>
  </p:cSld>
  <p:clrMapOvr>
    <a:masterClrMapping/>
  </p:clrMapOvr>
  <p:transition spd="me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10000"/>
          </a:bodyPr>
          <a:lstStyle/>
          <a:p>
            <a:r>
              <a:rPr lang="en-IN" b="0" dirty="0" smtClean="0">
                <a:solidFill>
                  <a:schemeClr val="tx1"/>
                </a:solidFill>
                <a:effectLst/>
                <a:latin typeface="Times New Roman" pitchFamily="18" charset="0"/>
                <a:cs typeface="Times New Roman" pitchFamily="18" charset="0"/>
              </a:rPr>
              <a:t>Newly highlighted</a:t>
            </a:r>
          </a:p>
          <a:p>
            <a:r>
              <a:rPr lang="en-IN" b="0" dirty="0" smtClean="0">
                <a:solidFill>
                  <a:schemeClr val="tx1"/>
                </a:solidFill>
                <a:effectLst/>
                <a:latin typeface="Times New Roman" pitchFamily="18" charset="0"/>
                <a:cs typeface="Times New Roman" pitchFamily="18" charset="0"/>
              </a:rPr>
              <a:t>Prior CS </a:t>
            </a:r>
            <a:r>
              <a:rPr lang="en-IN" b="0" dirty="0" err="1" smtClean="0">
                <a:solidFill>
                  <a:schemeClr val="tx1"/>
                </a:solidFill>
                <a:effectLst/>
                <a:latin typeface="Times New Roman" pitchFamily="18" charset="0"/>
                <a:cs typeface="Times New Roman" pitchFamily="18" charset="0"/>
              </a:rPr>
              <a:t>csar</a:t>
            </a:r>
            <a:r>
              <a:rPr lang="en-IN" b="0" dirty="0" smtClean="0">
                <a:solidFill>
                  <a:schemeClr val="tx1"/>
                </a:solidFill>
                <a:effectLst/>
                <a:latin typeface="Times New Roman" pitchFamily="18" charset="0"/>
                <a:cs typeface="Times New Roman" pitchFamily="18" charset="0"/>
              </a:rPr>
              <a:t>, outside normal uterine cavity</a:t>
            </a:r>
          </a:p>
          <a:p>
            <a:r>
              <a:rPr lang="en-IN" b="0" dirty="0" smtClean="0">
                <a:solidFill>
                  <a:schemeClr val="tx1"/>
                </a:solidFill>
                <a:effectLst/>
                <a:latin typeface="Times New Roman" pitchFamily="18" charset="0"/>
                <a:cs typeface="Times New Roman" pitchFamily="18" charset="0"/>
              </a:rPr>
              <a:t>Completely surrounded by </a:t>
            </a:r>
            <a:r>
              <a:rPr lang="en-IN" b="0" dirty="0" err="1" smtClean="0">
                <a:solidFill>
                  <a:schemeClr val="tx1"/>
                </a:solidFill>
                <a:effectLst/>
                <a:latin typeface="Times New Roman" pitchFamily="18" charset="0"/>
                <a:cs typeface="Times New Roman" pitchFamily="18" charset="0"/>
              </a:rPr>
              <a:t>myometrium</a:t>
            </a:r>
            <a:endParaRPr lang="en-IN" b="0" dirty="0" smtClean="0">
              <a:solidFill>
                <a:schemeClr val="tx1"/>
              </a:solidFill>
              <a:effectLst/>
              <a:latin typeface="Times New Roman" pitchFamily="18" charset="0"/>
              <a:cs typeface="Times New Roman" pitchFamily="18" charset="0"/>
            </a:endParaRPr>
          </a:p>
          <a:p>
            <a:r>
              <a:rPr lang="en-IN" b="0" dirty="0" smtClean="0">
                <a:solidFill>
                  <a:schemeClr val="tx1"/>
                </a:solidFill>
                <a:effectLst/>
                <a:latin typeface="Times New Roman" pitchFamily="18" charset="0"/>
                <a:cs typeface="Times New Roman" pitchFamily="18" charset="0"/>
              </a:rPr>
              <a:t>Incidence: 1:800-1:2200</a:t>
            </a:r>
          </a:p>
          <a:p>
            <a:pPr>
              <a:buNone/>
            </a:pPr>
            <a:r>
              <a:rPr lang="en-IN" b="0" dirty="0" smtClean="0">
                <a:solidFill>
                  <a:schemeClr val="tx1"/>
                </a:solidFill>
                <a:effectLst/>
                <a:latin typeface="Times New Roman" pitchFamily="18" charset="0"/>
                <a:cs typeface="Times New Roman" pitchFamily="18" charset="0"/>
              </a:rPr>
              <a:t>Imaging: sac well </a:t>
            </a:r>
            <a:r>
              <a:rPr lang="en-IN" b="0" dirty="0" err="1" smtClean="0">
                <a:solidFill>
                  <a:schemeClr val="tx1"/>
                </a:solidFill>
                <a:effectLst/>
                <a:latin typeface="Times New Roman" pitchFamily="18" charset="0"/>
                <a:cs typeface="Times New Roman" pitchFamily="18" charset="0"/>
              </a:rPr>
              <a:t>perfused</a:t>
            </a:r>
            <a:endParaRPr lang="en-IN" b="0" dirty="0" smtClean="0">
              <a:solidFill>
                <a:schemeClr val="tx1"/>
              </a:solidFill>
              <a:effectLst/>
              <a:latin typeface="Times New Roman" pitchFamily="18" charset="0"/>
              <a:cs typeface="Times New Roman" pitchFamily="18" charset="0"/>
            </a:endParaRPr>
          </a:p>
          <a:p>
            <a:pPr>
              <a:buNone/>
            </a:pPr>
            <a:r>
              <a:rPr lang="en-IN" b="0" dirty="0" smtClean="0">
                <a:solidFill>
                  <a:schemeClr val="tx1"/>
                </a:solidFill>
                <a:effectLst/>
                <a:latin typeface="Times New Roman" pitchFamily="18" charset="0"/>
                <a:cs typeface="Times New Roman" pitchFamily="18" charset="0"/>
              </a:rPr>
              <a:t>USG criteria:</a:t>
            </a:r>
          </a:p>
          <a:p>
            <a:r>
              <a:rPr lang="en-IN" b="0" dirty="0" err="1" smtClean="0">
                <a:solidFill>
                  <a:schemeClr val="tx1"/>
                </a:solidFill>
                <a:effectLst/>
                <a:latin typeface="Times New Roman" pitchFamily="18" charset="0"/>
                <a:cs typeface="Times New Roman" pitchFamily="18" charset="0"/>
              </a:rPr>
              <a:t>Trophoblast</a:t>
            </a:r>
            <a:r>
              <a:rPr lang="en-IN" b="0" dirty="0" smtClean="0">
                <a:solidFill>
                  <a:schemeClr val="tx1"/>
                </a:solidFill>
                <a:effectLst/>
                <a:latin typeface="Times New Roman" pitchFamily="18" charset="0"/>
                <a:cs typeface="Times New Roman" pitchFamily="18" charset="0"/>
              </a:rPr>
              <a:t> located between </a:t>
            </a:r>
            <a:r>
              <a:rPr lang="en-IN" b="0" dirty="0" err="1" smtClean="0">
                <a:solidFill>
                  <a:schemeClr val="tx1"/>
                </a:solidFill>
                <a:effectLst/>
                <a:latin typeface="Times New Roman" pitchFamily="18" charset="0"/>
                <a:cs typeface="Times New Roman" pitchFamily="18" charset="0"/>
              </a:rPr>
              <a:t>blader</a:t>
            </a:r>
            <a:r>
              <a:rPr lang="en-IN" b="0" dirty="0" smtClean="0">
                <a:solidFill>
                  <a:schemeClr val="tx1"/>
                </a:solidFill>
                <a:effectLst/>
                <a:latin typeface="Times New Roman" pitchFamily="18" charset="0"/>
                <a:cs typeface="Times New Roman" pitchFamily="18" charset="0"/>
              </a:rPr>
              <a:t> and anterior abdominal wall</a:t>
            </a:r>
          </a:p>
          <a:p>
            <a:r>
              <a:rPr lang="en-IN" b="0" dirty="0" err="1" smtClean="0">
                <a:solidFill>
                  <a:schemeClr val="tx1"/>
                </a:solidFill>
                <a:effectLst/>
                <a:latin typeface="Times New Roman" pitchFamily="18" charset="0"/>
                <a:cs typeface="Times New Roman" pitchFamily="18" charset="0"/>
              </a:rPr>
              <a:t>Fetal</a:t>
            </a:r>
            <a:r>
              <a:rPr lang="en-IN" b="0" dirty="0" smtClean="0">
                <a:solidFill>
                  <a:schemeClr val="tx1"/>
                </a:solidFill>
                <a:effectLst/>
                <a:latin typeface="Times New Roman" pitchFamily="18" charset="0"/>
                <a:cs typeface="Times New Roman" pitchFamily="18" charset="0"/>
              </a:rPr>
              <a:t> pole absent in uterine cavity</a:t>
            </a:r>
          </a:p>
          <a:p>
            <a:r>
              <a:rPr lang="en-IN" b="0" dirty="0" err="1" smtClean="0">
                <a:solidFill>
                  <a:schemeClr val="tx1"/>
                </a:solidFill>
                <a:effectLst/>
                <a:latin typeface="Times New Roman" pitchFamily="18" charset="0"/>
                <a:cs typeface="Times New Roman" pitchFamily="18" charset="0"/>
              </a:rPr>
              <a:t>Sagittal</a:t>
            </a:r>
            <a:r>
              <a:rPr lang="en-IN" b="0" dirty="0" smtClean="0">
                <a:solidFill>
                  <a:schemeClr val="tx1"/>
                </a:solidFill>
                <a:effectLst/>
                <a:latin typeface="Times New Roman" pitchFamily="18" charset="0"/>
                <a:cs typeface="Times New Roman" pitchFamily="18" charset="0"/>
              </a:rPr>
              <a:t> view through amniotic sac no </a:t>
            </a:r>
            <a:r>
              <a:rPr lang="en-IN" b="0" dirty="0" err="1" smtClean="0">
                <a:solidFill>
                  <a:schemeClr val="tx1"/>
                </a:solidFill>
                <a:effectLst/>
                <a:latin typeface="Times New Roman" pitchFamily="18" charset="0"/>
                <a:cs typeface="Times New Roman" pitchFamily="18" charset="0"/>
              </a:rPr>
              <a:t>myometrium</a:t>
            </a:r>
            <a:r>
              <a:rPr lang="en-IN" b="0" dirty="0" smtClean="0">
                <a:solidFill>
                  <a:schemeClr val="tx1"/>
                </a:solidFill>
                <a:effectLst/>
                <a:latin typeface="Times New Roman" pitchFamily="18" charset="0"/>
                <a:cs typeface="Times New Roman" pitchFamily="18" charset="0"/>
              </a:rPr>
              <a:t> between Gestational Sac and bladder</a:t>
            </a:r>
          </a:p>
          <a:p>
            <a:r>
              <a:rPr lang="en-IN" b="0" dirty="0" smtClean="0">
                <a:solidFill>
                  <a:schemeClr val="tx1"/>
                </a:solidFill>
                <a:effectLst/>
                <a:latin typeface="Times New Roman" pitchFamily="18" charset="0"/>
                <a:cs typeface="Times New Roman" pitchFamily="18" charset="0"/>
              </a:rPr>
              <a:t>Lack of continuity of anterior uterine wall</a:t>
            </a:r>
          </a:p>
          <a:p>
            <a:pPr>
              <a:buNone/>
            </a:pPr>
            <a:r>
              <a:rPr lang="en-IN" b="0" dirty="0" smtClean="0">
                <a:solidFill>
                  <a:schemeClr val="tx1"/>
                </a:solidFill>
                <a:effectLst/>
                <a:latin typeface="Times New Roman" pitchFamily="18" charset="0"/>
                <a:cs typeface="Times New Roman" pitchFamily="18" charset="0"/>
              </a:rPr>
              <a:t>Management: no role of expectant management –risk- uterine rupture</a:t>
            </a:r>
          </a:p>
          <a:p>
            <a:r>
              <a:rPr lang="en-IN" b="0" dirty="0" smtClean="0">
                <a:solidFill>
                  <a:schemeClr val="tx1"/>
                </a:solidFill>
                <a:effectLst/>
                <a:latin typeface="Times New Roman" pitchFamily="18" charset="0"/>
                <a:cs typeface="Times New Roman" pitchFamily="18" charset="0"/>
              </a:rPr>
              <a:t>MTX, </a:t>
            </a:r>
            <a:r>
              <a:rPr lang="en-IN" b="0" dirty="0" err="1" smtClean="0">
                <a:solidFill>
                  <a:schemeClr val="tx1"/>
                </a:solidFill>
                <a:effectLst/>
                <a:latin typeface="Times New Roman" pitchFamily="18" charset="0"/>
                <a:cs typeface="Times New Roman" pitchFamily="18" charset="0"/>
              </a:rPr>
              <a:t>Hysteroscopic</a:t>
            </a:r>
            <a:r>
              <a:rPr lang="en-IN" b="0" dirty="0" smtClean="0">
                <a:solidFill>
                  <a:schemeClr val="tx1"/>
                </a:solidFill>
                <a:effectLst/>
                <a:latin typeface="Times New Roman" pitchFamily="18" charset="0"/>
                <a:cs typeface="Times New Roman" pitchFamily="18" charset="0"/>
              </a:rPr>
              <a:t> resection, uterus preserving wedge resection, hysterectomy</a:t>
            </a:r>
            <a:endParaRPr lang="en-IN" b="0" dirty="0">
              <a:solidFill>
                <a:schemeClr val="tx1"/>
              </a:solidFill>
              <a:effectLst/>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r>
              <a:rPr lang="en-IN" sz="4000" b="1" dirty="0" smtClean="0">
                <a:ln w="3200">
                  <a:noFill/>
                  <a:prstDash val="solid"/>
                  <a:round/>
                </a:ln>
                <a:solidFill>
                  <a:schemeClr val="accent1">
                    <a:lumMod val="75000"/>
                  </a:schemeClr>
                </a:solidFill>
                <a:effectLst/>
                <a:latin typeface="Times New Roman" pitchFamily="18" charset="0"/>
                <a:cs typeface="Times New Roman" pitchFamily="18" charset="0"/>
              </a:rPr>
              <a:t>Caesarean scar pregnancy</a:t>
            </a:r>
            <a:endParaRPr lang="en-IN" sz="4000" b="1" dirty="0">
              <a:ln w="3200">
                <a:noFill/>
                <a:prstDash val="solid"/>
                <a:round/>
              </a:ln>
              <a:solidFill>
                <a:schemeClr val="accent1">
                  <a:lumMod val="75000"/>
                </a:schemeClr>
              </a:solidFill>
              <a:effectLst/>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tags/tag3.xml><?xml version="1.0" encoding="utf-8"?>
<p:tagLst xmlns:a="http://schemas.openxmlformats.org/drawingml/2006/main" xmlns:r="http://schemas.openxmlformats.org/officeDocument/2006/relationships" xmlns:p="http://schemas.openxmlformats.org/presentationml/2006/main" xmlns:mc="http://schemas.openxmlformats.org/markup-compatibility/2006" xmlns:mv="urn:schemas-microsoft-com:mac:vml">
  <p:tag name="may_ignore_ucw" val="true"/>
  <p:tag name="ppt/slides/slide50.xml" val="647322542"/>
  <p:tag name="ppt/slides/slide91.xml" val="528979204"/>
  <p:tag name="ppt/slides/slide39.xml" val="2274495548"/>
  <p:tag name="ppt/slides/slide44.xml" val="2561045552"/>
  <p:tag name="ppt/diagrams/data1.xml" val="3286766083"/>
  <p:tag name="ppt/diagrams/data10.xml" val="423230912"/>
  <p:tag name="ppt/diagrams/data9.xml" val="256823961"/>
  <p:tag name="ppt/diagrams/data8.xml" val="699162190"/>
  <p:tag name="ppt/diagrams/data7.xml" val="3663837589"/>
  <p:tag name="ppt/diagrams/data3.xml" val="656033729"/>
  <p:tag name="ppt/diagrams/data4.xml" val="3949815688"/>
  <p:tag name="ppt/diagrams/data5.xml" val="1353249580"/>
  <p:tag name="ppt/diagrams/data6.xml" val="3230952507"/>
  <p:tag name="ppt/diagrams/data2.xml" val="1801206528"/>
  <p:tag name="ppt/slides/slide98.xml" val="1182309964"/>
  <p:tag name="ppt/slides/slide65.xml" val="2873216035"/>
  <p:tag name="ppt/slides/slide64.xml" val="179487116"/>
  <p:tag name="ppt/slides/slide63.xml" val="243204243"/>
  <p:tag name="ppt/slides/slide62.xml" val="4252286684"/>
  <p:tag name="ppt/slides/slide61.xml" val="4053830868"/>
  <p:tag name="ppt/slides/slide103.xml" val="3471576997"/>
  <p:tag name="ppt/slides/slide66.xml" val="2417953321"/>
  <p:tag name="ppt/slides/slide102.xml" val="1368601986"/>
  <p:tag name="ppt/slides/slide70.xml" val="3619803115"/>
  <p:tag name="ppt/slides/slide69.xml" val="3439641055"/>
  <p:tag name="ppt/slides/slide68.xml" val="2772326808"/>
  <p:tag name="ppt/slides/slide67.xml" val="243944582"/>
  <p:tag name="ppt/slides/slide60.xml" val="2496291261"/>
  <p:tag name="ppt/slides/slide59.xml" val="2860110432"/>
  <p:tag name="ppt/slides/slide58.xml" val="2097028829"/>
  <p:tag name="ppt/slides/slide51.xml" val="3964235448"/>
  <p:tag name="ppt/slides/slide49.xml" val="2981660683"/>
  <p:tag name="ppt/slides/slide48.xml" val="347180880"/>
  <p:tag name="ppt/slides/slide52.xml" val="992388982"/>
  <p:tag name="ppt/slides/slide53.xml" val="4171349229"/>
  <p:tag name="ppt/slides/slide54.xml" val="3045343467"/>
  <p:tag name="ppt/slides/slide57.xml" val="2377913425"/>
  <p:tag name="ppt/slides/slide56.xml" val="2978278394"/>
  <p:tag name="ppt/slides/slide55.xml" val="3670551399"/>
  <p:tag name="ppt/slides/slide104.xml" val="436656106"/>
  <p:tag name="ppt/slides/slide71.xml" val="1080456441"/>
  <p:tag name="ppt/slides/slide101.xml" val="4184797404"/>
  <p:tag name="ppt/slides/slide72.xml" val="1454768110"/>
  <p:tag name="ppt/slides/slide90.xml" val="1151102041"/>
  <p:tag name="ppt/slides/slide89.xml" val="3009265211"/>
  <p:tag name="ppt/slides/slide88.xml" val="382703362"/>
  <p:tag name="ppt/slides/slide87.xml" val="462195198"/>
  <p:tag name="ppt/slides/slide86.xml" val="1987749029"/>
  <p:tag name="ppt/slides/slide92.xml" val="898443247"/>
  <p:tag name="ppt/slides/slide93.xml" val="3690801265"/>
  <p:tag name="ppt/slides/slide97.xml" val="4259861435"/>
  <p:tag name="ppt/slides/slide96.xml" val="2823880065"/>
  <p:tag name="ppt/slides/slide95.xml" val="2938468757"/>
  <p:tag name="ppt/slides/slide94.xml" val="2603430024"/>
  <p:tag name="ppt/slides/slide85.xml" val="2680630497"/>
  <p:tag name="ppt/slides/slide84.xml" val="3643624167"/>
  <p:tag name="ppt/slides/slide83.xml" val="91525539"/>
  <p:tag name="ppt/slides/slide75.xml" val="1878580368"/>
  <p:tag name="ppt/slides/slide100.xml" val="2862305241"/>
  <p:tag name="ppt/slides/slide74.xml" val="3222059639"/>
  <p:tag name="ppt/slides/slide73.xml" val="2960778353"/>
  <p:tag name="ppt/slides/slide76.xml" val="1775177650"/>
  <p:tag name="ppt/slides/slide77.xml" val="2799185150"/>
  <p:tag name="ppt/slides/slide78.xml" val="2657957693"/>
  <p:tag name="ppt/slides/slide82.xml" val="3157743411"/>
  <p:tag name="ppt/slides/slide81.xml" val="2862358356"/>
  <p:tag name="ppt/slides/slide80.xml" val="2748684631"/>
  <p:tag name="ppt/slides/slide79.xml" val="1271226101"/>
  <p:tag name="ppt/slides/slide99.xml" val="1087330076"/>
  <p:tag name="ppt/slides/slide47.xml" val="2228759947"/>
  <p:tag name="ppt/slides/slide45.xml" val="136455935"/>
  <p:tag name="ppt/slides/slide17.xml" val="2816174368"/>
  <p:tag name="ppt/slides/slide16.xml" val="3711121595"/>
  <p:tag name="ppt/slides/slide15.xml" val="1093625207"/>
  <p:tag name="ppt/slides/slide14.xml" val="3412954468"/>
  <p:tag name="ppt/slides/slide18.xml" val="3166970175"/>
  <p:tag name="ppt/slides/slide19.xml" val="238799082"/>
  <p:tag name="ppt/slides/slide20.xml" val="1045643451"/>
  <p:tag name="ppt/slides/slide24.xml" val="1807707920"/>
  <p:tag name="ppt/slides/slide23.xml" val="3660234294"/>
  <p:tag name="ppt/slides/slide22.xml" val="1732758086"/>
  <p:tag name="ppt/slides/slide21.xml" val="936031956"/>
  <p:tag name="ppt/slides/slide13.xml" val="3387903949"/>
  <p:tag name="ppt/slides/slide12.xml" val="2811995058"/>
  <p:tag name="ppt/slides/slide11.xml" val="1349189341"/>
  <p:tag name="ppt/slides/slide4.xml" val="2871520110"/>
  <p:tag name="ppt/slides/slide3.xml" val="3132039678"/>
  <p:tag name="ppt/slides/slide2.xml" val="777591342"/>
  <p:tag name="ppt/slides/slide1.xml" val="336028164"/>
  <p:tag name="ppt/slides/slide5.xml" val="121214642"/>
  <p:tag name="ppt/slides/slide6.xml" val="3140010499"/>
  <p:tag name="ppt/slides/slide7.xml" val="3747857269"/>
  <p:tag name="ppt/slides/slide8.xml" val="2931375123"/>
  <p:tag name="ppt/slides/slide9.xml" val="1506317250"/>
  <p:tag name="ppt/slides/slide10.xml" val="664418853"/>
  <p:tag name="ppt/slides/slide25.xml" val="4279893218"/>
  <p:tag name="ppt/slides/slide46.xml" val="354573225"/>
  <p:tag name="ppt/slides/slide26.xml" val="260047851"/>
  <p:tag name="ppt/slides/slide35.xml" val="1521191922"/>
  <p:tag name="ppt/slides/slide37.xml" val="2481980671"/>
  <p:tag name="ppt/slides/slide38.xml" val="40712865"/>
  <p:tag name="ppt/slides/slide40.xml" val="166328360"/>
  <p:tag name="ppt/slides/slide41.xml" val="3432658744"/>
  <p:tag name="ppt/slides/slide42.xml" val="4176203088"/>
  <p:tag name="ppt/slides/slide43.xml" val="2217214757"/>
  <p:tag name="ppt/slides/slide34.xml" val="1197704251"/>
  <p:tag name="ppt/slides/slide36.xml" val="936051600"/>
  <p:tag name="ppt/slides/slide32.xml" val="2618271793"/>
  <p:tag name="ppt/slides/slide30.xml" val="902509338"/>
  <p:tag name="ppt/slides/slide29.xml" val="1601526795"/>
  <p:tag name="ppt/slides/slide28.xml" val="3879971402"/>
  <p:tag name="ppt/slides/slide27.xml" val="657310845"/>
  <p:tag name="ppt/slides/slide31.xml" val="663089555"/>
  <p:tag name="ppt/slides/slide33.xml" val="2688546579"/>
  <p:tag name="ppt/slideLayouts/slideLayout7.xml" val="4032991230"/>
  <p:tag name="ppt/slideMasters/slideMaster1.xml" val="4119908417"/>
  <p:tag name="ppt/notesSlides/notesSlide1.xml" val="3231890428"/>
  <p:tag name="ppt/notesSlides/notesSlide8.xml" val="2736498957"/>
  <p:tag name="ppt/slideLayouts/slideLayout1.xml" val="705469887"/>
  <p:tag name="ppt/slideLayouts/slideLayout4.xml" val="609817867"/>
  <p:tag name="ppt/notesSlides/notesSlide18.xml" val="4050532501"/>
  <p:tag name="ppt/notesSlides/notesSlide5.xml" val="3919804796"/>
  <p:tag name="ppt/notesSlides/notesSlide6.xml" val="610505918"/>
  <p:tag name="ppt/notesSlides/notesSlide9.xml" val="2002022058"/>
  <p:tag name="ppt/notesSlides/notesSlide17.xml" val="4142119524"/>
  <p:tag name="ppt/slideLayouts/slideLayout3.xml" val="3860601555"/>
  <p:tag name="ppt/notesSlides/notesSlide11.xml" val="3717529210"/>
  <p:tag name="ppt/notesSlides/notesSlide15.xml" val="21967857"/>
  <p:tag name="ppt/notesSlides/notesSlide10.xml" val="4184794795"/>
  <p:tag name="ppt/notesSlides/notesSlide4.xml" val="3304792649"/>
  <p:tag name="ppt/notesSlides/notesSlide16.xml" val="448370214"/>
  <p:tag name="ppt/notesSlides/notesSlide19.xml" val="2093605647"/>
  <p:tag name="ppt/notesSlides/notesSlide2.xml" val="4167785210"/>
  <p:tag name="ppt/slideLayouts/slideLayout8.xml" val="3548154523"/>
  <p:tag name="ppt/slideLayouts/slideLayout10.xml" val="3194860972"/>
  <p:tag name="ppt/slideLayouts/slideLayout9.xml" val="3877700652"/>
  <p:tag name="ppt/notesSlides/notesSlide13.xml" val="4095058010"/>
  <p:tag name="ppt/notesSlides/notesSlide7.xml" val="2353790286"/>
  <p:tag name="ppt/slideLayouts/slideLayout6.xml" val="1841050960"/>
  <p:tag name="ppt/notesSlides/notesSlide12.xml" val="1212557158"/>
  <p:tag name="ppt/slideLayouts/slideLayout11.xml" val="2856796465"/>
  <p:tag name="ppt/notesSlides/notesSlide14.xml" val="550229257"/>
  <p:tag name="ppt/slideLayouts/slideLayout12.xml" val="1260854562"/>
  <p:tag name="ppt/slideLayouts/slideLayout2.xml" val="1482918519"/>
  <p:tag name="ppt/notesSlides/notesSlide3.xml" val="3551972207"/>
  <p:tag name="ppt/slideLayouts/slideLayout5.xml" val="2957135785"/>
  <p:tag name="ppt/diagrams/layout6.xml" val="3537126999"/>
  <p:tag name="ppt/diagrams/colors5.xml" val="3921729765"/>
  <p:tag name="ppt/diagrams/layout5.xml" val="3201617535"/>
  <p:tag name="ppt/diagrams/quickStyle5.xml" val="1497853654"/>
  <p:tag name="ppt/media/image22.png" val="397845356"/>
  <p:tag name="ppt/diagrams/colors6.xml" val="2714141268"/>
  <p:tag name="ppt/media/image29.jpeg" val="146794514"/>
  <p:tag name="ppt/media/image28.jpeg" val="516356390"/>
  <p:tag name="ppt/media/image27.jpeg" val="589463393"/>
  <p:tag name="ppt/media/image26.jpeg" val="111558804"/>
  <p:tag name="ppt/media/image25.jpeg" val="746248782"/>
  <p:tag name="ppt/media/image24.jpeg" val="1279615311"/>
  <p:tag name="ppt/media/image23.jpeg" val="2732937579"/>
  <p:tag name="ppt/media/image20.png" val="3819023188"/>
  <p:tag name="ppt/media/image21.jpeg" val="1512493842"/>
  <p:tag name="ppt/diagrams/quickStyle6.xml" val="1497853654"/>
  <p:tag name="ppt/media/image12.png" val="2925728037"/>
  <p:tag name="ppt/media/image18.png" val="203034809"/>
  <p:tag name="ppt/media/image4.jpeg" val="3712012547"/>
  <p:tag name="ppt/media/image5.png" val="2769409483"/>
  <p:tag name="ppt/media/image6.png" val="1321535941"/>
  <p:tag name="ppt/diagrams/layout3.xml" val="3511461763"/>
  <p:tag name="ppt/diagrams/quickStyle3.xml" val="3021786299"/>
  <p:tag name="ppt/diagrams/colors2.xml" val="3603603066"/>
  <p:tag name="ppt/diagrams/quickStyle2.xml" val="3021786299"/>
  <p:tag name="ppt/diagrams/layout2.xml" val="1718457005"/>
  <p:tag name="ppt/diagrams/layout1.xml" val="2097714039"/>
  <p:tag name="ppt/diagrams/quickStyle1.xml" val="1898603533"/>
  <p:tag name="ppt/diagrams/colors1.xml" val="2714141268"/>
  <p:tag name="ppt/media/image3.png" val="407051754"/>
  <p:tag name="ppt/diagrams/colors3.xml" val="2711247143"/>
  <p:tag name="ppt/diagrams/layout4.xml" val="4108588852"/>
  <p:tag name="ppt/diagrams/quickStyle4.xml" val="3021786299"/>
  <p:tag name="ppt/media/image13.png" val="3633331934"/>
  <p:tag name="ppt/media/image14.png" val="2897939339"/>
  <p:tag name="ppt/media/image15.png" val="1529453943"/>
  <p:tag name="ppt/media/image16.png" val="2351551647"/>
  <p:tag name="ppt/media/image17.png" val="679193388"/>
  <p:tag name="ppt/media/image30.png" val="2155841027"/>
  <p:tag name="ppt/media/image11.png" val="1636223475"/>
  <p:tag name="ppt/media/image10.png" val="2852578864"/>
  <p:tag name="ppt/diagrams/colors4.xml" val="2711247143"/>
  <p:tag name="ppt/media/image7.png" val="3007147281"/>
  <p:tag name="ppt/media/image8.png" val="1625184969"/>
  <p:tag name="ppt/media/image9.png" val="3097884277"/>
  <p:tag name="ppt/media/image19.png" val="97129803"/>
  <p:tag name="ppt/media/image35.emf" val="420424417"/>
  <p:tag name="ppt/media/image32.jpeg" val="1160383797"/>
  <p:tag name="ppt/diagrams/colors8.xml" val="2714141268"/>
  <p:tag name="ppt/media/image60.jpeg" val="3909212313"/>
  <p:tag name="ppt/media/image61.gif" val="178182915"/>
  <p:tag name="ppt/media/image62.gif" val="953337646"/>
  <p:tag name="ppt/diagrams/quickStyle8.xml" val="2594491225"/>
  <p:tag name="ppt/diagrams/layout8.xml" val="3731062089"/>
  <p:tag name="ppt/media/image1.jpeg" val="3910977334"/>
  <p:tag name="ppt/media/image56.png" val="3133792383"/>
  <p:tag name="ppt/media/image31.png" val="3311213621"/>
  <p:tag name="ppt/media/image58.png" val="722769035"/>
  <p:tag name="ppt/media/image59.png" val="2861309573"/>
  <p:tag name="ppt/media/image63.jpeg" val="3402156962"/>
  <p:tag name="ppt/theme/theme1.xml" val="3329737086"/>
  <p:tag name="ppt/diagrams/layout9.xml" val="250001468"/>
  <p:tag name="ppt/diagrams/colors10.xml" val="3856662942"/>
  <p:tag name="ppt/theme/theme2.xml" val="956944377"/>
  <p:tag name="ppt/notesMasters/notesMaster1.xml" val="2763086691"/>
  <p:tag name="ppt/diagrams/quickStyle10.xml" val="2048615845"/>
  <p:tag name="ppt/diagrams/layout10.xml" val="250001468"/>
  <p:tag name="ppt/media/image65.jpeg" val="3482066806"/>
  <p:tag name="ppt/diagrams/quickStyle9.xml" val="3021786299"/>
  <p:tag name="ppt/diagrams/colors9.xml" val="3856662942"/>
  <p:tag name="ppt/media/image64.jpeg" val="501361455"/>
  <p:tag name="ppt/media/image55.png" val="26663714"/>
  <p:tag name="ppt/media/image57.png" val="969973193"/>
  <p:tag name="ppt/media/image53.jpeg" val="2915036224"/>
  <p:tag name="ppt/media/image36.png" val="399819294"/>
  <p:tag name="ppt/media/image37.png" val="354270161"/>
  <p:tag name="ppt/media/image54.png" val="1951418606"/>
  <p:tag name="ppt/media/image39.png" val="3677703428"/>
  <p:tag name="ppt/media/image2.gif" val="195503780"/>
  <p:tag name="ppt/diagrams/colors7.xml" val="3324391256"/>
  <p:tag name="ppt/diagrams/quickStyle7.xml" val="2048615845"/>
  <p:tag name="ppt/diagrams/layout7.xml" val="3311817964"/>
  <p:tag name="ppt/media/image34.png" val="721739787"/>
  <p:tag name="ppt/media/image33.jpeg" val="2208857431"/>
  <p:tag name="ppt/media/image40.gif" val="2221056430"/>
  <p:tag name="ppt/media/image38.png" val="3337473296"/>
  <p:tag name="ppt/media/image42.jpeg" val="3854418329"/>
  <p:tag name="ppt/media/image41.png" val="4874439"/>
  <p:tag name="ppt/media/image50.png" val="1572927801"/>
  <p:tag name="ppt/media/image51.png" val="1337928118"/>
  <p:tag name="ppt/media/image52.png" val="3433684259"/>
  <p:tag name="ppt/media/image48.png" val="580766274"/>
  <p:tag name="ppt/media/image49.png" val="1469866881"/>
  <p:tag name="ppt/media/image47.png" val="2481575733"/>
  <p:tag name="ppt/media/image43.png" val="2820962286"/>
  <p:tag name="ppt/media/image45.png" val="3671981028"/>
  <p:tag name="ppt/media/image46.png" val="617380047"/>
  <p:tag name="ppt/media/image44.png" val="1977218199"/>
  <p:tag name="ppt/diagrams/drawing9.xml" val="3351982416"/>
  <p:tag name="ppt/diagrams/drawing8.xml" val="3351982416"/>
  <p:tag name="ppt/diagrams/drawing3.xml" val="3351982416"/>
  <p:tag name="ppt/diagrams/drawing7.xml" val="3351982416"/>
  <p:tag name="ppt/diagrams/drawing1.xml" val="3117856984"/>
  <p:tag name="ppt/diagrams/drawing6.xml" val="3351982416"/>
  <p:tag name="ppt/diagrams/drawing2.xml" val="3351982416"/>
  <p:tag name="ppt/media/hdphoto3.wdp" val="38791132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