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9" r:id="rId52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970532"/>
            <a:ext cx="10437876" cy="321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609600"/>
            <a:ext cx="10438130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10437876" y="0"/>
                </a:moveTo>
                <a:lnTo>
                  <a:pt x="0" y="0"/>
                </a:lnTo>
                <a:lnTo>
                  <a:pt x="0" y="1368552"/>
                </a:lnTo>
                <a:lnTo>
                  <a:pt x="10437876" y="1368552"/>
                </a:lnTo>
                <a:lnTo>
                  <a:pt x="104378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585704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1603248" y="0"/>
                </a:moveTo>
                <a:lnTo>
                  <a:pt x="0" y="0"/>
                </a:lnTo>
                <a:lnTo>
                  <a:pt x="0" y="1368552"/>
                </a:lnTo>
                <a:lnTo>
                  <a:pt x="1603248" y="1368552"/>
                </a:lnTo>
                <a:lnTo>
                  <a:pt x="160324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053" y="579831"/>
            <a:ext cx="653669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876481"/>
            <a:ext cx="6943725" cy="3677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242815"/>
            <a:ext cx="8968740" cy="27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11995" y="4244340"/>
            <a:ext cx="3076955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590800"/>
            <a:ext cx="8968740" cy="1659889"/>
          </a:xfrm>
          <a:custGeom>
            <a:avLst/>
            <a:gdLst/>
            <a:ahLst/>
            <a:cxnLst/>
            <a:rect l="l" t="t" r="r" b="b"/>
            <a:pathLst>
              <a:path w="8968740" h="1659889">
                <a:moveTo>
                  <a:pt x="8968740" y="0"/>
                </a:moveTo>
                <a:lnTo>
                  <a:pt x="0" y="0"/>
                </a:lnTo>
                <a:lnTo>
                  <a:pt x="0" y="1659636"/>
                </a:lnTo>
                <a:lnTo>
                  <a:pt x="8968740" y="1659636"/>
                </a:lnTo>
                <a:lnTo>
                  <a:pt x="896874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11995" y="2590800"/>
            <a:ext cx="3077210" cy="1659889"/>
          </a:xfrm>
          <a:custGeom>
            <a:avLst/>
            <a:gdLst/>
            <a:ahLst/>
            <a:cxnLst/>
            <a:rect l="l" t="t" r="r" b="b"/>
            <a:pathLst>
              <a:path w="3077209" h="1659889">
                <a:moveTo>
                  <a:pt x="3076955" y="0"/>
                </a:moveTo>
                <a:lnTo>
                  <a:pt x="0" y="0"/>
                </a:lnTo>
                <a:lnTo>
                  <a:pt x="0" y="1659636"/>
                </a:lnTo>
                <a:lnTo>
                  <a:pt x="3076955" y="1659636"/>
                </a:lnTo>
                <a:lnTo>
                  <a:pt x="307695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560" y="2710941"/>
            <a:ext cx="87318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" dirty="0"/>
              <a:t>PNEUMOTHORAX</a:t>
            </a:r>
            <a:endParaRPr sz="8800"/>
          </a:p>
        </p:txBody>
      </p:sp>
      <p:sp>
        <p:nvSpPr>
          <p:cNvPr id="9" name="object 9"/>
          <p:cNvSpPr/>
          <p:nvPr/>
        </p:nvSpPr>
        <p:spPr>
          <a:xfrm>
            <a:off x="3771900" y="0"/>
            <a:ext cx="5196840" cy="2923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816" y="0"/>
            <a:ext cx="901446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619" y="0"/>
            <a:ext cx="9144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2013202"/>
            <a:ext cx="5498592" cy="47990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80631" y="2049779"/>
            <a:ext cx="5466587" cy="4808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59" y="657555"/>
            <a:ext cx="980757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50495">
              <a:lnSpc>
                <a:spcPts val="4320"/>
              </a:lnSpc>
              <a:spcBef>
                <a:spcPts val="640"/>
              </a:spcBef>
            </a:pPr>
            <a:r>
              <a:rPr sz="4000" spc="-5" dirty="0">
                <a:latin typeface="Arial" panose="020B0604020202020204"/>
                <a:cs typeface="Arial" panose="020B0604020202020204"/>
              </a:rPr>
              <a:t>Thoracoscopic image of apical blebs </a:t>
            </a:r>
            <a:r>
              <a:rPr sz="4000" dirty="0">
                <a:latin typeface="Arial" panose="020B0604020202020204"/>
                <a:cs typeface="Arial" panose="020B0604020202020204"/>
              </a:rPr>
              <a:t>in 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patient </a:t>
            </a:r>
            <a:r>
              <a:rPr sz="4000" dirty="0">
                <a:latin typeface="Arial" panose="020B0604020202020204"/>
                <a:cs typeface="Arial" panose="020B0604020202020204"/>
              </a:rPr>
              <a:t>with </a:t>
            </a:r>
            <a:r>
              <a:rPr sz="4000" spc="-5" dirty="0">
                <a:latin typeface="Arial" panose="020B0604020202020204"/>
                <a:cs typeface="Arial" panose="020B0604020202020204"/>
              </a:rPr>
              <a:t>spontaneous</a:t>
            </a:r>
            <a:r>
              <a:rPr sz="4000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pneumothorax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452" y="703275"/>
            <a:ext cx="98640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0" dirty="0"/>
              <a:t>Traumatic</a:t>
            </a:r>
            <a:r>
              <a:rPr sz="6600" spc="-55" dirty="0"/>
              <a:t> </a:t>
            </a:r>
            <a:r>
              <a:rPr sz="6600" spc="-20" dirty="0"/>
              <a:t>pneumothorax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8739" y="1904238"/>
            <a:ext cx="12004040" cy="4790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300" b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Accidental</a:t>
            </a:r>
            <a:r>
              <a:rPr sz="3300" b="1" u="heavy" spc="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trauma</a:t>
            </a:r>
            <a:r>
              <a:rPr sz="33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:(non-iatrogenic)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05"/>
              </a:spcBef>
            </a:pPr>
            <a:r>
              <a:rPr sz="33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Blunt </a:t>
            </a:r>
            <a:r>
              <a:rPr sz="33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trauma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 </a:t>
            </a:r>
            <a:r>
              <a:rPr sz="33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fracture</a:t>
            </a:r>
            <a:r>
              <a:rPr sz="3300" b="1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ribs.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3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Penetrating </a:t>
            </a:r>
            <a:r>
              <a:rPr sz="33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trauma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stab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wound or gun shot</a:t>
            </a:r>
            <a:r>
              <a:rPr sz="3300" b="1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injury.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300" b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Iatrogenic</a:t>
            </a:r>
            <a:r>
              <a:rPr sz="3300" b="1" u="heavy" spc="3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: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3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Positive </a:t>
            </a:r>
            <a:r>
              <a:rPr sz="33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pressure </a:t>
            </a:r>
            <a:r>
              <a:rPr sz="33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ventilation</a:t>
            </a:r>
            <a:r>
              <a:rPr sz="3300" b="1" i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05"/>
              </a:spcBef>
            </a:pP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Alveolar rupture </a:t>
            </a:r>
            <a:r>
              <a:rPr sz="3300" dirty="0">
                <a:solidFill>
                  <a:srgbClr val="FFFFFF"/>
                </a:solidFill>
                <a:latin typeface="Wingdings" panose="05000000000000000000"/>
                <a:cs typeface="Wingdings" panose="05000000000000000000"/>
              </a:rPr>
              <a:t></a:t>
            </a:r>
            <a:r>
              <a:rPr sz="33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interstitial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emphysema</a:t>
            </a:r>
            <a:r>
              <a:rPr sz="3300" b="1" spc="4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15" dirty="0">
                <a:solidFill>
                  <a:srgbClr val="FFFFFF"/>
                </a:solidFill>
                <a:latin typeface="Wingdings" panose="05000000000000000000"/>
                <a:cs typeface="Wingdings" panose="05000000000000000000"/>
              </a:rPr>
              <a:t></a:t>
            </a:r>
            <a:r>
              <a:rPr sz="33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05"/>
              </a:spcBef>
            </a:pPr>
            <a:r>
              <a:rPr sz="33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Interventional</a:t>
            </a:r>
            <a:r>
              <a:rPr sz="3300" b="1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procedures</a:t>
            </a:r>
            <a:r>
              <a:rPr sz="3300" b="1" i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</a:t>
            </a:r>
            <a:endParaRPr sz="33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300" b="1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Biopsy, </a:t>
            </a:r>
            <a:r>
              <a:rPr sz="33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thoraco-centesis,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CVP </a:t>
            </a:r>
            <a:r>
              <a:rPr sz="33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line,tracheostomy</a:t>
            </a:r>
            <a:r>
              <a:rPr sz="3300" b="1" spc="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etc..</a:t>
            </a:r>
            <a:endParaRPr sz="33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755091"/>
            <a:ext cx="81540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/>
              <a:t>Tension</a:t>
            </a:r>
            <a:r>
              <a:rPr sz="6000" spc="-75" dirty="0"/>
              <a:t> </a:t>
            </a:r>
            <a:r>
              <a:rPr sz="6000" spc="-15" dirty="0"/>
              <a:t>Pneumothorax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8739" y="2546350"/>
            <a:ext cx="11557635" cy="366585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Tension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pneumothoraces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occur when </a:t>
            </a:r>
            <a:r>
              <a:rPr sz="36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intrapleural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accumulates progressively in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such a way as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exert 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positive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pressure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on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mediastinal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6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intrathoracic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structures.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241300" marR="750570" indent="-228600">
              <a:lnSpc>
                <a:spcPts val="3890"/>
              </a:lnSpc>
              <a:spcBef>
                <a:spcPts val="106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It is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life-threatening occurrence requiring </a:t>
            </a:r>
            <a:r>
              <a:rPr sz="36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rapid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recognition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treatment is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required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cardiorespiratory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arrest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to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avoided.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0403" y="1976626"/>
            <a:ext cx="5329428" cy="48646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53" y="755091"/>
            <a:ext cx="81540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/>
              <a:t>Tension</a:t>
            </a:r>
            <a:r>
              <a:rPr sz="6000" spc="-75" dirty="0"/>
              <a:t> </a:t>
            </a:r>
            <a:r>
              <a:rPr sz="6000" spc="-15" dirty="0"/>
              <a:t>Pneumothorax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210311" y="1959863"/>
            <a:ext cx="5539740" cy="4898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23" y="755091"/>
            <a:ext cx="99720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Causes </a:t>
            </a:r>
            <a:r>
              <a:rPr sz="6000" dirty="0"/>
              <a:t>and</a:t>
            </a:r>
            <a:r>
              <a:rPr sz="6000" spc="-20" dirty="0"/>
              <a:t> </a:t>
            </a:r>
            <a:r>
              <a:rPr sz="6000" spc="-5" dirty="0"/>
              <a:t>pathophysiology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8739" y="1851172"/>
            <a:ext cx="12030710" cy="44278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489710" indent="-228600">
              <a:lnSpc>
                <a:spcPct val="100000"/>
              </a:lnSpc>
              <a:spcBef>
                <a:spcPts val="730"/>
              </a:spcBef>
              <a:buFont typeface="Arial" panose="020B0604020202020204"/>
              <a:buChar char="•"/>
              <a:tabLst>
                <a:tab pos="1489710" algn="l"/>
              </a:tabLst>
            </a:pPr>
            <a:r>
              <a:rPr sz="4000" b="1" i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Secondary </a:t>
            </a:r>
            <a:r>
              <a:rPr sz="4000" b="1" i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Spontaneous</a:t>
            </a:r>
            <a:r>
              <a:rPr sz="4000" b="1" i="1" spc="1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i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40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Underlying diseases include: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COPD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(60%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cases), 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asthma,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ILD, necrotizing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pneumonia,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TB, </a:t>
            </a:r>
            <a:r>
              <a:rPr sz="3600" b="1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PCP, </a:t>
            </a:r>
            <a:r>
              <a:rPr sz="3600" b="1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CF,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LCH,  LAM, </a:t>
            </a:r>
            <a:r>
              <a:rPr sz="3600" b="1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Marfan’s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syndrome, oesophageal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rupture,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 </a:t>
            </a:r>
            <a:r>
              <a:rPr sz="3600" b="1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cancer,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catamenial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pneumothorax,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pulmonary  infarction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241300" marR="828040" indent="-228600">
              <a:lnSpc>
                <a:spcPts val="3890"/>
              </a:lnSpc>
              <a:spcBef>
                <a:spcPts val="106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may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first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presentation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 underlying</a:t>
            </a:r>
            <a:r>
              <a:rPr sz="3600" b="1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disease.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66890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Clinical</a:t>
            </a:r>
            <a:r>
              <a:rPr sz="7200" spc="-270" dirty="0"/>
              <a:t> </a:t>
            </a:r>
            <a:r>
              <a:rPr sz="6600" dirty="0"/>
              <a:t>features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8739" y="1854454"/>
            <a:ext cx="11976735" cy="3990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Classically </a:t>
            </a: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presents</a:t>
            </a:r>
            <a:r>
              <a:rPr sz="3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with: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469900" marR="2427605" indent="-457200">
              <a:lnSpc>
                <a:spcPts val="3890"/>
              </a:lnSpc>
              <a:spcBef>
                <a:spcPts val="1055"/>
              </a:spcBef>
              <a:buAutoNum type="arabicPeriod"/>
              <a:tabLst>
                <a:tab pos="582930" algn="l"/>
              </a:tabLst>
            </a:pP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Acute onset of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pleuritic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chest pain and/or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breathlessness.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rebuchet MS" panose="020B0603020202020204"/>
              <a:buAutoNum type="arabicPeriod"/>
            </a:pPr>
            <a:endParaRPr sz="5050">
              <a:latin typeface="Trebuchet MS" panose="020B0603020202020204"/>
              <a:cs typeface="Trebuchet MS" panose="020B0603020202020204"/>
            </a:endParaRPr>
          </a:p>
          <a:p>
            <a:pPr marL="469900" marR="5080" indent="-457200">
              <a:lnSpc>
                <a:spcPts val="3890"/>
              </a:lnSpc>
              <a:buAutoNum type="arabicPeriod"/>
              <a:tabLst>
                <a:tab pos="46990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Breathlessness is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often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minimal in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young patients and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more severe in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secondary spontaneous 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11251"/>
            <a:ext cx="783335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00" dirty="0"/>
              <a:t>Clinical</a:t>
            </a:r>
            <a:r>
              <a:rPr sz="7200" spc="170" dirty="0"/>
              <a:t> </a:t>
            </a:r>
            <a:r>
              <a:rPr sz="8800" dirty="0"/>
              <a:t>features</a:t>
            </a:r>
            <a:endParaRPr sz="8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dirty="0"/>
              <a:t>Uncommon</a:t>
            </a:r>
            <a:r>
              <a:rPr spc="-85" dirty="0"/>
              <a:t> </a:t>
            </a:r>
            <a:r>
              <a:rPr dirty="0"/>
              <a:t>manifestation</a:t>
            </a:r>
            <a:endParaRPr dirty="0"/>
          </a:p>
          <a:p>
            <a:pPr marL="457835" indent="-445770">
              <a:lnSpc>
                <a:spcPct val="100000"/>
              </a:lnSpc>
              <a:spcBef>
                <a:spcPts val="465"/>
              </a:spcBef>
              <a:buSzPct val="98000"/>
              <a:buFont typeface="Wingdings" panose="05000000000000000000"/>
              <a:buChar char=""/>
              <a:tabLst>
                <a:tab pos="458470" algn="l"/>
              </a:tabLst>
            </a:pPr>
            <a:r>
              <a:rPr dirty="0">
                <a:solidFill>
                  <a:srgbClr val="FFFFFF"/>
                </a:solidFill>
              </a:rPr>
              <a:t>Cough</a:t>
            </a:r>
            <a:endParaRPr dirty="0">
              <a:solidFill>
                <a:srgbClr val="FFFFFF"/>
              </a:solidFill>
            </a:endParaRPr>
          </a:p>
          <a:p>
            <a:pPr marL="457200" indent="-445135">
              <a:lnSpc>
                <a:spcPct val="100000"/>
              </a:lnSpc>
              <a:spcBef>
                <a:spcPts val="485"/>
              </a:spcBef>
              <a:buSzPct val="98000"/>
              <a:buFont typeface="Wingdings" panose="05000000000000000000"/>
              <a:buChar char=""/>
              <a:tabLst>
                <a:tab pos="457200" algn="l"/>
              </a:tabLst>
            </a:pPr>
            <a:r>
              <a:rPr dirty="0">
                <a:solidFill>
                  <a:srgbClr val="FFFFFF"/>
                </a:solidFill>
              </a:rPr>
              <a:t>Hemoptysis</a:t>
            </a:r>
            <a:endParaRPr dirty="0">
              <a:solidFill>
                <a:srgbClr val="FFFFFF"/>
              </a:solidFill>
            </a:endParaRPr>
          </a:p>
          <a:p>
            <a:pPr marL="457835" indent="-445770">
              <a:lnSpc>
                <a:spcPct val="100000"/>
              </a:lnSpc>
              <a:spcBef>
                <a:spcPts val="465"/>
              </a:spcBef>
              <a:buSzPct val="98000"/>
              <a:buFont typeface="Wingdings" panose="05000000000000000000"/>
              <a:buChar char=""/>
              <a:tabLst>
                <a:tab pos="458470" algn="l"/>
              </a:tabLst>
            </a:pPr>
            <a:r>
              <a:rPr dirty="0">
                <a:solidFill>
                  <a:srgbClr val="FFFFFF"/>
                </a:solidFill>
              </a:rPr>
              <a:t>Orthopnea</a:t>
            </a:r>
            <a:endParaRPr dirty="0">
              <a:solidFill>
                <a:srgbClr val="FFFFFF"/>
              </a:solidFill>
            </a:endParaRPr>
          </a:p>
          <a:p>
            <a:pPr marL="457200" indent="-445135">
              <a:lnSpc>
                <a:spcPct val="100000"/>
              </a:lnSpc>
              <a:spcBef>
                <a:spcPts val="470"/>
              </a:spcBef>
              <a:buSzPct val="98000"/>
              <a:buFont typeface="Wingdings" panose="05000000000000000000"/>
              <a:buChar char=""/>
              <a:tabLst>
                <a:tab pos="457200" algn="l"/>
              </a:tabLst>
            </a:pPr>
            <a:r>
              <a:rPr dirty="0">
                <a:solidFill>
                  <a:srgbClr val="FFFFFF"/>
                </a:solidFill>
              </a:rPr>
              <a:t>Cyanosis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703275"/>
            <a:ext cx="64319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Clinical</a:t>
            </a:r>
            <a:r>
              <a:rPr sz="6600" spc="-80" dirty="0"/>
              <a:t> </a:t>
            </a:r>
            <a:r>
              <a:rPr sz="6600" dirty="0"/>
              <a:t>features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8739" y="1926082"/>
            <a:ext cx="7466330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Signs </a:t>
            </a:r>
            <a:r>
              <a:rPr sz="3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r>
              <a:rPr sz="3600" b="1" spc="-3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include: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>
              <a:latin typeface="Trebuchet MS" panose="020B0603020202020204"/>
              <a:cs typeface="Trebuchet MS" panose="020B0603020202020204"/>
            </a:endParaRPr>
          </a:p>
          <a:p>
            <a:pPr marL="756285" indent="-744220">
              <a:lnSpc>
                <a:spcPct val="100000"/>
              </a:lnSpc>
              <a:buAutoNum type="arabicPeriod"/>
              <a:tabLst>
                <a:tab pos="756285" algn="l"/>
                <a:tab pos="756920" algn="l"/>
              </a:tabLst>
            </a:pPr>
            <a:r>
              <a:rPr sz="3600" b="1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Tachycardia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756285" indent="-74422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Hyperinflation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756285" indent="-74422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Reduced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expansion,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756285" indent="-7442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Hyperresonant percussion</a:t>
            </a:r>
            <a:r>
              <a:rPr sz="36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note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8903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Learning</a:t>
            </a:r>
            <a:r>
              <a:rPr sz="7200" spc="-60" dirty="0"/>
              <a:t> </a:t>
            </a:r>
            <a:r>
              <a:rPr sz="7200" spc="-5" dirty="0"/>
              <a:t>Objectives: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1917905"/>
            <a:ext cx="11887200" cy="469900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000" b="1" spc="-5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By </a:t>
            </a:r>
            <a:r>
              <a:rPr sz="3000" b="1" spc="-10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000" b="1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end of </a:t>
            </a:r>
            <a:r>
              <a:rPr sz="3000" b="1" spc="-5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this </a:t>
            </a:r>
            <a:r>
              <a:rPr sz="3000" b="1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lecture, </a:t>
            </a:r>
            <a:r>
              <a:rPr sz="3000" b="1" spc="-5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you </a:t>
            </a:r>
            <a:r>
              <a:rPr sz="3000" b="1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should </a:t>
            </a:r>
            <a:r>
              <a:rPr sz="3000" b="1" spc="-10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be </a:t>
            </a:r>
            <a:r>
              <a:rPr sz="3000" b="1" spc="-5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able to </a:t>
            </a:r>
            <a:r>
              <a:rPr sz="3000" b="1" dirty="0">
                <a:solidFill>
                  <a:srgbClr val="F9C090"/>
                </a:solidFill>
                <a:latin typeface="Trebuchet MS" panose="020B0603020202020204"/>
                <a:cs typeface="Trebuchet MS" panose="020B0603020202020204"/>
              </a:rPr>
              <a:t>: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469900" algn="l"/>
              </a:tabLst>
            </a:pP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Define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Classify</a:t>
            </a:r>
            <a:r>
              <a:rPr sz="30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Discuss 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epidemiology of</a:t>
            </a:r>
            <a:r>
              <a:rPr sz="3000" b="1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List 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causes of</a:t>
            </a:r>
            <a:r>
              <a:rPr sz="3000" b="1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469900" algn="l"/>
              </a:tabLst>
            </a:pP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List 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clinical features and signs of</a:t>
            </a:r>
            <a:r>
              <a:rPr sz="30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marR="5080" indent="-457200">
              <a:lnSpc>
                <a:spcPts val="2880"/>
              </a:lnSpc>
              <a:spcBef>
                <a:spcPts val="985"/>
              </a:spcBef>
              <a:buAutoNum type="arabicPeriod"/>
              <a:tabLst>
                <a:tab pos="469900" algn="l"/>
              </a:tabLst>
            </a:pP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Mention the modalities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investigating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their  interpretations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469900" marR="2531745" indent="-457200">
              <a:lnSpc>
                <a:spcPts val="2880"/>
              </a:lnSpc>
              <a:spcBef>
                <a:spcPts val="995"/>
              </a:spcBef>
              <a:buAutoNum type="arabicPeriod"/>
              <a:tabLst>
                <a:tab pos="469900" algn="l"/>
              </a:tabLst>
            </a:pP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Emergency 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treatment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definitive </a:t>
            </a:r>
            <a:r>
              <a:rPr sz="3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treatment </a:t>
            </a:r>
            <a:r>
              <a:rPr sz="3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3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3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703275"/>
            <a:ext cx="64319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Clinical</a:t>
            </a:r>
            <a:r>
              <a:rPr sz="6600" spc="-80" dirty="0"/>
              <a:t> </a:t>
            </a:r>
            <a:r>
              <a:rPr sz="6600" dirty="0"/>
              <a:t>features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8739" y="1854454"/>
            <a:ext cx="11690350" cy="3990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Signs </a:t>
            </a:r>
            <a:r>
              <a:rPr sz="3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include: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12700" marR="56515">
              <a:lnSpc>
                <a:spcPts val="3890"/>
              </a:lnSpc>
              <a:spcBef>
                <a:spcPts val="1055"/>
              </a:spcBef>
              <a:buAutoNum type="arabicPeriod" startAt="5"/>
              <a:tabLst>
                <a:tab pos="725170" algn="l"/>
                <a:tab pos="725805" algn="l"/>
              </a:tabLst>
            </a:pP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Quiet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breath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sounds on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side.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these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frequently absent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small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pneumothoraces.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Trebuchet MS" panose="020B0603020202020204"/>
              <a:buAutoNum type="arabicPeriod" startAt="5"/>
            </a:pPr>
            <a:endParaRPr sz="505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3890"/>
              </a:lnSpc>
              <a:buAutoNum type="arabicPeriod" startAt="5"/>
              <a:tabLst>
                <a:tab pos="725805" algn="l"/>
                <a:tab pos="726440" algn="l"/>
              </a:tabLst>
            </a:pPr>
            <a:r>
              <a:rPr sz="3600" b="1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Hamman’s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sign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refers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‘click’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on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auscultation in  time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 the heart sounds, due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movement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36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surfaces with a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left-sided</a:t>
            </a:r>
            <a:r>
              <a:rPr sz="3600" b="1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703275"/>
            <a:ext cx="64319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Clinical</a:t>
            </a:r>
            <a:r>
              <a:rPr sz="6600" spc="-80" dirty="0"/>
              <a:t> </a:t>
            </a:r>
            <a:r>
              <a:rPr sz="6600" dirty="0"/>
              <a:t>features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8739" y="1880262"/>
            <a:ext cx="11757660" cy="43656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Signs </a:t>
            </a:r>
            <a:r>
              <a:rPr sz="3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6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include: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756285" marR="419735" indent="-744220">
              <a:lnSpc>
                <a:spcPct val="90000"/>
              </a:lnSpc>
              <a:spcBef>
                <a:spcPts val="975"/>
              </a:spcBef>
            </a:pP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7. May feel </a:t>
            </a:r>
            <a:r>
              <a:rPr sz="44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‘bubbles’ </a:t>
            </a:r>
            <a:r>
              <a:rPr sz="44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44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‘crackles’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under  the skin of the torso </a:t>
            </a:r>
            <a:r>
              <a:rPr sz="44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44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neck </a:t>
            </a:r>
            <a:r>
              <a:rPr sz="44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there</a:t>
            </a:r>
            <a:r>
              <a:rPr sz="4400" b="1" spc="-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subcutaneous</a:t>
            </a:r>
            <a:r>
              <a:rPr sz="4400" b="1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emphysema.</a:t>
            </a:r>
            <a:endParaRPr sz="4400">
              <a:latin typeface="Trebuchet MS" panose="020B0603020202020204"/>
              <a:cs typeface="Trebuchet MS" panose="020B0603020202020204"/>
            </a:endParaRPr>
          </a:p>
          <a:p>
            <a:pPr marL="756285" marR="5080">
              <a:lnSpc>
                <a:spcPts val="4750"/>
              </a:lnSpc>
              <a:spcBef>
                <a:spcPts val="70"/>
              </a:spcBef>
            </a:pP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Presents in ventilated patients </a:t>
            </a:r>
            <a:r>
              <a:rPr sz="44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</a:t>
            </a:r>
            <a:r>
              <a:rPr sz="4400" b="1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acute  clinical </a:t>
            </a:r>
            <a:r>
              <a:rPr sz="44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deterioration </a:t>
            </a:r>
            <a:r>
              <a:rPr sz="44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hypoxia or  increasing </a:t>
            </a:r>
            <a:r>
              <a:rPr sz="44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inflation</a:t>
            </a:r>
            <a:r>
              <a:rPr sz="4400" b="1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pressures.</a:t>
            </a:r>
            <a:endParaRPr sz="44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Investigations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320040" y="2553970"/>
            <a:ext cx="3154680" cy="55244"/>
          </a:xfrm>
          <a:custGeom>
            <a:avLst/>
            <a:gdLst/>
            <a:ahLst/>
            <a:cxnLst/>
            <a:rect l="l" t="t" r="r" b="b"/>
            <a:pathLst>
              <a:path w="3154679" h="55244">
                <a:moveTo>
                  <a:pt x="3154680" y="0"/>
                </a:moveTo>
                <a:lnTo>
                  <a:pt x="0" y="0"/>
                </a:lnTo>
                <a:lnTo>
                  <a:pt x="0" y="54863"/>
                </a:lnTo>
                <a:lnTo>
                  <a:pt x="3154680" y="54863"/>
                </a:lnTo>
                <a:lnTo>
                  <a:pt x="31546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1767774"/>
            <a:ext cx="11817350" cy="467995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3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Chest </a:t>
            </a:r>
            <a:r>
              <a:rPr sz="4400" b="1" spc="-8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X-RAY </a:t>
            </a:r>
            <a:r>
              <a:rPr sz="28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28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28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diagnostic </a:t>
            </a:r>
            <a:r>
              <a:rPr sz="28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test </a:t>
            </a:r>
            <a:r>
              <a:rPr sz="28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28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most</a:t>
            </a:r>
            <a:r>
              <a:rPr sz="2800" b="1" spc="-43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cases.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Revealing a </a:t>
            </a:r>
            <a:r>
              <a:rPr sz="28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visible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edge and absent </a:t>
            </a:r>
            <a:r>
              <a:rPr sz="28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markings</a:t>
            </a:r>
            <a:r>
              <a:rPr sz="28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peripherally.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469900" marR="650240" indent="-457200">
              <a:lnSpc>
                <a:spcPts val="3020"/>
              </a:lnSpc>
              <a:spcBef>
                <a:spcPts val="1050"/>
              </a:spcBef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Blunting of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ipsilateral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costophrenic angle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due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low-volume  bleeding into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28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space.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469900" algn="l"/>
              </a:tabLst>
            </a:pP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Pneumothoraces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are difficult to </a:t>
            </a:r>
            <a:r>
              <a:rPr sz="28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visualize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on supine</a:t>
            </a:r>
            <a:r>
              <a:rPr sz="2800" b="1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films.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Look for a sharply delineated heart</a:t>
            </a:r>
            <a:r>
              <a:rPr sz="2800" b="1" spc="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border.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469900" marR="570230" indent="-457200">
              <a:lnSpc>
                <a:spcPts val="3020"/>
              </a:lnSpc>
              <a:spcBef>
                <a:spcPts val="1045"/>
              </a:spcBef>
              <a:buAutoNum type="arabicPeriod"/>
              <a:tabLst>
                <a:tab pos="469900" algn="l"/>
              </a:tabLst>
            </a:pP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Hemidiaphragm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costophrenic angle depression (‘deep sulcus  sign’),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469900" algn="l"/>
              </a:tabLst>
            </a:pP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Increased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lucency on the affected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side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51"/>
            <a:ext cx="3611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Investigations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39" y="1371980"/>
            <a:ext cx="3868420" cy="67310"/>
          </a:xfrm>
          <a:custGeom>
            <a:avLst/>
            <a:gdLst/>
            <a:ahLst/>
            <a:cxnLst/>
            <a:rect l="l" t="t" r="r" b="b"/>
            <a:pathLst>
              <a:path w="3868420" h="67309">
                <a:moveTo>
                  <a:pt x="3867912" y="0"/>
                </a:moveTo>
                <a:lnTo>
                  <a:pt x="0" y="0"/>
                </a:lnTo>
                <a:lnTo>
                  <a:pt x="0" y="67056"/>
                </a:lnTo>
                <a:lnTo>
                  <a:pt x="3867912" y="67056"/>
                </a:lnTo>
                <a:lnTo>
                  <a:pt x="38679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586562"/>
            <a:ext cx="10156825" cy="14560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690"/>
              </a:spcBef>
            </a:pPr>
            <a:r>
              <a:rPr sz="5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Chest </a:t>
            </a:r>
            <a:r>
              <a:rPr sz="5400" b="1" spc="-10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X-RAY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4400" b="1" spc="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diagnostic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test</a:t>
            </a:r>
            <a:r>
              <a:rPr sz="4400" b="1" spc="-29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  most</a:t>
            </a:r>
            <a:r>
              <a:rPr sz="44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cases.</a:t>
            </a:r>
            <a:endParaRPr sz="4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6952" y="1961386"/>
            <a:ext cx="4553711" cy="48966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51"/>
            <a:ext cx="3611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Investigations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39" y="1371980"/>
            <a:ext cx="3868420" cy="67310"/>
          </a:xfrm>
          <a:custGeom>
            <a:avLst/>
            <a:gdLst/>
            <a:ahLst/>
            <a:cxnLst/>
            <a:rect l="l" t="t" r="r" b="b"/>
            <a:pathLst>
              <a:path w="3868420" h="67309">
                <a:moveTo>
                  <a:pt x="3867912" y="0"/>
                </a:moveTo>
                <a:lnTo>
                  <a:pt x="0" y="0"/>
                </a:lnTo>
                <a:lnTo>
                  <a:pt x="0" y="67056"/>
                </a:lnTo>
                <a:lnTo>
                  <a:pt x="3867912" y="67056"/>
                </a:lnTo>
                <a:lnTo>
                  <a:pt x="38679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586562"/>
            <a:ext cx="10156825" cy="14560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690"/>
              </a:spcBef>
            </a:pPr>
            <a:r>
              <a:rPr sz="5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Chest </a:t>
            </a:r>
            <a:r>
              <a:rPr sz="5400" b="1" spc="-10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X-RAY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4400" b="1" spc="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diagnostic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test</a:t>
            </a:r>
            <a:r>
              <a:rPr sz="4400" b="1" spc="-29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  most</a:t>
            </a:r>
            <a:r>
              <a:rPr sz="44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cases.</a:t>
            </a:r>
            <a:endParaRPr sz="4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8520" y="1914142"/>
            <a:ext cx="4265676" cy="48722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51"/>
            <a:ext cx="36112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Investigations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39" y="1371980"/>
            <a:ext cx="3868420" cy="67310"/>
          </a:xfrm>
          <a:custGeom>
            <a:avLst/>
            <a:gdLst/>
            <a:ahLst/>
            <a:cxnLst/>
            <a:rect l="l" t="t" r="r" b="b"/>
            <a:pathLst>
              <a:path w="3868420" h="67309">
                <a:moveTo>
                  <a:pt x="3867912" y="0"/>
                </a:moveTo>
                <a:lnTo>
                  <a:pt x="0" y="0"/>
                </a:lnTo>
                <a:lnTo>
                  <a:pt x="0" y="67056"/>
                </a:lnTo>
                <a:lnTo>
                  <a:pt x="3867912" y="67056"/>
                </a:lnTo>
                <a:lnTo>
                  <a:pt x="38679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586562"/>
            <a:ext cx="10156825" cy="14560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690"/>
              </a:spcBef>
            </a:pPr>
            <a:r>
              <a:rPr sz="5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Chest </a:t>
            </a:r>
            <a:r>
              <a:rPr sz="5400" b="1" spc="-10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X-RAY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4400" b="1" spc="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diagnostic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test</a:t>
            </a:r>
            <a:r>
              <a:rPr sz="4400" b="1" spc="-29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  most</a:t>
            </a:r>
            <a:r>
              <a:rPr sz="44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cases.</a:t>
            </a:r>
            <a:endParaRPr sz="4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8772" y="1967483"/>
            <a:ext cx="5532120" cy="489051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65366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Investigations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864474"/>
            <a:ext cx="6433185" cy="46335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Quantification of </a:t>
            </a:r>
            <a:r>
              <a:rPr sz="24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2400" b="1" spc="-5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size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simple method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estimate the</a:t>
            </a:r>
            <a:r>
              <a:rPr sz="2800" spc="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size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503555" indent="-228600">
              <a:lnSpc>
                <a:spcPts val="2590"/>
              </a:lnSpc>
              <a:spcBef>
                <a:spcPts val="1055"/>
              </a:spcBef>
              <a:tabLst>
                <a:tab pos="2270125" algn="l"/>
              </a:tabLst>
            </a:pPr>
            <a:r>
              <a:rPr sz="2400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Small,</a:t>
            </a:r>
            <a:r>
              <a:rPr sz="2400" spc="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visible	rim of &lt; 2 </a:t>
            </a: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cm between the  </a:t>
            </a:r>
            <a:r>
              <a:rPr sz="2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</a:t>
            </a: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margin and the chest</a:t>
            </a:r>
            <a:r>
              <a:rPr sz="24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wall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2735"/>
              </a:lnSpc>
              <a:spcBef>
                <a:spcPts val="670"/>
              </a:spcBef>
            </a:pPr>
            <a:r>
              <a:rPr sz="2400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Large,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visible rim of </a:t>
            </a: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≥2 cm between the</a:t>
            </a:r>
            <a:r>
              <a:rPr sz="2400" spc="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margin and chest</a:t>
            </a:r>
            <a:r>
              <a:rPr sz="24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wall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 marR="778510" indent="81915">
              <a:lnSpc>
                <a:spcPts val="4190"/>
              </a:lnSpc>
              <a:spcBef>
                <a:spcPts val="295"/>
              </a:spcBef>
            </a:pPr>
            <a:r>
              <a:rPr sz="3500" b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Trebuchet MS" panose="020B0603020202020204"/>
                <a:cs typeface="Trebuchet MS" panose="020B0603020202020204"/>
              </a:rPr>
              <a:t>Light </a:t>
            </a:r>
            <a:r>
              <a:rPr sz="3500" b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index-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Measure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transverse 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Diameters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lung</a:t>
            </a:r>
            <a:r>
              <a:rPr sz="28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compare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it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</a:t>
            </a:r>
            <a:r>
              <a:rPr sz="28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diameter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118745">
              <a:lnSpc>
                <a:spcPct val="100000"/>
              </a:lnSpc>
              <a:spcBef>
                <a:spcPts val="660"/>
              </a:spcBef>
            </a:pP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hemithorax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5006" y="6482948"/>
            <a:ext cx="15875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200" spc="-10" dirty="0">
                <a:solidFill>
                  <a:srgbClr val="002E7C"/>
                </a:solidFill>
                <a:latin typeface="Trebuchet MS" panose="020B0603020202020204"/>
                <a:cs typeface="Trebuchet MS" panose="020B0603020202020204"/>
              </a:rPr>
              <a:t>28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81094" y="3992117"/>
            <a:ext cx="74295" cy="85090"/>
          </a:xfrm>
          <a:custGeom>
            <a:avLst/>
            <a:gdLst/>
            <a:ahLst/>
            <a:cxnLst/>
            <a:rect l="l" t="t" r="r" b="b"/>
            <a:pathLst>
              <a:path w="74295" h="85089">
                <a:moveTo>
                  <a:pt x="63372" y="0"/>
                </a:moveTo>
                <a:lnTo>
                  <a:pt x="0" y="42290"/>
                </a:lnTo>
                <a:lnTo>
                  <a:pt x="73913" y="84581"/>
                </a:lnTo>
                <a:lnTo>
                  <a:pt x="63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685788" y="2564890"/>
            <a:ext cx="3611879" cy="4257040"/>
            <a:chOff x="6685788" y="2564890"/>
            <a:chExt cx="3611879" cy="4257040"/>
          </a:xfrm>
        </p:grpSpPr>
        <p:sp>
          <p:nvSpPr>
            <p:cNvPr id="7" name="object 7"/>
            <p:cNvSpPr/>
            <p:nvPr/>
          </p:nvSpPr>
          <p:spPr>
            <a:xfrm>
              <a:off x="6685788" y="2564890"/>
              <a:ext cx="3611879" cy="425653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542402" y="4404741"/>
              <a:ext cx="85725" cy="68580"/>
            </a:xfrm>
            <a:custGeom>
              <a:avLst/>
              <a:gdLst/>
              <a:ahLst/>
              <a:cxnLst/>
              <a:rect l="l" t="t" r="r" b="b"/>
              <a:pathLst>
                <a:path w="85725" h="68579">
                  <a:moveTo>
                    <a:pt x="34163" y="0"/>
                  </a:moveTo>
                  <a:lnTo>
                    <a:pt x="0" y="68198"/>
                  </a:lnTo>
                  <a:lnTo>
                    <a:pt x="85217" y="68198"/>
                  </a:lnTo>
                  <a:lnTo>
                    <a:pt x="34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11440" y="4491227"/>
              <a:ext cx="1872614" cy="143510"/>
            </a:xfrm>
            <a:custGeom>
              <a:avLst/>
              <a:gdLst/>
              <a:ahLst/>
              <a:cxnLst/>
              <a:rect l="l" t="t" r="r" b="b"/>
              <a:pathLst>
                <a:path w="1872615" h="143510">
                  <a:moveTo>
                    <a:pt x="1760219" y="29210"/>
                  </a:moveTo>
                  <a:lnTo>
                    <a:pt x="1758740" y="67217"/>
                  </a:lnTo>
                  <a:lnTo>
                    <a:pt x="1777745" y="67945"/>
                  </a:lnTo>
                  <a:lnTo>
                    <a:pt x="1776349" y="106045"/>
                  </a:lnTo>
                  <a:lnTo>
                    <a:pt x="1757228" y="106045"/>
                  </a:lnTo>
                  <a:lnTo>
                    <a:pt x="1755775" y="143383"/>
                  </a:lnTo>
                  <a:lnTo>
                    <a:pt x="1838278" y="106045"/>
                  </a:lnTo>
                  <a:lnTo>
                    <a:pt x="1776349" y="106045"/>
                  </a:lnTo>
                  <a:lnTo>
                    <a:pt x="1757257" y="105314"/>
                  </a:lnTo>
                  <a:lnTo>
                    <a:pt x="1839892" y="105314"/>
                  </a:lnTo>
                  <a:lnTo>
                    <a:pt x="1872233" y="90678"/>
                  </a:lnTo>
                  <a:lnTo>
                    <a:pt x="1760219" y="29210"/>
                  </a:lnTo>
                  <a:close/>
                </a:path>
                <a:path w="1872615" h="143510">
                  <a:moveTo>
                    <a:pt x="1758740" y="67217"/>
                  </a:moveTo>
                  <a:lnTo>
                    <a:pt x="1757257" y="105314"/>
                  </a:lnTo>
                  <a:lnTo>
                    <a:pt x="1776349" y="106045"/>
                  </a:lnTo>
                  <a:lnTo>
                    <a:pt x="1777745" y="67945"/>
                  </a:lnTo>
                  <a:lnTo>
                    <a:pt x="1758740" y="67217"/>
                  </a:lnTo>
                  <a:close/>
                </a:path>
                <a:path w="1872615" h="143510">
                  <a:moveTo>
                    <a:pt x="1524" y="0"/>
                  </a:moveTo>
                  <a:lnTo>
                    <a:pt x="0" y="38100"/>
                  </a:lnTo>
                  <a:lnTo>
                    <a:pt x="1757257" y="105314"/>
                  </a:lnTo>
                  <a:lnTo>
                    <a:pt x="1758740" y="6721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01280" y="4594732"/>
              <a:ext cx="2386965" cy="114300"/>
            </a:xfrm>
            <a:custGeom>
              <a:avLst/>
              <a:gdLst/>
              <a:ahLst/>
              <a:cxnLst/>
              <a:rect l="l" t="t" r="r" b="b"/>
              <a:pathLst>
                <a:path w="2386965" h="114300">
                  <a:moveTo>
                    <a:pt x="2273427" y="0"/>
                  </a:moveTo>
                  <a:lnTo>
                    <a:pt x="2272834" y="38074"/>
                  </a:lnTo>
                  <a:lnTo>
                    <a:pt x="2291842" y="38354"/>
                  </a:lnTo>
                  <a:lnTo>
                    <a:pt x="2291334" y="76454"/>
                  </a:lnTo>
                  <a:lnTo>
                    <a:pt x="2272237" y="76454"/>
                  </a:lnTo>
                  <a:lnTo>
                    <a:pt x="2271649" y="114300"/>
                  </a:lnTo>
                  <a:lnTo>
                    <a:pt x="2350198" y="76454"/>
                  </a:lnTo>
                  <a:lnTo>
                    <a:pt x="2291334" y="76454"/>
                  </a:lnTo>
                  <a:lnTo>
                    <a:pt x="2272242" y="76173"/>
                  </a:lnTo>
                  <a:lnTo>
                    <a:pt x="2350780" y="76173"/>
                  </a:lnTo>
                  <a:lnTo>
                    <a:pt x="2386838" y="58801"/>
                  </a:lnTo>
                  <a:lnTo>
                    <a:pt x="2273427" y="0"/>
                  </a:lnTo>
                  <a:close/>
                </a:path>
                <a:path w="2386965" h="114300">
                  <a:moveTo>
                    <a:pt x="2272834" y="38074"/>
                  </a:moveTo>
                  <a:lnTo>
                    <a:pt x="2272242" y="76173"/>
                  </a:lnTo>
                  <a:lnTo>
                    <a:pt x="2291334" y="76454"/>
                  </a:lnTo>
                  <a:lnTo>
                    <a:pt x="2291842" y="38354"/>
                  </a:lnTo>
                  <a:lnTo>
                    <a:pt x="2272834" y="38074"/>
                  </a:lnTo>
                  <a:close/>
                </a:path>
                <a:path w="2386965" h="114300">
                  <a:moveTo>
                    <a:pt x="508" y="4699"/>
                  </a:moveTo>
                  <a:lnTo>
                    <a:pt x="0" y="42799"/>
                  </a:lnTo>
                  <a:lnTo>
                    <a:pt x="2272242" y="76173"/>
                  </a:lnTo>
                  <a:lnTo>
                    <a:pt x="2272834" y="38074"/>
                  </a:lnTo>
                  <a:lnTo>
                    <a:pt x="508" y="469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773162" y="3887850"/>
              <a:ext cx="576580" cy="1673860"/>
            </a:xfrm>
            <a:custGeom>
              <a:avLst/>
              <a:gdLst/>
              <a:ahLst/>
              <a:cxnLst/>
              <a:rect l="l" t="t" r="r" b="b"/>
              <a:pathLst>
                <a:path w="576579" h="1673860">
                  <a:moveTo>
                    <a:pt x="576072" y="800735"/>
                  </a:moveTo>
                  <a:lnTo>
                    <a:pt x="494919" y="854075"/>
                  </a:lnTo>
                  <a:lnTo>
                    <a:pt x="519912" y="868591"/>
                  </a:lnTo>
                  <a:lnTo>
                    <a:pt x="60579" y="1659128"/>
                  </a:lnTo>
                  <a:lnTo>
                    <a:pt x="85725" y="1673606"/>
                  </a:lnTo>
                  <a:lnTo>
                    <a:pt x="544918" y="883107"/>
                  </a:lnTo>
                  <a:lnTo>
                    <a:pt x="569976" y="897636"/>
                  </a:lnTo>
                  <a:lnTo>
                    <a:pt x="572579" y="856107"/>
                  </a:lnTo>
                  <a:lnTo>
                    <a:pt x="576072" y="800735"/>
                  </a:lnTo>
                  <a:close/>
                </a:path>
                <a:path w="576579" h="1673860">
                  <a:moveTo>
                    <a:pt x="576072" y="622427"/>
                  </a:moveTo>
                  <a:lnTo>
                    <a:pt x="563473" y="578993"/>
                  </a:lnTo>
                  <a:lnTo>
                    <a:pt x="549021" y="529082"/>
                  </a:lnTo>
                  <a:lnTo>
                    <a:pt x="527735" y="548767"/>
                  </a:lnTo>
                  <a:lnTo>
                    <a:pt x="21336" y="0"/>
                  </a:lnTo>
                  <a:lnTo>
                    <a:pt x="0" y="19558"/>
                  </a:lnTo>
                  <a:lnTo>
                    <a:pt x="506539" y="568350"/>
                  </a:lnTo>
                  <a:lnTo>
                    <a:pt x="485267" y="588010"/>
                  </a:lnTo>
                  <a:lnTo>
                    <a:pt x="576072" y="62242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656831" y="2535934"/>
            <a:ext cx="3670300" cy="4314825"/>
          </a:xfrm>
          <a:prstGeom prst="rect">
            <a:avLst/>
          </a:prstGeom>
          <a:ln w="57911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718820">
              <a:lnSpc>
                <a:spcPct val="100000"/>
              </a:lnSpc>
              <a:spcBef>
                <a:spcPts val="1385"/>
              </a:spcBef>
            </a:pPr>
            <a:r>
              <a:rPr sz="1800" b="1" spc="-10" dirty="0">
                <a:solidFill>
                  <a:srgbClr val="FF3300"/>
                </a:solidFill>
                <a:latin typeface="Trebuchet MS" panose="020B0603020202020204"/>
                <a:cs typeface="Trebuchet MS" panose="020B0603020202020204"/>
              </a:rPr>
              <a:t>Hemithorax</a:t>
            </a:r>
            <a:r>
              <a:rPr sz="1800" b="1" spc="-5" dirty="0">
                <a:solidFill>
                  <a:srgbClr val="FF3300"/>
                </a:solidFill>
                <a:latin typeface="Trebuchet MS" panose="020B0603020202020204"/>
                <a:cs typeface="Trebuchet MS" panose="020B0603020202020204"/>
              </a:rPr>
              <a:t> (HT)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rebuchet MS" panose="020B0603020202020204"/>
              <a:cs typeface="Trebuchet MS" panose="020B0603020202020204"/>
            </a:endParaRPr>
          </a:p>
          <a:p>
            <a:pPr marL="828675">
              <a:lnSpc>
                <a:spcPct val="100000"/>
              </a:lnSpc>
            </a:pPr>
            <a:r>
              <a:rPr sz="1800" b="1" dirty="0">
                <a:solidFill>
                  <a:srgbClr val="FF3300"/>
                </a:solidFill>
                <a:latin typeface="Trebuchet MS" panose="020B0603020202020204"/>
                <a:cs typeface="Trebuchet MS" panose="020B0603020202020204"/>
              </a:rPr>
              <a:t>Lung</a:t>
            </a:r>
            <a:r>
              <a:rPr sz="1800" b="1" spc="-25" dirty="0">
                <a:solidFill>
                  <a:srgbClr val="FF33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Trebuchet MS" panose="020B0603020202020204"/>
                <a:cs typeface="Trebuchet MS" panose="020B0603020202020204"/>
              </a:rPr>
              <a:t>(L)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0"/>
            <a:ext cx="4908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Investigations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8739" y="461635"/>
            <a:ext cx="5318125" cy="630301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R="474980" algn="ctr">
              <a:lnSpc>
                <a:spcPct val="100000"/>
              </a:lnSpc>
              <a:spcBef>
                <a:spcPts val="1945"/>
              </a:spcBef>
            </a:pPr>
            <a:r>
              <a:rPr sz="6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CT</a:t>
            </a:r>
            <a:r>
              <a:rPr sz="6600" b="1" spc="-229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Chest</a:t>
            </a:r>
            <a:endParaRPr sz="66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ts val="3775"/>
              </a:lnSpc>
              <a:spcBef>
                <a:spcPts val="102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700" b="1" i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CT chest </a:t>
            </a:r>
            <a:r>
              <a:rPr sz="37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may</a:t>
            </a:r>
            <a:r>
              <a:rPr sz="3700" b="1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required to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differentiate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r>
              <a:rPr sz="37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from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bullous disease and </a:t>
            </a:r>
            <a:r>
              <a:rPr sz="37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useful in</a:t>
            </a:r>
            <a:r>
              <a:rPr sz="37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diagnosing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unsuspected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following </a:t>
            </a:r>
            <a:r>
              <a:rPr sz="37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trauma</a:t>
            </a:r>
            <a:r>
              <a:rPr sz="37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>
              <a:lnSpc>
                <a:spcPts val="3110"/>
              </a:lnSpc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looking for</a:t>
            </a:r>
            <a:r>
              <a:rPr sz="37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evidence</a:t>
            </a:r>
            <a:endParaRPr sz="3700">
              <a:latin typeface="Trebuchet MS" panose="020B0603020202020204"/>
              <a:cs typeface="Trebuchet MS" panose="020B0603020202020204"/>
            </a:endParaRPr>
          </a:p>
          <a:p>
            <a:pPr marL="241300" marR="1076960">
              <a:lnSpc>
                <a:spcPct val="70000"/>
              </a:lnSpc>
              <a:spcBef>
                <a:spcPts val="670"/>
              </a:spcBef>
            </a:pP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underlying</a:t>
            </a:r>
            <a:r>
              <a:rPr sz="37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7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 disease</a:t>
            </a:r>
            <a:endParaRPr sz="3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7923" y="2063494"/>
            <a:ext cx="6531864" cy="47045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0"/>
            <a:ext cx="4908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Investigations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59053" y="695655"/>
            <a:ext cx="34747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CT</a:t>
            </a:r>
            <a:r>
              <a:rPr sz="6600" b="1" spc="-22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66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Chest</a:t>
            </a:r>
            <a:endParaRPr sz="6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1072" y="2014726"/>
            <a:ext cx="7120128" cy="48432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65366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Investigations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2594813"/>
            <a:ext cx="1116965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300" marR="5080" indent="-228600">
              <a:lnSpc>
                <a:spcPts val="4320"/>
              </a:lnSpc>
              <a:spcBef>
                <a:spcPts val="64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4000" b="1" i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ABGs 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frequently </a:t>
            </a:r>
            <a:r>
              <a:rPr sz="4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show 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hypoxia </a:t>
            </a:r>
            <a:r>
              <a:rPr sz="4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sometimes  hypercapnia </a:t>
            </a:r>
            <a:r>
              <a:rPr sz="4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secondary</a:t>
            </a:r>
            <a:r>
              <a:rPr sz="4000" b="1" spc="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46304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spc="-5" dirty="0"/>
              <a:t>Definition</a:t>
            </a:r>
            <a:r>
              <a:rPr spc="-5" dirty="0"/>
              <a:t>: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3038982"/>
            <a:ext cx="5387340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241300" algn="l"/>
                <a:tab pos="2052320" algn="l"/>
              </a:tabLst>
            </a:pPr>
            <a:r>
              <a:rPr sz="40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4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40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 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presence </a:t>
            </a:r>
            <a:r>
              <a:rPr sz="4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air in 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 </a:t>
            </a:r>
            <a:r>
              <a:rPr sz="40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	</a:t>
            </a:r>
            <a:r>
              <a:rPr sz="40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space</a:t>
            </a:r>
            <a:endParaRPr sz="4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0176" y="2045206"/>
            <a:ext cx="4511039" cy="47167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91700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Initial</a:t>
            </a:r>
            <a:r>
              <a:rPr spc="-25" dirty="0"/>
              <a:t> </a:t>
            </a:r>
            <a:r>
              <a:rPr spc="-10" dirty="0"/>
              <a:t>management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834987"/>
            <a:ext cx="11810365" cy="49561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2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General </a:t>
            </a:r>
            <a:r>
              <a:rPr sz="32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management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points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340360" indent="-228600">
              <a:lnSpc>
                <a:spcPct val="80000"/>
              </a:lnSpc>
              <a:spcBef>
                <a:spcPts val="101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Determine whether the pneumothorax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primary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secondary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(known  lung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disease/ evidence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lung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disease clinically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age &gt;50 with  significant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smoking</a:t>
            </a:r>
            <a:r>
              <a:rPr sz="2800" spc="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history)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26035" indent="-228600">
              <a:lnSpc>
                <a:spcPct val="8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Management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determined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by degree of breathlessness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hypoxia,  evidence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haemodynamic compromise, presence and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severity of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any  underlying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disease, and,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a lesser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extent, CXR pneumothorax</a:t>
            </a:r>
            <a:r>
              <a:rPr sz="2800" spc="2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size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17780" indent="-228600">
              <a:lnSpc>
                <a:spcPts val="2690"/>
              </a:lnSpc>
              <a:spcBef>
                <a:spcPts val="97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Severe breathlessness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out of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proportion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size on a prior 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CXR may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 a feature of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impending tension</a:t>
            </a:r>
            <a:r>
              <a:rPr sz="2800" spc="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ts val="269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Secondary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has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significant mortality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(10%)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should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  managed more</a:t>
            </a:r>
            <a:r>
              <a:rPr sz="28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aggressively.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800" spc="-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Treat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also the underlying</a:t>
            </a:r>
            <a:r>
              <a:rPr sz="2800" spc="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disease.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353885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Oxygen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0640" y="2546350"/>
            <a:ext cx="11937365" cy="37922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79400" marR="933450" indent="-228600">
              <a:lnSpc>
                <a:spcPct val="90000"/>
              </a:lnSpc>
              <a:spcBef>
                <a:spcPts val="530"/>
              </a:spcBef>
              <a:buFont typeface="Arial" panose="020B0604020202020204"/>
              <a:buChar char="•"/>
              <a:tabLst>
                <a:tab pos="279400" algn="l"/>
                <a:tab pos="5029835" algn="l"/>
                <a:tab pos="7587615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hospitalized patients should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receive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high-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flow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(10L/min)</a:t>
            </a:r>
            <a:r>
              <a:rPr sz="3600" b="1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inspired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3600" b="1" spc="15" baseline="-21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	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(unless</a:t>
            </a:r>
            <a:r>
              <a:rPr sz="3600" b="1" spc="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</a:t>
            </a:r>
            <a:r>
              <a:rPr sz="3600" b="1" baseline="-21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	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retention is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problem).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 panose="020B0604020202020204"/>
              <a:buChar char="•"/>
            </a:pPr>
            <a:endParaRPr sz="5100">
              <a:latin typeface="Trebuchet MS" panose="020B0603020202020204"/>
              <a:cs typeface="Trebuchet MS" panose="020B0603020202020204"/>
            </a:endParaRPr>
          </a:p>
          <a:p>
            <a:pPr marL="279400" marR="17780" indent="-228600" algn="just">
              <a:lnSpc>
                <a:spcPts val="3890"/>
              </a:lnSpc>
              <a:buFont typeface="Arial" panose="020B0604020202020204"/>
              <a:buChar char="•"/>
              <a:tabLst>
                <a:tab pos="279400" algn="l"/>
              </a:tabLst>
            </a:pP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This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reduces the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partial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pressure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nitrogen in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blood, 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encouraging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removal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air from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6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space and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speeding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up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resolution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3600" b="1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38099"/>
            <a:ext cx="6939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5" dirty="0">
                <a:latin typeface="Trebuchet MS" panose="020B0603020202020204"/>
                <a:cs typeface="Trebuchet MS" panose="020B0603020202020204"/>
              </a:rPr>
              <a:t>Tension</a:t>
            </a:r>
            <a:r>
              <a:rPr sz="5400" b="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5400" b="0" dirty="0">
                <a:latin typeface="Trebuchet MS" panose="020B0603020202020204"/>
                <a:cs typeface="Trebuchet MS" panose="020B0603020202020204"/>
              </a:rPr>
              <a:t>Pneumothorax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79321"/>
            <a:ext cx="10455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Immediate Needle</a:t>
            </a:r>
            <a:r>
              <a:rPr sz="5400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Decompression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3816" y="1972054"/>
            <a:ext cx="10338816" cy="48859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64" y="438099"/>
            <a:ext cx="6939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0" dirty="0">
                <a:latin typeface="Trebuchet MS" panose="020B0603020202020204"/>
                <a:cs typeface="Trebuchet MS" panose="020B0603020202020204"/>
              </a:rPr>
              <a:t>Tension</a:t>
            </a:r>
            <a:r>
              <a:rPr sz="5400" b="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5400" b="0" spc="-5" dirty="0">
                <a:latin typeface="Trebuchet MS" panose="020B0603020202020204"/>
                <a:cs typeface="Trebuchet MS" panose="020B0603020202020204"/>
              </a:rPr>
              <a:t>Pneumothorax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864" y="1179321"/>
            <a:ext cx="10464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Immediate Needle</a:t>
            </a:r>
            <a:r>
              <a:rPr sz="54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Decompression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5223" y="1953766"/>
            <a:ext cx="5414772" cy="486765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64" y="438099"/>
            <a:ext cx="6939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0" dirty="0">
                <a:latin typeface="Trebuchet MS" panose="020B0603020202020204"/>
                <a:cs typeface="Trebuchet MS" panose="020B0603020202020204"/>
              </a:rPr>
              <a:t>Tension</a:t>
            </a:r>
            <a:r>
              <a:rPr sz="5400" b="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5400" b="0" spc="-5" dirty="0">
                <a:latin typeface="Trebuchet MS" panose="020B0603020202020204"/>
                <a:cs typeface="Trebuchet MS" panose="020B0603020202020204"/>
              </a:rPr>
              <a:t>Pneumothorax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864" y="1179321"/>
            <a:ext cx="10464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Immediate Needle</a:t>
            </a:r>
            <a:r>
              <a:rPr sz="54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Decompression</a:t>
            </a:r>
            <a:endParaRPr sz="54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1515" y="3651503"/>
            <a:ext cx="1091565" cy="497205"/>
            <a:chOff x="5271515" y="3651503"/>
            <a:chExt cx="1091565" cy="497205"/>
          </a:xfrm>
        </p:grpSpPr>
        <p:sp>
          <p:nvSpPr>
            <p:cNvPr id="5" name="object 5"/>
            <p:cNvSpPr/>
            <p:nvPr/>
          </p:nvSpPr>
          <p:spPr>
            <a:xfrm>
              <a:off x="5277611" y="3657599"/>
              <a:ext cx="1079500" cy="485140"/>
            </a:xfrm>
            <a:custGeom>
              <a:avLst/>
              <a:gdLst/>
              <a:ahLst/>
              <a:cxnLst/>
              <a:rect l="l" t="t" r="r" b="b"/>
              <a:pathLst>
                <a:path w="1079500" h="485139">
                  <a:moveTo>
                    <a:pt x="836676" y="0"/>
                  </a:moveTo>
                  <a:lnTo>
                    <a:pt x="836676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836676" y="363474"/>
                  </a:lnTo>
                  <a:lnTo>
                    <a:pt x="836676" y="484631"/>
                  </a:lnTo>
                  <a:lnTo>
                    <a:pt x="1078991" y="242316"/>
                  </a:lnTo>
                  <a:lnTo>
                    <a:pt x="836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77611" y="3657599"/>
              <a:ext cx="1079500" cy="485140"/>
            </a:xfrm>
            <a:custGeom>
              <a:avLst/>
              <a:gdLst/>
              <a:ahLst/>
              <a:cxnLst/>
              <a:rect l="l" t="t" r="r" b="b"/>
              <a:pathLst>
                <a:path w="1079500" h="485139">
                  <a:moveTo>
                    <a:pt x="0" y="121157"/>
                  </a:moveTo>
                  <a:lnTo>
                    <a:pt x="836676" y="121157"/>
                  </a:lnTo>
                  <a:lnTo>
                    <a:pt x="836676" y="0"/>
                  </a:lnTo>
                  <a:lnTo>
                    <a:pt x="1078991" y="242316"/>
                  </a:lnTo>
                  <a:lnTo>
                    <a:pt x="836676" y="484631"/>
                  </a:lnTo>
                  <a:lnTo>
                    <a:pt x="836676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12191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6448044" y="2045207"/>
            <a:ext cx="4849367" cy="36377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7464" y="5990945"/>
            <a:ext cx="5287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761615" algn="l"/>
                <a:tab pos="3563620" algn="l"/>
              </a:tabLst>
            </a:pP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Needle</a:t>
            </a:r>
            <a:r>
              <a:rPr sz="20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Thoracostomy	in </a:t>
            </a:r>
            <a:r>
              <a:rPr sz="2000" b="1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950" b="1" spc="22" baseline="26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nd	</a:t>
            </a: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I.C.S in</a:t>
            </a:r>
            <a:r>
              <a:rPr sz="2000" b="1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M.C.L.</a:t>
            </a:r>
            <a:endParaRPr sz="2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7830" y="5982411"/>
            <a:ext cx="49574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Chest </a:t>
            </a: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tube insertion in </a:t>
            </a:r>
            <a:r>
              <a:rPr sz="2000" b="1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5</a:t>
            </a:r>
            <a:r>
              <a:rPr sz="1950" b="1" spc="22" baseline="26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 </a:t>
            </a: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I.C.S in</a:t>
            </a:r>
            <a:r>
              <a:rPr sz="2000" b="1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M.A.L.</a:t>
            </a:r>
            <a:endParaRPr sz="2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304" y="2261616"/>
            <a:ext cx="4561332" cy="3204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11835"/>
            <a:ext cx="482981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Aspi</a:t>
            </a:r>
            <a:r>
              <a:rPr spc="-254" dirty="0"/>
              <a:t>r</a:t>
            </a:r>
            <a:r>
              <a:rPr dirty="0"/>
              <a:t>ation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909699"/>
            <a:ext cx="11864340" cy="44069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1557020" indent="-228600">
              <a:lnSpc>
                <a:spcPts val="3460"/>
              </a:lnSpc>
              <a:spcBef>
                <a:spcPts val="53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Halt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procedure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painful or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the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patient coughs  excessively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314960" indent="-228600">
              <a:lnSpc>
                <a:spcPts val="3460"/>
              </a:lnSpc>
              <a:spcBef>
                <a:spcPts val="98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Do not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aspirate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&gt;1.5L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200" b="1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air,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this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suggests a large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</a:t>
            </a:r>
            <a:r>
              <a:rPr sz="3200" b="1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leak  and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aspiration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likely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</a:t>
            </a:r>
            <a:r>
              <a:rPr sz="3200" b="1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fail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94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Aspiration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successful if the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fully or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nearly  reexpanded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CXR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patient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feels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symptomatically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better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improved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physiology.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259080" indent="-228600">
              <a:lnSpc>
                <a:spcPts val="3460"/>
              </a:lnSpc>
              <a:spcBef>
                <a:spcPts val="105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initial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aspiration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a primary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fails, a</a:t>
            </a:r>
            <a:r>
              <a:rPr sz="3200" b="1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chest 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likely to be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required if benefits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outweigh</a:t>
            </a:r>
            <a:r>
              <a:rPr sz="3200" b="1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risks.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83331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latin typeface="Trebuchet MS" panose="020B0603020202020204"/>
                <a:cs typeface="Trebuchet MS" panose="020B0603020202020204"/>
              </a:rPr>
              <a:t>Open</a:t>
            </a:r>
            <a:r>
              <a:rPr sz="7200" b="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7200" b="0" spc="-5" dirty="0">
                <a:latin typeface="Trebuchet MS" panose="020B0603020202020204"/>
                <a:cs typeface="Trebuchet MS" panose="020B0603020202020204"/>
              </a:rPr>
              <a:t>Pneumothorax</a:t>
            </a:r>
            <a:endParaRPr sz="7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78150"/>
            <a:ext cx="4402836" cy="48798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97779" y="2103120"/>
            <a:ext cx="6832600" cy="440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70643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spc="-55" dirty="0"/>
              <a:t> </a:t>
            </a:r>
            <a:r>
              <a:rPr spc="-30" dirty="0"/>
              <a:t>drainage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868271"/>
            <a:ext cx="11508105" cy="448437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Associated with significant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morbidity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even</a:t>
            </a:r>
            <a:r>
              <a:rPr sz="3200" b="1" spc="-1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mortality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1091565" indent="-228600">
              <a:lnSpc>
                <a:spcPts val="3460"/>
              </a:lnSpc>
              <a:spcBef>
                <a:spcPts val="105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Not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required in the majority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patients with primary  spontaneous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94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Small (10–14F)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are sufficient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most cases;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consider  large-bore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(24–28F)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secondary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  large air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leak, severe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subcutaneous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emphysema,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mechanically ventilated</a:t>
            </a:r>
            <a:r>
              <a:rPr sz="3200" b="1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patients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1556385" indent="-228600">
              <a:lnSpc>
                <a:spcPts val="3460"/>
              </a:lnSpc>
              <a:spcBef>
                <a:spcPts val="105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Never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clamp a bubbling chest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(risk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tension 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pneumothorax)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70643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spc="-55" dirty="0"/>
              <a:t> </a:t>
            </a:r>
            <a:r>
              <a:rPr spc="-30" dirty="0"/>
              <a:t>drainage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945639"/>
            <a:ext cx="12022455" cy="35871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8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When air leak appears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have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ceased,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clamping of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several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hours followed by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repeat CXR may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detect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very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slow or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intermittent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 leaks,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thereby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avoiding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inappropriate 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removal; this is controversial, </a:t>
            </a:r>
            <a:r>
              <a:rPr sz="32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however,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should only  be considered on a specialist ward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 experienced nursing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staff .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washing-up liquid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water in underwater 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seal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bottle aids </a:t>
            </a:r>
            <a:r>
              <a:rPr sz="32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visualization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bubbling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very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slow air 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leaks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11" y="1985771"/>
            <a:ext cx="9281160" cy="48722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70643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spc="-55" dirty="0"/>
              <a:t> </a:t>
            </a:r>
            <a:r>
              <a:rPr spc="-30" dirty="0"/>
              <a:t>drainage</a:t>
            </a:r>
            <a:endParaRPr spc="-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808" y="1988818"/>
            <a:ext cx="9576816" cy="486917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623" y="808431"/>
            <a:ext cx="99771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6905" algn="l"/>
                <a:tab pos="5295265" algn="l"/>
              </a:tabLst>
            </a:pPr>
            <a:r>
              <a:rPr sz="5400" dirty="0"/>
              <a:t>Classificat</a:t>
            </a:r>
            <a:r>
              <a:rPr sz="5400" spc="-20" dirty="0"/>
              <a:t>i</a:t>
            </a:r>
            <a:r>
              <a:rPr sz="5400" dirty="0"/>
              <a:t>on</a:t>
            </a:r>
            <a:r>
              <a:rPr sz="5400" dirty="0"/>
              <a:t>	</a:t>
            </a:r>
            <a:r>
              <a:rPr sz="5400" dirty="0"/>
              <a:t>of</a:t>
            </a:r>
            <a:r>
              <a:rPr sz="5400" dirty="0"/>
              <a:t>	</a:t>
            </a:r>
            <a:r>
              <a:rPr sz="5400" dirty="0"/>
              <a:t>Pneum</a:t>
            </a:r>
            <a:r>
              <a:rPr sz="5400" spc="15" dirty="0"/>
              <a:t>o</a:t>
            </a:r>
            <a:r>
              <a:rPr sz="5400" spc="-5" dirty="0"/>
              <a:t>tho</a:t>
            </a:r>
            <a:r>
              <a:rPr sz="5400" spc="-185" dirty="0"/>
              <a:t>r</a:t>
            </a:r>
            <a:r>
              <a:rPr sz="5400" dirty="0"/>
              <a:t>ax</a:t>
            </a:r>
            <a:endParaRPr sz="5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70643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spc="-55" dirty="0"/>
              <a:t> </a:t>
            </a:r>
            <a:r>
              <a:rPr spc="-30" dirty="0"/>
              <a:t>drainage</a:t>
            </a:r>
            <a:endParaRPr spc="-30" dirty="0"/>
          </a:p>
        </p:txBody>
      </p:sp>
      <p:sp>
        <p:nvSpPr>
          <p:cNvPr id="3" name="object 3"/>
          <p:cNvSpPr/>
          <p:nvPr/>
        </p:nvSpPr>
        <p:spPr>
          <a:xfrm>
            <a:off x="266700" y="2095500"/>
            <a:ext cx="5986272" cy="44973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71844" y="2095500"/>
            <a:ext cx="5820156" cy="449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70643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spc="-55" dirty="0"/>
              <a:t> </a:t>
            </a:r>
            <a:r>
              <a:rPr spc="-30" dirty="0"/>
              <a:t>drainage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2558541"/>
            <a:ext cx="11906250" cy="25495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53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water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level in </a:t>
            </a:r>
            <a:r>
              <a:rPr sz="36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does not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swing with </a:t>
            </a:r>
            <a:r>
              <a:rPr sz="3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respiration,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6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either kinked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(check underneath dressing 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tube enters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skin),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blocked, clamped,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incorrectly 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positioned </a:t>
            </a:r>
            <a:r>
              <a:rPr sz="3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(drainage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holes not in </a:t>
            </a:r>
            <a:r>
              <a:rPr sz="36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space; check  CXR)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9279" y="1961387"/>
            <a:ext cx="6522719" cy="48966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53" y="579831"/>
            <a:ext cx="70643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spc="-55" dirty="0"/>
              <a:t> </a:t>
            </a:r>
            <a:r>
              <a:rPr spc="-30" dirty="0"/>
              <a:t>drainage</a:t>
            </a:r>
            <a:endParaRPr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881885"/>
            <a:ext cx="5420995" cy="45529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89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Heimlich flutter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valves</a:t>
            </a:r>
            <a:r>
              <a:rPr sz="3300" b="1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(or  </a:t>
            </a:r>
            <a:r>
              <a:rPr sz="33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thoracic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vents) are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 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alternative to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underwater  bottle </a:t>
            </a:r>
            <a:r>
              <a:rPr sz="33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drainage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are  being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used increasingly in 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some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centres.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They allow 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greater patient  mobilization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 sometimes </a:t>
            </a:r>
            <a:r>
              <a:rPr sz="33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outpatient  management </a:t>
            </a:r>
            <a:r>
              <a:rPr sz="33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33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33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7783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5" dirty="0"/>
              <a:t>Persistent </a:t>
            </a:r>
            <a:r>
              <a:rPr sz="7200" dirty="0"/>
              <a:t>air</a:t>
            </a:r>
            <a:r>
              <a:rPr sz="7200" spc="-15" dirty="0"/>
              <a:t> </a:t>
            </a:r>
            <a:r>
              <a:rPr sz="7200" dirty="0"/>
              <a:t>leak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40640" y="1909699"/>
            <a:ext cx="12068810" cy="42786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79400" marR="17780" indent="-228600">
              <a:lnSpc>
                <a:spcPts val="3460"/>
              </a:lnSpc>
              <a:spcBef>
                <a:spcPts val="535"/>
              </a:spcBef>
              <a:buFont typeface="Arial" panose="020B0604020202020204"/>
              <a:buChar char="•"/>
              <a:tabLst>
                <a:tab pos="279400" algn="l"/>
              </a:tabLst>
            </a:pP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Arbitrarily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defined as continued bubbling of chest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</a:t>
            </a:r>
            <a:r>
              <a:rPr sz="3200" b="1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48hrs  after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insertion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79400" marR="253365" indent="-228600">
              <a:lnSpc>
                <a:spcPts val="3460"/>
              </a:lnSpc>
              <a:spcBef>
                <a:spcPts val="985"/>
              </a:spcBef>
              <a:buFont typeface="Arial" panose="020B0604020202020204"/>
              <a:buChar char="•"/>
              <a:tabLst>
                <a:tab pos="2794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Consider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suction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(–10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–20cmH</a:t>
            </a:r>
            <a:r>
              <a:rPr sz="3150" b="1" baseline="-21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O),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insertion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large-  bore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drain,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and/or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thoracic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surgical</a:t>
            </a:r>
            <a:r>
              <a:rPr sz="3200" b="1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referral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79400" marR="197485" indent="-228600">
              <a:lnSpc>
                <a:spcPct val="90000"/>
              </a:lnSpc>
              <a:spcBef>
                <a:spcPts val="945"/>
              </a:spcBef>
              <a:buFont typeface="Arial" panose="020B0604020202020204"/>
              <a:buChar char="•"/>
              <a:tabLst>
                <a:tab pos="2794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Check that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persistent bubbling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not the result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‘outside’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being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sucked down the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drain,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e.g. following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displacement such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that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hole lies outside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 </a:t>
            </a:r>
            <a:r>
              <a:rPr sz="3200" b="1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cavity, 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enlargement of the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track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occurs, allowing outside  air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enter and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then be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aspirated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down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3200" b="1" spc="-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drain.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9155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Surgical</a:t>
            </a:r>
            <a:r>
              <a:rPr sz="7200" spc="-40" dirty="0"/>
              <a:t> </a:t>
            </a:r>
            <a:r>
              <a:rPr sz="7200" spc="-5" dirty="0"/>
              <a:t>management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1863699"/>
            <a:ext cx="11971020" cy="4870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i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Indications </a:t>
            </a:r>
            <a:r>
              <a:rPr sz="3200" b="1" i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3200" b="1" i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cardiothoracic </a:t>
            </a:r>
            <a:r>
              <a:rPr sz="3200" b="1" i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surgical</a:t>
            </a:r>
            <a:r>
              <a:rPr sz="3200" b="1" i="1" spc="-2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referral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Second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ipsilateral</a:t>
            </a:r>
            <a:r>
              <a:rPr sz="3200" b="1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First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contralateral</a:t>
            </a:r>
            <a:r>
              <a:rPr sz="3200" b="1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Bilateral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spontaneous</a:t>
            </a:r>
            <a:r>
              <a:rPr sz="3200" b="1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ts val="346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Persistent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 leak or failure of lung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re-expand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(3–5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days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drainage)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Spontaneous</a:t>
            </a:r>
            <a:r>
              <a:rPr sz="3200" b="1" spc="-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haemothorax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241300" marR="2552065" indent="-228600">
              <a:lnSpc>
                <a:spcPts val="3460"/>
              </a:lnSpc>
              <a:spcBef>
                <a:spcPts val="106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Professions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at risk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(e.g.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pilots, divers) after first 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9155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Surgical</a:t>
            </a:r>
            <a:r>
              <a:rPr sz="7200" spc="-40" dirty="0"/>
              <a:t> </a:t>
            </a:r>
            <a:r>
              <a:rPr sz="7200" spc="-5" dirty="0"/>
              <a:t>management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1945639"/>
            <a:ext cx="11919585" cy="47180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22860" indent="-228600">
              <a:lnSpc>
                <a:spcPts val="3460"/>
              </a:lnSpc>
              <a:spcBef>
                <a:spcPts val="53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i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Surgical </a:t>
            </a:r>
            <a:r>
              <a:rPr sz="3200" b="1" i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treatments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aim </a:t>
            </a:r>
            <a:r>
              <a:rPr sz="32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to repair the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apical hole or </a:t>
            </a:r>
            <a:r>
              <a:rPr sz="32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bleb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and  close </a:t>
            </a:r>
            <a:r>
              <a:rPr sz="32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200" b="1" spc="-1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pleural</a:t>
            </a:r>
            <a:r>
              <a:rPr sz="3200" b="1" spc="-4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space.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2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3200" b="1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Video </a:t>
            </a:r>
            <a:r>
              <a:rPr sz="32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Assisted </a:t>
            </a:r>
            <a:r>
              <a:rPr sz="32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Thoracic</a:t>
            </a:r>
            <a:r>
              <a:rPr sz="3200" b="1" i="1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Surgery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90000"/>
              </a:lnSpc>
              <a:spcBef>
                <a:spcPts val="995"/>
              </a:spcBef>
            </a:pPr>
            <a:r>
              <a:rPr sz="3200" b="1" i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ecurrence </a:t>
            </a:r>
            <a:r>
              <a:rPr sz="32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rates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are higher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than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for open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thoracotomy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(4%</a:t>
            </a:r>
            <a:r>
              <a:rPr sz="3200" b="1" spc="-1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vs  1.5%)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although less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invasive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procedure and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shorter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hospital  </a:t>
            </a:r>
            <a:r>
              <a:rPr sz="3200" b="1" spc="-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stay.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Apical blebs/bullae are stapled, and mechanical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  abrasion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and/ or parietal pleurectomy </a:t>
            </a:r>
            <a:r>
              <a:rPr sz="32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(rather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than talc 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poudrage)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usually favoured for closure of the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pleural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space. 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Often the procedure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choice </a:t>
            </a:r>
            <a:r>
              <a:rPr sz="32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32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young patients with primary  </a:t>
            </a:r>
            <a:r>
              <a:rPr sz="32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pneumothorax.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9155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Surgical</a:t>
            </a:r>
            <a:r>
              <a:rPr sz="7200" spc="-40" dirty="0"/>
              <a:t> </a:t>
            </a:r>
            <a:r>
              <a:rPr sz="7200" spc="-5" dirty="0"/>
              <a:t>management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1987118"/>
            <a:ext cx="5391150" cy="28359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9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200" b="1" i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Surgical </a:t>
            </a:r>
            <a:r>
              <a:rPr sz="3200" b="1" i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treatments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aim</a:t>
            </a:r>
            <a:r>
              <a:rPr sz="3200" b="1" spc="-8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to  repair the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apical hole or  bleb and close </a:t>
            </a:r>
            <a:r>
              <a:rPr sz="3200" b="1" spc="-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200" b="1" spc="-1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pleural  </a:t>
            </a:r>
            <a:r>
              <a:rPr sz="3200" b="1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space.</a:t>
            </a: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527685" marR="251460" indent="-515620">
              <a:lnSpc>
                <a:spcPts val="3460"/>
              </a:lnSpc>
              <a:spcBef>
                <a:spcPts val="1045"/>
              </a:spcBef>
            </a:pPr>
            <a:r>
              <a:rPr sz="32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3200" b="1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Video </a:t>
            </a:r>
            <a:r>
              <a:rPr sz="32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Assisted</a:t>
            </a:r>
            <a:r>
              <a:rPr sz="3200" b="1" i="1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Thoracic  </a:t>
            </a:r>
            <a:r>
              <a:rPr sz="32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Surgery</a:t>
            </a:r>
            <a:endParaRPr sz="3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2014726"/>
            <a:ext cx="6705599" cy="48432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9155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Surgical</a:t>
            </a:r>
            <a:r>
              <a:rPr sz="7200" spc="-40" dirty="0"/>
              <a:t> </a:t>
            </a:r>
            <a:r>
              <a:rPr sz="7200" spc="-5" dirty="0"/>
              <a:t>management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1865846"/>
            <a:ext cx="11410950" cy="4611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86105" indent="-574040">
              <a:lnSpc>
                <a:spcPct val="100000"/>
              </a:lnSpc>
              <a:spcBef>
                <a:spcPts val="665"/>
              </a:spcBef>
              <a:buAutoNum type="arabicPeriod" startAt="2"/>
              <a:tabLst>
                <a:tab pos="586740" algn="l"/>
              </a:tabLst>
            </a:pPr>
            <a:r>
              <a:rPr sz="3600" b="1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Open</a:t>
            </a:r>
            <a:r>
              <a:rPr sz="36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Thoracotomy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3890"/>
              </a:lnSpc>
              <a:spcBef>
                <a:spcPts val="1055"/>
              </a:spcBef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Same </a:t>
            </a:r>
            <a:r>
              <a:rPr sz="36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range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operative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interventions undertaken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  for </a:t>
            </a:r>
            <a:r>
              <a:rPr sz="3600" b="1" spc="-1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VATS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but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associated with longer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recovery (albeit 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with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marginally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lower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recurrence</a:t>
            </a:r>
            <a:r>
              <a:rPr sz="3600" b="1" spc="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rates)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4650">
              <a:latin typeface="Trebuchet MS" panose="020B0603020202020204"/>
              <a:cs typeface="Trebuchet MS" panose="020B0603020202020204"/>
            </a:endParaRPr>
          </a:p>
          <a:p>
            <a:pPr marL="586740" indent="-57467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587375" algn="l"/>
              </a:tabLst>
            </a:pPr>
            <a:r>
              <a:rPr sz="3600" b="1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Transaxillary</a:t>
            </a:r>
            <a:r>
              <a:rPr sz="3600" b="1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mini-thoracotomy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12700" marR="145415">
              <a:lnSpc>
                <a:spcPts val="3890"/>
              </a:lnSpc>
              <a:spcBef>
                <a:spcPts val="1050"/>
              </a:spcBef>
            </a:pPr>
            <a:r>
              <a:rPr sz="3600" b="1" i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relatively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small axillary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incision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may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 a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less invasive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alternative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open</a:t>
            </a:r>
            <a:r>
              <a:rPr sz="3600" b="1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thoracotomy.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9107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Chemical</a:t>
            </a:r>
            <a:r>
              <a:rPr sz="7200" spc="-80" dirty="0"/>
              <a:t> </a:t>
            </a:r>
            <a:r>
              <a:rPr sz="7200" spc="-5" dirty="0"/>
              <a:t>pleurodesis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162864" y="1842795"/>
            <a:ext cx="11918315" cy="48888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b="1" spc="-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Talc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2800" b="1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Tetracycline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most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commonly</a:t>
            </a:r>
            <a:r>
              <a:rPr sz="2800" b="1" spc="1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used.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Can be performed </a:t>
            </a:r>
            <a:r>
              <a:rPr sz="2800" b="1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via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intercostal </a:t>
            </a:r>
            <a:r>
              <a:rPr sz="28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or at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1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VATS.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405765" indent="-229235">
              <a:lnSpc>
                <a:spcPts val="3020"/>
              </a:lnSpc>
              <a:spcBef>
                <a:spcPts val="1045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b="1" spc="-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Failure </a:t>
            </a:r>
            <a:r>
              <a:rPr sz="28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rates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around </a:t>
            </a:r>
            <a:r>
              <a:rPr sz="28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10–20%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some concern about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long-term  safety of </a:t>
            </a:r>
            <a:r>
              <a:rPr sz="28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intrapleural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talc; therefore not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recommended in younger  patients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5080" indent="-229235">
              <a:lnSpc>
                <a:spcPts val="3020"/>
              </a:lnSpc>
              <a:spcBef>
                <a:spcPts val="101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Consider pleurodesis </a:t>
            </a:r>
            <a:r>
              <a:rPr sz="2800" b="1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via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intercostal </a:t>
            </a:r>
            <a:r>
              <a:rPr sz="2800" b="1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drain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only as a last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resort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older  patients with recurrent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whom surgery would be  high risk (e.g. patients with severe</a:t>
            </a:r>
            <a:r>
              <a:rPr sz="28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COPD)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marL="241300" marR="158115" indent="-229235">
              <a:lnSpc>
                <a:spcPts val="3020"/>
              </a:lnSpc>
              <a:spcBef>
                <a:spcPts val="1020"/>
              </a:spcBef>
              <a:buFont typeface="Arial" panose="020B0604020202020204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Likelihood of successful pleurodesis in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setting of an incompletely  re-expanded lung with a persistent </a:t>
            </a:r>
            <a:r>
              <a:rPr sz="28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leak remains uncertain,  although it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may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be attempted if surgery is </a:t>
            </a:r>
            <a:r>
              <a:rPr sz="28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not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</a:t>
            </a:r>
            <a:r>
              <a:rPr sz="2800" b="1" spc="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option.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89357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0" dirty="0"/>
              <a:t>Further</a:t>
            </a:r>
            <a:r>
              <a:rPr sz="7200" spc="-95" dirty="0"/>
              <a:t> </a:t>
            </a:r>
            <a:r>
              <a:rPr sz="7200" spc="-5" dirty="0"/>
              <a:t>Management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1844014"/>
            <a:ext cx="12028805" cy="49434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Outpatient</a:t>
            </a:r>
            <a:r>
              <a:rPr sz="2600" b="1" spc="-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follow-up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241300" marR="266065" indent="-228600">
              <a:lnSpc>
                <a:spcPts val="2810"/>
              </a:lnSpc>
              <a:spcBef>
                <a:spcPts val="105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Repeat CXR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ensure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resolution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normal </a:t>
            </a:r>
            <a:r>
              <a:rPr sz="2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appearance 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underlying</a:t>
            </a:r>
            <a:r>
              <a:rPr sz="2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lungs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Discuss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risk of recurrence, and emphasize smoking cessation,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if</a:t>
            </a:r>
            <a:r>
              <a:rPr sz="2600" b="1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appropriate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241300" marR="73025" indent="-228600">
              <a:lnSpc>
                <a:spcPct val="90000"/>
              </a:lnSpc>
              <a:spcBef>
                <a:spcPts val="99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Ascent to altitude with a </a:t>
            </a:r>
            <a:r>
              <a:rPr sz="2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potentially hazardous. 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Guidelines recommend that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patients should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not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fly for at least 1 week from 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resolution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spontaneous </a:t>
            </a:r>
            <a:r>
              <a:rPr sz="2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on CXR. This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time interval is  </a:t>
            </a:r>
            <a:r>
              <a:rPr sz="2600" b="1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arbitrary, however,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patients should understand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that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there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high 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initial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risk of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recurrence that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falls with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time,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they may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wish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avoid  flying for a longer period, e.g. 1</a:t>
            </a:r>
            <a:r>
              <a:rPr sz="2600" b="1" spc="-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year</a:t>
            </a:r>
            <a:endParaRPr sz="2600">
              <a:latin typeface="Trebuchet MS" panose="020B0603020202020204"/>
              <a:cs typeface="Trebuchet MS" panose="020B0603020202020204"/>
            </a:endParaRPr>
          </a:p>
          <a:p>
            <a:pPr marL="241300" marR="1470025" indent="-228600">
              <a:lnSpc>
                <a:spcPts val="2810"/>
              </a:lnSpc>
              <a:spcBef>
                <a:spcPts val="104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2600" b="1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Advise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never to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dive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the future,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unless patient has undergone a  definitive </a:t>
            </a:r>
            <a:r>
              <a:rPr sz="2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surgical</a:t>
            </a:r>
            <a:r>
              <a:rPr sz="2600" b="1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procedure.</a:t>
            </a:r>
            <a:endParaRPr sz="2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690372"/>
            <a:ext cx="10375900" cy="1359535"/>
            <a:chOff x="202692" y="690372"/>
            <a:chExt cx="10375900" cy="1359535"/>
          </a:xfrm>
        </p:grpSpPr>
        <p:sp>
          <p:nvSpPr>
            <p:cNvPr id="3" name="object 3"/>
            <p:cNvSpPr/>
            <p:nvPr/>
          </p:nvSpPr>
          <p:spPr>
            <a:xfrm>
              <a:off x="202692" y="690372"/>
              <a:ext cx="5638800" cy="135940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30724" y="690372"/>
              <a:ext cx="5547360" cy="13594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290" y="860247"/>
            <a:ext cx="9592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FECDF"/>
                </a:solidFill>
              </a:rPr>
              <a:t>Clinical </a:t>
            </a:r>
            <a:r>
              <a:rPr sz="4800" spc="-75" dirty="0">
                <a:solidFill>
                  <a:srgbClr val="EFECDF"/>
                </a:solidFill>
              </a:rPr>
              <a:t>Types </a:t>
            </a:r>
            <a:r>
              <a:rPr sz="4800" dirty="0">
                <a:solidFill>
                  <a:srgbClr val="EFECDF"/>
                </a:solidFill>
              </a:rPr>
              <a:t>of</a:t>
            </a:r>
            <a:r>
              <a:rPr sz="4800" spc="-20" dirty="0">
                <a:solidFill>
                  <a:srgbClr val="EFECDF"/>
                </a:solidFill>
              </a:rPr>
              <a:t> </a:t>
            </a:r>
            <a:r>
              <a:rPr sz="4800" spc="-15" dirty="0">
                <a:solidFill>
                  <a:srgbClr val="EFECDF"/>
                </a:solidFill>
              </a:rPr>
              <a:t>Pneumothoraces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2651632" y="1968817"/>
            <a:ext cx="6216650" cy="1346200"/>
            <a:chOff x="2651632" y="1968817"/>
            <a:chExt cx="6216650" cy="1346200"/>
          </a:xfrm>
        </p:grpSpPr>
        <p:sp>
          <p:nvSpPr>
            <p:cNvPr id="7" name="object 7"/>
            <p:cNvSpPr/>
            <p:nvPr/>
          </p:nvSpPr>
          <p:spPr>
            <a:xfrm>
              <a:off x="5759957" y="2858261"/>
              <a:ext cx="3093720" cy="441959"/>
            </a:xfrm>
            <a:custGeom>
              <a:avLst/>
              <a:gdLst/>
              <a:ahLst/>
              <a:cxnLst/>
              <a:rect l="l" t="t" r="r" b="b"/>
              <a:pathLst>
                <a:path w="3093720" h="441960">
                  <a:moveTo>
                    <a:pt x="3093719" y="441960"/>
                  </a:moveTo>
                  <a:lnTo>
                    <a:pt x="3093719" y="327533"/>
                  </a:lnTo>
                  <a:lnTo>
                    <a:pt x="0" y="327533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61481" y="2856737"/>
              <a:ext cx="3175" cy="441959"/>
            </a:xfrm>
            <a:custGeom>
              <a:avLst/>
              <a:gdLst/>
              <a:ahLst/>
              <a:cxnLst/>
              <a:rect l="l" t="t" r="r" b="b"/>
              <a:pathLst>
                <a:path w="3175" h="441960">
                  <a:moveTo>
                    <a:pt x="0" y="441960"/>
                  </a:moveTo>
                  <a:lnTo>
                    <a:pt x="3047" y="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666237" y="2858261"/>
              <a:ext cx="3093720" cy="441959"/>
            </a:xfrm>
            <a:custGeom>
              <a:avLst/>
              <a:gdLst/>
              <a:ahLst/>
              <a:cxnLst/>
              <a:rect l="l" t="t" r="r" b="b"/>
              <a:pathLst>
                <a:path w="3093720" h="441960">
                  <a:moveTo>
                    <a:pt x="0" y="441960"/>
                  </a:moveTo>
                  <a:lnTo>
                    <a:pt x="0" y="327533"/>
                  </a:lnTo>
                  <a:lnTo>
                    <a:pt x="3093720" y="327533"/>
                  </a:lnTo>
                  <a:lnTo>
                    <a:pt x="3093720" y="0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33315" y="197357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59" h="883919">
                  <a:moveTo>
                    <a:pt x="2504440" y="0"/>
                  </a:moveTo>
                  <a:lnTo>
                    <a:pt x="147320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20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20" y="883920"/>
                  </a:lnTo>
                  <a:lnTo>
                    <a:pt x="2504440" y="883920"/>
                  </a:lnTo>
                  <a:lnTo>
                    <a:pt x="2551021" y="876413"/>
                  </a:lnTo>
                  <a:lnTo>
                    <a:pt x="2591464" y="855508"/>
                  </a:lnTo>
                  <a:lnTo>
                    <a:pt x="2623348" y="823624"/>
                  </a:lnTo>
                  <a:lnTo>
                    <a:pt x="2644253" y="783181"/>
                  </a:lnTo>
                  <a:lnTo>
                    <a:pt x="2651760" y="736600"/>
                  </a:lnTo>
                  <a:lnTo>
                    <a:pt x="2651760" y="147320"/>
                  </a:lnTo>
                  <a:lnTo>
                    <a:pt x="2644253" y="100738"/>
                  </a:lnTo>
                  <a:lnTo>
                    <a:pt x="2623348" y="60295"/>
                  </a:lnTo>
                  <a:lnTo>
                    <a:pt x="2591464" y="28411"/>
                  </a:lnTo>
                  <a:lnTo>
                    <a:pt x="2551021" y="7506"/>
                  </a:lnTo>
                  <a:lnTo>
                    <a:pt x="250444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33315" y="197357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59" h="883919">
                  <a:moveTo>
                    <a:pt x="0" y="147320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20" y="0"/>
                  </a:lnTo>
                  <a:lnTo>
                    <a:pt x="2504440" y="0"/>
                  </a:lnTo>
                  <a:lnTo>
                    <a:pt x="2551021" y="7506"/>
                  </a:lnTo>
                  <a:lnTo>
                    <a:pt x="2591464" y="28411"/>
                  </a:lnTo>
                  <a:lnTo>
                    <a:pt x="2623348" y="60295"/>
                  </a:lnTo>
                  <a:lnTo>
                    <a:pt x="2644253" y="100738"/>
                  </a:lnTo>
                  <a:lnTo>
                    <a:pt x="2651760" y="147320"/>
                  </a:lnTo>
                  <a:lnTo>
                    <a:pt x="2651760" y="736600"/>
                  </a:lnTo>
                  <a:lnTo>
                    <a:pt x="2644253" y="783181"/>
                  </a:lnTo>
                  <a:lnTo>
                    <a:pt x="2623348" y="823624"/>
                  </a:lnTo>
                  <a:lnTo>
                    <a:pt x="2591464" y="855508"/>
                  </a:lnTo>
                  <a:lnTo>
                    <a:pt x="2551021" y="876413"/>
                  </a:lnTo>
                  <a:lnTo>
                    <a:pt x="2504440" y="883920"/>
                  </a:lnTo>
                  <a:lnTo>
                    <a:pt x="147320" y="883920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2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685791" y="2218131"/>
            <a:ext cx="20720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300" b="1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23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eum</a:t>
            </a:r>
            <a:r>
              <a:rPr sz="2300" b="1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3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th</a:t>
            </a:r>
            <a:r>
              <a:rPr sz="2300" b="1" spc="-1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3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300" b="1" spc="-1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300" b="1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x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34833" y="3294697"/>
            <a:ext cx="2661285" cy="893444"/>
            <a:chOff x="1334833" y="3294697"/>
            <a:chExt cx="2661285" cy="893444"/>
          </a:xfrm>
        </p:grpSpPr>
        <p:sp>
          <p:nvSpPr>
            <p:cNvPr id="14" name="object 14"/>
            <p:cNvSpPr/>
            <p:nvPr/>
          </p:nvSpPr>
          <p:spPr>
            <a:xfrm>
              <a:off x="1339596" y="329945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60" h="883920">
                  <a:moveTo>
                    <a:pt x="2504440" y="0"/>
                  </a:moveTo>
                  <a:lnTo>
                    <a:pt x="147319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19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19" y="883919"/>
                  </a:lnTo>
                  <a:lnTo>
                    <a:pt x="2504440" y="883919"/>
                  </a:lnTo>
                  <a:lnTo>
                    <a:pt x="2551021" y="876413"/>
                  </a:lnTo>
                  <a:lnTo>
                    <a:pt x="2591464" y="855508"/>
                  </a:lnTo>
                  <a:lnTo>
                    <a:pt x="2623348" y="823624"/>
                  </a:lnTo>
                  <a:lnTo>
                    <a:pt x="2644253" y="783181"/>
                  </a:lnTo>
                  <a:lnTo>
                    <a:pt x="2651759" y="736600"/>
                  </a:lnTo>
                  <a:lnTo>
                    <a:pt x="2651759" y="147319"/>
                  </a:lnTo>
                  <a:lnTo>
                    <a:pt x="2644253" y="100738"/>
                  </a:lnTo>
                  <a:lnTo>
                    <a:pt x="2623348" y="60295"/>
                  </a:lnTo>
                  <a:lnTo>
                    <a:pt x="2591464" y="28411"/>
                  </a:lnTo>
                  <a:lnTo>
                    <a:pt x="2551021" y="7506"/>
                  </a:lnTo>
                  <a:lnTo>
                    <a:pt x="25044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39596" y="329945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60" h="883920">
                  <a:moveTo>
                    <a:pt x="0" y="147319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19" y="0"/>
                  </a:lnTo>
                  <a:lnTo>
                    <a:pt x="2504440" y="0"/>
                  </a:lnTo>
                  <a:lnTo>
                    <a:pt x="2551021" y="7506"/>
                  </a:lnTo>
                  <a:lnTo>
                    <a:pt x="2591464" y="28411"/>
                  </a:lnTo>
                  <a:lnTo>
                    <a:pt x="2623348" y="60295"/>
                  </a:lnTo>
                  <a:lnTo>
                    <a:pt x="2644253" y="100738"/>
                  </a:lnTo>
                  <a:lnTo>
                    <a:pt x="2651759" y="147319"/>
                  </a:lnTo>
                  <a:lnTo>
                    <a:pt x="2651759" y="736600"/>
                  </a:lnTo>
                  <a:lnTo>
                    <a:pt x="2644253" y="783181"/>
                  </a:lnTo>
                  <a:lnTo>
                    <a:pt x="2623348" y="823624"/>
                  </a:lnTo>
                  <a:lnTo>
                    <a:pt x="2591464" y="855508"/>
                  </a:lnTo>
                  <a:lnTo>
                    <a:pt x="2551021" y="876413"/>
                  </a:lnTo>
                  <a:lnTo>
                    <a:pt x="2504440" y="883919"/>
                  </a:lnTo>
                  <a:lnTo>
                    <a:pt x="147319" y="883919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760982" y="3369309"/>
            <a:ext cx="1891664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656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Closed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pneumothorax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28553" y="3279647"/>
            <a:ext cx="2661285" cy="908685"/>
            <a:chOff x="4428553" y="3279647"/>
            <a:chExt cx="2661285" cy="908685"/>
          </a:xfrm>
        </p:grpSpPr>
        <p:sp>
          <p:nvSpPr>
            <p:cNvPr id="18" name="object 18"/>
            <p:cNvSpPr/>
            <p:nvPr/>
          </p:nvSpPr>
          <p:spPr>
            <a:xfrm>
              <a:off x="4433315" y="329945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59" h="883920">
                  <a:moveTo>
                    <a:pt x="2504440" y="0"/>
                  </a:moveTo>
                  <a:lnTo>
                    <a:pt x="147320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19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20" y="883919"/>
                  </a:lnTo>
                  <a:lnTo>
                    <a:pt x="2504440" y="883919"/>
                  </a:lnTo>
                  <a:lnTo>
                    <a:pt x="2551021" y="876413"/>
                  </a:lnTo>
                  <a:lnTo>
                    <a:pt x="2591464" y="855508"/>
                  </a:lnTo>
                  <a:lnTo>
                    <a:pt x="2623348" y="823624"/>
                  </a:lnTo>
                  <a:lnTo>
                    <a:pt x="2644253" y="783181"/>
                  </a:lnTo>
                  <a:lnTo>
                    <a:pt x="2651760" y="736600"/>
                  </a:lnTo>
                  <a:lnTo>
                    <a:pt x="2651760" y="147319"/>
                  </a:lnTo>
                  <a:lnTo>
                    <a:pt x="2644253" y="100738"/>
                  </a:lnTo>
                  <a:lnTo>
                    <a:pt x="2623348" y="60295"/>
                  </a:lnTo>
                  <a:lnTo>
                    <a:pt x="2591464" y="28411"/>
                  </a:lnTo>
                  <a:lnTo>
                    <a:pt x="2551021" y="7506"/>
                  </a:lnTo>
                  <a:lnTo>
                    <a:pt x="25044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33315" y="329945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59" h="883920">
                  <a:moveTo>
                    <a:pt x="0" y="147319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20" y="0"/>
                  </a:lnTo>
                  <a:lnTo>
                    <a:pt x="2504440" y="0"/>
                  </a:lnTo>
                  <a:lnTo>
                    <a:pt x="2551021" y="7506"/>
                  </a:lnTo>
                  <a:lnTo>
                    <a:pt x="2591464" y="28411"/>
                  </a:lnTo>
                  <a:lnTo>
                    <a:pt x="2623348" y="60295"/>
                  </a:lnTo>
                  <a:lnTo>
                    <a:pt x="2644253" y="100738"/>
                  </a:lnTo>
                  <a:lnTo>
                    <a:pt x="2651760" y="147319"/>
                  </a:lnTo>
                  <a:lnTo>
                    <a:pt x="2651760" y="736600"/>
                  </a:lnTo>
                  <a:lnTo>
                    <a:pt x="2644253" y="783181"/>
                  </a:lnTo>
                  <a:lnTo>
                    <a:pt x="2623348" y="823624"/>
                  </a:lnTo>
                  <a:lnTo>
                    <a:pt x="2591464" y="855508"/>
                  </a:lnTo>
                  <a:lnTo>
                    <a:pt x="2551021" y="876413"/>
                  </a:lnTo>
                  <a:lnTo>
                    <a:pt x="2504440" y="883919"/>
                  </a:lnTo>
                  <a:lnTo>
                    <a:pt x="147320" y="883919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699759" y="3279647"/>
              <a:ext cx="687324" cy="691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813808" y="3361690"/>
            <a:ext cx="1891664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Ope</a:t>
            </a:r>
            <a:r>
              <a:rPr sz="2400" b="1" spc="-5" dirty="0">
                <a:solidFill>
                  <a:srgbClr val="00AF50"/>
                </a:solidFill>
                <a:latin typeface="Trebuchet MS" panose="020B0603020202020204"/>
                <a:cs typeface="Trebuchet MS" panose="020B0603020202020204"/>
              </a:rPr>
              <a:t>n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pneumothorax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22273" y="3294697"/>
            <a:ext cx="2661285" cy="893444"/>
            <a:chOff x="7522273" y="3294697"/>
            <a:chExt cx="2661285" cy="893444"/>
          </a:xfrm>
        </p:grpSpPr>
        <p:sp>
          <p:nvSpPr>
            <p:cNvPr id="23" name="object 23"/>
            <p:cNvSpPr/>
            <p:nvPr/>
          </p:nvSpPr>
          <p:spPr>
            <a:xfrm>
              <a:off x="7527035" y="329945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59" h="883920">
                  <a:moveTo>
                    <a:pt x="2504440" y="0"/>
                  </a:moveTo>
                  <a:lnTo>
                    <a:pt x="147320" y="0"/>
                  </a:lnTo>
                  <a:lnTo>
                    <a:pt x="100738" y="7506"/>
                  </a:lnTo>
                  <a:lnTo>
                    <a:pt x="60295" y="28411"/>
                  </a:lnTo>
                  <a:lnTo>
                    <a:pt x="28411" y="60295"/>
                  </a:lnTo>
                  <a:lnTo>
                    <a:pt x="7506" y="100738"/>
                  </a:lnTo>
                  <a:lnTo>
                    <a:pt x="0" y="147319"/>
                  </a:lnTo>
                  <a:lnTo>
                    <a:pt x="0" y="736600"/>
                  </a:lnTo>
                  <a:lnTo>
                    <a:pt x="7506" y="783181"/>
                  </a:lnTo>
                  <a:lnTo>
                    <a:pt x="28411" y="823624"/>
                  </a:lnTo>
                  <a:lnTo>
                    <a:pt x="60295" y="855508"/>
                  </a:lnTo>
                  <a:lnTo>
                    <a:pt x="100738" y="876413"/>
                  </a:lnTo>
                  <a:lnTo>
                    <a:pt x="147320" y="883919"/>
                  </a:lnTo>
                  <a:lnTo>
                    <a:pt x="2504440" y="883919"/>
                  </a:lnTo>
                  <a:lnTo>
                    <a:pt x="2551021" y="876413"/>
                  </a:lnTo>
                  <a:lnTo>
                    <a:pt x="2591464" y="855508"/>
                  </a:lnTo>
                  <a:lnTo>
                    <a:pt x="2623348" y="823624"/>
                  </a:lnTo>
                  <a:lnTo>
                    <a:pt x="2644253" y="783181"/>
                  </a:lnTo>
                  <a:lnTo>
                    <a:pt x="2651760" y="736600"/>
                  </a:lnTo>
                  <a:lnTo>
                    <a:pt x="2651760" y="147319"/>
                  </a:lnTo>
                  <a:lnTo>
                    <a:pt x="2644253" y="100738"/>
                  </a:lnTo>
                  <a:lnTo>
                    <a:pt x="2623348" y="60295"/>
                  </a:lnTo>
                  <a:lnTo>
                    <a:pt x="2591464" y="28411"/>
                  </a:lnTo>
                  <a:lnTo>
                    <a:pt x="2551021" y="7506"/>
                  </a:lnTo>
                  <a:lnTo>
                    <a:pt x="25044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527035" y="3299459"/>
              <a:ext cx="2651760" cy="883919"/>
            </a:xfrm>
            <a:custGeom>
              <a:avLst/>
              <a:gdLst/>
              <a:ahLst/>
              <a:cxnLst/>
              <a:rect l="l" t="t" r="r" b="b"/>
              <a:pathLst>
                <a:path w="2651759" h="883920">
                  <a:moveTo>
                    <a:pt x="0" y="147319"/>
                  </a:moveTo>
                  <a:lnTo>
                    <a:pt x="7506" y="100738"/>
                  </a:lnTo>
                  <a:lnTo>
                    <a:pt x="28411" y="60295"/>
                  </a:lnTo>
                  <a:lnTo>
                    <a:pt x="60295" y="28411"/>
                  </a:lnTo>
                  <a:lnTo>
                    <a:pt x="100738" y="7506"/>
                  </a:lnTo>
                  <a:lnTo>
                    <a:pt x="147320" y="0"/>
                  </a:lnTo>
                  <a:lnTo>
                    <a:pt x="2504440" y="0"/>
                  </a:lnTo>
                  <a:lnTo>
                    <a:pt x="2551021" y="7506"/>
                  </a:lnTo>
                  <a:lnTo>
                    <a:pt x="2591464" y="28411"/>
                  </a:lnTo>
                  <a:lnTo>
                    <a:pt x="2623348" y="60295"/>
                  </a:lnTo>
                  <a:lnTo>
                    <a:pt x="2644253" y="100738"/>
                  </a:lnTo>
                  <a:lnTo>
                    <a:pt x="2651760" y="147319"/>
                  </a:lnTo>
                  <a:lnTo>
                    <a:pt x="2651760" y="736600"/>
                  </a:lnTo>
                  <a:lnTo>
                    <a:pt x="2644253" y="783181"/>
                  </a:lnTo>
                  <a:lnTo>
                    <a:pt x="2623348" y="823624"/>
                  </a:lnTo>
                  <a:lnTo>
                    <a:pt x="2591464" y="855508"/>
                  </a:lnTo>
                  <a:lnTo>
                    <a:pt x="2551021" y="876413"/>
                  </a:lnTo>
                  <a:lnTo>
                    <a:pt x="2504440" y="883919"/>
                  </a:lnTo>
                  <a:lnTo>
                    <a:pt x="147320" y="883919"/>
                  </a:lnTo>
                  <a:lnTo>
                    <a:pt x="100738" y="876413"/>
                  </a:lnTo>
                  <a:lnTo>
                    <a:pt x="60295" y="855508"/>
                  </a:lnTo>
                  <a:lnTo>
                    <a:pt x="28411" y="823624"/>
                  </a:lnTo>
                  <a:lnTo>
                    <a:pt x="7506" y="783181"/>
                  </a:lnTo>
                  <a:lnTo>
                    <a:pt x="0" y="736600"/>
                  </a:lnTo>
                  <a:lnTo>
                    <a:pt x="0" y="1473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907781" y="3369309"/>
            <a:ext cx="1891664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6675" algn="ctr">
              <a:lnSpc>
                <a:spcPct val="100000"/>
              </a:lnSpc>
              <a:spcBef>
                <a:spcPts val="105"/>
              </a:spcBef>
            </a:pPr>
            <a:r>
              <a:rPr sz="2300" b="1" spc="-2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Tension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300" spc="-5" dirty="0">
                <a:solidFill>
                  <a:srgbClr val="00AF50"/>
                </a:solidFill>
                <a:latin typeface="Arial" panose="020B0604020202020204"/>
                <a:cs typeface="Arial" panose="020B0604020202020204"/>
              </a:rPr>
              <a:t>pneumothorax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92936" y="4235194"/>
            <a:ext cx="2545080" cy="2546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41520" y="4235194"/>
            <a:ext cx="2436876" cy="2584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48016" y="4223003"/>
            <a:ext cx="2253996" cy="2609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230630"/>
          </a:xfrm>
        </p:spPr>
        <p:txBody>
          <a:bodyPr/>
          <a:p>
            <a:r>
              <a:rPr lang="en-IN" altLang="en-US">
                <a:solidFill>
                  <a:srgbClr val="FF0000"/>
                </a:solidFill>
              </a:rPr>
              <a:t>Thank you</a:t>
            </a:r>
            <a:endParaRPr lang="en-IN" altLang="en-US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692" y="690372"/>
            <a:ext cx="10375900" cy="1359535"/>
            <a:chOff x="202692" y="690372"/>
            <a:chExt cx="10375900" cy="1359535"/>
          </a:xfrm>
        </p:grpSpPr>
        <p:sp>
          <p:nvSpPr>
            <p:cNvPr id="3" name="object 3"/>
            <p:cNvSpPr/>
            <p:nvPr/>
          </p:nvSpPr>
          <p:spPr>
            <a:xfrm>
              <a:off x="202692" y="690372"/>
              <a:ext cx="5638800" cy="135940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30724" y="690372"/>
              <a:ext cx="5547360" cy="13594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290" y="860247"/>
            <a:ext cx="9592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FECDF"/>
                </a:solidFill>
              </a:rPr>
              <a:t>Clinical </a:t>
            </a:r>
            <a:r>
              <a:rPr sz="4800" spc="-75" dirty="0">
                <a:solidFill>
                  <a:srgbClr val="EFECDF"/>
                </a:solidFill>
              </a:rPr>
              <a:t>Types </a:t>
            </a:r>
            <a:r>
              <a:rPr sz="4800" dirty="0">
                <a:solidFill>
                  <a:srgbClr val="EFECDF"/>
                </a:solidFill>
              </a:rPr>
              <a:t>of</a:t>
            </a:r>
            <a:r>
              <a:rPr sz="4800" spc="-20" dirty="0">
                <a:solidFill>
                  <a:srgbClr val="EFECDF"/>
                </a:solidFill>
              </a:rPr>
              <a:t> </a:t>
            </a:r>
            <a:r>
              <a:rPr sz="4800" spc="-15" dirty="0">
                <a:solidFill>
                  <a:srgbClr val="EFECDF"/>
                </a:solidFill>
              </a:rPr>
              <a:t>Pneumothoraces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1888235" y="1932430"/>
            <a:ext cx="7351775" cy="4925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5723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Epidemiology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2527808"/>
            <a:ext cx="12016740" cy="43116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885190" indent="-228600">
              <a:lnSpc>
                <a:spcPts val="3890"/>
              </a:lnSpc>
              <a:spcBef>
                <a:spcPts val="58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Annual incidence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around </a:t>
            </a:r>
            <a:r>
              <a:rPr sz="3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9 per </a:t>
            </a:r>
            <a:r>
              <a:rPr sz="3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 100,000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241300" marR="200660" indent="-228600">
              <a:lnSpc>
                <a:spcPts val="3890"/>
              </a:lnSpc>
              <a:spcBef>
                <a:spcPts val="100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Primary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pneumothoraces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occur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most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commonly in </a:t>
            </a: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tall </a:t>
            </a:r>
            <a:r>
              <a:rPr sz="36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 thin men </a:t>
            </a:r>
            <a:r>
              <a:rPr sz="3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aged </a:t>
            </a:r>
            <a:r>
              <a:rPr sz="36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between </a:t>
            </a:r>
            <a:r>
              <a:rPr sz="3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20 and</a:t>
            </a:r>
            <a:r>
              <a:rPr sz="3600" b="1" u="heavy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 panose="020B0603020202020204"/>
                <a:cs typeface="Trebuchet MS" panose="020B0603020202020204"/>
              </a:rPr>
              <a:t>40.</a:t>
            </a:r>
            <a:endParaRPr sz="36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94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They are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less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common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women </a:t>
            </a:r>
            <a:r>
              <a:rPr sz="3600" b="1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3600" b="1" spc="-2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♂</a:t>
            </a:r>
            <a:r>
              <a:rPr sz="3600" b="1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</a:t>
            </a:r>
            <a:r>
              <a:rPr sz="3600" b="1" spc="-23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♀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~5:1) — consider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possibility of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underlying lung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disease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(e.g.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LAM,  catamenial</a:t>
            </a:r>
            <a:r>
              <a:rPr sz="3600" b="1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r>
              <a:rPr lang="en-IN"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,marfans syndrome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649935"/>
            <a:ext cx="5723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/>
              <a:t>Epidemiology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8739" y="2570480"/>
            <a:ext cx="11896725" cy="46812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marR="190500" indent="-228600">
              <a:lnSpc>
                <a:spcPts val="3780"/>
              </a:lnSpc>
              <a:spcBef>
                <a:spcPts val="58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Cigarette or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cannabis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smoking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major risk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factor for  </a:t>
            </a:r>
            <a:r>
              <a:rPr sz="35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pneumothorax,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increasing the risk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by a factor of 22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  men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9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</a:t>
            </a:r>
            <a:r>
              <a:rPr sz="3500" b="1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women.</a:t>
            </a:r>
            <a:endParaRPr sz="35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mechanism is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unclear; a smoking-induced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influx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inflammatory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cells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may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both break down elastic lung  fibres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(causing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bulla formation) and cause small</a:t>
            </a:r>
            <a:r>
              <a:rPr sz="3500" b="1" spc="-1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airways  obstruction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(increasing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alveolar pressure and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the 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likelihood of </a:t>
            </a:r>
            <a:r>
              <a:rPr sz="35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interstitial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air</a:t>
            </a:r>
            <a:r>
              <a:rPr sz="3500" b="1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leak)</a:t>
            </a:r>
            <a:endParaRPr sz="3500" b="1" dirty="0">
              <a:solidFill>
                <a:srgbClr val="FFFFFF"/>
              </a:solidFill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buFont typeface="Arial" panose="020B0604020202020204"/>
              <a:buChar char="•"/>
              <a:tabLst>
                <a:tab pos="241300" algn="l"/>
              </a:tabLst>
            </a:pPr>
            <a:endParaRPr sz="35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81" y="755091"/>
            <a:ext cx="99682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Causes </a:t>
            </a:r>
            <a:r>
              <a:rPr sz="6000" dirty="0"/>
              <a:t>and</a:t>
            </a:r>
            <a:r>
              <a:rPr sz="6000" spc="-35" dirty="0"/>
              <a:t> </a:t>
            </a:r>
            <a:r>
              <a:rPr sz="6000" spc="-5" dirty="0"/>
              <a:t>pathophysiology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78739" y="1851172"/>
            <a:ext cx="11423015" cy="38061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764030" indent="-229235">
              <a:lnSpc>
                <a:spcPct val="100000"/>
              </a:lnSpc>
              <a:spcBef>
                <a:spcPts val="730"/>
              </a:spcBef>
              <a:buFont typeface="Arial" panose="020B0604020202020204"/>
              <a:buChar char="•"/>
              <a:tabLst>
                <a:tab pos="1764030" algn="l"/>
              </a:tabLst>
            </a:pPr>
            <a:r>
              <a:rPr sz="4000" b="1" i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Primary Spontaneous</a:t>
            </a:r>
            <a:r>
              <a:rPr sz="4000" b="1" i="1" spc="45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00" b="1" i="1" spc="-10" dirty="0">
                <a:solidFill>
                  <a:srgbClr val="FFC000"/>
                </a:solidFill>
                <a:latin typeface="Trebuchet MS" panose="020B0603020202020204"/>
                <a:cs typeface="Trebuchet MS" panose="020B0603020202020204"/>
              </a:rPr>
              <a:t>Pneumothorax</a:t>
            </a:r>
            <a:endParaRPr sz="4000">
              <a:latin typeface="Trebuchet MS" panose="020B0603020202020204"/>
              <a:cs typeface="Trebuchet MS" panose="020B0603020202020204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tabLst>
                <a:tab pos="241300" algn="l"/>
              </a:tabLst>
            </a:pPr>
            <a:r>
              <a:rPr sz="3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Pathogenesis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poorly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understood;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pneumothoraces 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presumed to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occur following an air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leak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from  apical </a:t>
            </a:r>
            <a:r>
              <a:rPr sz="3600" b="1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subpleural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blebs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bullae,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although small  airway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inflammation is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often also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present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may  contribute </a:t>
            </a:r>
            <a:r>
              <a:rPr sz="3600" b="1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by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increasing airways resistance,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causing 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‘emphysema-like </a:t>
            </a:r>
            <a:r>
              <a:rPr sz="3600" b="1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changes’</a:t>
            </a:r>
            <a:r>
              <a:rPr sz="3600" b="1" spc="-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(ELC).</a:t>
            </a:r>
            <a:endParaRPr sz="36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11188</Words>
  <Application>WPS Presentation</Application>
  <PresentationFormat>On-screen Show (4:3)</PresentationFormat>
  <Paragraphs>299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Arial</vt:lpstr>
      <vt:lpstr>SimSun</vt:lpstr>
      <vt:lpstr>Wingdings</vt:lpstr>
      <vt:lpstr>Trebuchet MS</vt:lpstr>
      <vt:lpstr>Arial</vt:lpstr>
      <vt:lpstr>Calibri</vt:lpstr>
      <vt:lpstr>Microsoft YaHei</vt:lpstr>
      <vt:lpstr>Arial Unicode MS</vt:lpstr>
      <vt:lpstr>Wingdings</vt:lpstr>
      <vt:lpstr>Times New Roman</vt:lpstr>
      <vt:lpstr>Office Theme</vt:lpstr>
      <vt:lpstr>PNEUMOTHORAX</vt:lpstr>
      <vt:lpstr>Learning Objectives:</vt:lpstr>
      <vt:lpstr>Definition:</vt:lpstr>
      <vt:lpstr>Classification	of	Pneumothorax</vt:lpstr>
      <vt:lpstr>Clinical Types of Pneumothoraces</vt:lpstr>
      <vt:lpstr>Clinical Types of Pneumothoraces</vt:lpstr>
      <vt:lpstr>Epidemiology</vt:lpstr>
      <vt:lpstr>Epidemiology</vt:lpstr>
      <vt:lpstr>Causes and pathophysiology</vt:lpstr>
      <vt:lpstr>PowerPoint 演示文稿</vt:lpstr>
      <vt:lpstr>PowerPoint 演示文稿</vt:lpstr>
      <vt:lpstr>Thoracoscopic image of apical blebs in  patient with spontaneous pneumothorax</vt:lpstr>
      <vt:lpstr>Traumatic pneumothorax</vt:lpstr>
      <vt:lpstr>Tension Pneumothorax</vt:lpstr>
      <vt:lpstr>Tension Pneumothorax</vt:lpstr>
      <vt:lpstr>Causes and pathophysiology</vt:lpstr>
      <vt:lpstr>Clinical features</vt:lpstr>
      <vt:lpstr>Clinical features</vt:lpstr>
      <vt:lpstr>Clinical features</vt:lpstr>
      <vt:lpstr>Clinical features</vt:lpstr>
      <vt:lpstr>Clinical features</vt:lpstr>
      <vt:lpstr>Investigations</vt:lpstr>
      <vt:lpstr>Investigations</vt:lpstr>
      <vt:lpstr>Investigations</vt:lpstr>
      <vt:lpstr>Investigations</vt:lpstr>
      <vt:lpstr>Investigations</vt:lpstr>
      <vt:lpstr>Investigations</vt:lpstr>
      <vt:lpstr>Investigations</vt:lpstr>
      <vt:lpstr>Investigations</vt:lpstr>
      <vt:lpstr>Initial management</vt:lpstr>
      <vt:lpstr>Oxygen</vt:lpstr>
      <vt:lpstr>Tension Pneumothorax</vt:lpstr>
      <vt:lpstr>Tension Pneumothorax</vt:lpstr>
      <vt:lpstr>Tension Pneumothorax</vt:lpstr>
      <vt:lpstr>Aspiration</vt:lpstr>
      <vt:lpstr>Open Pneumothorax</vt:lpstr>
      <vt:lpstr>Chest drainage</vt:lpstr>
      <vt:lpstr>Chest drainage</vt:lpstr>
      <vt:lpstr>Chest drainage</vt:lpstr>
      <vt:lpstr>Chest drainage</vt:lpstr>
      <vt:lpstr>Chest drainage</vt:lpstr>
      <vt:lpstr>Chest drainage</vt:lpstr>
      <vt:lpstr>Persistent air leak</vt:lpstr>
      <vt:lpstr>Surgical management</vt:lpstr>
      <vt:lpstr>Surgical management</vt:lpstr>
      <vt:lpstr>Surgical management</vt:lpstr>
      <vt:lpstr>Surgical management</vt:lpstr>
      <vt:lpstr>Chemical pleurodesis</vt:lpstr>
      <vt:lpstr>Further Management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PNEUMOTHORAX</dc:title>
  <dc:creator/>
  <cp:lastModifiedBy>draru</cp:lastModifiedBy>
  <cp:revision>3</cp:revision>
  <dcterms:created xsi:type="dcterms:W3CDTF">2020-04-20T14:57:36Z</dcterms:created>
  <dcterms:modified xsi:type="dcterms:W3CDTF">2020-04-20T15:06:56Z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2020-04-20T00:00:00Z</vt:filetime>
  </property>
  <property fmtid="{D5CDD505-2E9C-101B-9397-08002B2CF9AE}" pid="5" name="KSOProductBuildVer">
    <vt:lpwstr>1033-11.2.0.9281</vt:lpwstr>
  </property>
</Properties>
</file>