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embeddedFontLs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Montserrat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30F76E-3A94-462B-8E6D-D935030CBE43}">
  <a:tblStyle styleId="{6C30F76E-3A94-462B-8E6D-D935030CBE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font" Target="fonts/font4.fntdata" /><Relationship Id="rId63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font" Target="fonts/font3.fntdata" /><Relationship Id="rId6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font" Target="fonts/font2.fntdata" /><Relationship Id="rId58" Type="http://schemas.openxmlformats.org/officeDocument/2006/relationships/font" Target="fonts/font7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font" Target="fonts/font6.fntdata" /><Relationship Id="rId61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font" Target="fonts/font1.fntdata" /><Relationship Id="rId6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font" Target="fonts/font5.fntdata" /><Relationship Id="rId8" Type="http://schemas.openxmlformats.org/officeDocument/2006/relationships/slide" Target="slides/slide7.xml" /><Relationship Id="rId51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font" Target="fonts/font8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3c7acf58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3c7acf58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3c7acf587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3c7acf587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3c7acf587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3c7acf587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45e4848e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45e4848e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3c7acf587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3c7acf587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3c7acf58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3c7acf58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3c7acf587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3c7acf587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3c7acf587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3c7acf587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3c7acf587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3c7acf587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3c7acf587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3c7acf587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3c7acf58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3c7acf58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3c7acf587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3c7acf587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3c7acf58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3c7acf58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3c7acf587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3c7acf587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3c7acf587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3c7acf587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3c7acf587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3c7acf587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3c7acf587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3c7acf587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3c7acf587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3c7acf587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3c7acf587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3c7acf587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3c7acf587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3c7acf587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45e4848e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45e4848e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c7acf58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c7acf58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3c7acf587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3c7acf587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3c7acf587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3c7acf587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3c7acf587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3c7acf587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3c7acf587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3c7acf587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45e4848e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745e4848e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45e4848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45e4848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45e4848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45e4848e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45e4848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45e4848e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45e4848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45e4848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45e4848e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45e4848e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3c7acf58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3c7acf58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45e4848e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45e4848e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45e4848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45e4848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45e4848e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45e4848e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45e4848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45e4848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45e4848e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745e4848e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45e4848e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45e4848e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45e4848e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45e4848e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45e4848e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745e4848e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45e4848e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45e4848e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45e4848e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45e4848e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c7acf58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3c7acf58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45e4848e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45e4848e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3c7acf587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3c7acf587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3c7acf587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3c7acf587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3c7acf587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3c7acf587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9.jp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3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3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3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3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3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3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3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3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3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3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3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3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3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3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3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90525" y="728350"/>
            <a:ext cx="55398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HYDATID CYST 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1844325" y="2938775"/>
            <a:ext cx="6440400" cy="17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</a:t>
            </a:r>
            <a:r>
              <a:rPr lang="en" sz="2400"/>
              <a:t>rof.Dr.A.P.Subburaaj.M.B.,B.S.,M.S.,FIAGES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Professor of surgery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1226700" y="1853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Course of disease</a:t>
            </a:r>
            <a:r>
              <a:rPr lang="en"/>
              <a:t> 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body" idx="1"/>
          </p:nvPr>
        </p:nvSpPr>
        <p:spPr>
          <a:xfrm>
            <a:off x="937950" y="1099475"/>
            <a:ext cx="7758000" cy="3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Cyst may die and may get calcified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Cyst - enlarged ----&gt;  palpable per abdomen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Rupture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Peritoneal cavity - severe anaphylactic reaction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Biliary channels - ( most common - 60%)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Secondary infection -------&gt; suppuration and septicaemia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Secondary cyst ------&gt; in lung , spleen , mesentery , retroperitoneum and other organs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Hepatic dysfunction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Disseminated abdominal hydatidosis --------&gt; occur after  silent rupture 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Symptoms</a:t>
            </a:r>
            <a:r>
              <a:rPr lang="en"/>
              <a:t> </a:t>
            </a:r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203425" y="1121500"/>
            <a:ext cx="7133100" cy="33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Mostly asymptomatic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Cyst &gt;  5cm in diameter - pressure symptoms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Common symptoms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Right upper quadrant pain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Dyspepsia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Weight loss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Fatigue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Vomiting 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1227025" y="1015325"/>
            <a:ext cx="7180200" cy="29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➔"/>
            </a:pPr>
            <a:r>
              <a:rPr lang="en" sz="1800">
                <a:solidFill>
                  <a:srgbClr val="FFFF00"/>
                </a:solidFill>
              </a:rPr>
              <a:t>Skin </a:t>
            </a:r>
            <a:endParaRPr sz="1800">
              <a:solidFill>
                <a:srgbClr val="FFFF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jaundice ( biliary obstruction )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Spider angioma ( cirrhosis liver)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Urticaria (acute allergic reaction due to rupture )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Erythema (acute allergic reaction due to rupture ) 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1309300" y="670975"/>
            <a:ext cx="7420500" cy="40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➔"/>
            </a:pPr>
            <a:r>
              <a:rPr lang="en" sz="1800">
                <a:solidFill>
                  <a:srgbClr val="FFFF00"/>
                </a:solidFill>
              </a:rPr>
              <a:t>Lungs (pulmonary hydatid cyst ) </a:t>
            </a:r>
            <a:endParaRPr sz="1800">
              <a:solidFill>
                <a:srgbClr val="FFFF00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 Small cyst - remain asymptomatic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Mediastinal cyst - erode adjacent structures - bone pain/ airflow limitation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pleural effusion , chronic cough , dyspnoea , pleuritic chest pain , hemoptysis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Intrabronchial rupture - expectoration of cyst membrane and fluid 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1002875" y="460850"/>
            <a:ext cx="7856700" cy="41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Char char="➔"/>
            </a:pPr>
            <a:r>
              <a:rPr lang="en" sz="1600">
                <a:solidFill>
                  <a:srgbClr val="FFFF00"/>
                </a:solidFill>
              </a:rPr>
              <a:t>Abdomen </a:t>
            </a:r>
            <a:endParaRPr sz="1600">
              <a:solidFill>
                <a:srgbClr val="FFFF00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Abdominal tenderness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Asymptomatic palpable liver  with classic thrill ( hydatid thrill ) elicited by three finger test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Hepatomegaly - if tender, it’s a sign of secondary infection of cyst (fever , chills , rarely ascities )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Splenomegaly - due to splenic echinococcosis/ portal hypertension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Palpable mass in the abdomen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00FF00"/>
                </a:solidFill>
              </a:rPr>
              <a:t>Camellotte sign </a:t>
            </a:r>
            <a:r>
              <a:rPr lang="en" sz="1600">
                <a:solidFill>
                  <a:srgbClr val="FFFFFF"/>
                </a:solidFill>
              </a:rPr>
              <a:t>-  following intrabiliary rupture , gas enters into cyst causing partial collapse of cyst wall .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Rupture into biliary tree ------&gt; obstruction of daughter cyst ----&gt; cholangitis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1297500" y="620425"/>
            <a:ext cx="7016400" cy="33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Char char="➔"/>
            </a:pPr>
            <a:r>
              <a:rPr lang="en" sz="1600">
                <a:solidFill>
                  <a:srgbClr val="FFFF00"/>
                </a:solidFill>
              </a:rPr>
              <a:t>Cerebral involvement </a:t>
            </a:r>
            <a:endParaRPr sz="1600">
              <a:solidFill>
                <a:srgbClr val="FFFF00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Headache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Dizziness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Decreased level of consciousness </a:t>
            </a:r>
            <a:endParaRPr sz="1600">
              <a:solidFill>
                <a:srgbClr val="FFFFFF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◆"/>
            </a:pPr>
            <a:r>
              <a:rPr lang="en" sz="1600">
                <a:solidFill>
                  <a:srgbClr val="FFFFFF"/>
                </a:solidFill>
              </a:rPr>
              <a:t>Specific neurologic deficit depending  in the location of cyst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➔"/>
            </a:pPr>
            <a:r>
              <a:rPr lang="en" sz="1600">
                <a:solidFill>
                  <a:srgbClr val="FFFFFF"/>
                </a:solidFill>
              </a:rPr>
              <a:t>Extremity pain with or without neurologic deficit is a sign of either bone/ muscle involvement .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Differential diagnosis</a:t>
            </a:r>
            <a:r>
              <a:rPr lang="en"/>
              <a:t> </a:t>
            </a:r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body" idx="1"/>
          </p:nvPr>
        </p:nvSpPr>
        <p:spPr>
          <a:xfrm>
            <a:off x="1151500" y="1307850"/>
            <a:ext cx="3048300" cy="32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Abdominal abscess 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Acute liver failure 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Biliary cirrhosis 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Biliary colic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Biliary obstruction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234" name="Google Shape;234;p28"/>
          <p:cNvSpPr txBox="1"/>
          <p:nvPr/>
        </p:nvSpPr>
        <p:spPr>
          <a:xfrm>
            <a:off x="4671775" y="1307850"/>
            <a:ext cx="33150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6. Budd-chiari syndrome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7. Cystic teratoma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8. Cysticercosis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9. Inferior vena caval thrombosis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10. Primary hepatic carcinoma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11. Tuberculosis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WHO classification</a:t>
            </a:r>
            <a:r>
              <a:rPr lang="en"/>
              <a:t> </a:t>
            </a:r>
            <a:endParaRPr/>
          </a:p>
        </p:txBody>
      </p:sp>
      <p:graphicFrame>
        <p:nvGraphicFramePr>
          <p:cNvPr id="240" name="Google Shape;240;p29"/>
          <p:cNvGraphicFramePr/>
          <p:nvPr/>
        </p:nvGraphicFramePr>
        <p:xfrm>
          <a:off x="1024550" y="137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{6C30F76E-3A94-462B-8E6D-D935030CBE43}</a:tableStyleId>
              </a:tblPr>
              <a:tblGrid>
                <a:gridCol w="13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Type - CL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Active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 Unilocular , no cyst wall , early stage , not fertile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Type CE- 1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Active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Cyst wall present , hydatid sand present , fertile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Type CE- 2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active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Multivesicular rosette like cyst wall , fertile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Type CE- 3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Transitional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Detaching laminated membrane, water lilly sign, beginning of degeneration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Type CE-4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Inactive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Degenerative content . no daughter cyst , not fertile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Ty[e CE- 5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Inactive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Thick calcified wall, not fertile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1026475" y="146000"/>
            <a:ext cx="72744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Investigation</a:t>
            </a:r>
            <a:r>
              <a:rPr lang="en"/>
              <a:t> 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554225" y="818100"/>
            <a:ext cx="8486100" cy="4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Routine blood investigation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eosinophilia ( 25% of patients )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leukocytosis ( indicates infection of cyst )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Raised bilirubin , raised alkaline phosphatase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Hypo-gammaglobinemia - present in 30 % patients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Initial screening test </a:t>
            </a:r>
            <a:r>
              <a:rPr lang="en" sz="1600"/>
              <a:t>- indirect hemagglutination test and enzyme linked immunosorbent assay( ELISA)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Char char="●"/>
            </a:pPr>
            <a:r>
              <a:rPr lang="en" sz="1600">
                <a:solidFill>
                  <a:srgbClr val="CC0000"/>
                </a:solidFill>
              </a:rPr>
              <a:t>Specific confirmation test </a:t>
            </a:r>
            <a:endParaRPr sz="1600">
              <a:solidFill>
                <a:srgbClr val="CC0000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immunodiffusion  and immunoelectrophoresis - demonstrates antibodies to antigen 5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Follow up - ELISA test 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Casoni test </a:t>
            </a:r>
            <a:endParaRPr b="1"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1297500" y="12490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Intradermal skin test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Sensitivity - -70%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Now </a:t>
            </a:r>
            <a:r>
              <a:rPr lang="en" sz="1600">
                <a:solidFill>
                  <a:srgbClr val="FF0000"/>
                </a:solidFill>
              </a:rPr>
              <a:t>largely abandoned</a:t>
            </a:r>
            <a:r>
              <a:rPr lang="en" sz="1600"/>
              <a:t>- because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Low sensitivity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Low accuracy</a:t>
            </a:r>
            <a:endParaRPr sz="16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 sz="1600"/>
              <a:t>Severe local allergic reaction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052550" y="1818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Introduction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562050" y="793375"/>
            <a:ext cx="8399700" cy="4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Word meaning - ‘</a:t>
            </a:r>
            <a:r>
              <a:rPr lang="en" sz="1800">
                <a:solidFill>
                  <a:srgbClr val="FCE5CD"/>
                </a:solidFill>
              </a:rPr>
              <a:t>tear drop’ / ‘watery vesicle’</a:t>
            </a:r>
            <a:endParaRPr sz="1800">
              <a:solidFill>
                <a:srgbClr val="FCE5CD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Zoonotic disease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Causative agents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Echinococcus granulosus ( cystic echinococcosis ) </a:t>
            </a:r>
            <a:endParaRPr sz="1800"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common </a:t>
            </a:r>
            <a:endParaRPr sz="1800"/>
          </a:p>
          <a:p>
            <a:pPr marL="137160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cDNA encoding calmodulin , a calcium sensor protein,(rEgcaM) plays essential role in the biological function of E,granulosus as a calcium binding protein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Echinococcus multilocularis (alveolar echinococcosis)- rare , most virulent 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◆"/>
            </a:pPr>
            <a:r>
              <a:rPr lang="en" sz="1800"/>
              <a:t>Echinococcus vogeli - most rare 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3055250" y="263975"/>
            <a:ext cx="28671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Imaging studies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1052525" y="1026925"/>
            <a:ext cx="34071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/>
              <a:t>Plain x-ray </a:t>
            </a:r>
            <a:endParaRPr sz="1600" b="1" u="sng"/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Cystic echinococcosis- non-specific and non revealing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Thin rim of calcification delineating a cyst - echinococcal cyst </a:t>
            </a:r>
            <a:endParaRPr sz="1600"/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5075"/>
            <a:ext cx="4419600" cy="33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Ultrasound - diagnostic </a:t>
            </a:r>
            <a:endParaRPr/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50" y="1499725"/>
            <a:ext cx="3307450" cy="3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 txBox="1"/>
          <p:nvPr/>
        </p:nvSpPr>
        <p:spPr>
          <a:xfrm>
            <a:off x="4395200" y="1499725"/>
            <a:ext cx="4429200" cy="3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AutoNum type="arabicPeriod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Solitary cyst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feature suggestive include dependant debris ( hydatid sand) moving  freely with change in position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Presence of wall calcification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Lato"/>
              <a:buAutoNum type="arabicPeriod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Multiple cyst -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Multiple cyst with normal intervening parenchyma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body" idx="1"/>
          </p:nvPr>
        </p:nvSpPr>
        <p:spPr>
          <a:xfrm>
            <a:off x="1179125" y="607250"/>
            <a:ext cx="3675300" cy="13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</a:rPr>
              <a:t>3. Water lilly sign </a:t>
            </a:r>
            <a:endParaRPr sz="1600">
              <a:solidFill>
                <a:srgbClr val="FF0000"/>
              </a:solidFill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Separation of membranes due to collapse of germinal layer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650" y="284650"/>
            <a:ext cx="3675301" cy="19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1179125" y="3000125"/>
            <a:ext cx="33807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4. Daughter cyst </a:t>
            </a:r>
            <a:endParaRPr sz="16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Most characteristic sign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Cyst in a cyst - cart wheel / honeycomb cyst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650" y="2829125"/>
            <a:ext cx="3675300" cy="18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Hasen Gharbi ultrasound based classification of liver hydatid cyst </a:t>
            </a:r>
            <a:endParaRPr b="1"/>
          </a:p>
        </p:txBody>
      </p:sp>
      <p:graphicFrame>
        <p:nvGraphicFramePr>
          <p:cNvPr id="280" name="Google Shape;280;p35"/>
          <p:cNvGraphicFramePr/>
          <p:nvPr/>
        </p:nvGraphicFramePr>
        <p:xfrm>
          <a:off x="2493188" y="175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{6C30F76E-3A94-462B-8E6D-D935030CBE43}</a:tableStyleId>
              </a:tblPr>
              <a:tblGrid>
                <a:gridCol w="115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9900"/>
                          </a:solidFill>
                        </a:rPr>
                        <a:t>Type </a:t>
                      </a:r>
                      <a:endParaRPr sz="1600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1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Pure fluid collection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2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Fluid collection with split wall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3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Fluid collection with septa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4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Heterogeneous appearance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5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</a:rPr>
                        <a:t>Reflecting thick walls </a:t>
                      </a:r>
                      <a:endParaRPr sz="16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 - SCAN </a:t>
            </a:r>
            <a:endParaRPr/>
          </a:p>
        </p:txBody>
      </p:sp>
      <p:sp>
        <p:nvSpPr>
          <p:cNvPr id="286" name="Google Shape;286;p3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28068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Accuracy - 98%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Cart - wheel like - multivesicular rosette like </a:t>
            </a:r>
            <a:endParaRPr sz="1600"/>
          </a:p>
        </p:txBody>
      </p:sp>
      <p:pic>
        <p:nvPicPr>
          <p:cNvPr id="287" name="Google Shape;2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550" y="605200"/>
            <a:ext cx="25622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475" y="3026800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4950" y="3031563"/>
            <a:ext cx="24193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550" y="3026800"/>
            <a:ext cx="25622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1323825" y="738800"/>
            <a:ext cx="3372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MRI </a:t>
            </a:r>
            <a:endParaRPr sz="1800" b="1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Visualize biliary tree and its relation to hydatid cyst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 find out cysto-biliary communication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6" name="Google Shape;2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725" y="968000"/>
            <a:ext cx="3459575" cy="34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/>
          <p:nvPr/>
        </p:nvSpPr>
        <p:spPr>
          <a:xfrm>
            <a:off x="1394550" y="2184550"/>
            <a:ext cx="7335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1144600" y="737525"/>
            <a:ext cx="7624500" cy="3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Other imaging techniques 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Angiography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Direct cholangiography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Immunoscintigraphy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ERCP ( endoscopic retrograde cholangiography )-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○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Both diagnostic and therapeutic - In patients with intrabiliary rupture of a hydatid disease  in whom a sphincterotomy can be performed .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Treatment</a:t>
            </a:r>
            <a:r>
              <a:rPr lang="en"/>
              <a:t> </a:t>
            </a:r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Medical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PAIR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Endoscopic</a:t>
            </a:r>
            <a:endParaRPr sz="160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600"/>
              <a:t>Surgical - treatment of choice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Approach consideration</a:t>
            </a:r>
            <a:r>
              <a:rPr lang="en"/>
              <a:t> </a:t>
            </a: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1"/>
          </p:nvPr>
        </p:nvSpPr>
        <p:spPr>
          <a:xfrm>
            <a:off x="417975" y="1124725"/>
            <a:ext cx="8409000" cy="3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Inpatient care for individuals who have had surgical resection of their hydatid cysts is similar to that for any other surgical procedure on the affected organ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600"/>
              <a:buChar char="●"/>
            </a:pPr>
            <a:r>
              <a:rPr lang="en" sz="1600" u="sng">
                <a:solidFill>
                  <a:srgbClr val="00FF00"/>
                </a:solidFill>
              </a:rPr>
              <a:t>SPECIAL CONSIDERATION </a:t>
            </a:r>
            <a:endParaRPr sz="1600" u="sng">
              <a:solidFill>
                <a:srgbClr val="00FF00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Patients with hepatic cystic echinococcosis with  biliary communication .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These patients observed for symptoms and sign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any complications occurs ( biliary obstruction / fistula formation ) - treated by percutaneous or endoscopic stenting of biliary tree with or without sphincteroplasty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Post op - benzimidazoles is continues  for 1 month 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Antibiotics used prophylactically for surgery as indicated in patients  with cysto- biliary fistula for treatment infected infected cyst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023100" y="245875"/>
            <a:ext cx="4725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Echinococcus- dog tapeworm  </a:t>
            </a:r>
            <a:endParaRPr b="1"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590875" y="1367350"/>
            <a:ext cx="5157300" cy="3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2-8 mm long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Body shape- ribbon like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Comprises of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Scloex- with four suckers and 2 circular rows of hooks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Neck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Immature proglottid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Mature proglottid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Gravid proglottid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Three layers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Outer ectoderm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Middle mesoderm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Inner endoderm </a:t>
            </a:r>
            <a:endParaRPr sz="16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200" y="393750"/>
            <a:ext cx="3180625" cy="44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Medical management </a:t>
            </a:r>
            <a:endParaRPr b="1"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973500" y="1307850"/>
            <a:ext cx="4012200" cy="3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FF00"/>
                </a:solidFill>
              </a:rPr>
              <a:t>Indication </a:t>
            </a:r>
            <a:endParaRPr sz="1600" u="sng">
              <a:solidFill>
                <a:srgbClr val="FFFF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Cysts in lungs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Surgically unfit patients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Multiple or multi-organ cyst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Inoperable cyst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Recurrent hydatids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10 days prior to intervention and to continue it for 1 month to 3 months after the intervention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326" name="Google Shape;326;p42"/>
          <p:cNvSpPr txBox="1"/>
          <p:nvPr/>
        </p:nvSpPr>
        <p:spPr>
          <a:xfrm>
            <a:off x="5590900" y="1355800"/>
            <a:ext cx="30519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Contraindication </a:t>
            </a:r>
            <a:endParaRPr sz="1600" u="sng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Large cyst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Honeycomb cyst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Infected cyst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Calcified cyst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Pregnancy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Drugs - used </a:t>
            </a:r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chemeClr val="lt2"/>
                </a:solidFill>
              </a:rPr>
              <a:t>ALBENDAZOLE</a:t>
            </a:r>
            <a:r>
              <a:rPr lang="en" sz="1600"/>
              <a:t> ( 4 week cycles with 2 weeks drug free interval)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ovicidal/larvicidal/vermicidal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3 such cycles are used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Dose- 400 mg twice daily / 10 mg /kg/day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Side effects - alter LFT , fever , alopecia , leucopenia,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Contraindicated in pregnancy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Less effective in hydatids of bone , brain and eye 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4"/>
          <p:cNvSpPr txBox="1">
            <a:spLocks noGrp="1"/>
          </p:cNvSpPr>
          <p:nvPr>
            <p:ph type="body" idx="1"/>
          </p:nvPr>
        </p:nvSpPr>
        <p:spPr>
          <a:xfrm>
            <a:off x="691725" y="245875"/>
            <a:ext cx="8341800" cy="47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2. </a:t>
            </a:r>
            <a:r>
              <a:rPr lang="en" sz="1600">
                <a:solidFill>
                  <a:schemeClr val="lt2"/>
                </a:solidFill>
              </a:rPr>
              <a:t>MEBENDAZOLE </a:t>
            </a:r>
            <a:endParaRPr sz="160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600 mg daily for 4 weeks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3. </a:t>
            </a:r>
            <a:r>
              <a:rPr lang="en" sz="1600">
                <a:solidFill>
                  <a:schemeClr val="lt2"/>
                </a:solidFill>
              </a:rPr>
              <a:t>PRAZIQUANTEL </a:t>
            </a:r>
            <a:endParaRPr sz="1600">
              <a:solidFill>
                <a:schemeClr val="lt2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60 mg/kg along with albendazole for 2 weeks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9900"/>
                </a:solidFill>
              </a:rPr>
              <a:t>SCOLICIDAL AGENTS </a:t>
            </a:r>
            <a:endParaRPr sz="1600">
              <a:solidFill>
                <a:srgbClr val="FF99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Cetrimide - can cause acidosis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Alcohol 80 % - can cause cholangitis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Hypertonic saline - cause hypernatremia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Sodium hypocholrite - cause hypernatremia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Hydrogen peroxide </a:t>
            </a: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5387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Puncture - Aspiration-Injection-Reaspiration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(PAIR)</a:t>
            </a:r>
            <a:endParaRPr b="1"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1"/>
          </p:nvPr>
        </p:nvSpPr>
        <p:spPr>
          <a:xfrm>
            <a:off x="1196650" y="1394650"/>
            <a:ext cx="7491300" cy="3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F9000"/>
                </a:solidFill>
              </a:rPr>
              <a:t>INDICATION : </a:t>
            </a:r>
            <a:endParaRPr sz="1600">
              <a:solidFill>
                <a:srgbClr val="BF9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Inoperable patients / patients refusing surgery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Multiple segments in segment I, II and III of liver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Infected cyst / Relapse after surgery or chemotherapy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CL , CE 1 , CE 2 &amp; CE 3 types /Gharbi type 1 &amp; 2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In pregnant women and children less than 3 years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Cyst &gt; 5 cm in different liver segments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>
            <a:spLocks noGrp="1"/>
          </p:cNvSpPr>
          <p:nvPr>
            <p:ph type="body" idx="1"/>
          </p:nvPr>
        </p:nvSpPr>
        <p:spPr>
          <a:xfrm>
            <a:off x="1239850" y="530200"/>
            <a:ext cx="7159800" cy="44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F9000"/>
                </a:solidFill>
              </a:rPr>
              <a:t>CONTRAINDICATION : </a:t>
            </a:r>
            <a:endParaRPr sz="1600">
              <a:solidFill>
                <a:srgbClr val="BF90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Early pregnancy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Lung and brain cyst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Inaccessible cyst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Hyperechogenic cyst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Calcified cyst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Superficially located cyst ( risk of spillage 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Type II honey -comb cyst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Type IV cyst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Cyst communicating with biliary tree ( risk of sclerosing cholangitis from scolecoidal agent) </a:t>
            </a:r>
            <a:endParaRPr sz="16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1283075" y="688675"/>
            <a:ext cx="7145400" cy="4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</a:rPr>
              <a:t>OUTCOME </a:t>
            </a:r>
            <a:endParaRPr sz="1600">
              <a:solidFill>
                <a:srgbClr val="00FF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" sz="1600">
                <a:solidFill>
                  <a:srgbClr val="FFFFFF"/>
                </a:solidFill>
              </a:rPr>
              <a:t>Complication rate - 10-40 %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" sz="1600">
                <a:solidFill>
                  <a:srgbClr val="FFFFFF"/>
                </a:solidFill>
              </a:rPr>
              <a:t>Mortality rate - 0.9 - 2.5 %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" sz="1600">
                <a:solidFill>
                  <a:srgbClr val="FFFFFF"/>
                </a:solidFill>
              </a:rPr>
              <a:t>Fever - 35% , disappears in 72 hrs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" sz="1600">
                <a:solidFill>
                  <a:srgbClr val="FFFFFF"/>
                </a:solidFill>
              </a:rPr>
              <a:t>Anaphylaxis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" sz="1600">
                <a:solidFill>
                  <a:srgbClr val="FFFFFF"/>
                </a:solidFill>
              </a:rPr>
              <a:t>Infection - 10 %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❖"/>
            </a:pPr>
            <a:r>
              <a:rPr lang="en" sz="1600">
                <a:solidFill>
                  <a:srgbClr val="FFFFFF"/>
                </a:solidFill>
              </a:rPr>
              <a:t>Local recurrences- 4 % repeat PAIR can be done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➔"/>
            </a:pPr>
            <a:r>
              <a:rPr lang="en" sz="1600">
                <a:solidFill>
                  <a:srgbClr val="FFFFFF"/>
                </a:solidFill>
              </a:rPr>
              <a:t>Reduced cost and shorter  hospital stay- desirable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Technique </a:t>
            </a:r>
            <a:endParaRPr/>
          </a:p>
        </p:txBody>
      </p:sp>
      <p:sp>
        <p:nvSpPr>
          <p:cNvPr id="359" name="Google Shape;359;p48"/>
          <p:cNvSpPr txBox="1">
            <a:spLocks noGrp="1"/>
          </p:cNvSpPr>
          <p:nvPr>
            <p:ph type="body" idx="1"/>
          </p:nvPr>
        </p:nvSpPr>
        <p:spPr>
          <a:xfrm>
            <a:off x="821400" y="1038275"/>
            <a:ext cx="7515000" cy="3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Preoperative treatment- benzimidazole  is mandatory ( 4 d prior to procedure and 1-3 months after 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Done under US/CT guidance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Under LA , cyst punctured using cholangiography 22 gauge needle through thickest route/part of cyst wall 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Cyst i s entered through non-dependent wall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50 % fluid is aspirated , all  multiple /daughter cyst aspirated  ------&gt; injection of scolicidal agents for 15 min -------&gt; re-aspiration of contents .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body" idx="1"/>
          </p:nvPr>
        </p:nvSpPr>
        <p:spPr>
          <a:xfrm>
            <a:off x="1224800" y="577250"/>
            <a:ext cx="7111500" cy="3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Repeated until the return is clear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Cyst then filled with isotonic sodium chloride solution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If cyst is &gt; 6 cm or more , drainage catheter is placed for 24 hrs for complete drainage and later alcohol sclerosant is injected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OTHER PROCEDURE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Double - puncture aspiration and injection ( D-PAI ) or modified PAIR/PEVAC( percutaneous EV Acuation of cyst ) </a:t>
            </a:r>
            <a:endParaRPr sz="1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title"/>
          </p:nvPr>
        </p:nvSpPr>
        <p:spPr>
          <a:xfrm>
            <a:off x="1191325" y="4409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Surgery-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Gold standard therapy </a:t>
            </a:r>
            <a:r>
              <a:rPr lang="en"/>
              <a:t> </a:t>
            </a:r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900100" y="1467000"/>
            <a:ext cx="8169000" cy="39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Abdomen opened , peritoneal cavity packed with mops 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Fluid from cyst aspirated and scolicidal agents injected into cyst cavity 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/>
              <a:t>Hypertonic saline should be left within the cavity for 15-20 min to have effective scolicidal effect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body" idx="1"/>
          </p:nvPr>
        </p:nvSpPr>
        <p:spPr>
          <a:xfrm>
            <a:off x="1227025" y="802975"/>
            <a:ext cx="7109400" cy="3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2CC"/>
                </a:solidFill>
              </a:rPr>
              <a:t>Laparoscopic pericystectomy </a:t>
            </a:r>
            <a:endParaRPr sz="1600" b="1">
              <a:solidFill>
                <a:srgbClr val="FFF2CC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popular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Main problem is spillage and difficulty n preventing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Contraindication - deeply situated cyst , densely adherent cyst , in-accessible cyst , &gt; 3 cyst , calcified cyst and cyst in other organs .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Liver resection - only occasionally segmental or hemihepatectomy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052550" y="2784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Life cycle</a:t>
            </a:r>
            <a:r>
              <a:rPr lang="en"/>
              <a:t> </a:t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875" y="171875"/>
            <a:ext cx="4946175" cy="481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105400" y="1382100"/>
            <a:ext cx="3867600" cy="3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Definitive host - dog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Intermediate host - sheep,cattle,camel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Accidental host - human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Infective stage - egg (gravid proglottid )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ato"/>
              <a:buChar char="●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MAN IS A DEAD END HOST</a:t>
            </a: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>
            <a:spLocks noGrp="1"/>
          </p:cNvSpPr>
          <p:nvPr>
            <p:ph type="title"/>
          </p:nvPr>
        </p:nvSpPr>
        <p:spPr>
          <a:xfrm>
            <a:off x="2500800" y="87025"/>
            <a:ext cx="50613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Choice of surgical technique</a:t>
            </a:r>
            <a:r>
              <a:rPr lang="en"/>
              <a:t> </a:t>
            </a:r>
            <a:endParaRPr/>
          </a:p>
        </p:txBody>
      </p:sp>
      <p:sp>
        <p:nvSpPr>
          <p:cNvPr id="381" name="Google Shape;381;p52"/>
          <p:cNvSpPr txBox="1">
            <a:spLocks noGrp="1"/>
          </p:cNvSpPr>
          <p:nvPr>
            <p:ph type="body" idx="1"/>
          </p:nvPr>
        </p:nvSpPr>
        <p:spPr>
          <a:xfrm>
            <a:off x="734950" y="923025"/>
            <a:ext cx="7737000" cy="4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CYSTIC ECHINOCOCCOSIS</a:t>
            </a:r>
            <a:r>
              <a:rPr lang="en" sz="1600"/>
              <a:t>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Radical procedure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Total pericystectomy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Partial affected organ resection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Conservative surgery ( open cystectomy )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 sz="1600"/>
              <a:t>Simple tube drainage of infected and communicating cyst for surgical options .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MORE RADICAL THE PROCEDURE ,  LOWER RISK OF RELAPSES BUT HIGHER RISK OF COMPLICATIONS.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3"/>
          <p:cNvSpPr txBox="1">
            <a:spLocks noGrp="1"/>
          </p:cNvSpPr>
          <p:nvPr>
            <p:ph type="body" idx="1"/>
          </p:nvPr>
        </p:nvSpPr>
        <p:spPr>
          <a:xfrm>
            <a:off x="1026475" y="449050"/>
            <a:ext cx="7776600" cy="43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ALVEOLAR ECHINOCOCCOSIS </a:t>
            </a:r>
            <a:endParaRPr sz="1600">
              <a:solidFill>
                <a:srgbClr val="FFFF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★"/>
            </a:pPr>
            <a:r>
              <a:rPr lang="en" sz="1600">
                <a:solidFill>
                  <a:srgbClr val="FFFFFF"/>
                </a:solidFill>
              </a:rPr>
              <a:t>Radical surgery with complete excision of lesion.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★"/>
            </a:pPr>
            <a:r>
              <a:rPr lang="en" sz="1600">
                <a:solidFill>
                  <a:srgbClr val="FFFFFF"/>
                </a:solidFill>
              </a:rPr>
              <a:t>Total hepatectomy with transplantation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★"/>
            </a:pPr>
            <a:r>
              <a:rPr lang="en" sz="1600">
                <a:solidFill>
                  <a:srgbClr val="FFFFFF"/>
                </a:solidFill>
              </a:rPr>
              <a:t>Reemergence of parasite in transplanted liver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★"/>
            </a:pPr>
            <a:r>
              <a:rPr lang="en" sz="1600">
                <a:solidFill>
                  <a:srgbClr val="FFFFFF"/>
                </a:solidFill>
              </a:rPr>
              <a:t>Distant metastasis occur under immunosuppression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★"/>
            </a:pPr>
            <a:r>
              <a:rPr lang="en" sz="1600">
                <a:solidFill>
                  <a:srgbClr val="FFFFFF"/>
                </a:solidFill>
              </a:rPr>
              <a:t>Partial resection of unresectable masses - reduce parasite load ---&gt; chemotherapeutic agents .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★"/>
            </a:pPr>
            <a:r>
              <a:rPr lang="en" sz="1600">
                <a:solidFill>
                  <a:srgbClr val="FFFFFF"/>
                </a:solidFill>
              </a:rPr>
              <a:t>Ex- VIVO liver resection combined with autotransplantation appears to show potential for curing end stage hepatic alveolar echinococcosis in those with unresectable lesions 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CHEMOTHERAPY </a:t>
            </a:r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body" idx="1"/>
          </p:nvPr>
        </p:nvSpPr>
        <p:spPr>
          <a:xfrm>
            <a:off x="979875" y="1067100"/>
            <a:ext cx="7794600" cy="3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00"/>
                </a:solidFill>
              </a:rPr>
              <a:t>CYSTIC  - ECHINOCOCCOSIS </a:t>
            </a:r>
            <a:endParaRPr sz="1800" b="1" u="sng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</a:rPr>
              <a:t>INDICATIONS </a:t>
            </a:r>
            <a:endParaRPr sz="1600">
              <a:solidFill>
                <a:srgbClr val="00FF00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Primary lung or liver cyst - inoperable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Cysts  in 2 or more organs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Peritoneal cyst 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➔"/>
            </a:pPr>
            <a:r>
              <a:rPr lang="en" sz="1600">
                <a:solidFill>
                  <a:srgbClr val="FFFFFF"/>
                </a:solidFill>
              </a:rPr>
              <a:t>Optimal period of treatment time - 3- 6 months 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>
            <a:spLocks noGrp="1"/>
          </p:cNvSpPr>
          <p:nvPr>
            <p:ph type="body" idx="1"/>
          </p:nvPr>
        </p:nvSpPr>
        <p:spPr>
          <a:xfrm>
            <a:off x="1254275" y="314100"/>
            <a:ext cx="7059000" cy="46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E599"/>
                </a:solidFill>
              </a:rPr>
              <a:t>CHEMOTHERAPEUTIC AGENTS </a:t>
            </a:r>
            <a:endParaRPr sz="1800">
              <a:solidFill>
                <a:srgbClr val="FFE59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sz="1800">
                <a:solidFill>
                  <a:srgbClr val="FFFFFF"/>
                </a:solidFill>
              </a:rPr>
              <a:t>Albendazole ( 10-15 mg/kg/d) -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n" sz="1800">
                <a:solidFill>
                  <a:srgbClr val="FFFFFF"/>
                </a:solidFill>
              </a:rPr>
              <a:t>1 month oral dose / separated bby 14 day intervals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n" sz="1800">
                <a:solidFill>
                  <a:srgbClr val="FFFFFF"/>
                </a:solidFill>
              </a:rPr>
              <a:t>Optimal period of treatment- 3-6 months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n" sz="1800">
                <a:solidFill>
                  <a:srgbClr val="FFFFFF"/>
                </a:solidFill>
              </a:rPr>
              <a:t>Ineffective in treatment of primary liver cyst in patients who are surgical candidates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sz="1800">
                <a:solidFill>
                  <a:srgbClr val="FFFFFF"/>
                </a:solidFill>
              </a:rPr>
              <a:t>Mebendazole ( 40- 50 mg /kg/d)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n" sz="1800">
                <a:solidFill>
                  <a:srgbClr val="FFFFFF"/>
                </a:solidFill>
              </a:rPr>
              <a:t>3-6 months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lang="en" sz="1800">
                <a:solidFill>
                  <a:srgbClr val="FFFFFF"/>
                </a:solidFill>
              </a:rPr>
              <a:t>Praziqunatel - ( 40 mg/kg/wk) </a:t>
            </a:r>
            <a:endParaRPr sz="1800">
              <a:solidFill>
                <a:srgbClr val="FFFFFF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lphaLcPeriod"/>
            </a:pPr>
            <a:r>
              <a:rPr lang="en" sz="1800">
                <a:solidFill>
                  <a:srgbClr val="FFFFFF"/>
                </a:solidFill>
              </a:rPr>
              <a:t>Isoquinolone derivative </a:t>
            </a:r>
            <a:endParaRPr sz="180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/>
          <p:cNvSpPr txBox="1">
            <a:spLocks noGrp="1"/>
          </p:cNvSpPr>
          <p:nvPr>
            <p:ph type="body" idx="1"/>
          </p:nvPr>
        </p:nvSpPr>
        <p:spPr>
          <a:xfrm>
            <a:off x="1311925" y="1178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/>
              <a:t>Monitoring </a:t>
            </a:r>
            <a:endParaRPr sz="1800" b="1" u="sng"/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Adverse effects of agents- 2 weeks with CBC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Liver enzyme evaluation for first 3 months and then every 4 weeks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/>
              <a:t>Imaging studies - follow up on the morphologic status of cyst . </a:t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ALVEOLAR ECHINOCOCCOSIS</a:t>
            </a:r>
            <a:r>
              <a:rPr lang="en"/>
              <a:t> </a:t>
            </a:r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INDICATIONS </a:t>
            </a:r>
            <a:endParaRPr sz="1800">
              <a:solidFill>
                <a:srgbClr val="00FF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Used preoperatively for approx. 2 yrs in patients in whom radical resection is feasible because of possible  residual parasite tissue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Pts . who undergo partial resection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Inoperable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Pts who have undergone liver transplant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Long term chemotherapy is required ( 3-10 yrs ) </a:t>
            </a:r>
            <a:endParaRPr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>
            <a:spLocks noGrp="1"/>
          </p:cNvSpPr>
          <p:nvPr>
            <p:ph type="body" idx="1"/>
          </p:nvPr>
        </p:nvSpPr>
        <p:spPr>
          <a:xfrm>
            <a:off x="1196650" y="8327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CONTRAINDICATIONS </a:t>
            </a:r>
            <a:endParaRPr sz="1800">
              <a:solidFill>
                <a:srgbClr val="00FF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Early pregnancy 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Severe Lekopenia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Chemotherapeutic agents and patient monitoring are the same as with Cystic echinococcosis but the length of treatment is different 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9"/>
          <p:cNvSpPr txBox="1">
            <a:spLocks noGrp="1"/>
          </p:cNvSpPr>
          <p:nvPr>
            <p:ph type="title"/>
          </p:nvPr>
        </p:nvSpPr>
        <p:spPr>
          <a:xfrm>
            <a:off x="936650" y="317900"/>
            <a:ext cx="73998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term monitoring </a:t>
            </a:r>
            <a:endParaRPr/>
          </a:p>
        </p:txBody>
      </p:sp>
      <p:sp>
        <p:nvSpPr>
          <p:cNvPr id="419" name="Google Shape;419;p59"/>
          <p:cNvSpPr txBox="1">
            <a:spLocks noGrp="1"/>
          </p:cNvSpPr>
          <p:nvPr>
            <p:ph type="body" idx="1"/>
          </p:nvPr>
        </p:nvSpPr>
        <p:spPr>
          <a:xfrm>
            <a:off x="1095150" y="951850"/>
            <a:ext cx="7241100" cy="3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Postoperative treatment with benzimidazole is continued for  1 month in patients with cystic echinococcosis  who have successfully undergone PAIR .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Patients with resected alveolar echinococcois , incompletely resected CE , spillage during surgery or PAIR , metastatic lesions. - treatment continued for 3-6 months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Partially resected AE , unresectable AE , liver transplant for AE - chemotherapy needed for 3-10 yrs . </a:t>
            </a:r>
            <a:endParaRPr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Laboratory test </a:t>
            </a:r>
            <a:endParaRPr/>
          </a:p>
        </p:txBody>
      </p:sp>
      <p:sp>
        <p:nvSpPr>
          <p:cNvPr id="425" name="Google Shape;425;p6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Patients on benzimidazole ( monitor for toxicity) - CBC &amp; liver enzyme evaluation performed </a:t>
            </a:r>
            <a:r>
              <a:rPr lang="en" sz="1800">
                <a:solidFill>
                  <a:srgbClr val="00FFFF"/>
                </a:solidFill>
              </a:rPr>
              <a:t>biweekly interval for 3 months and then every 4 weeks </a:t>
            </a:r>
            <a:endParaRPr sz="1800">
              <a:solidFill>
                <a:srgbClr val="00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ELISA or indirect hemagglutination test - performed at</a:t>
            </a:r>
            <a:r>
              <a:rPr lang="en" sz="1800">
                <a:solidFill>
                  <a:srgbClr val="00FFFF"/>
                </a:solidFill>
              </a:rPr>
              <a:t> 3, 6 , 12 and 24 month interval </a:t>
            </a:r>
            <a:r>
              <a:rPr lang="en" sz="1800"/>
              <a:t>to assess for recurrence of resected disease or aggravation of existing disease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Imaging - USG / and or CT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2600" y="0"/>
            <a:ext cx="9416600" cy="522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1052550" y="1392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LIFE CYCLE</a:t>
            </a:r>
            <a:r>
              <a:rPr lang="en"/>
              <a:t> </a:t>
            </a:r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1297500" y="1003950"/>
            <a:ext cx="70389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Adult tapeworm  attached to ileum villi of the dog (definitive host ) ----------&gt;  more than thousand ova are passed daily deposited in the feces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Intermediate host - sheep / accidental host  - human </a:t>
            </a:r>
            <a:endParaRPr sz="1400"/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(End stage to parasite) </a:t>
            </a:r>
            <a:endParaRPr sz="1400"/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Human duodenum - embryo releases oncosphere containing hooklets -------&gt; penetrates mucosa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Enter porto- venous circulation which enters into liver /lung </a:t>
            </a:r>
            <a:endParaRPr sz="14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Larvae develop- fluid filled unilocular cyst ‘ HYDATID CYST’ </a:t>
            </a:r>
            <a:endParaRPr sz="1400"/>
          </a:p>
        </p:txBody>
      </p:sp>
      <p:sp>
        <p:nvSpPr>
          <p:cNvPr id="162" name="Google Shape;162;p17"/>
          <p:cNvSpPr/>
          <p:nvPr/>
        </p:nvSpPr>
        <p:spPr>
          <a:xfrm>
            <a:off x="4012350" y="1579425"/>
            <a:ext cx="368400" cy="38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4012350" y="2487100"/>
            <a:ext cx="368400" cy="276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4143750" y="3407925"/>
            <a:ext cx="237000" cy="500100"/>
          </a:xfrm>
          <a:prstGeom prst="downArrow">
            <a:avLst>
              <a:gd name="adj1" fmla="val 33269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/>
        </p:nvSpPr>
        <p:spPr>
          <a:xfrm>
            <a:off x="1049950" y="210000"/>
            <a:ext cx="7728300" cy="47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Three weeks after infection , visible hydatid cyst develops slowly develop spherical manner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Pericyst / FIbrous capsule derived from host tissue develops around cyst 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Daughter cysts ( brood capsules ) develop from inner germinal layer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           Cyst expand slowly over a period of time 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      Rupture of cyst                                  can die with degeneration of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3657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membrane , develop of cystic vacuoles  and calcification of wall   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107200" y="686025"/>
            <a:ext cx="183900" cy="37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4107200" y="1383025"/>
            <a:ext cx="183900" cy="236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4108400" y="1939025"/>
            <a:ext cx="261300" cy="355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18"/>
          <p:cNvCxnSpPr/>
          <p:nvPr/>
        </p:nvCxnSpPr>
        <p:spPr>
          <a:xfrm flipH="1">
            <a:off x="3368250" y="2922425"/>
            <a:ext cx="513000" cy="47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" name="Google Shape;174;p18"/>
          <p:cNvCxnSpPr/>
          <p:nvPr/>
        </p:nvCxnSpPr>
        <p:spPr>
          <a:xfrm>
            <a:off x="4723300" y="2942225"/>
            <a:ext cx="381600" cy="43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25839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Hydatid cyst </a:t>
            </a:r>
            <a:endParaRPr b="1"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425" y="1566275"/>
            <a:ext cx="3157150" cy="27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4494800" y="897450"/>
            <a:ext cx="45654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FF00"/>
                </a:solidFill>
                <a:latin typeface="Lato"/>
                <a:ea typeface="Lato"/>
                <a:cs typeface="Lato"/>
                <a:sym typeface="Lato"/>
              </a:rPr>
              <a:t>Site of hydatid cyst </a:t>
            </a:r>
            <a:endParaRPr sz="1600">
              <a:solidFill>
                <a:srgbClr val="00FF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Liver (65%)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Lungs ( 25%)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Muscle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Spleen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Kidney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Heart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Bones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Brain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A9999"/>
                </a:solidFill>
                <a:latin typeface="Lato"/>
                <a:ea typeface="Lato"/>
                <a:cs typeface="Lato"/>
                <a:sym typeface="Lato"/>
              </a:rPr>
              <a:t>Gross appearance </a:t>
            </a:r>
            <a:endParaRPr sz="1600">
              <a:solidFill>
                <a:srgbClr val="EA999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Resembles bunch of grapes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Slowly growing 2- 3 cm/yr 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Hydatid cyst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4801625" y="921700"/>
            <a:ext cx="4270500" cy="3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layers </a:t>
            </a:r>
            <a:endParaRPr sz="1800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rgbClr val="FF9900"/>
                </a:solidFill>
              </a:rPr>
              <a:t>Adventitia (pseudocyst) </a:t>
            </a:r>
            <a:r>
              <a:rPr lang="en" sz="1600"/>
              <a:t>- inseparable fibrous tissue due to reaction of liver to parasite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rgbClr val="FF9900"/>
                </a:solidFill>
              </a:rPr>
              <a:t>Laminated membrane  (ectocyst ) -</a:t>
            </a:r>
            <a:r>
              <a:rPr lang="en" sz="1600"/>
              <a:t> elastic , containing hydatid fluid which can be readily peeled off from adventitia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 u="sng">
                <a:solidFill>
                  <a:srgbClr val="FF9900"/>
                </a:solidFill>
              </a:rPr>
              <a:t>Germinal layer ( endocyst)</a:t>
            </a:r>
            <a:r>
              <a:rPr lang="en" sz="1600"/>
              <a:t>  - only living part  , lining the cyst </a:t>
            </a:r>
            <a:endParaRPr sz="160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This layer secretes hydatid fluid, brood capsules with scolices (head of future worms) </a:t>
            </a:r>
            <a:endParaRPr sz="1600"/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300" y="1237400"/>
            <a:ext cx="3837325" cy="37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1297500" y="3806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Hydatid fluid</a:t>
            </a:r>
            <a:r>
              <a:rPr lang="en"/>
              <a:t> </a:t>
            </a:r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684350" y="1357425"/>
            <a:ext cx="47619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Features 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Clear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High specific gravity (1.005-1.009)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 sz="1800"/>
              <a:t>Shows hooklets and scolices </a:t>
            </a:r>
            <a:endParaRPr sz="1800"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450" y="1177075"/>
            <a:ext cx="3319200" cy="33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49</Slides>
  <Notes>49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Focus</vt:lpstr>
      <vt:lpstr>HYDATID CYST </vt:lpstr>
      <vt:lpstr>Introduction  </vt:lpstr>
      <vt:lpstr>Echinococcus- dog tapeworm  </vt:lpstr>
      <vt:lpstr>Life cycle </vt:lpstr>
      <vt:lpstr>LIFE CYCLE </vt:lpstr>
      <vt:lpstr>PowerPoint Presentation</vt:lpstr>
      <vt:lpstr>Hydatid cyst </vt:lpstr>
      <vt:lpstr>Hydatid cyst  </vt:lpstr>
      <vt:lpstr>Hydatid fluid </vt:lpstr>
      <vt:lpstr>Course of disease </vt:lpstr>
      <vt:lpstr>Symptoms </vt:lpstr>
      <vt:lpstr>PowerPoint Presentation</vt:lpstr>
      <vt:lpstr>PowerPoint Presentation</vt:lpstr>
      <vt:lpstr>PowerPoint Presentation</vt:lpstr>
      <vt:lpstr>PowerPoint Presentation</vt:lpstr>
      <vt:lpstr>Differential diagnosis </vt:lpstr>
      <vt:lpstr>WHO classification </vt:lpstr>
      <vt:lpstr>Investigation </vt:lpstr>
      <vt:lpstr>Casoni test </vt:lpstr>
      <vt:lpstr>Imaging studies  </vt:lpstr>
      <vt:lpstr>Ultrasound - diagnostic </vt:lpstr>
      <vt:lpstr>PowerPoint Presentation</vt:lpstr>
      <vt:lpstr>Hasen Gharbi ultrasound based classification of liver hydatid cyst </vt:lpstr>
      <vt:lpstr>CT - SCAN </vt:lpstr>
      <vt:lpstr>PowerPoint Presentation</vt:lpstr>
      <vt:lpstr>PowerPoint Presentation</vt:lpstr>
      <vt:lpstr>Treatment </vt:lpstr>
      <vt:lpstr>Approach consideration </vt:lpstr>
      <vt:lpstr>PowerPoint Presentation</vt:lpstr>
      <vt:lpstr>Medical management </vt:lpstr>
      <vt:lpstr>Drugs - used </vt:lpstr>
      <vt:lpstr>PowerPoint Presentation</vt:lpstr>
      <vt:lpstr>Puncture - Aspiration-Injection-Reaspiration  (PAIR)</vt:lpstr>
      <vt:lpstr>PowerPoint Presentation</vt:lpstr>
      <vt:lpstr>PowerPoint Presentation</vt:lpstr>
      <vt:lpstr>Technique </vt:lpstr>
      <vt:lpstr>PowerPoint Presentation</vt:lpstr>
      <vt:lpstr>Surgery- Gold standard therapy  </vt:lpstr>
      <vt:lpstr>PowerPoint Presentation</vt:lpstr>
      <vt:lpstr>Choice of surgical technique </vt:lpstr>
      <vt:lpstr>PowerPoint Presentation</vt:lpstr>
      <vt:lpstr>CHEMOTHERAPY </vt:lpstr>
      <vt:lpstr>PowerPoint Presentation</vt:lpstr>
      <vt:lpstr>PowerPoint Presentation</vt:lpstr>
      <vt:lpstr>ALVEOLAR ECHINOCOCCOSIS </vt:lpstr>
      <vt:lpstr>PowerPoint Presentation</vt:lpstr>
      <vt:lpstr>Long term monitoring </vt:lpstr>
      <vt:lpstr>Laboratory test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HYDATID CYST </dc:title>
  <cp:lastModifiedBy>draps5060@gmail.com</cp:lastModifiedBy>
  <cp:revision>1</cp:revision>
  <dcterms:modified xsi:type="dcterms:W3CDTF">2020-04-21T07:15:40Z</dcterms:modified>
</cp:coreProperties>
</file>