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0" r:id="rId4"/>
    <p:sldId id="262" r:id="rId5"/>
    <p:sldId id="261" r:id="rId6"/>
    <p:sldId id="258" r:id="rId7"/>
    <p:sldId id="259" r:id="rId8"/>
    <p:sldId id="263" r:id="rId9"/>
    <p:sldId id="268" r:id="rId10"/>
    <p:sldId id="286" r:id="rId11"/>
    <p:sldId id="287" r:id="rId12"/>
    <p:sldId id="288" r:id="rId13"/>
    <p:sldId id="291" r:id="rId14"/>
    <p:sldId id="289" r:id="rId15"/>
    <p:sldId id="292" r:id="rId16"/>
    <p:sldId id="290" r:id="rId17"/>
    <p:sldId id="267" r:id="rId18"/>
    <p:sldId id="266" r:id="rId19"/>
    <p:sldId id="265" r:id="rId20"/>
    <p:sldId id="264" r:id="rId21"/>
    <p:sldId id="299" r:id="rId22"/>
    <p:sldId id="270" r:id="rId23"/>
    <p:sldId id="294" r:id="rId24"/>
    <p:sldId id="285" r:id="rId25"/>
    <p:sldId id="282" r:id="rId26"/>
    <p:sldId id="276" r:id="rId27"/>
    <p:sldId id="272" r:id="rId28"/>
    <p:sldId id="275" r:id="rId29"/>
    <p:sldId id="271" r:id="rId30"/>
    <p:sldId id="277" r:id="rId31"/>
    <p:sldId id="278" r:id="rId32"/>
    <p:sldId id="279" r:id="rId33"/>
    <p:sldId id="295" r:id="rId34"/>
    <p:sldId id="293" r:id="rId35"/>
    <p:sldId id="296" r:id="rId36"/>
    <p:sldId id="297"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29" autoAdjust="0"/>
    <p:restoredTop sz="94660"/>
  </p:normalViewPr>
  <p:slideViewPr>
    <p:cSldViewPr>
      <p:cViewPr varScale="1">
        <p:scale>
          <a:sx n="72" d="100"/>
          <a:sy n="72" d="100"/>
        </p:scale>
        <p:origin x="-104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CFEA3-E491-4CDF-940E-382B2655161F}" type="datetimeFigureOut">
              <a:rPr lang="en-US" smtClean="0"/>
              <a:pPr/>
              <a:t>11/19/2016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B15CFB-1013-41FC-8693-F521D66A94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dffsdfsdffdfsd</a:t>
            </a:r>
            <a:endParaRPr lang="en-US" dirty="0"/>
          </a:p>
        </p:txBody>
      </p:sp>
      <p:sp>
        <p:nvSpPr>
          <p:cNvPr id="4" name="Slide Number Placeholder 3"/>
          <p:cNvSpPr>
            <a:spLocks noGrp="1"/>
          </p:cNvSpPr>
          <p:nvPr>
            <p:ph type="sldNum" sz="quarter" idx="10"/>
          </p:nvPr>
        </p:nvSpPr>
        <p:spPr/>
        <p:txBody>
          <a:bodyPr/>
          <a:lstStyle/>
          <a:p>
            <a:fld id="{F1B15CFB-1013-41FC-8693-F521D66A94F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45606-E74A-4E26-83D1-BA5012E329AC}"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CF6F8-4697-4F30-8059-C39BBF3B28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45606-E74A-4E26-83D1-BA5012E329AC}"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CF6F8-4697-4F30-8059-C39BBF3B28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45606-E74A-4E26-83D1-BA5012E329AC}"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CF6F8-4697-4F30-8059-C39BBF3B28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45606-E74A-4E26-83D1-BA5012E329AC}"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CF6F8-4697-4F30-8059-C39BBF3B28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45606-E74A-4E26-83D1-BA5012E329AC}"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CF6F8-4697-4F30-8059-C39BBF3B28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45606-E74A-4E26-83D1-BA5012E329AC}"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CF6F8-4697-4F30-8059-C39BBF3B28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45606-E74A-4E26-83D1-BA5012E329AC}" type="datetimeFigureOut">
              <a:rPr lang="en-US" smtClean="0"/>
              <a:pPr/>
              <a:t>11/19/2016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CF6F8-4697-4F30-8059-C39BBF3B28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45606-E74A-4E26-83D1-BA5012E329AC}" type="datetimeFigureOut">
              <a:rPr lang="en-US" smtClean="0"/>
              <a:pPr/>
              <a:t>11/19/2016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CF6F8-4697-4F30-8059-C39BBF3B28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45606-E74A-4E26-83D1-BA5012E329AC}" type="datetimeFigureOut">
              <a:rPr lang="en-US" smtClean="0"/>
              <a:pPr/>
              <a:t>11/19/2016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CF6F8-4697-4F30-8059-C39BBF3B28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45606-E74A-4E26-83D1-BA5012E329AC}"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CF6F8-4697-4F30-8059-C39BBF3B28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45606-E74A-4E26-83D1-BA5012E329AC}"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CF6F8-4697-4F30-8059-C39BBF3B28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45606-E74A-4E26-83D1-BA5012E329AC}" type="datetimeFigureOut">
              <a:rPr lang="en-US" smtClean="0"/>
              <a:pPr/>
              <a:t>11/19/2016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CF6F8-4697-4F30-8059-C39BBF3B28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Medical Method Of Termination of Pregnancy</a:t>
            </a:r>
            <a:endParaRPr lang="en-US" dirty="0">
              <a:solidFill>
                <a:srgbClr val="FF0000"/>
              </a:solidFill>
            </a:endParaRPr>
          </a:p>
        </p:txBody>
      </p:sp>
      <p:sp>
        <p:nvSpPr>
          <p:cNvPr id="3" name="Subtitle 2"/>
          <p:cNvSpPr>
            <a:spLocks noGrp="1"/>
          </p:cNvSpPr>
          <p:nvPr>
            <p:ph type="subTitle" idx="1"/>
          </p:nvPr>
        </p:nvSpPr>
        <p:spPr/>
        <p:txBody>
          <a:bodyPr/>
          <a:lstStyle/>
          <a:p>
            <a:r>
              <a:rPr lang="en-US" dirty="0" err="1" smtClean="0">
                <a:solidFill>
                  <a:schemeClr val="tx1"/>
                </a:solidFill>
              </a:rPr>
              <a:t>Presentor</a:t>
            </a:r>
            <a:r>
              <a:rPr lang="en-US" dirty="0" smtClean="0">
                <a:solidFill>
                  <a:schemeClr val="tx1"/>
                </a:solidFill>
              </a:rPr>
              <a:t>: </a:t>
            </a:r>
            <a:r>
              <a:rPr lang="en-US" dirty="0" err="1" smtClean="0">
                <a:solidFill>
                  <a:schemeClr val="tx1"/>
                </a:solidFill>
              </a:rPr>
              <a:t>Dr.S.Madhana</a:t>
            </a:r>
            <a:endParaRPr lang="en-US" dirty="0" smtClean="0">
              <a:solidFill>
                <a:schemeClr val="tx1"/>
              </a:solidFill>
            </a:endParaRPr>
          </a:p>
          <a:p>
            <a:r>
              <a:rPr lang="en-US" dirty="0" smtClean="0">
                <a:solidFill>
                  <a:schemeClr val="tx1"/>
                </a:solidFill>
              </a:rPr>
              <a:t>Chairperson : Dr. </a:t>
            </a:r>
            <a:r>
              <a:rPr lang="en-US" dirty="0" err="1" smtClean="0">
                <a:solidFill>
                  <a:schemeClr val="tx1"/>
                </a:solidFill>
              </a:rPr>
              <a:t>Sapna</a:t>
            </a:r>
            <a:endParaRPr lang="en-US" dirty="0" smtClean="0">
              <a:solidFill>
                <a:schemeClr val="tx1"/>
              </a:solidFill>
            </a:endParaRPr>
          </a:p>
          <a:p>
            <a:r>
              <a:rPr lang="en-US" dirty="0" smtClean="0">
                <a:solidFill>
                  <a:schemeClr val="tx1"/>
                </a:solidFill>
              </a:rPr>
              <a:t>(senior resident)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Approval and inspection of place</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On the receipt of an application CMO/DHO of District may inspect any such places and refer application to the committee</a:t>
            </a:r>
          </a:p>
          <a:p>
            <a:r>
              <a:rPr lang="en-US" dirty="0" smtClean="0"/>
              <a:t>The place shall be inspected by committee within 2 months of receiving the application and certificate of approval may be issued within next 2 months</a:t>
            </a:r>
          </a:p>
          <a:p>
            <a:r>
              <a:rPr lang="en-US" dirty="0" smtClean="0"/>
              <a:t> Place may be inspected by CMO/DHO as often as may be necessary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District level committee appointed by government</a:t>
            </a:r>
          </a:p>
          <a:p>
            <a:r>
              <a:rPr lang="en-US" dirty="0" smtClean="0"/>
              <a:t>Chaired by CMO and DHO</a:t>
            </a:r>
          </a:p>
          <a:p>
            <a:r>
              <a:rPr lang="en-US" dirty="0" smtClean="0"/>
              <a:t>Consist of </a:t>
            </a:r>
          </a:p>
          <a:p>
            <a:r>
              <a:rPr lang="en-US" dirty="0" smtClean="0"/>
              <a:t>3-5 members including chairperson</a:t>
            </a:r>
          </a:p>
          <a:p>
            <a:r>
              <a:rPr lang="en-US" dirty="0" smtClean="0"/>
              <a:t>1 </a:t>
            </a:r>
            <a:r>
              <a:rPr lang="en-US" dirty="0" err="1" smtClean="0"/>
              <a:t>gynaecologist</a:t>
            </a:r>
            <a:r>
              <a:rPr lang="en-US" dirty="0" smtClean="0"/>
              <a:t>/surgeon/</a:t>
            </a:r>
            <a:r>
              <a:rPr lang="en-US" dirty="0" err="1" smtClean="0"/>
              <a:t>anaesthetist</a:t>
            </a:r>
            <a:endParaRPr lang="en-US" dirty="0" smtClean="0"/>
          </a:p>
          <a:p>
            <a:r>
              <a:rPr lang="en-US" dirty="0" smtClean="0"/>
              <a:t>Local medical profession, NGO , </a:t>
            </a:r>
            <a:r>
              <a:rPr lang="en-US" dirty="0" err="1" smtClean="0"/>
              <a:t>Panchayat</a:t>
            </a:r>
            <a:r>
              <a:rPr lang="en-US" dirty="0" smtClean="0"/>
              <a:t> raj institution</a:t>
            </a:r>
          </a:p>
          <a:p>
            <a:r>
              <a:rPr lang="en-US" dirty="0" err="1" smtClean="0"/>
              <a:t>Atleast</a:t>
            </a:r>
            <a:r>
              <a:rPr lang="en-US" dirty="0" smtClean="0"/>
              <a:t> 1 women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idx="1"/>
          </p:nvPr>
        </p:nvSpPr>
        <p:spPr/>
        <p:txBody>
          <a:bodyPr/>
          <a:lstStyle/>
          <a:p>
            <a:r>
              <a:rPr lang="en-US" dirty="0" smtClean="0"/>
              <a:t>Consent of the pregnant women</a:t>
            </a:r>
          </a:p>
          <a:p>
            <a:r>
              <a:rPr lang="en-US" dirty="0" smtClean="0"/>
              <a:t>Women who has not attained the age of 18 years , or is mentally ill(even &gt;18 yrs)- consent in writing of her guardian required</a:t>
            </a:r>
          </a:p>
          <a:p>
            <a:r>
              <a:rPr lang="en-US" dirty="0" smtClean="0"/>
              <a:t>Consent of husband is not required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buNone/>
            </a:pPr>
            <a:r>
              <a:rPr lang="en-US" sz="1400" dirty="0" smtClean="0"/>
              <a:t>FORM C</a:t>
            </a:r>
          </a:p>
          <a:p>
            <a:pPr>
              <a:buNone/>
            </a:pPr>
            <a:r>
              <a:rPr lang="en-US" sz="1400" dirty="0" smtClean="0"/>
              <a:t>(See rule 9)</a:t>
            </a:r>
          </a:p>
          <a:p>
            <a:pPr>
              <a:buNone/>
            </a:pPr>
            <a:r>
              <a:rPr lang="en-US" sz="1400" dirty="0" smtClean="0"/>
              <a:t>I __________________________________________________________________ daughter / wife of</a:t>
            </a:r>
          </a:p>
          <a:p>
            <a:pPr>
              <a:buNone/>
            </a:pPr>
            <a:r>
              <a:rPr lang="en-US" sz="1400" dirty="0" smtClean="0"/>
              <a:t>___________________________________________ aged about _________ years at present residing</a:t>
            </a:r>
          </a:p>
          <a:p>
            <a:pPr>
              <a:buNone/>
            </a:pPr>
            <a:r>
              <a:rPr lang="en-US" sz="1400" dirty="0" smtClean="0"/>
              <a:t>at _________________________________ (state the permanent address) do hereby give my consent</a:t>
            </a:r>
          </a:p>
          <a:p>
            <a:pPr>
              <a:buNone/>
            </a:pPr>
            <a:r>
              <a:rPr lang="en-US" sz="1400" dirty="0" smtClean="0"/>
              <a:t>to termination of my pregnancy at ___________________________________________________</a:t>
            </a:r>
          </a:p>
          <a:p>
            <a:pPr>
              <a:buNone/>
            </a:pPr>
            <a:r>
              <a:rPr lang="en-US" sz="1400" dirty="0" smtClean="0"/>
              <a:t>(state the name of place where pregnancy is to be terminated )</a:t>
            </a:r>
          </a:p>
          <a:p>
            <a:pPr>
              <a:buNone/>
            </a:pPr>
            <a:r>
              <a:rPr lang="en-US" sz="1400" dirty="0" smtClean="0"/>
              <a:t>Place________________</a:t>
            </a:r>
          </a:p>
          <a:p>
            <a:pPr>
              <a:buNone/>
            </a:pPr>
            <a:r>
              <a:rPr lang="en-US" sz="1400" dirty="0" smtClean="0"/>
              <a:t>Date ________________</a:t>
            </a:r>
          </a:p>
          <a:p>
            <a:pPr>
              <a:buNone/>
            </a:pPr>
            <a:r>
              <a:rPr lang="en-US" sz="1400" dirty="0" smtClean="0"/>
              <a:t>Signature / Thumb impression ____________________</a:t>
            </a:r>
          </a:p>
          <a:p>
            <a:pPr>
              <a:buNone/>
            </a:pPr>
            <a:r>
              <a:rPr lang="en-US" sz="1400" dirty="0" smtClean="0"/>
              <a:t>(to be filled in by guardian where the woman is mentally ill person or minor)</a:t>
            </a:r>
          </a:p>
          <a:p>
            <a:pPr>
              <a:buNone/>
            </a:pPr>
            <a:r>
              <a:rPr lang="en-US" sz="1400" dirty="0" smtClean="0"/>
              <a:t>I ______________________________________________________________ son / daughter / wife of</a:t>
            </a:r>
          </a:p>
          <a:p>
            <a:pPr>
              <a:buNone/>
            </a:pPr>
            <a:r>
              <a:rPr lang="en-US" sz="1400" dirty="0" smtClean="0"/>
              <a:t>_______________________________________ aged about ___________ years at present residing at</a:t>
            </a:r>
          </a:p>
          <a:p>
            <a:pPr>
              <a:buNone/>
            </a:pPr>
            <a:r>
              <a:rPr lang="en-US" sz="1400" dirty="0" smtClean="0"/>
              <a:t>(Permanent address) _________________________________________ do hereby give my consent to</a:t>
            </a:r>
          </a:p>
          <a:p>
            <a:pPr>
              <a:buNone/>
            </a:pPr>
            <a:r>
              <a:rPr lang="en-US" sz="1400" dirty="0" smtClean="0"/>
              <a:t>the termination of the pregnancy of my ward _________________________________ who is a minor</a:t>
            </a:r>
          </a:p>
          <a:p>
            <a:pPr>
              <a:buNone/>
            </a:pPr>
            <a:r>
              <a:rPr lang="en-US" sz="1400" dirty="0" smtClean="0"/>
              <a:t>/ mentally ill person at ________________________________________________________________</a:t>
            </a:r>
          </a:p>
          <a:p>
            <a:pPr>
              <a:buNone/>
            </a:pPr>
            <a:r>
              <a:rPr lang="en-US" sz="1400" dirty="0" smtClean="0"/>
              <a:t>( place of termination of pregnancy)</a:t>
            </a:r>
          </a:p>
          <a:p>
            <a:pPr>
              <a:buNone/>
            </a:pPr>
            <a:r>
              <a:rPr lang="en-US" sz="1400" dirty="0" smtClean="0"/>
              <a:t>Place _____________________</a:t>
            </a:r>
          </a:p>
          <a:p>
            <a:pPr>
              <a:buNone/>
            </a:pPr>
            <a:r>
              <a:rPr lang="en-US" sz="1400" dirty="0" smtClean="0"/>
              <a:t>Date _____________________</a:t>
            </a:r>
          </a:p>
          <a:p>
            <a:pPr>
              <a:buNone/>
            </a:pPr>
            <a:r>
              <a:rPr lang="en-US" sz="1400" dirty="0" smtClean="0"/>
              <a:t>Signature / Thumb impression ____________________</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Maintainence</a:t>
            </a:r>
            <a:r>
              <a:rPr lang="en-US" dirty="0" smtClean="0"/>
              <a:t> of record</a:t>
            </a:r>
            <a:endParaRPr lang="en-US" dirty="0"/>
          </a:p>
        </p:txBody>
      </p:sp>
      <p:sp>
        <p:nvSpPr>
          <p:cNvPr id="3" name="Content Placeholder 2"/>
          <p:cNvSpPr>
            <a:spLocks noGrp="1"/>
          </p:cNvSpPr>
          <p:nvPr>
            <p:ph idx="1"/>
          </p:nvPr>
        </p:nvSpPr>
        <p:spPr/>
        <p:txBody>
          <a:bodyPr/>
          <a:lstStyle/>
          <a:p>
            <a:r>
              <a:rPr lang="en-US" dirty="0" smtClean="0"/>
              <a:t>Termination of pregnancy has to be certified within 3 hours of MTP in a specific form by person who performs</a:t>
            </a:r>
          </a:p>
          <a:p>
            <a:r>
              <a:rPr lang="en-US" dirty="0" smtClean="0"/>
              <a:t>Abortion is performed confidentially and reported to Director of Health Service of the state in prescribed form within 1 month.</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762001" y="228600"/>
            <a:ext cx="7467600" cy="6477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2002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 the word lunatic the word mentally ill person have been substituted</a:t>
            </a:r>
          </a:p>
          <a:p>
            <a:r>
              <a:rPr lang="en-US" dirty="0" smtClean="0"/>
              <a:t>Place for MTP</a:t>
            </a:r>
          </a:p>
          <a:p>
            <a:r>
              <a:rPr lang="en-US" dirty="0" smtClean="0"/>
              <a:t>1)A  </a:t>
            </a:r>
            <a:r>
              <a:rPr lang="en-US" dirty="0" smtClean="0"/>
              <a:t>hospital established or maintained by Government </a:t>
            </a:r>
          </a:p>
          <a:p>
            <a:r>
              <a:rPr lang="en-US" dirty="0" smtClean="0"/>
              <a:t>2) </a:t>
            </a:r>
            <a:r>
              <a:rPr lang="en-US" dirty="0" smtClean="0"/>
              <a:t>A </a:t>
            </a:r>
            <a:r>
              <a:rPr lang="en-US" dirty="0" smtClean="0"/>
              <a:t>place for the time being approved for the purpose of this Act by Government or a District Level Committee</a:t>
            </a:r>
          </a:p>
          <a:p>
            <a:r>
              <a:rPr lang="en-US" dirty="0" smtClean="0"/>
              <a:t>Termination of pregnancy by a person who is not registered medical practitioner is an offence punishable with rigorous imprisonment for term which is not less than 2 years but may extend </a:t>
            </a:r>
            <a:r>
              <a:rPr lang="en-US" dirty="0" err="1" smtClean="0"/>
              <a:t>upto</a:t>
            </a:r>
            <a:r>
              <a:rPr lang="en-US" dirty="0" smtClean="0"/>
              <a:t> 7 years</a:t>
            </a:r>
          </a:p>
          <a:p>
            <a:r>
              <a:rPr lang="en-US" dirty="0" smtClean="0"/>
              <a:t>Whoever terminates any pregnancy in unapproved place and the owner of that place are punishable with </a:t>
            </a:r>
            <a:r>
              <a:rPr lang="en-US" dirty="0" err="1" smtClean="0"/>
              <a:t>with</a:t>
            </a:r>
            <a:r>
              <a:rPr lang="en-US" dirty="0" smtClean="0"/>
              <a:t> rigorous imprisonment for term which is not less than 2 years but may extend </a:t>
            </a:r>
            <a:r>
              <a:rPr lang="en-US" dirty="0" err="1" smtClean="0"/>
              <a:t>upto</a:t>
            </a:r>
            <a:r>
              <a:rPr lang="en-US" dirty="0" smtClean="0"/>
              <a:t> 7 years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Methods of Termination of Pregnancy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a:t>
            </a:r>
            <a:r>
              <a:rPr lang="en-US" dirty="0" err="1" smtClean="0"/>
              <a:t>st</a:t>
            </a:r>
            <a:r>
              <a:rPr lang="en-US" dirty="0" smtClean="0"/>
              <a:t> trimester </a:t>
            </a:r>
          </a:p>
          <a:p>
            <a:r>
              <a:rPr lang="en-US" b="1" dirty="0" err="1" smtClean="0"/>
              <a:t>Mifepristone</a:t>
            </a:r>
            <a:r>
              <a:rPr lang="en-US" b="1" dirty="0" smtClean="0"/>
              <a:t> and </a:t>
            </a:r>
            <a:r>
              <a:rPr lang="en-US" b="1" dirty="0" err="1" smtClean="0"/>
              <a:t>Misoprostol</a:t>
            </a:r>
            <a:r>
              <a:rPr lang="en-US" b="1" dirty="0" smtClean="0"/>
              <a:t>:</a:t>
            </a:r>
          </a:p>
          <a:p>
            <a:r>
              <a:rPr lang="en-US" dirty="0" err="1" smtClean="0"/>
              <a:t>Mifepristone</a:t>
            </a:r>
            <a:r>
              <a:rPr lang="en-US" dirty="0" smtClean="0"/>
              <a:t>: 19 – </a:t>
            </a:r>
            <a:r>
              <a:rPr lang="en-US" dirty="0" err="1" smtClean="0"/>
              <a:t>nortestosterone</a:t>
            </a:r>
            <a:r>
              <a:rPr lang="en-US" dirty="0" smtClean="0"/>
              <a:t> derivative competes with progesterone receptors</a:t>
            </a:r>
          </a:p>
          <a:p>
            <a:r>
              <a:rPr lang="en-US" dirty="0" smtClean="0"/>
              <a:t>Reverses endometrial glandular activity, accelerates degenerative changes , increases the </a:t>
            </a:r>
            <a:r>
              <a:rPr lang="en-US" dirty="0" err="1" smtClean="0"/>
              <a:t>stromal</a:t>
            </a:r>
            <a:r>
              <a:rPr lang="en-US" dirty="0" smtClean="0"/>
              <a:t> action- sloughing of </a:t>
            </a:r>
            <a:r>
              <a:rPr lang="en-US" dirty="0" err="1" smtClean="0"/>
              <a:t>endometrium</a:t>
            </a:r>
            <a:endParaRPr lang="en-US" dirty="0" smtClean="0"/>
          </a:p>
          <a:p>
            <a:r>
              <a:rPr lang="en-US" dirty="0" smtClean="0"/>
              <a:t> </a:t>
            </a:r>
            <a:r>
              <a:rPr lang="en-US" dirty="0" err="1" smtClean="0"/>
              <a:t>Misoprostol</a:t>
            </a:r>
            <a:r>
              <a:rPr lang="en-US" dirty="0" smtClean="0"/>
              <a:t>(PGE1): stimulates </a:t>
            </a:r>
            <a:r>
              <a:rPr lang="en-US" dirty="0" err="1" smtClean="0"/>
              <a:t>myometrium</a:t>
            </a:r>
            <a:r>
              <a:rPr lang="en-US" dirty="0" smtClean="0"/>
              <a:t> directly</a:t>
            </a:r>
          </a:p>
          <a:p>
            <a:r>
              <a:rPr lang="en-US" dirty="0" smtClean="0"/>
              <a:t>Used within 63 days of Gestation (WHO)</a:t>
            </a:r>
          </a:p>
          <a:p>
            <a:r>
              <a:rPr lang="en-US" dirty="0"/>
              <a:t> </a:t>
            </a:r>
            <a:r>
              <a:rPr lang="en-US" dirty="0" smtClean="0"/>
              <a:t>                      49 days of gestation(GOI) and (ACOG)</a:t>
            </a:r>
          </a:p>
          <a:p>
            <a:r>
              <a:rPr lang="en-US" dirty="0" smtClean="0"/>
              <a:t>Used singly </a:t>
            </a:r>
            <a:r>
              <a:rPr lang="en-US" dirty="0" err="1" smtClean="0"/>
              <a:t>Mifepristone</a:t>
            </a:r>
            <a:r>
              <a:rPr lang="en-US" dirty="0" smtClean="0"/>
              <a:t> effective only in 83%</a:t>
            </a:r>
          </a:p>
          <a:p>
            <a:r>
              <a:rPr lang="en-US" dirty="0" smtClean="0"/>
              <a:t>Adding Prostaglandin- success rare 95%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WHO 2003:</a:t>
            </a:r>
          </a:p>
          <a:p>
            <a:r>
              <a:rPr lang="en-US" dirty="0" smtClean="0"/>
              <a:t>200 mg </a:t>
            </a:r>
            <a:r>
              <a:rPr lang="en-US" dirty="0" err="1" smtClean="0"/>
              <a:t>Mifepristone</a:t>
            </a:r>
            <a:r>
              <a:rPr lang="en-US" dirty="0" smtClean="0"/>
              <a:t> followed after 36-48 hours by 800 microgram vaginal </a:t>
            </a:r>
            <a:r>
              <a:rPr lang="en-US" dirty="0" err="1" smtClean="0"/>
              <a:t>Misoprostol</a:t>
            </a:r>
            <a:r>
              <a:rPr lang="en-US" dirty="0" smtClean="0"/>
              <a:t> or 400 microgram vaginal </a:t>
            </a:r>
            <a:r>
              <a:rPr lang="en-US" dirty="0" err="1" smtClean="0"/>
              <a:t>Misoprostol</a:t>
            </a:r>
            <a:r>
              <a:rPr lang="en-US" dirty="0" smtClean="0"/>
              <a:t> </a:t>
            </a:r>
          </a:p>
          <a:p>
            <a:r>
              <a:rPr lang="en-US" dirty="0"/>
              <a:t> </a:t>
            </a:r>
            <a:r>
              <a:rPr lang="en-US" dirty="0" smtClean="0"/>
              <a:t>patient is reexamined after 10- 14 days</a:t>
            </a:r>
          </a:p>
          <a:p>
            <a:r>
              <a:rPr lang="en-US" dirty="0" smtClean="0"/>
              <a:t>Vaginal examination I done.USG done if required</a:t>
            </a:r>
          </a:p>
          <a:p>
            <a:r>
              <a:rPr lang="en-US" dirty="0" smtClean="0"/>
              <a:t>Complete Abortion seen in 95% </a:t>
            </a:r>
            <a:r>
              <a:rPr lang="en-US" dirty="0" err="1" smtClean="0"/>
              <a:t>cses</a:t>
            </a:r>
            <a:r>
              <a:rPr lang="en-US" dirty="0" smtClean="0"/>
              <a:t>, incomplete in 2% and 1% do not respond</a:t>
            </a:r>
          </a:p>
          <a:p>
            <a:r>
              <a:rPr lang="en-US" dirty="0" smtClean="0"/>
              <a:t>If both history and physical examination or </a:t>
            </a:r>
            <a:r>
              <a:rPr lang="en-US" dirty="0" err="1" smtClean="0"/>
              <a:t>ultasound</a:t>
            </a:r>
            <a:r>
              <a:rPr lang="en-US" dirty="0" smtClean="0"/>
              <a:t> fail to confirm complete abortion, surgical </a:t>
            </a:r>
            <a:r>
              <a:rPr lang="en-US" dirty="0" err="1" smtClean="0"/>
              <a:t>mehods</a:t>
            </a:r>
            <a:r>
              <a:rPr lang="en-US" dirty="0" smtClean="0"/>
              <a:t> is used </a:t>
            </a:r>
          </a:p>
          <a:p>
            <a:r>
              <a:rPr lang="en-US" dirty="0" smtClean="0"/>
              <a:t>This </a:t>
            </a:r>
            <a:r>
              <a:rPr lang="en-US" dirty="0" err="1" smtClean="0"/>
              <a:t>combi</a:t>
            </a:r>
            <a:r>
              <a:rPr lang="en-US" dirty="0" smtClean="0"/>
              <a:t> pa</a:t>
            </a:r>
          </a:p>
          <a:p>
            <a:r>
              <a:rPr lang="en-US" dirty="0" smtClean="0"/>
              <a:t>ck is approved by GOI for MTP </a:t>
            </a:r>
            <a:r>
              <a:rPr lang="en-US" dirty="0" err="1" smtClean="0"/>
              <a:t>upto</a:t>
            </a:r>
            <a:r>
              <a:rPr lang="en-US" dirty="0" smtClean="0"/>
              <a:t> 63 days of pregnancy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rmAutofit fontScale="85000" lnSpcReduction="20000"/>
          </a:bodyPr>
          <a:lstStyle/>
          <a:p>
            <a:r>
              <a:rPr lang="en-US" b="1" dirty="0" err="1" smtClean="0"/>
              <a:t>Methotrexate</a:t>
            </a:r>
            <a:r>
              <a:rPr lang="en-US" b="1" dirty="0" smtClean="0"/>
              <a:t> and </a:t>
            </a:r>
            <a:r>
              <a:rPr lang="en-US" b="1" dirty="0" err="1" smtClean="0"/>
              <a:t>Misoprostol</a:t>
            </a:r>
            <a:r>
              <a:rPr lang="en-US" dirty="0" smtClean="0"/>
              <a:t>:</a:t>
            </a:r>
          </a:p>
          <a:p>
            <a:r>
              <a:rPr lang="en-US" dirty="0" smtClean="0"/>
              <a:t>Before 56 days of gestation</a:t>
            </a:r>
          </a:p>
          <a:p>
            <a:r>
              <a:rPr lang="en-US" dirty="0" smtClean="0"/>
              <a:t>Less expensive</a:t>
            </a:r>
          </a:p>
          <a:p>
            <a:r>
              <a:rPr lang="en-US" dirty="0" smtClean="0"/>
              <a:t>Longer time</a:t>
            </a:r>
          </a:p>
          <a:p>
            <a:r>
              <a:rPr lang="en-US" dirty="0" smtClean="0"/>
              <a:t>50 mg/m2 </a:t>
            </a:r>
            <a:r>
              <a:rPr lang="en-US" dirty="0" err="1" smtClean="0"/>
              <a:t>im</a:t>
            </a:r>
            <a:r>
              <a:rPr lang="en-US" dirty="0" smtClean="0"/>
              <a:t> / oral followed by 800   microgram </a:t>
            </a:r>
            <a:r>
              <a:rPr lang="en-US" dirty="0" err="1" smtClean="0"/>
              <a:t>Misoprostol</a:t>
            </a:r>
            <a:r>
              <a:rPr lang="en-US" dirty="0" smtClean="0"/>
              <a:t> 3 -7 days . </a:t>
            </a:r>
            <a:r>
              <a:rPr lang="en-US" dirty="0" err="1" smtClean="0"/>
              <a:t>Misoprostol</a:t>
            </a:r>
            <a:r>
              <a:rPr lang="en-US" dirty="0" smtClean="0"/>
              <a:t> may be repeated after 24 hr if it fails </a:t>
            </a:r>
          </a:p>
          <a:p>
            <a:r>
              <a:rPr lang="en-US" dirty="0" smtClean="0"/>
              <a:t>Complete abortion in 92 % </a:t>
            </a:r>
          </a:p>
          <a:p>
            <a:r>
              <a:rPr lang="en-US" dirty="0" smtClean="0"/>
              <a:t>USG done to confirm the failure of abortion, then suction and Evacuation to be done.</a:t>
            </a:r>
          </a:p>
          <a:p>
            <a:r>
              <a:rPr lang="en-US" b="1" dirty="0" err="1" smtClean="0"/>
              <a:t>Tamoxifen</a:t>
            </a:r>
            <a:r>
              <a:rPr lang="en-US" b="1" dirty="0" smtClean="0"/>
              <a:t> and </a:t>
            </a:r>
            <a:r>
              <a:rPr lang="en-US" b="1" dirty="0" err="1" smtClean="0"/>
              <a:t>Misoprostol</a:t>
            </a:r>
            <a:endParaRPr lang="en-US" b="1" dirty="0" smtClean="0"/>
          </a:p>
          <a:p>
            <a:r>
              <a:rPr lang="en-US" dirty="0" smtClean="0"/>
              <a:t>Oral </a:t>
            </a:r>
            <a:r>
              <a:rPr lang="en-US" dirty="0" err="1" smtClean="0"/>
              <a:t>tamoxifen</a:t>
            </a:r>
            <a:r>
              <a:rPr lang="en-US" dirty="0" smtClean="0"/>
              <a:t> 20 mg daily for 4 days   followed by 800 microgram vaginal </a:t>
            </a:r>
            <a:r>
              <a:rPr lang="en-US" dirty="0" err="1" smtClean="0"/>
              <a:t>Misoprostol</a:t>
            </a:r>
            <a:r>
              <a:rPr lang="en-US" dirty="0" smtClean="0"/>
              <a:t>  </a:t>
            </a:r>
          </a:p>
          <a:p>
            <a:r>
              <a:rPr lang="en-US" dirty="0" smtClean="0"/>
              <a:t>Done in &lt; 63 days of gestation</a:t>
            </a:r>
          </a:p>
          <a:p>
            <a:r>
              <a:rPr lang="en-US" dirty="0" smtClean="0"/>
              <a:t>Complete abortion in 92 %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MTP ACT 1971</a:t>
            </a:r>
            <a:endParaRPr lang="en-US" dirty="0"/>
          </a:p>
        </p:txBody>
      </p:sp>
      <p:sp>
        <p:nvSpPr>
          <p:cNvPr id="3" name="Content Placeholder 2"/>
          <p:cNvSpPr>
            <a:spLocks noGrp="1"/>
          </p:cNvSpPr>
          <p:nvPr>
            <p:ph idx="1"/>
          </p:nvPr>
        </p:nvSpPr>
        <p:spPr/>
        <p:txBody>
          <a:bodyPr/>
          <a:lstStyle/>
          <a:p>
            <a:r>
              <a:rPr lang="en-US" dirty="0" smtClean="0"/>
              <a:t>This act provides for termination of pregnancy of pregnancies by registered medical practitioners</a:t>
            </a:r>
          </a:p>
          <a:p>
            <a:r>
              <a:rPr lang="en-US" dirty="0" smtClean="0"/>
              <a:t>Came into being on 10 </a:t>
            </a:r>
            <a:r>
              <a:rPr lang="en-US" dirty="0" err="1" smtClean="0"/>
              <a:t>th</a:t>
            </a:r>
            <a:r>
              <a:rPr lang="en-US" dirty="0" smtClean="0"/>
              <a:t> August 1971</a:t>
            </a:r>
          </a:p>
          <a:p>
            <a:r>
              <a:rPr lang="en-US" dirty="0" smtClean="0"/>
              <a:t>Extends to whole of India except state of Jammu and Kashmir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b="1" dirty="0" err="1" smtClean="0"/>
              <a:t>Mifepristone</a:t>
            </a:r>
            <a:r>
              <a:rPr lang="en-US" b="1" dirty="0" smtClean="0"/>
              <a:t> and </a:t>
            </a:r>
            <a:r>
              <a:rPr lang="en-US" b="1" dirty="0" err="1" smtClean="0"/>
              <a:t>Gameprost</a:t>
            </a:r>
            <a:r>
              <a:rPr lang="en-US" dirty="0" smtClean="0"/>
              <a:t>: </a:t>
            </a:r>
          </a:p>
          <a:p>
            <a:r>
              <a:rPr lang="en-US" dirty="0" smtClean="0"/>
              <a:t>200 mg </a:t>
            </a:r>
            <a:r>
              <a:rPr lang="en-US" dirty="0" err="1" smtClean="0"/>
              <a:t>mifepristone</a:t>
            </a:r>
            <a:r>
              <a:rPr lang="en-US" dirty="0" smtClean="0"/>
              <a:t> followed by 1 mg </a:t>
            </a:r>
            <a:r>
              <a:rPr lang="en-US" dirty="0" err="1" smtClean="0"/>
              <a:t>gameprost</a:t>
            </a:r>
            <a:r>
              <a:rPr lang="en-US" dirty="0" smtClean="0"/>
              <a:t> vaginal tablet after 36-48 hours</a:t>
            </a:r>
          </a:p>
          <a:p>
            <a:r>
              <a:rPr lang="en-US" b="1" dirty="0" err="1" smtClean="0"/>
              <a:t>Misoprostol</a:t>
            </a:r>
            <a:r>
              <a:rPr lang="en-US" b="1" dirty="0" smtClean="0"/>
              <a:t>:</a:t>
            </a:r>
            <a:r>
              <a:rPr lang="en-US" dirty="0" smtClean="0"/>
              <a:t/>
            </a:r>
            <a:br>
              <a:rPr lang="en-US" dirty="0" smtClean="0"/>
            </a:br>
            <a:r>
              <a:rPr lang="en-US" dirty="0" smtClean="0"/>
              <a:t> 800 microgram Vaginal 12 hourly (max 3 doses)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Contraindication to abortion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Mifepristone</a:t>
            </a:r>
            <a:r>
              <a:rPr lang="en-US" dirty="0" smtClean="0"/>
              <a:t> regimens include confirmed and suspected ectopic pregnancy</a:t>
            </a:r>
          </a:p>
          <a:p>
            <a:r>
              <a:rPr lang="en-US" dirty="0" smtClean="0"/>
              <a:t>IUD in place</a:t>
            </a:r>
          </a:p>
          <a:p>
            <a:r>
              <a:rPr lang="en-US" dirty="0" smtClean="0"/>
              <a:t>Long term corticosteroids therapy</a:t>
            </a:r>
          </a:p>
          <a:p>
            <a:r>
              <a:rPr lang="en-US" dirty="0" smtClean="0"/>
              <a:t>Chronic adrenal failure/liver disease</a:t>
            </a:r>
          </a:p>
          <a:p>
            <a:r>
              <a:rPr lang="en-US" dirty="0" smtClean="0"/>
              <a:t>Known </a:t>
            </a:r>
            <a:r>
              <a:rPr lang="en-US" dirty="0" err="1" smtClean="0"/>
              <a:t>coagulopathy</a:t>
            </a:r>
            <a:r>
              <a:rPr lang="en-US" dirty="0" smtClean="0"/>
              <a:t> or anticoagulant therapy</a:t>
            </a:r>
          </a:p>
          <a:p>
            <a:r>
              <a:rPr lang="en-US" dirty="0" smtClean="0"/>
              <a:t>Intolerance or </a:t>
            </a:r>
            <a:r>
              <a:rPr lang="en-US" dirty="0" err="1" smtClean="0"/>
              <a:t>allery</a:t>
            </a:r>
            <a:r>
              <a:rPr lang="en-US" dirty="0" smtClean="0"/>
              <a:t> to </a:t>
            </a:r>
            <a:r>
              <a:rPr lang="en-US" dirty="0" err="1" smtClean="0"/>
              <a:t>mifepristone</a:t>
            </a:r>
            <a:endParaRPr lang="en-US" dirty="0" smtClean="0"/>
          </a:p>
          <a:p>
            <a:r>
              <a:rPr lang="en-US" dirty="0" err="1" smtClean="0"/>
              <a:t>Misoprostol</a:t>
            </a:r>
            <a:r>
              <a:rPr lang="en-US" dirty="0" smtClean="0"/>
              <a:t>: allergy or intolerance</a:t>
            </a:r>
          </a:p>
          <a:p>
            <a:r>
              <a:rPr lang="en-US" dirty="0" smtClean="0"/>
              <a:t>Asthma is not the contraindication</a:t>
            </a:r>
          </a:p>
          <a:p>
            <a:r>
              <a:rPr lang="en-US" dirty="0" err="1" smtClean="0"/>
              <a:t>Extrauterine</a:t>
            </a:r>
            <a:r>
              <a:rPr lang="en-US" dirty="0" smtClean="0"/>
              <a:t> device</a:t>
            </a:r>
          </a:p>
          <a:p>
            <a:r>
              <a:rPr lang="en-US" dirty="0" smtClean="0"/>
              <a:t>Relative : Age &gt;35 </a:t>
            </a:r>
          </a:p>
          <a:p>
            <a:r>
              <a:rPr lang="en-US" dirty="0" smtClean="0"/>
              <a:t>                 hypertension</a:t>
            </a:r>
          </a:p>
          <a:p>
            <a:r>
              <a:rPr lang="en-US" dirty="0" smtClean="0"/>
              <a:t>                 obesity</a:t>
            </a:r>
          </a:p>
          <a:p>
            <a:r>
              <a:rPr lang="en-US" dirty="0" smtClean="0"/>
              <a:t>                 smoking</a:t>
            </a:r>
          </a:p>
          <a:p>
            <a:endParaRPr lang="en-US" dirty="0" smtClean="0"/>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nd</a:t>
            </a:r>
            <a:r>
              <a:rPr lang="en-US" dirty="0" smtClean="0"/>
              <a:t> trimester</a:t>
            </a:r>
            <a:endParaRPr lang="en-US" dirty="0"/>
          </a:p>
        </p:txBody>
      </p:sp>
      <p:sp>
        <p:nvSpPr>
          <p:cNvPr id="3" name="Content Placeholder 2"/>
          <p:cNvSpPr>
            <a:spLocks noGrp="1"/>
          </p:cNvSpPr>
          <p:nvPr>
            <p:ph idx="1"/>
          </p:nvPr>
        </p:nvSpPr>
        <p:spPr/>
        <p:txBody>
          <a:bodyPr>
            <a:normAutofit fontScale="92500"/>
          </a:bodyPr>
          <a:lstStyle/>
          <a:p>
            <a:r>
              <a:rPr lang="en-US" dirty="0" err="1" smtClean="0"/>
              <a:t>Misoprostol</a:t>
            </a:r>
            <a:r>
              <a:rPr lang="en-US" dirty="0" smtClean="0"/>
              <a:t> 400-800 microgram vaginally at interval of 3-4 hours is effective</a:t>
            </a:r>
          </a:p>
          <a:p>
            <a:r>
              <a:rPr lang="en-US" dirty="0" smtClean="0"/>
              <a:t>Alternatively 1</a:t>
            </a:r>
            <a:r>
              <a:rPr lang="en-US" baseline="30000" dirty="0" smtClean="0"/>
              <a:t>st</a:t>
            </a:r>
            <a:r>
              <a:rPr lang="en-US" dirty="0" smtClean="0"/>
              <a:t> dose of 600 microgram of </a:t>
            </a:r>
            <a:r>
              <a:rPr lang="en-US" dirty="0" err="1" smtClean="0"/>
              <a:t>Misoprostol</a:t>
            </a:r>
            <a:r>
              <a:rPr lang="en-US" dirty="0" smtClean="0"/>
              <a:t> given vaginally, then oral 200 microgram orally every 3 hours</a:t>
            </a:r>
          </a:p>
          <a:p>
            <a:r>
              <a:rPr lang="en-US" dirty="0" smtClean="0"/>
              <a:t>Recently 400 microgram is given sublingually every 3 hours for a maximum of 5 doses (100% 2 </a:t>
            </a:r>
            <a:r>
              <a:rPr lang="en-US" dirty="0" err="1" smtClean="0"/>
              <a:t>nd</a:t>
            </a:r>
            <a:r>
              <a:rPr lang="en-US" dirty="0" smtClean="0"/>
              <a:t> trimester abortion)</a:t>
            </a:r>
          </a:p>
          <a:p>
            <a:r>
              <a:rPr lang="en-US" dirty="0" smtClean="0"/>
              <a:t>Mean induction-Abortion interval is 11-12 hours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Mifepristone</a:t>
            </a:r>
            <a:r>
              <a:rPr lang="en-US" dirty="0" smtClean="0"/>
              <a:t> and prostaglandin</a:t>
            </a:r>
            <a:endParaRPr lang="en-US" dirty="0"/>
          </a:p>
        </p:txBody>
      </p:sp>
      <p:sp>
        <p:nvSpPr>
          <p:cNvPr id="3" name="Content Placeholder 2"/>
          <p:cNvSpPr>
            <a:spLocks noGrp="1"/>
          </p:cNvSpPr>
          <p:nvPr>
            <p:ph idx="1"/>
          </p:nvPr>
        </p:nvSpPr>
        <p:spPr/>
        <p:txBody>
          <a:bodyPr>
            <a:normAutofit lnSpcReduction="10000"/>
          </a:bodyPr>
          <a:lstStyle/>
          <a:p>
            <a:r>
              <a:rPr lang="en-US" dirty="0" err="1" smtClean="0"/>
              <a:t>Mifepristone</a:t>
            </a:r>
            <a:r>
              <a:rPr lang="en-US" dirty="0" smtClean="0"/>
              <a:t> 200 mg oral followed 36-48 hrs later b </a:t>
            </a:r>
            <a:r>
              <a:rPr lang="en-US" dirty="0" err="1" smtClean="0"/>
              <a:t>Misoprostol</a:t>
            </a:r>
            <a:r>
              <a:rPr lang="en-US" dirty="0" smtClean="0"/>
              <a:t> 800 microgram vaginal, then </a:t>
            </a:r>
            <a:r>
              <a:rPr lang="en-US" dirty="0" err="1" smtClean="0"/>
              <a:t>Misoprostol</a:t>
            </a:r>
            <a:r>
              <a:rPr lang="en-US" dirty="0" smtClean="0"/>
              <a:t> 400 microgram oral every 3 hours for 4 doses is used. </a:t>
            </a:r>
          </a:p>
          <a:p>
            <a:r>
              <a:rPr lang="en-US" dirty="0" smtClean="0"/>
              <a:t>Success rate is 97%</a:t>
            </a:r>
          </a:p>
          <a:p>
            <a:r>
              <a:rPr lang="en-US" dirty="0" smtClean="0"/>
              <a:t>Median induction delivery time is 6.5 hours</a:t>
            </a:r>
          </a:p>
          <a:p>
            <a:r>
              <a:rPr lang="en-US" dirty="0" smtClean="0"/>
              <a:t>Pretreatment with </a:t>
            </a:r>
            <a:r>
              <a:rPr lang="en-US" dirty="0" err="1" smtClean="0"/>
              <a:t>Mifepristone</a:t>
            </a:r>
            <a:r>
              <a:rPr lang="en-US" dirty="0" smtClean="0"/>
              <a:t> reduces induction delivery time compared to use of </a:t>
            </a:r>
            <a:r>
              <a:rPr lang="en-US" dirty="0" err="1" smtClean="0"/>
              <a:t>Misoprostol</a:t>
            </a:r>
            <a:r>
              <a:rPr lang="en-US" dirty="0" smtClean="0"/>
              <a:t> alone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fontScale="92500"/>
          </a:bodyPr>
          <a:lstStyle/>
          <a:p>
            <a:r>
              <a:rPr lang="en-US" b="1" dirty="0" err="1" smtClean="0"/>
              <a:t>Dinoprostone</a:t>
            </a:r>
            <a:r>
              <a:rPr lang="en-US" dirty="0" smtClean="0"/>
              <a:t>(PGE2)</a:t>
            </a:r>
          </a:p>
          <a:p>
            <a:r>
              <a:rPr lang="en-US" dirty="0" smtClean="0"/>
              <a:t>20 mg vaginal </a:t>
            </a:r>
            <a:r>
              <a:rPr lang="en-US" dirty="0" err="1" smtClean="0"/>
              <a:t>pessaries</a:t>
            </a:r>
            <a:r>
              <a:rPr lang="en-US" dirty="0" smtClean="0"/>
              <a:t> every 3-4 hours(maximum of 4-6 doses)</a:t>
            </a:r>
          </a:p>
          <a:p>
            <a:r>
              <a:rPr lang="en-US" dirty="0" smtClean="0"/>
              <a:t>When used with osmotic </a:t>
            </a:r>
            <a:r>
              <a:rPr lang="en-US" dirty="0" err="1" smtClean="0"/>
              <a:t>dialator</a:t>
            </a:r>
            <a:r>
              <a:rPr lang="en-US" dirty="0" smtClean="0"/>
              <a:t> mean induction abortion interval is 17 hours</a:t>
            </a:r>
          </a:p>
          <a:p>
            <a:r>
              <a:rPr lang="en-US" dirty="0" smtClean="0"/>
              <a:t>It is </a:t>
            </a:r>
            <a:r>
              <a:rPr lang="en-US" dirty="0" err="1" smtClean="0"/>
              <a:t>expenive</a:t>
            </a:r>
            <a:r>
              <a:rPr lang="en-US" dirty="0" smtClean="0"/>
              <a:t> and needs refrigeration</a:t>
            </a:r>
          </a:p>
          <a:p>
            <a:r>
              <a:rPr lang="en-US" b="1" dirty="0" err="1" smtClean="0"/>
              <a:t>Gameprost</a:t>
            </a:r>
            <a:r>
              <a:rPr lang="en-US" b="1" dirty="0" smtClean="0"/>
              <a:t>(PGE1)</a:t>
            </a:r>
          </a:p>
          <a:p>
            <a:r>
              <a:rPr lang="en-US" dirty="0" smtClean="0"/>
              <a:t>1 mg vaginal </a:t>
            </a:r>
            <a:r>
              <a:rPr lang="en-US" dirty="0" err="1" smtClean="0"/>
              <a:t>pessaries</a:t>
            </a:r>
            <a:r>
              <a:rPr lang="en-US" dirty="0" smtClean="0"/>
              <a:t> every 3-6 hours for five doses in 24 hours</a:t>
            </a:r>
          </a:p>
          <a:p>
            <a:r>
              <a:rPr lang="en-US" dirty="0" smtClean="0"/>
              <a:t>Success rate 90%</a:t>
            </a:r>
          </a:p>
          <a:p>
            <a:r>
              <a:rPr lang="en-US" dirty="0" smtClean="0"/>
              <a:t>Mean induction abortion interval is 14-18 hours </a:t>
            </a:r>
            <a:br>
              <a:rPr lang="en-US" dirty="0" smtClean="0"/>
            </a:br>
            <a:endParaRPr lang="en-US" dirty="0" smtClean="0"/>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 muscular injection</a:t>
            </a:r>
            <a:endParaRPr lang="en-US" dirty="0"/>
          </a:p>
        </p:txBody>
      </p:sp>
      <p:sp>
        <p:nvSpPr>
          <p:cNvPr id="3" name="Content Placeholder 2"/>
          <p:cNvSpPr>
            <a:spLocks noGrp="1"/>
          </p:cNvSpPr>
          <p:nvPr>
            <p:ph idx="1"/>
          </p:nvPr>
        </p:nvSpPr>
        <p:spPr/>
        <p:txBody>
          <a:bodyPr>
            <a:normAutofit fontScale="92500"/>
          </a:bodyPr>
          <a:lstStyle/>
          <a:p>
            <a:r>
              <a:rPr lang="en-US" dirty="0" smtClean="0"/>
              <a:t>15 methyl PGF2 alpha (</a:t>
            </a:r>
            <a:r>
              <a:rPr lang="en-US" dirty="0" err="1" smtClean="0"/>
              <a:t>carboprost,tromethamine</a:t>
            </a:r>
            <a:r>
              <a:rPr lang="en-US" dirty="0" smtClean="0"/>
              <a:t>)</a:t>
            </a:r>
          </a:p>
          <a:p>
            <a:r>
              <a:rPr lang="en-US" dirty="0" smtClean="0"/>
              <a:t>250microgram 3 hourly for maximum 10 doses</a:t>
            </a:r>
          </a:p>
          <a:p>
            <a:r>
              <a:rPr lang="en-US" dirty="0" smtClean="0"/>
              <a:t>Mean induction to abortion interval 16 hours</a:t>
            </a:r>
          </a:p>
          <a:p>
            <a:r>
              <a:rPr lang="en-US" dirty="0" smtClean="0"/>
              <a:t>87% abort within 24 hours</a:t>
            </a:r>
          </a:p>
          <a:p>
            <a:r>
              <a:rPr lang="en-US" dirty="0" smtClean="0"/>
              <a:t>Pretreatment with </a:t>
            </a:r>
            <a:r>
              <a:rPr lang="en-US" dirty="0" err="1" smtClean="0"/>
              <a:t>laminaria</a:t>
            </a:r>
            <a:r>
              <a:rPr lang="en-US" dirty="0" smtClean="0"/>
              <a:t> tent or PGE2 gel increases success rate to 95% while decreasing mean induction to abortion interval to 8 hours</a:t>
            </a:r>
          </a:p>
          <a:p>
            <a:r>
              <a:rPr lang="en-US" dirty="0" smtClean="0"/>
              <a:t>Its contraindicated in Bronchial asthma</a:t>
            </a:r>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OXYTOCIN</a:t>
            </a:r>
            <a:endParaRPr lang="en-US" dirty="0"/>
          </a:p>
        </p:txBody>
      </p:sp>
      <p:sp>
        <p:nvSpPr>
          <p:cNvPr id="3" name="Content Placeholder 2"/>
          <p:cNvSpPr>
            <a:spLocks noGrp="1"/>
          </p:cNvSpPr>
          <p:nvPr>
            <p:ph idx="1"/>
          </p:nvPr>
        </p:nvSpPr>
        <p:spPr/>
        <p:txBody>
          <a:bodyPr/>
          <a:lstStyle/>
          <a:p>
            <a:r>
              <a:rPr lang="en-US" dirty="0" smtClean="0"/>
              <a:t>Intravenous drip</a:t>
            </a:r>
          </a:p>
          <a:p>
            <a:r>
              <a:rPr lang="en-US" dirty="0" smtClean="0"/>
              <a:t>May be used with any intra or extra amniotic medication</a:t>
            </a:r>
          </a:p>
          <a:p>
            <a:r>
              <a:rPr lang="en-US" dirty="0" smtClean="0"/>
              <a:t>Drip rate can be 50 </a:t>
            </a:r>
            <a:r>
              <a:rPr lang="en-US" dirty="0" err="1" smtClean="0"/>
              <a:t>milli</a:t>
            </a:r>
            <a:r>
              <a:rPr lang="en-US" dirty="0" smtClean="0"/>
              <a:t> unit . Currently high dose(</a:t>
            </a:r>
            <a:r>
              <a:rPr lang="en-US" dirty="0" err="1" smtClean="0"/>
              <a:t>upto</a:t>
            </a:r>
            <a:r>
              <a:rPr lang="en-US" dirty="0" smtClean="0"/>
              <a:t> 300  in 500 ml of dextrose saline)</a:t>
            </a:r>
          </a:p>
          <a:p>
            <a:r>
              <a:rPr lang="en-US" dirty="0" smtClean="0"/>
              <a:t>single agent , effective in 80-90%</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2.Hyperosmotic urea(40%)</a:t>
            </a:r>
          </a:p>
          <a:p>
            <a:r>
              <a:rPr lang="en-US" dirty="0" smtClean="0"/>
              <a:t>Along with </a:t>
            </a:r>
            <a:r>
              <a:rPr lang="en-US" dirty="0" err="1" smtClean="0"/>
              <a:t>oxytocin</a:t>
            </a:r>
            <a:r>
              <a:rPr lang="en-US" dirty="0" smtClean="0"/>
              <a:t> drip</a:t>
            </a:r>
          </a:p>
          <a:p>
            <a:r>
              <a:rPr lang="en-US" dirty="0" smtClean="0"/>
              <a:t>Less complications</a:t>
            </a:r>
          </a:p>
          <a:p>
            <a:r>
              <a:rPr lang="en-US" dirty="0" smtClean="0"/>
              <a:t>Combination with </a:t>
            </a:r>
            <a:r>
              <a:rPr lang="en-US" dirty="0" err="1" smtClean="0"/>
              <a:t>intraamniootic</a:t>
            </a:r>
            <a:r>
              <a:rPr lang="en-US" dirty="0" smtClean="0"/>
              <a:t> 1 methylPGF2 alpha 2 mg reduces mean induction to abortion interval time to 13 hrs and effective in 80% cases</a:t>
            </a:r>
          </a:p>
          <a:p>
            <a:r>
              <a:rPr lang="en-US" dirty="0" smtClean="0"/>
              <a:t>3. 15 methyl PGE2 (2mg):</a:t>
            </a:r>
          </a:p>
          <a:p>
            <a:r>
              <a:rPr lang="en-US" dirty="0" smtClean="0">
                <a:sym typeface="Wingdings" pitchFamily="2" charset="2"/>
              </a:rPr>
              <a:t>Pretreatment with </a:t>
            </a:r>
            <a:r>
              <a:rPr lang="en-US" dirty="0" err="1" smtClean="0">
                <a:sym typeface="Wingdings" pitchFamily="2" charset="2"/>
              </a:rPr>
              <a:t>laminaria</a:t>
            </a:r>
            <a:r>
              <a:rPr lang="en-US" dirty="0" smtClean="0">
                <a:sym typeface="Wingdings" pitchFamily="2" charset="2"/>
              </a:rPr>
              <a:t> tent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PROSTAGLANDINS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PROSTAGLANDINS may be introduced through Foley’s catheter NO.1 </a:t>
            </a:r>
            <a:r>
              <a:rPr lang="en-US" dirty="0" err="1" smtClean="0"/>
              <a:t>pssed</a:t>
            </a:r>
            <a:r>
              <a:rPr lang="en-US" dirty="0" smtClean="0"/>
              <a:t> </a:t>
            </a:r>
            <a:r>
              <a:rPr lang="en-US" dirty="0" err="1" smtClean="0"/>
              <a:t>intracervically</a:t>
            </a:r>
            <a:r>
              <a:rPr lang="en-US" dirty="0" smtClean="0"/>
              <a:t> and inflated with 10 ml </a:t>
            </a:r>
            <a:r>
              <a:rPr lang="en-US" dirty="0" err="1" smtClean="0"/>
              <a:t>aline</a:t>
            </a:r>
            <a:endParaRPr lang="en-US" dirty="0" smtClean="0"/>
          </a:p>
          <a:p>
            <a:r>
              <a:rPr lang="en-US" dirty="0" smtClean="0"/>
              <a:t>Catheter kept till spontaneous expulsion with abortion </a:t>
            </a:r>
          </a:p>
          <a:p>
            <a:r>
              <a:rPr lang="en-US" dirty="0" smtClean="0"/>
              <a:t>Preparations used:</a:t>
            </a:r>
          </a:p>
          <a:p>
            <a:r>
              <a:rPr lang="en-US" dirty="0" smtClean="0"/>
              <a:t>PGF2 alpha 200- 500 microgram</a:t>
            </a:r>
          </a:p>
          <a:p>
            <a:r>
              <a:rPr lang="en-US" dirty="0" smtClean="0"/>
              <a:t>PGE2 200 microgram</a:t>
            </a:r>
          </a:p>
          <a:p>
            <a:r>
              <a:rPr lang="en-US" dirty="0" smtClean="0"/>
              <a:t>Solution introduced 2 hourly for maximum 10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Minor- fever, headache, nausea , </a:t>
            </a:r>
            <a:r>
              <a:rPr lang="en-US" dirty="0" err="1" smtClean="0"/>
              <a:t>vomitting</a:t>
            </a:r>
            <a:endParaRPr lang="en-US" dirty="0" smtClean="0"/>
          </a:p>
          <a:p>
            <a:r>
              <a:rPr lang="en-US" dirty="0" smtClean="0"/>
              <a:t>Cervical tear and laceration</a:t>
            </a:r>
          </a:p>
          <a:p>
            <a:r>
              <a:rPr lang="en-US" dirty="0" smtClean="0"/>
              <a:t>Retained Products</a:t>
            </a:r>
          </a:p>
          <a:p>
            <a:r>
              <a:rPr lang="en-US" dirty="0" smtClean="0"/>
              <a:t>Infection</a:t>
            </a:r>
          </a:p>
          <a:p>
            <a:r>
              <a:rPr lang="en-US" dirty="0" err="1" smtClean="0"/>
              <a:t>Hypernatramia</a:t>
            </a:r>
            <a:r>
              <a:rPr lang="en-US" dirty="0" smtClean="0"/>
              <a:t> , </a:t>
            </a:r>
            <a:r>
              <a:rPr lang="en-US" dirty="0" err="1" smtClean="0"/>
              <a:t>cardivascular</a:t>
            </a:r>
            <a:r>
              <a:rPr lang="en-US" dirty="0" smtClean="0"/>
              <a:t> edema</a:t>
            </a:r>
          </a:p>
          <a:p>
            <a:r>
              <a:rPr lang="en-US" dirty="0" smtClean="0"/>
              <a:t>Pulmonary and cerebral edema</a:t>
            </a:r>
          </a:p>
          <a:p>
            <a:r>
              <a:rPr lang="en-US" dirty="0" smtClean="0"/>
              <a:t>Renal failure</a:t>
            </a:r>
          </a:p>
          <a:p>
            <a:r>
              <a:rPr lang="en-US" dirty="0" smtClean="0"/>
              <a:t>DIC</a:t>
            </a:r>
          </a:p>
          <a:p>
            <a:r>
              <a:rPr lang="en-US" dirty="0" smtClean="0"/>
              <a:t>Death – 0.5 per 1000 instillation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INDICATIONS FOR Termination of Pregnancy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Continuation of pregnancy might endanger the mother’s life and cause grave injury to physical or mental health </a:t>
            </a:r>
          </a:p>
          <a:p>
            <a:r>
              <a:rPr lang="en-US" dirty="0" err="1" smtClean="0"/>
              <a:t>Eg</a:t>
            </a:r>
            <a:r>
              <a:rPr lang="en-US" dirty="0" smtClean="0"/>
              <a:t>. Cardiac disease (grade 3 and 4 ) with H/O of </a:t>
            </a:r>
            <a:r>
              <a:rPr lang="en-US" dirty="0" err="1" smtClean="0"/>
              <a:t>decompensation</a:t>
            </a:r>
            <a:r>
              <a:rPr lang="en-US" dirty="0" smtClean="0"/>
              <a:t> in previous pregnancy or in between pregnancies</a:t>
            </a:r>
          </a:p>
          <a:p>
            <a:r>
              <a:rPr lang="en-US" dirty="0" smtClean="0"/>
              <a:t>Chronic renal disease</a:t>
            </a:r>
          </a:p>
          <a:p>
            <a:r>
              <a:rPr lang="en-US" dirty="0" smtClean="0"/>
              <a:t>Malignant hypertension</a:t>
            </a:r>
          </a:p>
          <a:p>
            <a:r>
              <a:rPr lang="en-US" dirty="0" smtClean="0"/>
              <a:t>Intractable </a:t>
            </a:r>
            <a:r>
              <a:rPr lang="en-US" dirty="0" err="1" smtClean="0"/>
              <a:t>Hyperemesis</a:t>
            </a:r>
            <a:r>
              <a:rPr lang="en-US" dirty="0" smtClean="0"/>
              <a:t> </a:t>
            </a:r>
            <a:r>
              <a:rPr lang="en-US" dirty="0" err="1" smtClean="0"/>
              <a:t>Gravidarum</a:t>
            </a:r>
            <a:endParaRPr lang="en-US" dirty="0" smtClean="0"/>
          </a:p>
          <a:p>
            <a:r>
              <a:rPr lang="en-US" dirty="0" smtClean="0"/>
              <a:t>Cervical or Breast malignancy</a:t>
            </a:r>
          </a:p>
          <a:p>
            <a:r>
              <a:rPr lang="en-US" dirty="0" smtClean="0"/>
              <a:t>Diabetes mellitus with </a:t>
            </a:r>
            <a:r>
              <a:rPr lang="en-US" dirty="0" err="1" smtClean="0"/>
              <a:t>Retinopthy</a:t>
            </a:r>
            <a:endParaRPr lang="en-US" dirty="0" smtClean="0"/>
          </a:p>
          <a:p>
            <a:r>
              <a:rPr lang="en-US" dirty="0" smtClean="0"/>
              <a:t>Epilepsy or Psychiatric illness</a:t>
            </a:r>
          </a:p>
          <a:p>
            <a:r>
              <a:rPr lang="en-US" dirty="0" err="1" smtClean="0"/>
              <a:t>Pulmnary</a:t>
            </a:r>
            <a:r>
              <a:rPr lang="en-US" dirty="0" smtClean="0"/>
              <a:t> insufficiency</a:t>
            </a:r>
          </a:p>
          <a:p>
            <a:r>
              <a:rPr lang="en-US" dirty="0" smtClean="0"/>
              <a:t>Impaired liver function, pancreatitis , Ulcerative colitis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 of MTP</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Immediate </a:t>
            </a:r>
          </a:p>
          <a:p>
            <a:r>
              <a:rPr lang="en-US" dirty="0" err="1" smtClean="0"/>
              <a:t>Haemorrhage</a:t>
            </a:r>
            <a:r>
              <a:rPr lang="en-US" dirty="0" smtClean="0"/>
              <a:t> and shock due to incomplete abortion ,</a:t>
            </a:r>
            <a:r>
              <a:rPr lang="en-US" dirty="0" err="1" smtClean="0"/>
              <a:t>atonic</a:t>
            </a:r>
            <a:r>
              <a:rPr lang="en-US" dirty="0" smtClean="0"/>
              <a:t> uterus or coagulation failure</a:t>
            </a:r>
          </a:p>
          <a:p>
            <a:r>
              <a:rPr lang="en-US" dirty="0" smtClean="0"/>
              <a:t>Post abortion triad of pain , bleeding and low grade fever due to retained clots or products</a:t>
            </a:r>
          </a:p>
          <a:p>
            <a:r>
              <a:rPr lang="en-US" dirty="0" smtClean="0"/>
              <a:t>Saline- </a:t>
            </a:r>
            <a:r>
              <a:rPr lang="en-US" dirty="0" err="1" smtClean="0"/>
              <a:t>hypernatremia</a:t>
            </a:r>
            <a:r>
              <a:rPr lang="en-US" dirty="0" smtClean="0"/>
              <a:t>, </a:t>
            </a:r>
            <a:r>
              <a:rPr lang="en-US" dirty="0" err="1" smtClean="0"/>
              <a:t>pulmnary</a:t>
            </a:r>
            <a:r>
              <a:rPr lang="en-US" dirty="0" smtClean="0"/>
              <a:t> edema, </a:t>
            </a:r>
            <a:r>
              <a:rPr lang="en-US" dirty="0" err="1" smtClean="0"/>
              <a:t>endotoxic</a:t>
            </a:r>
            <a:r>
              <a:rPr lang="en-US" dirty="0" smtClean="0"/>
              <a:t> </a:t>
            </a:r>
            <a:r>
              <a:rPr lang="en-US" dirty="0" err="1" smtClean="0"/>
              <a:t>shock,DIC</a:t>
            </a:r>
            <a:r>
              <a:rPr lang="en-US" dirty="0" smtClean="0"/>
              <a:t> , renal failure , cerebral hemorrhage</a:t>
            </a:r>
          </a:p>
          <a:p>
            <a:r>
              <a:rPr lang="en-US" dirty="0" smtClean="0"/>
              <a:t>PG- intractable vomiting , </a:t>
            </a:r>
            <a:r>
              <a:rPr lang="en-US" dirty="0" err="1" smtClean="0"/>
              <a:t>dirrhoea</a:t>
            </a:r>
            <a:r>
              <a:rPr lang="en-US" dirty="0" smtClean="0"/>
              <a:t> ,</a:t>
            </a:r>
            <a:r>
              <a:rPr lang="en-US" dirty="0" err="1" smtClean="0"/>
              <a:t>fever,cervico</a:t>
            </a:r>
            <a:r>
              <a:rPr lang="en-US" dirty="0" smtClean="0"/>
              <a:t>-uterine injury</a:t>
            </a:r>
          </a:p>
          <a:p>
            <a:r>
              <a:rPr lang="en-US" dirty="0" smtClean="0"/>
              <a:t>Water </a:t>
            </a:r>
            <a:r>
              <a:rPr lang="en-US" dirty="0" err="1" smtClean="0"/>
              <a:t>intoxiction</a:t>
            </a:r>
            <a:r>
              <a:rPr lang="en-US" dirty="0" smtClean="0"/>
              <a:t> and convulsion due to </a:t>
            </a:r>
            <a:r>
              <a:rPr lang="en-US" dirty="0" err="1" smtClean="0"/>
              <a:t>Oxytocin</a:t>
            </a:r>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err="1" smtClean="0"/>
              <a:t>Gynaecological</a:t>
            </a:r>
            <a:r>
              <a:rPr lang="en-US" dirty="0" smtClean="0"/>
              <a:t> complications:</a:t>
            </a:r>
          </a:p>
          <a:p>
            <a:r>
              <a:rPr lang="en-US" dirty="0" smtClean="0"/>
              <a:t>Menstrual disturbances</a:t>
            </a:r>
          </a:p>
          <a:p>
            <a:r>
              <a:rPr lang="en-US" dirty="0" smtClean="0"/>
              <a:t>Chronic pelvic infection</a:t>
            </a:r>
          </a:p>
          <a:p>
            <a:r>
              <a:rPr lang="en-US" dirty="0" smtClean="0"/>
              <a:t>Infertility due to </a:t>
            </a:r>
            <a:r>
              <a:rPr lang="en-US" dirty="0" err="1" smtClean="0"/>
              <a:t>cornual</a:t>
            </a:r>
            <a:r>
              <a:rPr lang="en-US" dirty="0" smtClean="0"/>
              <a:t> block</a:t>
            </a:r>
          </a:p>
          <a:p>
            <a:r>
              <a:rPr lang="en-US" dirty="0" smtClean="0"/>
              <a:t>Scar endometriosis</a:t>
            </a:r>
          </a:p>
          <a:p>
            <a:r>
              <a:rPr lang="en-US" dirty="0" smtClean="0"/>
              <a:t>Uterine </a:t>
            </a:r>
            <a:r>
              <a:rPr lang="en-US" dirty="0" err="1" smtClean="0"/>
              <a:t>synechia</a:t>
            </a:r>
            <a:endParaRPr lang="en-US" dirty="0" smtClean="0"/>
          </a:p>
          <a:p>
            <a:pPr>
              <a:buNone/>
            </a:pPr>
            <a:r>
              <a:rPr lang="en-US" dirty="0" smtClean="0"/>
              <a:t>Obstetrical complications:</a:t>
            </a:r>
          </a:p>
          <a:p>
            <a:r>
              <a:rPr lang="en-US" dirty="0" smtClean="0"/>
              <a:t>Ectopic pregnancy</a:t>
            </a:r>
          </a:p>
          <a:p>
            <a:r>
              <a:rPr lang="en-US" dirty="0" smtClean="0"/>
              <a:t>Increased </a:t>
            </a:r>
            <a:r>
              <a:rPr lang="en-US" dirty="0" err="1" smtClean="0"/>
              <a:t>perinatal</a:t>
            </a:r>
            <a:r>
              <a:rPr lang="en-US" dirty="0" smtClean="0"/>
              <a:t> loss, recurrent </a:t>
            </a:r>
            <a:r>
              <a:rPr lang="en-US" dirty="0" err="1" smtClean="0"/>
              <a:t>Midtrimester</a:t>
            </a:r>
            <a:r>
              <a:rPr lang="en-US" dirty="0" smtClean="0"/>
              <a:t> Abortion</a:t>
            </a:r>
          </a:p>
          <a:p>
            <a:r>
              <a:rPr lang="en-US" dirty="0" smtClean="0"/>
              <a:t>Preterm </a:t>
            </a:r>
            <a:r>
              <a:rPr lang="en-US" dirty="0" err="1" smtClean="0"/>
              <a:t>labour</a:t>
            </a:r>
            <a:endParaRPr lang="en-US" dirty="0" smtClean="0"/>
          </a:p>
          <a:p>
            <a:r>
              <a:rPr lang="en-US" dirty="0" err="1" smtClean="0"/>
              <a:t>Rh</a:t>
            </a:r>
            <a:r>
              <a:rPr lang="en-US" dirty="0" smtClean="0"/>
              <a:t> </a:t>
            </a:r>
            <a:r>
              <a:rPr lang="en-US" dirty="0" err="1" smtClean="0"/>
              <a:t>immunisation</a:t>
            </a:r>
            <a:endParaRPr lang="en-US" dirty="0" smtClean="0"/>
          </a:p>
          <a:p>
            <a:r>
              <a:rPr lang="en-US" dirty="0" smtClean="0"/>
              <a:t>Failed abortion and continued pregnancy</a:t>
            </a:r>
          </a:p>
          <a:p>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en-US" dirty="0" smtClean="0"/>
              <a:t>Maternal mortality is lowest(0.6/100000) in first trimester abortion</a:t>
            </a:r>
          </a:p>
          <a:p>
            <a:r>
              <a:rPr lang="en-US" dirty="0" smtClean="0"/>
              <a:t>Relative risk of mortality approximately doubles for each 2 week after 8 weeks</a:t>
            </a:r>
          </a:p>
          <a:p>
            <a:r>
              <a:rPr lang="en-US" dirty="0" smtClean="0"/>
              <a:t>Effective contraception should be initiated soon after abortion as ovulation may resume as early as 2 weeks after abortion</a:t>
            </a:r>
          </a:p>
          <a:p>
            <a:r>
              <a:rPr lang="en-US" dirty="0" smtClean="0"/>
              <a:t>Strict implementation of the MTP act is necessary to reduce morbidity and mortality due to unsafe abortion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p:txBody>
      </p:sp>
      <p:graphicFrame>
        <p:nvGraphicFramePr>
          <p:cNvPr id="4" name="Table 3"/>
          <p:cNvGraphicFramePr>
            <a:graphicFrameLocks noGrp="1"/>
          </p:cNvGraphicFramePr>
          <p:nvPr/>
        </p:nvGraphicFramePr>
        <p:xfrm>
          <a:off x="457200" y="457198"/>
          <a:ext cx="8153400" cy="5486398"/>
        </p:xfrm>
        <a:graphic>
          <a:graphicData uri="http://schemas.openxmlformats.org/drawingml/2006/table">
            <a:tbl>
              <a:tblPr firstRow="1" bandRow="1">
                <a:tableStyleId>{073A0DAA-6AF3-43AB-8588-CEC1D06C72B9}</a:tableStyleId>
              </a:tblPr>
              <a:tblGrid>
                <a:gridCol w="2717800"/>
                <a:gridCol w="2717800"/>
                <a:gridCol w="2717800"/>
              </a:tblGrid>
              <a:tr h="478503">
                <a:tc>
                  <a:txBody>
                    <a:bodyPr/>
                    <a:lstStyle/>
                    <a:p>
                      <a:r>
                        <a:rPr lang="en-US" dirty="0" smtClean="0"/>
                        <a:t>Factor</a:t>
                      </a:r>
                      <a:endParaRPr lang="en-US" dirty="0"/>
                    </a:p>
                  </a:txBody>
                  <a:tcPr/>
                </a:tc>
                <a:tc>
                  <a:txBody>
                    <a:bodyPr/>
                    <a:lstStyle/>
                    <a:p>
                      <a:r>
                        <a:rPr lang="en-US" dirty="0" smtClean="0"/>
                        <a:t>Medical</a:t>
                      </a:r>
                      <a:endParaRPr lang="en-US" dirty="0"/>
                    </a:p>
                  </a:txBody>
                  <a:tcPr/>
                </a:tc>
                <a:tc>
                  <a:txBody>
                    <a:bodyPr/>
                    <a:lstStyle/>
                    <a:p>
                      <a:r>
                        <a:rPr lang="en-US" dirty="0" smtClean="0"/>
                        <a:t>Surgical</a:t>
                      </a:r>
                      <a:endParaRPr lang="en-US" dirty="0"/>
                    </a:p>
                  </a:txBody>
                  <a:tcPr/>
                </a:tc>
              </a:tr>
              <a:tr h="478503">
                <a:tc>
                  <a:txBody>
                    <a:bodyPr/>
                    <a:lstStyle/>
                    <a:p>
                      <a:r>
                        <a:rPr lang="en-US" dirty="0" smtClean="0"/>
                        <a:t>Invasive</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478503">
                <a:tc>
                  <a:txBody>
                    <a:bodyPr/>
                    <a:lstStyle/>
                    <a:p>
                      <a:r>
                        <a:rPr lang="en-US" dirty="0" smtClean="0"/>
                        <a:t>Pain</a:t>
                      </a:r>
                      <a:endParaRPr lang="en-US" dirty="0"/>
                    </a:p>
                  </a:txBody>
                  <a:tcPr/>
                </a:tc>
                <a:tc>
                  <a:txBody>
                    <a:bodyPr/>
                    <a:lstStyle/>
                    <a:p>
                      <a:r>
                        <a:rPr lang="en-US" dirty="0" smtClean="0"/>
                        <a:t>More</a:t>
                      </a:r>
                      <a:endParaRPr lang="en-US" dirty="0"/>
                    </a:p>
                  </a:txBody>
                  <a:tcPr/>
                </a:tc>
                <a:tc>
                  <a:txBody>
                    <a:bodyPr/>
                    <a:lstStyle/>
                    <a:p>
                      <a:r>
                        <a:rPr lang="en-US" dirty="0" smtClean="0"/>
                        <a:t>Less</a:t>
                      </a:r>
                      <a:endParaRPr lang="en-US" dirty="0"/>
                    </a:p>
                  </a:txBody>
                  <a:tcPr/>
                </a:tc>
              </a:tr>
              <a:tr h="478503">
                <a:tc>
                  <a:txBody>
                    <a:bodyPr/>
                    <a:lstStyle/>
                    <a:p>
                      <a:r>
                        <a:rPr lang="en-US" dirty="0" smtClean="0"/>
                        <a:t>Vaginal bleeding</a:t>
                      </a:r>
                      <a:endParaRPr lang="en-US" dirty="0"/>
                    </a:p>
                  </a:txBody>
                  <a:tcPr/>
                </a:tc>
                <a:tc>
                  <a:txBody>
                    <a:bodyPr/>
                    <a:lstStyle/>
                    <a:p>
                      <a:r>
                        <a:rPr lang="en-US" dirty="0" smtClean="0"/>
                        <a:t>Prolonged</a:t>
                      </a:r>
                      <a:r>
                        <a:rPr lang="en-US" baseline="0" dirty="0" smtClean="0"/>
                        <a:t> unpredictable</a:t>
                      </a:r>
                      <a:endParaRPr lang="en-US" dirty="0"/>
                    </a:p>
                  </a:txBody>
                  <a:tcPr/>
                </a:tc>
                <a:tc>
                  <a:txBody>
                    <a:bodyPr/>
                    <a:lstStyle/>
                    <a:p>
                      <a:r>
                        <a:rPr lang="en-US" dirty="0" smtClean="0"/>
                        <a:t>Light</a:t>
                      </a:r>
                      <a:r>
                        <a:rPr lang="en-US" baseline="0" dirty="0" smtClean="0"/>
                        <a:t> predictable</a:t>
                      </a:r>
                      <a:endParaRPr lang="en-US" dirty="0"/>
                    </a:p>
                  </a:txBody>
                  <a:tcPr/>
                </a:tc>
              </a:tr>
              <a:tr h="478503">
                <a:tc>
                  <a:txBody>
                    <a:bodyPr/>
                    <a:lstStyle/>
                    <a:p>
                      <a:r>
                        <a:rPr lang="en-US" dirty="0" smtClean="0"/>
                        <a:t>Incomplete Abortion</a:t>
                      </a:r>
                      <a:endParaRPr lang="en-US" dirty="0"/>
                    </a:p>
                  </a:txBody>
                  <a:tcPr/>
                </a:tc>
                <a:tc>
                  <a:txBody>
                    <a:bodyPr/>
                    <a:lstStyle/>
                    <a:p>
                      <a:r>
                        <a:rPr lang="en-US" dirty="0" smtClean="0"/>
                        <a:t>More </a:t>
                      </a:r>
                      <a:r>
                        <a:rPr lang="en-US" dirty="0" err="1" smtClean="0"/>
                        <a:t>comman</a:t>
                      </a:r>
                      <a:r>
                        <a:rPr lang="en-US" dirty="0" smtClean="0"/>
                        <a:t> </a:t>
                      </a:r>
                      <a:endParaRPr lang="en-US" dirty="0"/>
                    </a:p>
                  </a:txBody>
                  <a:tcPr/>
                </a:tc>
                <a:tc>
                  <a:txBody>
                    <a:bodyPr/>
                    <a:lstStyle/>
                    <a:p>
                      <a:r>
                        <a:rPr lang="en-US" dirty="0" err="1" smtClean="0"/>
                        <a:t>Uncomman</a:t>
                      </a:r>
                      <a:endParaRPr lang="en-US" dirty="0"/>
                    </a:p>
                  </a:txBody>
                  <a:tcPr/>
                </a:tc>
              </a:tr>
              <a:tr h="478503">
                <a:tc>
                  <a:txBody>
                    <a:bodyPr/>
                    <a:lstStyle/>
                    <a:p>
                      <a:r>
                        <a:rPr lang="en-US" dirty="0" err="1" smtClean="0"/>
                        <a:t>Failue</a:t>
                      </a:r>
                      <a:r>
                        <a:rPr lang="en-US" dirty="0" smtClean="0"/>
                        <a:t> rate </a:t>
                      </a:r>
                      <a:endParaRPr lang="en-US" dirty="0"/>
                    </a:p>
                  </a:txBody>
                  <a:tcPr/>
                </a:tc>
                <a:tc>
                  <a:txBody>
                    <a:bodyPr/>
                    <a:lstStyle/>
                    <a:p>
                      <a:r>
                        <a:rPr lang="en-US" dirty="0" smtClean="0"/>
                        <a:t>2-5%</a:t>
                      </a:r>
                      <a:endParaRPr lang="en-US" dirty="0"/>
                    </a:p>
                  </a:txBody>
                  <a:tcPr/>
                </a:tc>
                <a:tc>
                  <a:txBody>
                    <a:bodyPr/>
                    <a:lstStyle/>
                    <a:p>
                      <a:r>
                        <a:rPr lang="en-US" dirty="0" smtClean="0"/>
                        <a:t>1%</a:t>
                      </a:r>
                      <a:endParaRPr lang="en-US" dirty="0"/>
                    </a:p>
                  </a:txBody>
                  <a:tcPr/>
                </a:tc>
              </a:tr>
              <a:tr h="478503">
                <a:tc>
                  <a:txBody>
                    <a:bodyPr/>
                    <a:lstStyle/>
                    <a:p>
                      <a:r>
                        <a:rPr lang="en-US" dirty="0" smtClean="0"/>
                        <a:t>Severe bleeding</a:t>
                      </a:r>
                      <a:endParaRPr lang="en-US" dirty="0"/>
                    </a:p>
                  </a:txBody>
                  <a:tcPr/>
                </a:tc>
                <a:tc>
                  <a:txBody>
                    <a:bodyPr/>
                    <a:lstStyle/>
                    <a:p>
                      <a:r>
                        <a:rPr lang="en-US" dirty="0" smtClean="0"/>
                        <a:t>0.1</a:t>
                      </a:r>
                      <a:endParaRPr lang="en-US" dirty="0"/>
                    </a:p>
                  </a:txBody>
                  <a:tcPr/>
                </a:tc>
                <a:tc>
                  <a:txBody>
                    <a:bodyPr/>
                    <a:lstStyle/>
                    <a:p>
                      <a:r>
                        <a:rPr lang="en-US" dirty="0" smtClean="0"/>
                        <a:t>0.1%</a:t>
                      </a:r>
                      <a:endParaRPr lang="en-US" dirty="0"/>
                    </a:p>
                  </a:txBody>
                  <a:tcPr/>
                </a:tc>
              </a:tr>
              <a:tr h="478503">
                <a:tc>
                  <a:txBody>
                    <a:bodyPr/>
                    <a:lstStyle/>
                    <a:p>
                      <a:r>
                        <a:rPr lang="en-US" dirty="0" smtClean="0"/>
                        <a:t>Infection rate</a:t>
                      </a:r>
                      <a:endParaRPr lang="en-US" dirty="0"/>
                    </a:p>
                  </a:txBody>
                  <a:tcPr/>
                </a:tc>
                <a:tc>
                  <a:txBody>
                    <a:bodyPr/>
                    <a:lstStyle/>
                    <a:p>
                      <a:r>
                        <a:rPr lang="en-US" dirty="0" smtClean="0"/>
                        <a:t>Low</a:t>
                      </a:r>
                      <a:endParaRPr lang="en-US" dirty="0"/>
                    </a:p>
                  </a:txBody>
                  <a:tcPr/>
                </a:tc>
                <a:tc>
                  <a:txBody>
                    <a:bodyPr/>
                    <a:lstStyle/>
                    <a:p>
                      <a:r>
                        <a:rPr lang="en-US" dirty="0" smtClean="0"/>
                        <a:t>Low</a:t>
                      </a:r>
                      <a:endParaRPr lang="en-US" dirty="0"/>
                    </a:p>
                  </a:txBody>
                  <a:tcPr/>
                </a:tc>
              </a:tr>
              <a:tr h="478503">
                <a:tc>
                  <a:txBody>
                    <a:bodyPr/>
                    <a:lstStyle/>
                    <a:p>
                      <a:r>
                        <a:rPr lang="en-US" dirty="0" err="1" smtClean="0"/>
                        <a:t>Anaesthesia</a:t>
                      </a:r>
                      <a:endParaRPr lang="en-US" dirty="0"/>
                    </a:p>
                  </a:txBody>
                  <a:tcPr/>
                </a:tc>
                <a:tc>
                  <a:txBody>
                    <a:bodyPr/>
                    <a:lstStyle/>
                    <a:p>
                      <a:r>
                        <a:rPr lang="en-US" dirty="0" smtClean="0"/>
                        <a:t>Usually none</a:t>
                      </a:r>
                      <a:endParaRPr lang="en-US" dirty="0"/>
                    </a:p>
                  </a:txBody>
                  <a:tcPr/>
                </a:tc>
                <a:tc>
                  <a:txBody>
                    <a:bodyPr/>
                    <a:lstStyle/>
                    <a:p>
                      <a:r>
                        <a:rPr lang="en-US" dirty="0" smtClean="0"/>
                        <a:t>Yes</a:t>
                      </a:r>
                      <a:endParaRPr lang="en-US" dirty="0"/>
                    </a:p>
                  </a:txBody>
                  <a:tcPr/>
                </a:tc>
              </a:tr>
              <a:tr h="1179871">
                <a:tc>
                  <a:txBody>
                    <a:bodyPr/>
                    <a:lstStyle/>
                    <a:p>
                      <a:r>
                        <a:rPr lang="en-US" dirty="0" smtClean="0"/>
                        <a:t>Time involved</a:t>
                      </a:r>
                      <a:endParaRPr lang="en-US" dirty="0"/>
                    </a:p>
                  </a:txBody>
                  <a:tcPr/>
                </a:tc>
                <a:tc>
                  <a:txBody>
                    <a:bodyPr/>
                    <a:lstStyle/>
                    <a:p>
                      <a:r>
                        <a:rPr lang="en-US" dirty="0" err="1" smtClean="0"/>
                        <a:t>Multipe</a:t>
                      </a:r>
                      <a:r>
                        <a:rPr lang="en-US" baseline="0" dirty="0" smtClean="0"/>
                        <a:t> visit,</a:t>
                      </a:r>
                    </a:p>
                    <a:p>
                      <a:r>
                        <a:rPr lang="en-US" baseline="0" dirty="0" smtClean="0"/>
                        <a:t>Follow up</a:t>
                      </a:r>
                    </a:p>
                    <a:p>
                      <a:r>
                        <a:rPr lang="en-US" baseline="0" dirty="0" smtClean="0"/>
                        <a:t>exam</a:t>
                      </a:r>
                      <a:endParaRPr lang="en-US" dirty="0"/>
                    </a:p>
                  </a:txBody>
                  <a:tcPr/>
                </a:tc>
                <a:tc>
                  <a:txBody>
                    <a:bodyPr/>
                    <a:lstStyle/>
                    <a:p>
                      <a:r>
                        <a:rPr lang="en-US" dirty="0" smtClean="0"/>
                        <a:t>Usually one visit</a:t>
                      </a:r>
                    </a:p>
                    <a:p>
                      <a:r>
                        <a:rPr lang="en-US" dirty="0" smtClean="0"/>
                        <a:t>No follow up</a:t>
                      </a:r>
                    </a:p>
                    <a:p>
                      <a:r>
                        <a:rPr lang="en-US" dirty="0" smtClean="0"/>
                        <a:t>exam</a:t>
                      </a:r>
                      <a:endParaRPr lang="en-US" dirty="0"/>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WHO safe abortion guidance: Updates and recommendations</a:t>
            </a:r>
            <a:endParaRPr lang="en-US" dirty="0"/>
          </a:p>
        </p:txBody>
      </p:sp>
      <p:sp>
        <p:nvSpPr>
          <p:cNvPr id="3" name="Content Placeholder 2"/>
          <p:cNvSpPr>
            <a:spLocks noGrp="1"/>
          </p:cNvSpPr>
          <p:nvPr>
            <p:ph idx="1"/>
          </p:nvPr>
        </p:nvSpPr>
        <p:spPr>
          <a:xfrm>
            <a:off x="228600" y="1371600"/>
            <a:ext cx="8763000" cy="5181600"/>
          </a:xfrm>
        </p:spPr>
        <p:txBody>
          <a:bodyPr>
            <a:noAutofit/>
          </a:bodyPr>
          <a:lstStyle/>
          <a:p>
            <a:pPr>
              <a:buNone/>
            </a:pPr>
            <a:r>
              <a:rPr lang="en-US" sz="1800" dirty="0" smtClean="0"/>
              <a:t> Medication for pain management (e.g. non-steroidal anti-inflammatory drugs but not </a:t>
            </a:r>
            <a:r>
              <a:rPr lang="en-US" sz="1800" dirty="0" err="1" smtClean="0"/>
              <a:t>paracetamol</a:t>
            </a:r>
            <a:r>
              <a:rPr lang="en-US" sz="1800" dirty="0" smtClean="0"/>
              <a:t>) should always be offered for both medical and surgical methods of abortion, and provided without delay to women who desire it.</a:t>
            </a:r>
          </a:p>
          <a:p>
            <a:pPr>
              <a:buNone/>
            </a:pPr>
            <a:r>
              <a:rPr lang="en-US" sz="1800" dirty="0" smtClean="0"/>
              <a:t>General anesthesia is not routinely recommended for abortion procedures, and increases the clinical</a:t>
            </a:r>
          </a:p>
          <a:p>
            <a:pPr>
              <a:buNone/>
            </a:pPr>
            <a:r>
              <a:rPr lang="en-US" sz="1800" dirty="0" smtClean="0"/>
              <a:t>risks</a:t>
            </a:r>
          </a:p>
          <a:p>
            <a:pPr>
              <a:buNone/>
            </a:pPr>
            <a:r>
              <a:rPr lang="en-US" sz="1800" dirty="0" smtClean="0"/>
              <a:t>• Routine laboratory testing is not a prerequisite for abortion services.</a:t>
            </a:r>
          </a:p>
          <a:p>
            <a:pPr>
              <a:buNone/>
            </a:pPr>
            <a:r>
              <a:rPr lang="en-US" sz="1800" dirty="0" smtClean="0"/>
              <a:t>• Use of routine pre-abortion ultrasound scanning is not necessary.</a:t>
            </a:r>
          </a:p>
          <a:p>
            <a:pPr>
              <a:buNone/>
            </a:pPr>
            <a:r>
              <a:rPr lang="en-US" sz="1800" dirty="0" smtClean="0"/>
              <a:t>• Women should have a choice of abortion methods.</a:t>
            </a:r>
          </a:p>
          <a:p>
            <a:pPr>
              <a:buNone/>
            </a:pPr>
            <a:r>
              <a:rPr lang="en-US" sz="1800" dirty="0" smtClean="0"/>
              <a:t>• Provision of contraceptive information and services is an essential part of abortion care, as it helps the</a:t>
            </a:r>
          </a:p>
          <a:p>
            <a:pPr>
              <a:buNone/>
            </a:pPr>
            <a:r>
              <a:rPr lang="en-US" sz="1800" dirty="0" smtClean="0"/>
              <a:t>woman avoid unintended pregnancies in the future. Women may start hormonal contraception at the time of surgical abortion, or as early as the time of administration of the first pill of a medical abortion regimen.</a:t>
            </a:r>
          </a:p>
          <a:p>
            <a:pPr>
              <a:buNone/>
            </a:pPr>
            <a:r>
              <a:rPr lang="en-US" sz="1800" dirty="0" smtClean="0"/>
              <a:t>Following medical abortion, an intrauterine device (IUD) may be inserted when it is reasonably certain that the woman is no longer pregnant.</a:t>
            </a:r>
            <a:endParaRPr lang="en-US"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FOGSI</a:t>
            </a:r>
            <a:endParaRPr lang="en-US" dirty="0"/>
          </a:p>
        </p:txBody>
      </p:sp>
      <p:sp>
        <p:nvSpPr>
          <p:cNvPr id="3" name="Content Placeholder 2"/>
          <p:cNvSpPr>
            <a:spLocks noGrp="1"/>
          </p:cNvSpPr>
          <p:nvPr>
            <p:ph idx="1"/>
          </p:nvPr>
        </p:nvSpPr>
        <p:spPr/>
        <p:txBody>
          <a:bodyPr>
            <a:normAutofit fontScale="92500"/>
          </a:bodyPr>
          <a:lstStyle/>
          <a:p>
            <a:r>
              <a:rPr lang="en-US" sz="2200" b="1" dirty="0" smtClean="0"/>
              <a:t>The current recommendations for medical methods for early abortions are 200 mg </a:t>
            </a:r>
            <a:r>
              <a:rPr lang="en-US" sz="2200" b="1" dirty="0" err="1" smtClean="0"/>
              <a:t>mifepristone</a:t>
            </a:r>
            <a:r>
              <a:rPr lang="en-US" sz="2200" b="1" dirty="0" smtClean="0"/>
              <a:t> followed after 36 – 48 hours by 400 micrograms of oral or vaginal </a:t>
            </a:r>
            <a:r>
              <a:rPr lang="en-US" sz="2200" b="1" dirty="0" err="1" smtClean="0"/>
              <a:t>misoprostol</a:t>
            </a:r>
            <a:r>
              <a:rPr lang="en-US" sz="2200" b="1" dirty="0" smtClean="0"/>
              <a:t> up to 7 weeks or 800 micrograms of oral or vaginal </a:t>
            </a:r>
            <a:r>
              <a:rPr lang="en-US" sz="2200" b="1" dirty="0" err="1" smtClean="0"/>
              <a:t>misoprostol</a:t>
            </a:r>
            <a:r>
              <a:rPr lang="en-US" sz="2200" b="1" dirty="0" smtClean="0"/>
              <a:t> over 7 weeks.</a:t>
            </a:r>
          </a:p>
          <a:p>
            <a:r>
              <a:rPr lang="en-US" sz="2200" b="1" dirty="0" smtClean="0"/>
              <a:t>While routine use of antibiotics is not mandated with medical methods of abortion their use may be beneficial in </a:t>
            </a:r>
            <a:r>
              <a:rPr lang="en-US" sz="2200" b="1" dirty="0" err="1" smtClean="0"/>
              <a:t>nulliparas</a:t>
            </a:r>
            <a:r>
              <a:rPr lang="en-US" sz="2200" b="1" dirty="0" smtClean="0"/>
              <a:t>, in the presence of active vaginal infections and in high risk situations.</a:t>
            </a:r>
          </a:p>
          <a:p>
            <a:r>
              <a:rPr lang="en-US" sz="2400" b="1" dirty="0" smtClean="0"/>
              <a:t>Ultrasound may be performed for dating a pregnancy with irregular cycles, lactation </a:t>
            </a:r>
            <a:r>
              <a:rPr lang="en-US" sz="2400" b="1" dirty="0" err="1" smtClean="0"/>
              <a:t>amenorrhoea</a:t>
            </a:r>
            <a:r>
              <a:rPr lang="en-US" sz="2400" b="1" dirty="0" smtClean="0"/>
              <a:t>, clinical discrepancy or uncertainty in examination and to exclude an ectopic </a:t>
            </a:r>
            <a:r>
              <a:rPr lang="en-US" sz="2400" b="1" dirty="0" err="1" smtClean="0"/>
              <a:t>gestationbefore</a:t>
            </a:r>
            <a:r>
              <a:rPr lang="en-US" sz="2400" b="1" dirty="0" smtClean="0"/>
              <a:t> a medical termination of pregnancy.</a:t>
            </a:r>
          </a:p>
          <a:p>
            <a:r>
              <a:rPr lang="en-US" sz="2400" b="1" dirty="0" smtClean="0"/>
              <a:t>It is not mandatory to do perform ultrasound before a medical termination of pregnancy.</a:t>
            </a:r>
            <a:endParaRPr lang="en-US" sz="2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b="1" dirty="0" smtClean="0"/>
              <a:t>2 </a:t>
            </a:r>
            <a:r>
              <a:rPr lang="en-US" b="1" dirty="0" err="1" smtClean="0"/>
              <a:t>nd</a:t>
            </a:r>
            <a:r>
              <a:rPr lang="en-US" b="1" dirty="0" smtClean="0"/>
              <a:t> Trimester :The suggested protocol for </a:t>
            </a:r>
            <a:r>
              <a:rPr lang="en-US" b="1" dirty="0" err="1" smtClean="0"/>
              <a:t>mifepristone</a:t>
            </a:r>
            <a:r>
              <a:rPr lang="en-US" b="1" dirty="0" smtClean="0"/>
              <a:t> - </a:t>
            </a:r>
            <a:r>
              <a:rPr lang="en-US" b="1" dirty="0" err="1" smtClean="0"/>
              <a:t>misoprostol</a:t>
            </a:r>
            <a:r>
              <a:rPr lang="en-US" b="1" dirty="0" smtClean="0"/>
              <a:t> for second trimester termination is 200 mg </a:t>
            </a:r>
            <a:r>
              <a:rPr lang="en-US" b="1" dirty="0" err="1" smtClean="0"/>
              <a:t>mifepristone</a:t>
            </a:r>
            <a:r>
              <a:rPr lang="en-US" b="1" dirty="0" smtClean="0"/>
              <a:t> followed after 36 – 48 hours by 400 micrograms of oral, sublingual or vaginal </a:t>
            </a:r>
            <a:r>
              <a:rPr lang="en-US" b="1" dirty="0" err="1" smtClean="0"/>
              <a:t>misoprostol</a:t>
            </a:r>
            <a:r>
              <a:rPr lang="en-US" b="1" dirty="0" smtClean="0"/>
              <a:t> every 3 – 6 hours up to 5 doses.</a:t>
            </a:r>
          </a:p>
          <a:p>
            <a:r>
              <a:rPr lang="en-US" b="1" dirty="0" smtClean="0"/>
              <a:t>Post Abortion Care and Contraception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667000"/>
            <a:ext cx="6781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FACTORS</a:t>
            </a:r>
            <a:endParaRPr lang="en-US" dirty="0"/>
          </a:p>
        </p:txBody>
      </p:sp>
      <p:sp>
        <p:nvSpPr>
          <p:cNvPr id="3" name="Content Placeholder 2"/>
          <p:cNvSpPr>
            <a:spLocks noGrp="1"/>
          </p:cNvSpPr>
          <p:nvPr>
            <p:ph idx="1"/>
          </p:nvPr>
        </p:nvSpPr>
        <p:spPr/>
        <p:txBody>
          <a:bodyPr/>
          <a:lstStyle/>
          <a:p>
            <a:r>
              <a:rPr lang="en-US" dirty="0" smtClean="0"/>
              <a:t>Actual or reasonable foreseeable environments could lead to risks of injury to health of mother </a:t>
            </a:r>
          </a:p>
          <a:p>
            <a:r>
              <a:rPr lang="en-US" dirty="0" smtClean="0"/>
              <a:t>80%- </a:t>
            </a:r>
            <a:r>
              <a:rPr lang="en-US" dirty="0" err="1" smtClean="0"/>
              <a:t>Parous</a:t>
            </a:r>
            <a:r>
              <a:rPr lang="en-US" dirty="0" smtClean="0"/>
              <a:t> women having unplanned Pregnancy with low socioeconomic status</a:t>
            </a:r>
          </a:p>
          <a:p>
            <a:r>
              <a:rPr lang="en-US" dirty="0" smtClean="0"/>
              <a:t>Humanitarian – Pregnancy caused by Rape</a:t>
            </a:r>
          </a:p>
          <a:p>
            <a:r>
              <a:rPr lang="en-US" dirty="0" smtClean="0"/>
              <a:t>Failure of contraception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Eugenic Factors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Substanial</a:t>
            </a:r>
            <a:r>
              <a:rPr lang="en-US" dirty="0" smtClean="0"/>
              <a:t> risk of child being born with serious physical and mental </a:t>
            </a:r>
            <a:r>
              <a:rPr lang="en-US" dirty="0" err="1" smtClean="0"/>
              <a:t>abnormalitie</a:t>
            </a:r>
            <a:r>
              <a:rPr lang="en-US" dirty="0" smtClean="0"/>
              <a:t> so as to be handicapped in life</a:t>
            </a:r>
          </a:p>
          <a:p>
            <a:r>
              <a:rPr lang="en-US" dirty="0" smtClean="0"/>
              <a:t>Structural, chromosomal or genetic abnormalities of fetus</a:t>
            </a:r>
          </a:p>
          <a:p>
            <a:r>
              <a:rPr lang="en-US" dirty="0" smtClean="0"/>
              <a:t>Fetus is likely to be deformed due to action of </a:t>
            </a:r>
            <a:r>
              <a:rPr lang="en-US" dirty="0" err="1" smtClean="0"/>
              <a:t>teratogenic</a:t>
            </a:r>
            <a:r>
              <a:rPr lang="en-US" dirty="0" smtClean="0"/>
              <a:t> drugs or radiation exposure &gt; 10 </a:t>
            </a:r>
            <a:r>
              <a:rPr lang="en-US" dirty="0" err="1" smtClean="0"/>
              <a:t>rads</a:t>
            </a:r>
            <a:r>
              <a:rPr lang="en-US" dirty="0" smtClean="0"/>
              <a:t> in early pregnancy</a:t>
            </a:r>
          </a:p>
          <a:p>
            <a:r>
              <a:rPr lang="en-US" dirty="0" smtClean="0"/>
              <a:t>Viral infection causing </a:t>
            </a:r>
            <a:r>
              <a:rPr lang="en-US" dirty="0" err="1" smtClean="0"/>
              <a:t>teratogenicity</a:t>
            </a:r>
            <a:r>
              <a:rPr lang="en-US" dirty="0" smtClean="0"/>
              <a:t> in first trimester , mainly rubella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When Pregnancy may be terminated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Length of pregnancy does not exceed 12 weeks (opinion of 1 registered medical Practitioner is required)</a:t>
            </a:r>
          </a:p>
          <a:p>
            <a:r>
              <a:rPr lang="en-US" dirty="0" smtClean="0"/>
              <a:t>Length of Pregnancy is more than 12 weeks but not more than 20 weeks (opinion of 2 registered medical Practitioner is required)</a:t>
            </a:r>
          </a:p>
          <a:p>
            <a:r>
              <a:rPr lang="en-US" dirty="0" smtClean="0"/>
              <a:t>[ shall not apply in a case where practitioner is of opinion , formed in good faith , that termination of such </a:t>
            </a:r>
            <a:r>
              <a:rPr lang="en-US" dirty="0" err="1" smtClean="0"/>
              <a:t>pregnancyis</a:t>
            </a:r>
            <a:r>
              <a:rPr lang="en-US" dirty="0" smtClean="0"/>
              <a:t> immediately necessary to save the life of the pregnant women]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who may perform MTP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Medical Practitioner</a:t>
            </a:r>
          </a:p>
          <a:p>
            <a:r>
              <a:rPr lang="en-US" dirty="0" smtClean="0"/>
              <a:t>Any </a:t>
            </a:r>
            <a:r>
              <a:rPr lang="en-US" dirty="0" err="1" smtClean="0"/>
              <a:t>recognised</a:t>
            </a:r>
            <a:r>
              <a:rPr lang="en-US" dirty="0" smtClean="0"/>
              <a:t> medical qualification,</a:t>
            </a:r>
          </a:p>
          <a:p>
            <a:r>
              <a:rPr lang="en-US" dirty="0" smtClean="0"/>
              <a:t>Name has been entered in state medical register</a:t>
            </a:r>
          </a:p>
          <a:p>
            <a:r>
              <a:rPr lang="en-US" dirty="0" smtClean="0"/>
              <a:t>Such experience or training in </a:t>
            </a:r>
            <a:r>
              <a:rPr lang="en-US" dirty="0" err="1" smtClean="0"/>
              <a:t>gynaecology</a:t>
            </a:r>
            <a:r>
              <a:rPr lang="en-US" dirty="0" smtClean="0"/>
              <a:t> and obstetrics as may be prescribed by rules made under the Act</a:t>
            </a:r>
          </a:p>
          <a:p>
            <a:r>
              <a:rPr lang="en-US" dirty="0" smtClean="0"/>
              <a:t>Revised rules 2003: ( one or more of following required)</a:t>
            </a:r>
          </a:p>
          <a:p>
            <a:r>
              <a:rPr lang="en-US" dirty="0" smtClean="0"/>
              <a:t>If registered in a state Medical Register immediately before the commencement of the Act , experience in the practice of OBG not &lt; 3 years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r>
              <a:rPr lang="en-US" dirty="0" smtClean="0"/>
              <a:t>If registered in a state Medical Register:</a:t>
            </a:r>
          </a:p>
          <a:p>
            <a:r>
              <a:rPr lang="en-US" dirty="0" smtClean="0"/>
              <a:t>1)if he has completed 6 month of house surgery in OBG or</a:t>
            </a:r>
          </a:p>
          <a:p>
            <a:r>
              <a:rPr lang="en-US" dirty="0" smtClean="0"/>
              <a:t>2) if he had experience at any hospital for a period of not &lt;1 year in the practice of OBG</a:t>
            </a:r>
          </a:p>
          <a:p>
            <a:r>
              <a:rPr lang="en-US" dirty="0" smtClean="0"/>
              <a:t>Assisted an RMP in the performance of 2 cases of MTP of which at least 5 have been performed independently , in a hospital established or maintained or a training institute approved for this purpose by the government</a:t>
            </a:r>
          </a:p>
          <a:p>
            <a:r>
              <a:rPr lang="en-US" dirty="0" smtClean="0"/>
              <a:t>(Enable RMP to do only 1</a:t>
            </a:r>
            <a:r>
              <a:rPr lang="en-US" baseline="30000" dirty="0" smtClean="0"/>
              <a:t>st</a:t>
            </a:r>
            <a:r>
              <a:rPr lang="en-US" dirty="0" smtClean="0"/>
              <a:t> trimester termination)</a:t>
            </a:r>
          </a:p>
          <a:p>
            <a:r>
              <a:rPr lang="en-US" dirty="0" smtClean="0"/>
              <a:t>Post graduate in OBG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Place where Pregnancy may be terminated</a:t>
            </a:r>
            <a:endParaRPr lang="en-US" dirty="0"/>
          </a:p>
        </p:txBody>
      </p:sp>
      <p:sp>
        <p:nvSpPr>
          <p:cNvPr id="3" name="Content Placeholder 2"/>
          <p:cNvSpPr>
            <a:spLocks noGrp="1"/>
          </p:cNvSpPr>
          <p:nvPr>
            <p:ph idx="1"/>
          </p:nvPr>
        </p:nvSpPr>
        <p:spPr/>
        <p:txBody>
          <a:bodyPr/>
          <a:lstStyle/>
          <a:p>
            <a:r>
              <a:rPr lang="en-US" dirty="0" smtClean="0"/>
              <a:t>Hospital established or maintained by Government </a:t>
            </a:r>
          </a:p>
          <a:p>
            <a:r>
              <a:rPr lang="en-US" dirty="0" smtClean="0"/>
              <a:t>Place for the time being approved for the purpose of this Act by government</a:t>
            </a:r>
          </a:p>
          <a:p>
            <a:r>
              <a:rPr lang="en-US" dirty="0" smtClean="0"/>
              <a:t>Revised Rules 2003:</a:t>
            </a:r>
          </a:p>
          <a:p>
            <a:r>
              <a:rPr lang="en-US" dirty="0" smtClean="0"/>
              <a:t>Government is satisfied that MTP may be done under safe and </a:t>
            </a:r>
            <a:r>
              <a:rPr lang="en-US" dirty="0" err="1" smtClean="0"/>
              <a:t>hygenic</a:t>
            </a:r>
            <a:r>
              <a:rPr lang="en-US" dirty="0" smtClean="0"/>
              <a:t> conditions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9209</TotalTime>
  <Words>2245</Words>
  <Application>Microsoft Office PowerPoint</Application>
  <PresentationFormat>On-screen Show (4:3)</PresentationFormat>
  <Paragraphs>276</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Medical Method Of Termination of Pregnancy</vt:lpstr>
      <vt:lpstr>MTP ACT 1971</vt:lpstr>
      <vt:lpstr>INDICATIONS FOR Termination of Pregnancy</vt:lpstr>
      <vt:lpstr>SOCIAL FACTORS</vt:lpstr>
      <vt:lpstr>Eugenic Factors</vt:lpstr>
      <vt:lpstr> When Pregnancy may be terminated</vt:lpstr>
      <vt:lpstr>Person who may perform MTP</vt:lpstr>
      <vt:lpstr>Slide 8</vt:lpstr>
      <vt:lpstr>Place where Pregnancy may be terminated</vt:lpstr>
      <vt:lpstr>Approval and inspection of place </vt:lpstr>
      <vt:lpstr>Slide 11</vt:lpstr>
      <vt:lpstr>Consent</vt:lpstr>
      <vt:lpstr>Slide 13</vt:lpstr>
      <vt:lpstr>Maintainence of record</vt:lpstr>
      <vt:lpstr>Slide 15</vt:lpstr>
      <vt:lpstr>Amendment 2002</vt:lpstr>
      <vt:lpstr>Medical Methods of Termination of Pregnancy</vt:lpstr>
      <vt:lpstr>Protocols</vt:lpstr>
      <vt:lpstr>Slide 19</vt:lpstr>
      <vt:lpstr>Slide 20</vt:lpstr>
      <vt:lpstr>Medical Contraindication to abortion</vt:lpstr>
      <vt:lpstr>2 nd trimester</vt:lpstr>
      <vt:lpstr>Mifepristone and prostaglandin</vt:lpstr>
      <vt:lpstr>Slide 24</vt:lpstr>
      <vt:lpstr>Intra muscular injection</vt:lpstr>
      <vt:lpstr>OXYTOCIN</vt:lpstr>
      <vt:lpstr>Slide 27</vt:lpstr>
      <vt:lpstr>PROSTAGLANDINS</vt:lpstr>
      <vt:lpstr>SIDE EFFECTS</vt:lpstr>
      <vt:lpstr>Complication of MTP</vt:lpstr>
      <vt:lpstr>Remote</vt:lpstr>
      <vt:lpstr>Slide 32</vt:lpstr>
      <vt:lpstr>Slide 33</vt:lpstr>
      <vt:lpstr>WHO safe abortion guidance: Updates and recommendations</vt:lpstr>
      <vt:lpstr>FOGSI</vt:lpstr>
      <vt:lpstr>Continue..</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Method Of Termination of Pregnancy</dc:title>
  <dc:creator>admin</dc:creator>
  <cp:lastModifiedBy>admin</cp:lastModifiedBy>
  <cp:revision>33</cp:revision>
  <dcterms:created xsi:type="dcterms:W3CDTF">2016-11-13T11:29:01Z</dcterms:created>
  <dcterms:modified xsi:type="dcterms:W3CDTF">2016-11-21T08:10:36Z</dcterms:modified>
</cp:coreProperties>
</file>