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9" r:id="rId19"/>
    <p:sldId id="280" r:id="rId20"/>
    <p:sldId id="281" r:id="rId21"/>
    <p:sldId id="284" r:id="rId22"/>
    <p:sldId id="285" r:id="rId23"/>
    <p:sldId id="282" r:id="rId24"/>
    <p:sldId id="273" r:id="rId25"/>
    <p:sldId id="274" r:id="rId26"/>
    <p:sldId id="275" r:id="rId27"/>
    <p:sldId id="276" r:id="rId28"/>
    <p:sldId id="278" r:id="rId29"/>
    <p:sldId id="277" r:id="rId30"/>
    <p:sldId id="283" r:id="rId3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16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 /><Relationship Id="rId13" Type="http://schemas.openxmlformats.org/officeDocument/2006/relationships/slide" Target="slides/slide12.xml" /><Relationship Id="rId18" Type="http://schemas.openxmlformats.org/officeDocument/2006/relationships/slide" Target="slides/slide17.xml" /><Relationship Id="rId26" Type="http://schemas.openxmlformats.org/officeDocument/2006/relationships/slide" Target="slides/slide25.xml" /><Relationship Id="rId3" Type="http://schemas.openxmlformats.org/officeDocument/2006/relationships/slide" Target="slides/slide2.xml" /><Relationship Id="rId21" Type="http://schemas.openxmlformats.org/officeDocument/2006/relationships/slide" Target="slides/slide20.xml" /><Relationship Id="rId34" Type="http://schemas.openxmlformats.org/officeDocument/2006/relationships/theme" Target="theme/theme1.xml" /><Relationship Id="rId7" Type="http://schemas.openxmlformats.org/officeDocument/2006/relationships/slide" Target="slides/slide6.xml" /><Relationship Id="rId12" Type="http://schemas.openxmlformats.org/officeDocument/2006/relationships/slide" Target="slides/slide11.xml" /><Relationship Id="rId17" Type="http://schemas.openxmlformats.org/officeDocument/2006/relationships/slide" Target="slides/slide16.xml" /><Relationship Id="rId25" Type="http://schemas.openxmlformats.org/officeDocument/2006/relationships/slide" Target="slides/slide24.xml" /><Relationship Id="rId33" Type="http://schemas.openxmlformats.org/officeDocument/2006/relationships/viewProps" Target="viewProps.xml" /><Relationship Id="rId2" Type="http://schemas.openxmlformats.org/officeDocument/2006/relationships/slide" Target="slides/slide1.xml" /><Relationship Id="rId16" Type="http://schemas.openxmlformats.org/officeDocument/2006/relationships/slide" Target="slides/slide15.xml" /><Relationship Id="rId20" Type="http://schemas.openxmlformats.org/officeDocument/2006/relationships/slide" Target="slides/slide19.xml" /><Relationship Id="rId29" Type="http://schemas.openxmlformats.org/officeDocument/2006/relationships/slide" Target="slides/slide28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1" Type="http://schemas.openxmlformats.org/officeDocument/2006/relationships/slide" Target="slides/slide10.xml" /><Relationship Id="rId24" Type="http://schemas.openxmlformats.org/officeDocument/2006/relationships/slide" Target="slides/slide23.xml" /><Relationship Id="rId32" Type="http://schemas.openxmlformats.org/officeDocument/2006/relationships/presProps" Target="presProps.xml" /><Relationship Id="rId5" Type="http://schemas.openxmlformats.org/officeDocument/2006/relationships/slide" Target="slides/slide4.xml" /><Relationship Id="rId15" Type="http://schemas.openxmlformats.org/officeDocument/2006/relationships/slide" Target="slides/slide14.xml" /><Relationship Id="rId23" Type="http://schemas.openxmlformats.org/officeDocument/2006/relationships/slide" Target="slides/slide22.xml" /><Relationship Id="rId28" Type="http://schemas.openxmlformats.org/officeDocument/2006/relationships/slide" Target="slides/slide27.xml" /><Relationship Id="rId10" Type="http://schemas.openxmlformats.org/officeDocument/2006/relationships/slide" Target="slides/slide9.xml" /><Relationship Id="rId19" Type="http://schemas.openxmlformats.org/officeDocument/2006/relationships/slide" Target="slides/slide18.xml" /><Relationship Id="rId31" Type="http://schemas.openxmlformats.org/officeDocument/2006/relationships/slide" Target="slides/slide30.xml" /><Relationship Id="rId4" Type="http://schemas.openxmlformats.org/officeDocument/2006/relationships/slide" Target="slides/slide3.xml" /><Relationship Id="rId9" Type="http://schemas.openxmlformats.org/officeDocument/2006/relationships/slide" Target="slides/slide8.xml" /><Relationship Id="rId14" Type="http://schemas.openxmlformats.org/officeDocument/2006/relationships/slide" Target="slides/slide13.xml" /><Relationship Id="rId22" Type="http://schemas.openxmlformats.org/officeDocument/2006/relationships/slide" Target="slides/slide21.xml" /><Relationship Id="rId27" Type="http://schemas.openxmlformats.org/officeDocument/2006/relationships/slide" Target="slides/slide26.xml" /><Relationship Id="rId30" Type="http://schemas.openxmlformats.org/officeDocument/2006/relationships/slide" Target="slides/slide29.xml" /><Relationship Id="rId35" Type="http://schemas.openxmlformats.org/officeDocument/2006/relationships/tableStyles" Target="tableStyles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92CCD79E-6F31-48D5-B657-67C224C63844}" type="datetimeFigureOut">
              <a:rPr lang="en-US" smtClean="0"/>
              <a:pPr/>
              <a:t>4/16/2020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F480551-4400-44C2-AFA4-2CC00F63188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CD79E-6F31-48D5-B657-67C224C63844}" type="datetimeFigureOut">
              <a:rPr lang="en-US" smtClean="0"/>
              <a:pPr/>
              <a:t>4/16/2020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80551-4400-44C2-AFA4-2CC00F63188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92CCD79E-6F31-48D5-B657-67C224C63844}" type="datetimeFigureOut">
              <a:rPr lang="en-US" smtClean="0"/>
              <a:pPr/>
              <a:t>4/16/2020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CF480551-4400-44C2-AFA4-2CC00F63188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CD79E-6F31-48D5-B657-67C224C63844}" type="datetimeFigureOut">
              <a:rPr lang="en-US" smtClean="0"/>
              <a:pPr/>
              <a:t>4/16/2020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CF480551-4400-44C2-AFA4-2CC00F63188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CD79E-6F31-48D5-B657-67C224C63844}" type="datetimeFigureOut">
              <a:rPr lang="en-US" smtClean="0"/>
              <a:pPr/>
              <a:t>4/16/2020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CF480551-4400-44C2-AFA4-2CC00F63188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92CCD79E-6F31-48D5-B657-67C224C63844}" type="datetimeFigureOut">
              <a:rPr lang="en-US" smtClean="0"/>
              <a:pPr/>
              <a:t>4/16/2020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CF480551-4400-44C2-AFA4-2CC00F63188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92CCD79E-6F31-48D5-B657-67C224C63844}" type="datetimeFigureOut">
              <a:rPr lang="en-US" smtClean="0"/>
              <a:pPr/>
              <a:t>4/16/2020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CF480551-4400-44C2-AFA4-2CC00F63188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CD79E-6F31-48D5-B657-67C224C63844}" type="datetimeFigureOut">
              <a:rPr lang="en-US" smtClean="0"/>
              <a:pPr/>
              <a:t>4/16/2020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CF480551-4400-44C2-AFA4-2CC00F63188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CD79E-6F31-48D5-B657-67C224C63844}" type="datetimeFigureOut">
              <a:rPr lang="en-US" smtClean="0"/>
              <a:pPr/>
              <a:t>4/16/2020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F480551-4400-44C2-AFA4-2CC00F63188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CD79E-6F31-48D5-B657-67C224C63844}" type="datetimeFigureOut">
              <a:rPr lang="en-US" smtClean="0"/>
              <a:pPr/>
              <a:t>4/16/2020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CF480551-4400-44C2-AFA4-2CC00F63188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92CCD79E-6F31-48D5-B657-67C224C63844}" type="datetimeFigureOut">
              <a:rPr lang="en-US" smtClean="0"/>
              <a:pPr/>
              <a:t>4/16/2020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CF480551-4400-44C2-AFA4-2CC00F63188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92CCD79E-6F31-48D5-B657-67C224C63844}" type="datetimeFigureOut">
              <a:rPr lang="en-US" smtClean="0"/>
              <a:pPr/>
              <a:t>4/16/2020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CF480551-4400-44C2-AFA4-2CC00F63188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 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 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ANTI HYPERTENSIVE DRUGS IN PREGNANCY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dirty="0"/>
              <a:t>Dose </a:t>
            </a:r>
          </a:p>
          <a:p>
            <a:pPr>
              <a:buNone/>
            </a:pPr>
            <a:r>
              <a:rPr lang="en-US" b="1" dirty="0"/>
              <a:t>    oral</a:t>
            </a:r>
          </a:p>
          <a:p>
            <a:r>
              <a:rPr lang="en-US" dirty="0"/>
              <a:t>Initial dose is 100 mg twice daily. Can be increased </a:t>
            </a:r>
            <a:r>
              <a:rPr lang="en-US" dirty="0" err="1"/>
              <a:t>upto</a:t>
            </a:r>
            <a:r>
              <a:rPr lang="en-US" dirty="0"/>
              <a:t> maximum of 1200 mg / day </a:t>
            </a:r>
          </a:p>
          <a:p>
            <a:r>
              <a:rPr lang="en-US" dirty="0"/>
              <a:t>Maintenance dose is 200-400 mg BD.</a:t>
            </a:r>
          </a:p>
          <a:p>
            <a:r>
              <a:rPr lang="en-US" dirty="0"/>
              <a:t>75 % drug is inactivated in first pass metabolism</a:t>
            </a:r>
          </a:p>
          <a:p>
            <a:r>
              <a:rPr lang="en-US" dirty="0"/>
              <a:t>Onset of action is 20-120 min</a:t>
            </a:r>
          </a:p>
          <a:p>
            <a:r>
              <a:rPr lang="en-US" dirty="0"/>
              <a:t>half life is 6-8hrs.</a:t>
            </a:r>
          </a:p>
          <a:p>
            <a:r>
              <a:rPr lang="en-US" dirty="0"/>
              <a:t>Peak effect – 1-4 hr</a:t>
            </a:r>
          </a:p>
          <a:p>
            <a:pPr>
              <a:buNone/>
            </a:pPr>
            <a:r>
              <a:rPr lang="en-US" dirty="0"/>
              <a:t>    </a:t>
            </a:r>
            <a:r>
              <a:rPr lang="en-US" b="1" dirty="0"/>
              <a:t>Iv </a:t>
            </a:r>
          </a:p>
          <a:p>
            <a:r>
              <a:rPr lang="en-US" dirty="0"/>
              <a:t>20 mg initial dose f/b 40-80 mg every 10 min, until therapeutic response is achieved . Max dose per treatment cycle is 220 mg.</a:t>
            </a:r>
          </a:p>
          <a:p>
            <a:r>
              <a:rPr lang="en-US" dirty="0"/>
              <a:t>Onset of action is 2.5 minutes.</a:t>
            </a:r>
          </a:p>
          <a:p>
            <a:r>
              <a:rPr lang="en-US" dirty="0"/>
              <a:t>Half life is 5.5hr</a:t>
            </a:r>
          </a:p>
          <a:p>
            <a:r>
              <a:rPr lang="en-US" dirty="0"/>
              <a:t>Peak effect is 15 minutes.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Calcium channel blockers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err="1"/>
              <a:t>Nifedipine</a:t>
            </a:r>
            <a:endParaRPr lang="en-US" dirty="0"/>
          </a:p>
          <a:p>
            <a:pPr>
              <a:buNone/>
            </a:pPr>
            <a:r>
              <a:rPr lang="en-US" dirty="0"/>
              <a:t>    it impedes the calcium influx into vascular smooth muscle cells , causing vascular relaxation and decreasing peripheral vascular resistance.</a:t>
            </a:r>
          </a:p>
          <a:p>
            <a:r>
              <a:rPr lang="en-US" dirty="0"/>
              <a:t>It can also be used in acute hypertensive situations</a:t>
            </a:r>
          </a:p>
          <a:p>
            <a:r>
              <a:rPr lang="en-US" dirty="0"/>
              <a:t>For severe hypertensive crisis , 10 mg initial oral dose is given followed by repeat dose if necessary after 30 min.</a:t>
            </a:r>
          </a:p>
          <a:p>
            <a:r>
              <a:rPr lang="en-US" dirty="0"/>
              <a:t>Usual oral dose is 10-30 mg orally every 6 hours . It can be increased up to 20 mg every 4 hours ( maximum 90mg/day) 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err="1"/>
              <a:t>Nifedipine</a:t>
            </a:r>
            <a:r>
              <a:rPr lang="en-US" dirty="0"/>
              <a:t> is absorbed immediately and reaches a peak level serum concentration in 30 min.</a:t>
            </a:r>
          </a:p>
          <a:p>
            <a:r>
              <a:rPr lang="en-US" dirty="0"/>
              <a:t>80% </a:t>
            </a:r>
            <a:r>
              <a:rPr lang="en-US" dirty="0" err="1"/>
              <a:t>eliminted</a:t>
            </a:r>
            <a:r>
              <a:rPr lang="en-US" dirty="0"/>
              <a:t> by kidneys .</a:t>
            </a:r>
          </a:p>
          <a:p>
            <a:r>
              <a:rPr lang="en-US" dirty="0"/>
              <a:t>No harmful effects on </a:t>
            </a:r>
            <a:r>
              <a:rPr lang="en-US" dirty="0" err="1"/>
              <a:t>uteroplacental</a:t>
            </a:r>
            <a:r>
              <a:rPr lang="en-US" dirty="0"/>
              <a:t> outflow.</a:t>
            </a:r>
          </a:p>
          <a:p>
            <a:r>
              <a:rPr lang="en-US" dirty="0"/>
              <a:t>The most common side effects are facial flushing and headaches , postural hypotension.</a:t>
            </a:r>
          </a:p>
          <a:p>
            <a:r>
              <a:rPr lang="en-US" dirty="0"/>
              <a:t>Should not be given along with magnesium </a:t>
            </a:r>
            <a:r>
              <a:rPr lang="en-US" dirty="0" err="1"/>
              <a:t>sulphate</a:t>
            </a:r>
            <a:r>
              <a:rPr lang="en-US" dirty="0"/>
              <a:t> , causes severe hypotension and neuromuscular blockade leading to respiratory failure.</a:t>
            </a:r>
          </a:p>
          <a:p>
            <a:r>
              <a:rPr lang="en-US" dirty="0"/>
              <a:t>Sublingual use not recommended as it causes sudden maternal hypotension and fetal distress due to placental </a:t>
            </a:r>
            <a:r>
              <a:rPr lang="en-US" dirty="0" err="1"/>
              <a:t>hypoperfusion</a:t>
            </a:r>
            <a:r>
              <a:rPr lang="en-US" dirty="0"/>
              <a:t>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Methyl </a:t>
            </a:r>
            <a:r>
              <a:rPr lang="en-US" dirty="0" err="1"/>
              <a:t>dopa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/>
              <a:t>central </a:t>
            </a:r>
            <a:r>
              <a:rPr lang="en-US" dirty="0" err="1"/>
              <a:t>sympatholytic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dirty="0"/>
              <a:t>Site of action is central nervous system . </a:t>
            </a:r>
          </a:p>
          <a:p>
            <a:r>
              <a:rPr lang="en-US" dirty="0"/>
              <a:t>It is a alpha methyl analogue of DOPA ,precursor of dopamine and </a:t>
            </a:r>
            <a:r>
              <a:rPr lang="en-US" dirty="0" err="1"/>
              <a:t>noradrenaline</a:t>
            </a:r>
            <a:endParaRPr lang="en-US" dirty="0"/>
          </a:p>
          <a:p>
            <a:r>
              <a:rPr lang="en-US" dirty="0"/>
              <a:t>The alpha methyl-NA( selective alpha 2 agonist) formed in the brain from methyl </a:t>
            </a:r>
            <a:r>
              <a:rPr lang="en-US" dirty="0" err="1"/>
              <a:t>dopa</a:t>
            </a:r>
            <a:r>
              <a:rPr lang="en-US" dirty="0"/>
              <a:t> acts on central alpha 2 receptors and decrease efferent sympathetic activity.</a:t>
            </a:r>
          </a:p>
          <a:p>
            <a:endParaRPr lang="en-US" dirty="0"/>
          </a:p>
          <a:p>
            <a:r>
              <a:rPr lang="en-US" dirty="0"/>
              <a:t>Because methyl </a:t>
            </a:r>
            <a:r>
              <a:rPr lang="en-US" dirty="0" err="1"/>
              <a:t>dopa</a:t>
            </a:r>
            <a:r>
              <a:rPr lang="en-US" dirty="0"/>
              <a:t> decreases peripheral vascular resistance more than cardiac output or heart rate , it may be acting on a different populations of </a:t>
            </a:r>
            <a:r>
              <a:rPr lang="en-US" dirty="0" err="1"/>
              <a:t>neurones</a:t>
            </a:r>
            <a:r>
              <a:rPr lang="en-US" dirty="0"/>
              <a:t> in the vasomotor centre.</a:t>
            </a:r>
          </a:p>
          <a:p>
            <a:pPr>
              <a:buNone/>
            </a:pPr>
            <a:endParaRPr lang="en-US" dirty="0"/>
          </a:p>
          <a:p>
            <a:r>
              <a:rPr lang="en-US" dirty="0"/>
              <a:t> This medication causes dilatation of both arterial and capacitance </a:t>
            </a:r>
            <a:r>
              <a:rPr lang="en-US" dirty="0" err="1"/>
              <a:t>vessles</a:t>
            </a:r>
            <a:r>
              <a:rPr lang="en-US" dirty="0"/>
              <a:t> , allowing expansion in the </a:t>
            </a:r>
            <a:r>
              <a:rPr lang="en-US" dirty="0" err="1"/>
              <a:t>intravscular</a:t>
            </a:r>
            <a:r>
              <a:rPr lang="en-US" dirty="0"/>
              <a:t> volume.</a:t>
            </a:r>
          </a:p>
          <a:p>
            <a:r>
              <a:rPr lang="en-US" dirty="0"/>
              <a:t>Renal </a:t>
            </a:r>
            <a:r>
              <a:rPr lang="en-US" dirty="0" err="1"/>
              <a:t>bood</a:t>
            </a:r>
            <a:r>
              <a:rPr lang="en-US" dirty="0"/>
              <a:t> flow is maintained while using methyldopa and this property makes it drug of choice in patients with potential limitations in kidney function.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/>
              <a:t>It reaches maximum effect in 4-6 hrs and duration of action is 8 hours.</a:t>
            </a:r>
          </a:p>
          <a:p>
            <a:r>
              <a:rPr lang="en-US" dirty="0"/>
              <a:t>Excreted through kidneys .</a:t>
            </a:r>
          </a:p>
          <a:p>
            <a:r>
              <a:rPr lang="en-US" dirty="0"/>
              <a:t>Dose : 250mg </a:t>
            </a:r>
            <a:r>
              <a:rPr lang="en-US" dirty="0" err="1"/>
              <a:t>tds</a:t>
            </a:r>
            <a:r>
              <a:rPr lang="en-US" dirty="0"/>
              <a:t> </a:t>
            </a:r>
          </a:p>
          <a:p>
            <a:r>
              <a:rPr lang="en-US" dirty="0"/>
              <a:t>Can be increased </a:t>
            </a:r>
            <a:r>
              <a:rPr lang="en-US" dirty="0" err="1"/>
              <a:t>upto</a:t>
            </a:r>
            <a:r>
              <a:rPr lang="en-US" dirty="0"/>
              <a:t> 2g/day.</a:t>
            </a:r>
          </a:p>
          <a:p>
            <a:r>
              <a:rPr lang="en-US" dirty="0"/>
              <a:t>Most common side effect postural hypotension.</a:t>
            </a:r>
          </a:p>
          <a:p>
            <a:r>
              <a:rPr lang="en-US" dirty="0"/>
              <a:t>Excessive sedation and increased incidence of post partum depression limits its use. positive </a:t>
            </a:r>
            <a:r>
              <a:rPr lang="en-US" dirty="0" err="1"/>
              <a:t>coombs</a:t>
            </a:r>
            <a:r>
              <a:rPr lang="en-US" dirty="0"/>
              <a:t> and abnormal LFT occurs in 10% of patients </a:t>
            </a:r>
          </a:p>
          <a:p>
            <a:r>
              <a:rPr lang="en-US" dirty="0" err="1"/>
              <a:t>Hemolysis</a:t>
            </a:r>
            <a:r>
              <a:rPr lang="en-US" dirty="0"/>
              <a:t> can also occur.</a:t>
            </a:r>
          </a:p>
          <a:p>
            <a:r>
              <a:rPr lang="en-US" dirty="0"/>
              <a:t>Long term use can cause salt and water </a:t>
            </a:r>
            <a:r>
              <a:rPr lang="en-US" dirty="0" err="1"/>
              <a:t>retention.this</a:t>
            </a:r>
            <a:r>
              <a:rPr lang="en-US" dirty="0"/>
              <a:t> is clinically manifested by increase in weight beyond that expected in pregnancy alone, </a:t>
            </a:r>
            <a:r>
              <a:rPr lang="en-US" dirty="0" err="1"/>
              <a:t>oedema</a:t>
            </a:r>
            <a:r>
              <a:rPr lang="en-US" dirty="0"/>
              <a:t> and </a:t>
            </a:r>
            <a:r>
              <a:rPr lang="en-US" dirty="0" err="1"/>
              <a:t>haemodilution</a:t>
            </a:r>
            <a:r>
              <a:rPr lang="en-US" dirty="0"/>
              <a:t>. In these cases diuretics should be added.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200" dirty="0" err="1"/>
              <a:t>Hydralazine</a:t>
            </a:r>
            <a:r>
              <a:rPr lang="en-US" sz="3200" dirty="0"/>
              <a:t> </a:t>
            </a:r>
            <a:br>
              <a:rPr lang="en-US" sz="3200" dirty="0"/>
            </a:br>
            <a:r>
              <a:rPr lang="en-US" sz="3200" dirty="0"/>
              <a:t>peripheral vasodilator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0" y="1295400"/>
            <a:ext cx="8991600" cy="5562600"/>
          </a:xfrm>
        </p:spPr>
        <p:txBody>
          <a:bodyPr>
            <a:noAutofit/>
          </a:bodyPr>
          <a:lstStyle/>
          <a:p>
            <a:r>
              <a:rPr lang="en-US" sz="2000" dirty="0"/>
              <a:t>It is a vasodilator that acts directly on smooth muscle </a:t>
            </a:r>
            <a:r>
              <a:rPr lang="en-US" sz="2000" dirty="0" err="1"/>
              <a:t>fibres</a:t>
            </a:r>
            <a:r>
              <a:rPr lang="en-US" sz="2000" dirty="0"/>
              <a:t> of arterial circulation.</a:t>
            </a:r>
          </a:p>
          <a:p>
            <a:r>
              <a:rPr lang="en-US" sz="2000" dirty="0"/>
              <a:t>No effect on post capillary capacitance vessels </a:t>
            </a:r>
          </a:p>
          <a:p>
            <a:endParaRPr lang="en-US" sz="2000" dirty="0"/>
          </a:p>
          <a:p>
            <a:r>
              <a:rPr lang="en-US" sz="2000" dirty="0"/>
              <a:t>Rapidly lowers </a:t>
            </a:r>
            <a:r>
              <a:rPr lang="en-US" sz="2000" dirty="0" err="1"/>
              <a:t>bp</a:t>
            </a:r>
            <a:r>
              <a:rPr lang="en-US" sz="2000" dirty="0"/>
              <a:t> via iv injection , in patients with severe pre </a:t>
            </a:r>
            <a:r>
              <a:rPr lang="en-US" sz="2000" dirty="0" err="1"/>
              <a:t>eclampsia</a:t>
            </a:r>
            <a:r>
              <a:rPr lang="en-US" sz="2000" dirty="0"/>
              <a:t> and hypertensive crisis. </a:t>
            </a:r>
          </a:p>
          <a:p>
            <a:r>
              <a:rPr lang="en-US" sz="2000" dirty="0"/>
              <a:t>It causes greater reduction in diastolic </a:t>
            </a:r>
            <a:r>
              <a:rPr lang="en-US" sz="2000" dirty="0" err="1"/>
              <a:t>bp</a:t>
            </a:r>
            <a:r>
              <a:rPr lang="en-US" sz="2000" dirty="0"/>
              <a:t> than systolic </a:t>
            </a:r>
            <a:r>
              <a:rPr lang="en-US" sz="2000" dirty="0" err="1"/>
              <a:t>bp</a:t>
            </a:r>
            <a:r>
              <a:rPr lang="en-US" sz="2000" dirty="0"/>
              <a:t>. Reflex compensatory mechanisms are evoked  which cause tachycardia , increase in cardiac output and </a:t>
            </a:r>
            <a:r>
              <a:rPr lang="en-US" sz="2000" dirty="0" err="1"/>
              <a:t>renin</a:t>
            </a:r>
            <a:r>
              <a:rPr lang="en-US" sz="2000" dirty="0"/>
              <a:t> release ------ increased </a:t>
            </a:r>
            <a:r>
              <a:rPr lang="en-US" sz="2000" dirty="0" err="1"/>
              <a:t>aldosterone</a:t>
            </a:r>
            <a:r>
              <a:rPr lang="en-US" sz="2000" dirty="0"/>
              <a:t> -----sodium and water retention. Due to this disproportionate cardiac stimulation , there is direct augmentation of NA and myocardial contractility . </a:t>
            </a:r>
            <a:r>
              <a:rPr lang="en-US" sz="2000" dirty="0" err="1"/>
              <a:t>Hyperdynamic</a:t>
            </a:r>
            <a:r>
              <a:rPr lang="en-US" sz="2000" dirty="0"/>
              <a:t> circulatory state is induced ----can precipitate angina.</a:t>
            </a:r>
          </a:p>
          <a:p>
            <a:r>
              <a:rPr lang="en-US" sz="2000" dirty="0"/>
              <a:t>Onset of action is 10 min after iv injection.</a:t>
            </a:r>
          </a:p>
          <a:p>
            <a:endParaRPr lang="en-US" sz="2000" dirty="0"/>
          </a:p>
          <a:p>
            <a:r>
              <a:rPr lang="en-US" sz="2000" dirty="0"/>
              <a:t>Target is decrease in diastolic </a:t>
            </a:r>
            <a:r>
              <a:rPr lang="en-US" sz="2000" dirty="0" err="1"/>
              <a:t>bp</a:t>
            </a:r>
            <a:r>
              <a:rPr lang="en-US" sz="2000" dirty="0"/>
              <a:t> to not below 90-100 mm of hg</a:t>
            </a:r>
          </a:p>
          <a:p>
            <a:pPr>
              <a:buNone/>
            </a:pPr>
            <a:r>
              <a:rPr lang="en-US" sz="2000" dirty="0"/>
              <a:t> 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Dose </a:t>
            </a:r>
          </a:p>
          <a:p>
            <a:pPr>
              <a:buNone/>
            </a:pPr>
            <a:r>
              <a:rPr lang="en-US" dirty="0"/>
              <a:t>    5-10 mg iv doses repeated at 15-20 min intervals until the desired level of </a:t>
            </a:r>
            <a:r>
              <a:rPr lang="en-US" dirty="0" err="1"/>
              <a:t>bp</a:t>
            </a:r>
            <a:r>
              <a:rPr lang="en-US" dirty="0"/>
              <a:t> is achieved . Max dose per treatment cycle is 30 mg.</a:t>
            </a:r>
          </a:p>
          <a:p>
            <a:pPr>
              <a:buNone/>
            </a:pPr>
            <a:r>
              <a:rPr lang="en-US" dirty="0"/>
              <a:t>   Orally </a:t>
            </a:r>
          </a:p>
          <a:p>
            <a:pPr>
              <a:buNone/>
            </a:pPr>
            <a:r>
              <a:rPr lang="en-US" dirty="0"/>
              <a:t>    Action peaks in 3-4 hours and has total duration of action of 6-12 hours .</a:t>
            </a:r>
          </a:p>
          <a:p>
            <a:pPr>
              <a:buNone/>
            </a:pPr>
            <a:r>
              <a:rPr lang="en-US" dirty="0"/>
              <a:t>    Given as twice daily in doses of 40-200 mg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914400" y="533400"/>
            <a:ext cx="8229600" cy="5867400"/>
          </a:xfrm>
        </p:spPr>
        <p:txBody>
          <a:bodyPr>
            <a:normAutofit fontScale="85000" lnSpcReduction="20000"/>
          </a:bodyPr>
          <a:lstStyle/>
          <a:p>
            <a:r>
              <a:rPr lang="en-US" dirty="0"/>
              <a:t>It is acetylated in liver at a rate genetically determined . Slow </a:t>
            </a:r>
            <a:r>
              <a:rPr lang="en-US" dirty="0" err="1"/>
              <a:t>acetylators</a:t>
            </a:r>
            <a:r>
              <a:rPr lang="en-US" dirty="0"/>
              <a:t> respond to small doses of medication with significant decrease in </a:t>
            </a:r>
            <a:r>
              <a:rPr lang="en-US" dirty="0" err="1"/>
              <a:t>bp</a:t>
            </a:r>
            <a:r>
              <a:rPr lang="en-US" dirty="0"/>
              <a:t> whereas fast </a:t>
            </a:r>
            <a:r>
              <a:rPr lang="en-US" dirty="0" err="1"/>
              <a:t>acetylators</a:t>
            </a:r>
            <a:r>
              <a:rPr lang="en-US" dirty="0"/>
              <a:t> are relatively resistant to </a:t>
            </a:r>
            <a:r>
              <a:rPr lang="en-US" dirty="0" err="1"/>
              <a:t>hypotensive</a:t>
            </a:r>
            <a:r>
              <a:rPr lang="en-US" dirty="0"/>
              <a:t> effect of the drug.</a:t>
            </a:r>
          </a:p>
          <a:p>
            <a:r>
              <a:rPr lang="en-US" dirty="0"/>
              <a:t>Side effects are tachycardia, hypotension, palpitations , headaches , anxiety , nausea , vomiting , facial flushing and </a:t>
            </a:r>
            <a:r>
              <a:rPr lang="en-US" dirty="0" err="1"/>
              <a:t>epigastric</a:t>
            </a:r>
            <a:r>
              <a:rPr lang="en-US" dirty="0"/>
              <a:t> pain .</a:t>
            </a:r>
          </a:p>
          <a:p>
            <a:r>
              <a:rPr lang="en-US" dirty="0"/>
              <a:t>It causes decrease </a:t>
            </a:r>
            <a:r>
              <a:rPr lang="en-US" dirty="0" err="1"/>
              <a:t>uteroplacental</a:t>
            </a:r>
            <a:r>
              <a:rPr lang="en-US" dirty="0"/>
              <a:t> blood flow when </a:t>
            </a:r>
            <a:r>
              <a:rPr lang="en-US" dirty="0" err="1"/>
              <a:t>hypotensive</a:t>
            </a:r>
            <a:r>
              <a:rPr lang="en-US" dirty="0"/>
              <a:t> effect is rapid or severe.</a:t>
            </a:r>
          </a:p>
          <a:p>
            <a:r>
              <a:rPr lang="en-US" dirty="0"/>
              <a:t>Fetal heart decelerations due to </a:t>
            </a:r>
            <a:r>
              <a:rPr lang="en-US" dirty="0" err="1"/>
              <a:t>uteroplacental</a:t>
            </a:r>
            <a:r>
              <a:rPr lang="en-US" dirty="0"/>
              <a:t>  insufficiency are encountered if there is a rapid fall in </a:t>
            </a:r>
            <a:r>
              <a:rPr lang="en-US" dirty="0" err="1"/>
              <a:t>bp</a:t>
            </a:r>
            <a:r>
              <a:rPr lang="en-US" dirty="0"/>
              <a:t>.</a:t>
            </a:r>
          </a:p>
          <a:p>
            <a:r>
              <a:rPr lang="en-US" dirty="0"/>
              <a:t>In 10 % of patients causes reversible lupus like syndrome .it is limits to slow </a:t>
            </a:r>
            <a:r>
              <a:rPr lang="en-US" dirty="0" err="1"/>
              <a:t>acetylators</a:t>
            </a:r>
            <a:r>
              <a:rPr lang="en-US" dirty="0"/>
              <a:t> and reverses on discontinuing the medicine.</a:t>
            </a:r>
          </a:p>
          <a:p>
            <a:r>
              <a:rPr lang="en-US" dirty="0"/>
              <a:t>It is certainly effective but due to its maternal side effects and  high incidence of overshoot hypotension with subsequent fetal distress , it is no longer a preferred drug.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Sodium </a:t>
            </a:r>
            <a:r>
              <a:rPr lang="en-US" dirty="0" err="1"/>
              <a:t>nitroprusside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r>
              <a:rPr lang="en-US" dirty="0"/>
              <a:t>Direct vasodilator – both arterial and venous</a:t>
            </a:r>
          </a:p>
          <a:p>
            <a:r>
              <a:rPr lang="en-US" dirty="0"/>
              <a:t>Rapidly acting ( within seconds ) </a:t>
            </a:r>
          </a:p>
          <a:p>
            <a:r>
              <a:rPr lang="en-US" dirty="0"/>
              <a:t>Brief duration of action 2-5 min.</a:t>
            </a:r>
          </a:p>
          <a:p>
            <a:r>
              <a:rPr lang="en-US" dirty="0"/>
              <a:t>Reduces </a:t>
            </a:r>
            <a:r>
              <a:rPr lang="en-US" dirty="0" err="1"/>
              <a:t>pvr</a:t>
            </a:r>
            <a:r>
              <a:rPr lang="en-US" dirty="0"/>
              <a:t> as well as cardiac output .</a:t>
            </a:r>
          </a:p>
          <a:p>
            <a:r>
              <a:rPr lang="en-US" dirty="0"/>
              <a:t>It is non </a:t>
            </a:r>
            <a:r>
              <a:rPr lang="en-US" dirty="0" err="1"/>
              <a:t>enzymatically</a:t>
            </a:r>
            <a:r>
              <a:rPr lang="en-US" dirty="0"/>
              <a:t> converted into NO by glutathione</a:t>
            </a:r>
          </a:p>
          <a:p>
            <a:r>
              <a:rPr lang="en-US" dirty="0"/>
              <a:t>Dose</a:t>
            </a:r>
          </a:p>
          <a:p>
            <a:pPr>
              <a:buNone/>
            </a:pPr>
            <a:r>
              <a:rPr lang="en-US" dirty="0"/>
              <a:t>   50mg added to 500 ml saline or 5% dextrose. infusion is started at 0.2 mg/min and titrated upward .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Side effects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Maternal – nausea , vomiting , severe hypotension </a:t>
            </a:r>
          </a:p>
          <a:p>
            <a:r>
              <a:rPr lang="en-US" dirty="0"/>
              <a:t>Fetal toxicity due to metabolites – cyanide and </a:t>
            </a:r>
            <a:r>
              <a:rPr lang="en-US" dirty="0" err="1"/>
              <a:t>thiocyanate</a:t>
            </a:r>
            <a:r>
              <a:rPr lang="en-US" dirty="0"/>
              <a:t>.</a:t>
            </a:r>
          </a:p>
          <a:p>
            <a:r>
              <a:rPr lang="en-US" dirty="0"/>
              <a:t>Drug of last resort for acute hypertension.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Classification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</p:nvPr>
        </p:nvGraphicFramePr>
        <p:xfrm>
          <a:off x="533400" y="1600200"/>
          <a:ext cx="8229600" cy="369536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219200">
                <a:tc>
                  <a:txBody>
                    <a:bodyPr/>
                    <a:lstStyle/>
                    <a:p>
                      <a:r>
                        <a:rPr lang="en-US" dirty="0"/>
                        <a:t>SYMPATHOLYTICS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ADRENERGIC RECEPTOR BLOCKING</a:t>
                      </a:r>
                      <a:r>
                        <a:rPr lang="en-US" baseline="0" dirty="0"/>
                        <a:t> AGENTS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VASODILATORS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CALCIUM CHANNEL BLOCKERS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64558">
                <a:tc>
                  <a:txBody>
                    <a:bodyPr/>
                    <a:lstStyle/>
                    <a:p>
                      <a:r>
                        <a:rPr lang="en-US" dirty="0"/>
                        <a:t>METHYL - DOPA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LABETOLOL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HYDRALAZINE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NIFEDIPINE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64558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PROPRANOLOL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NITROGLYCERIN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NICARDIPINE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147046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SODIUM NITROPRUSSIDE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Nitroglycerine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Relaxes mainly the venous but also arterial smooth muscle </a:t>
            </a:r>
          </a:p>
          <a:p>
            <a:r>
              <a:rPr lang="en-US" dirty="0"/>
              <a:t>Given as iv infusion 5micro gram/min </a:t>
            </a:r>
            <a:r>
              <a:rPr lang="en-US" dirty="0" err="1"/>
              <a:t>tobe</a:t>
            </a:r>
            <a:r>
              <a:rPr lang="en-US" dirty="0"/>
              <a:t> increased at every 3-5 min </a:t>
            </a:r>
            <a:r>
              <a:rPr lang="en-US" dirty="0" err="1"/>
              <a:t>upto</a:t>
            </a:r>
            <a:r>
              <a:rPr lang="en-US" dirty="0"/>
              <a:t> 100microgram / min.</a:t>
            </a:r>
          </a:p>
          <a:p>
            <a:r>
              <a:rPr lang="en-US" dirty="0"/>
              <a:t>Side effects – tachycardia , headache , </a:t>
            </a:r>
            <a:r>
              <a:rPr lang="en-US" dirty="0" err="1"/>
              <a:t>methhaemoglobinaemia</a:t>
            </a:r>
            <a:r>
              <a:rPr lang="en-US" dirty="0"/>
              <a:t> </a:t>
            </a:r>
          </a:p>
          <a:p>
            <a:r>
              <a:rPr lang="en-US" dirty="0"/>
              <a:t>Used in hypertensive crisis for short time only.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prazosin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Its is selective alpha 1 blocker. </a:t>
            </a:r>
          </a:p>
          <a:p>
            <a:r>
              <a:rPr lang="en-US" dirty="0"/>
              <a:t>Peripheral vasodilator</a:t>
            </a:r>
          </a:p>
          <a:p>
            <a:r>
              <a:rPr lang="en-US" dirty="0"/>
              <a:t>Works by blocking post synaptic alpha receptors.</a:t>
            </a:r>
          </a:p>
          <a:p>
            <a:r>
              <a:rPr lang="en-US" dirty="0"/>
              <a:t>No effect on cardiac output but has a significant effect on capacitance vessels.</a:t>
            </a:r>
          </a:p>
          <a:p>
            <a:r>
              <a:rPr lang="en-US" dirty="0"/>
              <a:t>Abrupt loss of venous tone with peripheral blood pooling can be there occasionally.</a:t>
            </a:r>
          </a:p>
          <a:p>
            <a:r>
              <a:rPr lang="en-US" dirty="0"/>
              <a:t>The effect on </a:t>
            </a:r>
            <a:r>
              <a:rPr lang="en-US" dirty="0" err="1"/>
              <a:t>pvr</a:t>
            </a:r>
            <a:r>
              <a:rPr lang="en-US" dirty="0"/>
              <a:t> and capacitance vessels combined give advantage in patients with chronic hypertension who fail to adequately expand plasma volume during pregnancy .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err="1"/>
              <a:t>Prazosin</a:t>
            </a:r>
            <a:r>
              <a:rPr lang="en-US" dirty="0"/>
              <a:t> in combination of diuretics is highly effective for treatment of severe hypertension refractory to other medications.</a:t>
            </a:r>
          </a:p>
          <a:p>
            <a:r>
              <a:rPr lang="en-US" dirty="0"/>
              <a:t>It reaches peak plasma </a:t>
            </a:r>
            <a:r>
              <a:rPr lang="en-US" dirty="0" err="1"/>
              <a:t>concenteration</a:t>
            </a:r>
            <a:r>
              <a:rPr lang="en-US" dirty="0"/>
              <a:t> 3hrs after ingestion </a:t>
            </a:r>
          </a:p>
          <a:p>
            <a:r>
              <a:rPr lang="en-US" dirty="0"/>
              <a:t>Initial dose is 1.0mg at bed time to avoid first dose hypotension,  can be increased but usually 2-4 mg </a:t>
            </a:r>
            <a:r>
              <a:rPr lang="en-US" dirty="0" err="1"/>
              <a:t>bd</a:t>
            </a:r>
            <a:r>
              <a:rPr lang="en-US" dirty="0"/>
              <a:t> is enough to achieve </a:t>
            </a:r>
            <a:r>
              <a:rPr lang="en-US" dirty="0" err="1"/>
              <a:t>bp</a:t>
            </a:r>
            <a:r>
              <a:rPr lang="en-US" dirty="0"/>
              <a:t> control</a:t>
            </a:r>
          </a:p>
          <a:p>
            <a:r>
              <a:rPr lang="en-US" dirty="0"/>
              <a:t>It is safe drug for pregnant patients.</a:t>
            </a:r>
          </a:p>
          <a:p>
            <a:r>
              <a:rPr lang="en-US" dirty="0"/>
              <a:t>Main side effect is postural hypotension.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ACE INHIBITORS/ ARB’S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Avoided in pregnancy</a:t>
            </a:r>
          </a:p>
          <a:p>
            <a:r>
              <a:rPr lang="en-US" dirty="0"/>
              <a:t>C/I IN 2</a:t>
            </a:r>
            <a:r>
              <a:rPr lang="en-US" baseline="30000" dirty="0"/>
              <a:t>ND</a:t>
            </a:r>
            <a:r>
              <a:rPr lang="en-US" dirty="0"/>
              <a:t> AND 3</a:t>
            </a:r>
            <a:r>
              <a:rPr lang="en-US" baseline="30000" dirty="0"/>
              <a:t>RD</a:t>
            </a:r>
            <a:r>
              <a:rPr lang="en-US" dirty="0"/>
              <a:t> TRIMESTERS – RISK OF FETAL HYPOCALVARIA AND RENAL  DEFECTS , NEONATAL RENAL FAILURE, PULMONARY HYPOPLASIA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Magnesium </a:t>
            </a:r>
            <a:r>
              <a:rPr lang="en-US" dirty="0" err="1"/>
              <a:t>sulphate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It is not an antihypertensive drug but used in cases of </a:t>
            </a:r>
            <a:r>
              <a:rPr lang="en-US" dirty="0" err="1"/>
              <a:t>eclampsia</a:t>
            </a:r>
            <a:r>
              <a:rPr lang="en-US" dirty="0"/>
              <a:t> for its </a:t>
            </a:r>
            <a:r>
              <a:rPr lang="en-US" dirty="0" err="1"/>
              <a:t>cerebroprotective</a:t>
            </a:r>
            <a:r>
              <a:rPr lang="en-US" dirty="0"/>
              <a:t> effect</a:t>
            </a:r>
          </a:p>
          <a:p>
            <a:r>
              <a:rPr lang="en-US" dirty="0"/>
              <a:t>Acts by competitive inhibition to calcium ion either at the motor end plate at the cell membrane reducing calcium influx.</a:t>
            </a:r>
          </a:p>
          <a:p>
            <a:r>
              <a:rPr lang="en-US" dirty="0"/>
              <a:t>Decreases Ach release and its sensitivity at the motor end plate. Direct depressant action on uterine muscle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b="1" dirty="0"/>
              <a:t>Pritchard regimen </a:t>
            </a:r>
            <a:r>
              <a:rPr lang="en-US" dirty="0"/>
              <a:t>: intramuscular magnesium </a:t>
            </a:r>
            <a:r>
              <a:rPr lang="en-US" dirty="0" err="1"/>
              <a:t>sulphate</a:t>
            </a:r>
            <a:endParaRPr lang="en-US" dirty="0"/>
          </a:p>
          <a:p>
            <a:r>
              <a:rPr lang="en-US" b="1" dirty="0"/>
              <a:t>INTRAVENOUS LOADING DOSE (ECLAMPSIA</a:t>
            </a:r>
            <a:r>
              <a:rPr lang="en-US" dirty="0"/>
              <a:t>)</a:t>
            </a:r>
          </a:p>
          <a:p>
            <a:pPr>
              <a:buNone/>
            </a:pPr>
            <a:r>
              <a:rPr lang="en-US" dirty="0"/>
              <a:t>    give 20ml of 20% magnesium </a:t>
            </a:r>
            <a:r>
              <a:rPr lang="en-US" dirty="0" err="1"/>
              <a:t>sulphate</a:t>
            </a:r>
            <a:r>
              <a:rPr lang="en-US" dirty="0"/>
              <a:t> (4g) slow iv in 3-5 min . 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b="1" dirty="0"/>
              <a:t>    INTRAMUSCULAR LOADING DOSE</a:t>
            </a:r>
          </a:p>
          <a:p>
            <a:pPr>
              <a:buNone/>
            </a:pPr>
            <a:r>
              <a:rPr lang="en-US" dirty="0"/>
              <a:t>   10 ml of 50% magnesium </a:t>
            </a:r>
            <a:r>
              <a:rPr lang="en-US" dirty="0" err="1"/>
              <a:t>sulphate</a:t>
            </a:r>
            <a:r>
              <a:rPr lang="en-US" dirty="0"/>
              <a:t> (5g) deep </a:t>
            </a:r>
            <a:r>
              <a:rPr lang="en-US" dirty="0" err="1"/>
              <a:t>im</a:t>
            </a:r>
            <a:r>
              <a:rPr lang="en-US" dirty="0"/>
              <a:t> in the upper outer quadrant of each buttock . The </a:t>
            </a:r>
            <a:r>
              <a:rPr lang="en-US" dirty="0" err="1"/>
              <a:t>Im</a:t>
            </a:r>
            <a:r>
              <a:rPr lang="en-US" dirty="0"/>
              <a:t> injection should immediately follow the iv loading dose in patients with convulsions.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Maintenance dose </a:t>
            </a:r>
          </a:p>
          <a:p>
            <a:pPr>
              <a:buNone/>
            </a:pPr>
            <a:r>
              <a:rPr lang="en-US" dirty="0"/>
              <a:t>    give 5g magnesium </a:t>
            </a:r>
            <a:r>
              <a:rPr lang="en-US" dirty="0" err="1"/>
              <a:t>sulphate</a:t>
            </a:r>
            <a:r>
              <a:rPr lang="en-US" dirty="0"/>
              <a:t> (10 ML OF 50% SOLUTION) deep </a:t>
            </a:r>
            <a:r>
              <a:rPr lang="en-US" dirty="0" err="1"/>
              <a:t>im</a:t>
            </a:r>
            <a:r>
              <a:rPr lang="en-US" dirty="0"/>
              <a:t> in alternate buttock every 4 hrs.</a:t>
            </a:r>
          </a:p>
          <a:p>
            <a:pPr>
              <a:buNone/>
            </a:pPr>
            <a:r>
              <a:rPr lang="en-US" dirty="0"/>
              <a:t>   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ZUSPAN OR SIBAI </a:t>
            </a:r>
          </a:p>
          <a:p>
            <a:pPr>
              <a:buNone/>
            </a:pPr>
            <a:r>
              <a:rPr lang="en-US" dirty="0"/>
              <a:t>Loading dose : 4-6g iv slow over 15-20 min</a:t>
            </a:r>
          </a:p>
          <a:p>
            <a:pPr>
              <a:buNone/>
            </a:pPr>
            <a:r>
              <a:rPr lang="en-US" dirty="0"/>
              <a:t>Maintenance dose : 1-2 g/hr iv infusion.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Side effects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endParaRPr lang="en-US" dirty="0"/>
          </a:p>
          <a:p>
            <a:r>
              <a:rPr lang="en-US" dirty="0"/>
              <a:t>Muscular paresis</a:t>
            </a:r>
          </a:p>
          <a:p>
            <a:r>
              <a:rPr lang="en-US" dirty="0"/>
              <a:t>Diminished knee jerks</a:t>
            </a:r>
          </a:p>
          <a:p>
            <a:r>
              <a:rPr lang="en-US" dirty="0"/>
              <a:t>Respiratory failure and renal function is to be monitored.</a:t>
            </a:r>
          </a:p>
          <a:p>
            <a:r>
              <a:rPr lang="en-US" b="1" dirty="0"/>
              <a:t>ANTIDOTE</a:t>
            </a:r>
            <a:r>
              <a:rPr lang="en-US" dirty="0"/>
              <a:t> – inj. Calcium </a:t>
            </a:r>
            <a:r>
              <a:rPr lang="en-US" dirty="0" err="1"/>
              <a:t>gluconate</a:t>
            </a:r>
            <a:r>
              <a:rPr lang="en-US" dirty="0"/>
              <a:t> 10% 10ml IV</a:t>
            </a:r>
          </a:p>
          <a:p>
            <a:r>
              <a:rPr lang="en-US" u="sng" dirty="0"/>
              <a:t>Repeat injections </a:t>
            </a:r>
            <a:r>
              <a:rPr lang="en-US" dirty="0"/>
              <a:t>are given only if knee jerk is +</a:t>
            </a:r>
          </a:p>
          <a:p>
            <a:r>
              <a:rPr lang="en-US" dirty="0"/>
              <a:t>RR&gt;12/min</a:t>
            </a:r>
          </a:p>
          <a:p>
            <a:r>
              <a:rPr lang="en-US" dirty="0"/>
              <a:t>u/o&gt;30ML/HR </a:t>
            </a:r>
          </a:p>
          <a:p>
            <a:r>
              <a:rPr lang="en-US" dirty="0"/>
              <a:t>Therapeutic </a:t>
            </a:r>
            <a:r>
              <a:rPr lang="en-US" dirty="0" err="1"/>
              <a:t>evel</a:t>
            </a:r>
            <a:r>
              <a:rPr lang="en-US" dirty="0"/>
              <a:t> of serum is 4-7meq/l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LYTIC COCKTAIL REGIMEN for </a:t>
            </a:r>
            <a:r>
              <a:rPr lang="en-US" dirty="0" err="1"/>
              <a:t>eclampsia</a:t>
            </a:r>
            <a:r>
              <a:rPr lang="en-US" dirty="0"/>
              <a:t>.</a:t>
            </a:r>
          </a:p>
          <a:p>
            <a:pPr>
              <a:buNone/>
            </a:pPr>
            <a:r>
              <a:rPr lang="en-US" dirty="0"/>
              <a:t>   25 mg chlorpromazine &amp; 100 mg </a:t>
            </a:r>
            <a:r>
              <a:rPr lang="en-US" dirty="0" err="1"/>
              <a:t>pethidine</a:t>
            </a:r>
            <a:r>
              <a:rPr lang="en-US" dirty="0"/>
              <a:t> in 20 ml of 5% dextrose IV</a:t>
            </a:r>
          </a:p>
          <a:p>
            <a:pPr>
              <a:buNone/>
            </a:pPr>
            <a:r>
              <a:rPr lang="en-US" dirty="0"/>
              <a:t>                                   +</a:t>
            </a:r>
          </a:p>
          <a:p>
            <a:pPr>
              <a:buNone/>
            </a:pPr>
            <a:r>
              <a:rPr lang="en-US" dirty="0"/>
              <a:t>   50 mg chlorpromazine &amp; 25 mg </a:t>
            </a:r>
            <a:r>
              <a:rPr lang="en-US" dirty="0" err="1"/>
              <a:t>promethazine</a:t>
            </a:r>
            <a:endParaRPr lang="en-US" dirty="0"/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dirty="0"/>
              <a:t>50 mg chlorpromazine &amp; 25 mg </a:t>
            </a:r>
            <a:r>
              <a:rPr lang="en-US" dirty="0" err="1"/>
              <a:t>promethazine</a:t>
            </a:r>
            <a:r>
              <a:rPr lang="en-US" dirty="0"/>
              <a:t> IM alternatively 4hrly for 24 hrs</a:t>
            </a:r>
          </a:p>
          <a:p>
            <a:pPr>
              <a:buNone/>
            </a:pPr>
            <a:r>
              <a:rPr lang="en-US" dirty="0"/>
              <a:t>IV drip 10% dextrose with 100 mg </a:t>
            </a:r>
            <a:r>
              <a:rPr lang="en-US" dirty="0" err="1"/>
              <a:t>pethidine</a:t>
            </a:r>
            <a:r>
              <a:rPr lang="en-US" dirty="0"/>
              <a:t> at rate of 20-30drop/min for 24 hrs following last seizure </a:t>
            </a:r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4038600" y="3657600"/>
            <a:ext cx="0" cy="685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ACOG recommends pregnant women with hypertension with </a:t>
            </a:r>
            <a:r>
              <a:rPr lang="en-US" dirty="0" err="1"/>
              <a:t>bp</a:t>
            </a:r>
            <a:r>
              <a:rPr lang="en-US" dirty="0"/>
              <a:t> in the range of </a:t>
            </a:r>
          </a:p>
          <a:p>
            <a:pPr>
              <a:buNone/>
            </a:pPr>
            <a:r>
              <a:rPr lang="en-US" dirty="0"/>
              <a:t>    150-160/100-110 mm Hg should be treated with </a:t>
            </a:r>
            <a:r>
              <a:rPr lang="en-US" dirty="0" err="1"/>
              <a:t>antihypertensives</a:t>
            </a:r>
            <a:r>
              <a:rPr lang="en-US" dirty="0"/>
              <a:t> and their </a:t>
            </a:r>
            <a:r>
              <a:rPr lang="en-US" dirty="0" err="1"/>
              <a:t>bp</a:t>
            </a:r>
            <a:r>
              <a:rPr lang="en-US" dirty="0"/>
              <a:t> to be kept lower than 150/100 mm of Hg.</a:t>
            </a:r>
          </a:p>
          <a:p>
            <a:r>
              <a:rPr lang="en-US" dirty="0"/>
              <a:t>NICE guidelines also mentions that pregnant women with uncomplicated hypertension should aim to keep </a:t>
            </a:r>
            <a:r>
              <a:rPr lang="en-US" dirty="0" err="1"/>
              <a:t>bp</a:t>
            </a:r>
            <a:r>
              <a:rPr lang="en-US" dirty="0"/>
              <a:t> lower than 150/100 mm of Hg</a:t>
            </a:r>
          </a:p>
          <a:p>
            <a:r>
              <a:rPr lang="en-US" dirty="0"/>
              <a:t>Pregnant women with end organ damage secondary to chronic hypertension such as </a:t>
            </a:r>
            <a:r>
              <a:rPr lang="en-US" dirty="0" err="1"/>
              <a:t>lvh</a:t>
            </a:r>
            <a:r>
              <a:rPr lang="en-US" dirty="0"/>
              <a:t> or renal insufficiency should maintain </a:t>
            </a:r>
            <a:r>
              <a:rPr lang="en-US" dirty="0" err="1"/>
              <a:t>bp</a:t>
            </a:r>
            <a:r>
              <a:rPr lang="en-US" dirty="0"/>
              <a:t> lower than 140/90 mm of Hg.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295803" y="2967335"/>
            <a:ext cx="455240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cap="none" spc="0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THANKYOU </a:t>
            </a:r>
            <a:r>
              <a:rPr lang="en-US" sz="5400" b="1" cap="none" spc="0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sym typeface="Wingdings" pitchFamily="2" charset="2"/>
              </a:rPr>
              <a:t></a:t>
            </a:r>
            <a:endParaRPr lang="en-US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Beta blockers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Beta blockers act upon blood pressure by competing with endogenous </a:t>
            </a:r>
            <a:r>
              <a:rPr lang="en-US" dirty="0" err="1"/>
              <a:t>catecholamines</a:t>
            </a:r>
            <a:r>
              <a:rPr lang="en-US" dirty="0"/>
              <a:t> for the beta adrenergic receptors .</a:t>
            </a:r>
          </a:p>
          <a:p>
            <a:r>
              <a:rPr lang="en-US" dirty="0"/>
              <a:t>They leave alpha mediated vasoconstriction unopposed .</a:t>
            </a:r>
          </a:p>
          <a:p>
            <a:r>
              <a:rPr lang="en-US" dirty="0"/>
              <a:t>2 types – </a:t>
            </a:r>
            <a:r>
              <a:rPr lang="en-US" dirty="0" err="1"/>
              <a:t>cardioselective</a:t>
            </a:r>
            <a:r>
              <a:rPr lang="en-US" dirty="0"/>
              <a:t> </a:t>
            </a:r>
            <a:r>
              <a:rPr lang="en-US" dirty="0" err="1"/>
              <a:t>eg</a:t>
            </a:r>
            <a:r>
              <a:rPr lang="en-US" dirty="0"/>
              <a:t> – </a:t>
            </a:r>
            <a:r>
              <a:rPr lang="en-US" dirty="0" err="1"/>
              <a:t>atenolol</a:t>
            </a:r>
            <a:endParaRPr lang="en-US" dirty="0"/>
          </a:p>
          <a:p>
            <a:pPr>
              <a:buNone/>
            </a:pPr>
            <a:r>
              <a:rPr lang="en-US" dirty="0"/>
              <a:t>                     non selective </a:t>
            </a:r>
            <a:r>
              <a:rPr lang="en-US" dirty="0" err="1"/>
              <a:t>eg</a:t>
            </a:r>
            <a:r>
              <a:rPr lang="en-US" dirty="0"/>
              <a:t> - </a:t>
            </a:r>
            <a:r>
              <a:rPr lang="en-US" dirty="0" err="1"/>
              <a:t>propranolol</a:t>
            </a:r>
            <a:r>
              <a:rPr lang="en-US" dirty="0"/>
              <a:t>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In pregnancy majority of the patients have increased cardiac output and hyperkinetic circulation .</a:t>
            </a:r>
          </a:p>
          <a:p>
            <a:endParaRPr lang="en-US" dirty="0"/>
          </a:p>
          <a:p>
            <a:r>
              <a:rPr lang="en-US" dirty="0"/>
              <a:t>Beta blocker will reduce the cardiac output and suppress </a:t>
            </a:r>
            <a:r>
              <a:rPr lang="en-US" dirty="0" err="1"/>
              <a:t>renin</a:t>
            </a:r>
            <a:r>
              <a:rPr lang="en-US" dirty="0"/>
              <a:t> production. After few weeks of treatment it reduces the peripheral vascular resistance.</a:t>
            </a:r>
          </a:p>
          <a:p>
            <a:endParaRPr lang="en-US" dirty="0"/>
          </a:p>
          <a:p>
            <a:r>
              <a:rPr lang="en-US" dirty="0"/>
              <a:t>The effect  on </a:t>
            </a:r>
            <a:r>
              <a:rPr lang="en-US" dirty="0" err="1"/>
              <a:t>pvr</a:t>
            </a:r>
            <a:r>
              <a:rPr lang="en-US" dirty="0"/>
              <a:t> is indirect and is an </a:t>
            </a:r>
            <a:r>
              <a:rPr lang="en-US" dirty="0" err="1"/>
              <a:t>autoregulatory</a:t>
            </a:r>
            <a:r>
              <a:rPr lang="en-US" dirty="0"/>
              <a:t> response using vasodilatation to maintain adequate blood flow despite the drop in cardiac output.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These hemodynamic characteristics of beta blockers makes it ideal for the majority of patients with hypertension in pregnancy 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propranolol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Effective drug </a:t>
            </a:r>
          </a:p>
          <a:p>
            <a:r>
              <a:rPr lang="en-US" dirty="0"/>
              <a:t>Metabolized by liver and 70 % is removed in first pass metabolism </a:t>
            </a:r>
          </a:p>
          <a:p>
            <a:r>
              <a:rPr lang="en-US" dirty="0"/>
              <a:t>Half life is 3-6 hrs.</a:t>
            </a:r>
          </a:p>
          <a:p>
            <a:r>
              <a:rPr lang="en-US" dirty="0"/>
              <a:t>Effects are longer</a:t>
            </a:r>
          </a:p>
          <a:p>
            <a:r>
              <a:rPr lang="en-US" dirty="0"/>
              <a:t>Can be given twice or once daily </a:t>
            </a:r>
          </a:p>
          <a:p>
            <a:r>
              <a:rPr lang="en-US" dirty="0"/>
              <a:t>Advantage – antihypertensive effect is not modified by changes in posture or activity</a:t>
            </a:r>
          </a:p>
          <a:p>
            <a:r>
              <a:rPr lang="en-US" dirty="0"/>
              <a:t>Dose – initially started at 40-60 mg twice daily and then can be titrated according to response and side effects . MAX dose is 480-640 mg / day.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Side effects – due to non selective beta 1 and beta 2 blockade produced by the drug </a:t>
            </a:r>
          </a:p>
          <a:p>
            <a:r>
              <a:rPr lang="en-US" dirty="0" err="1"/>
              <a:t>Bronchospasm</a:t>
            </a:r>
            <a:r>
              <a:rPr lang="en-US" dirty="0"/>
              <a:t> </a:t>
            </a:r>
          </a:p>
          <a:p>
            <a:r>
              <a:rPr lang="en-US" dirty="0"/>
              <a:t>Blunted response to hypoglycemia </a:t>
            </a:r>
          </a:p>
          <a:p>
            <a:r>
              <a:rPr lang="en-US" dirty="0"/>
              <a:t>Fatigue </a:t>
            </a:r>
          </a:p>
          <a:p>
            <a:r>
              <a:rPr lang="en-US" dirty="0"/>
              <a:t> insomnia </a:t>
            </a:r>
          </a:p>
          <a:p>
            <a:r>
              <a:rPr lang="en-US" dirty="0"/>
              <a:t>Bad dreams.</a:t>
            </a:r>
          </a:p>
          <a:p>
            <a:r>
              <a:rPr lang="en-US" dirty="0"/>
              <a:t>Prolonged administration causes fluid retention. 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labetalol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Alpha 1 and nonselective beta blocker</a:t>
            </a:r>
          </a:p>
          <a:p>
            <a:r>
              <a:rPr lang="en-US" dirty="0"/>
              <a:t>It acts by decreasing peripheral vascular resistance with little or no effect on cardiac output.</a:t>
            </a:r>
          </a:p>
          <a:p>
            <a:r>
              <a:rPr lang="en-US" dirty="0" err="1"/>
              <a:t>alpha:beta</a:t>
            </a:r>
            <a:r>
              <a:rPr lang="en-US" dirty="0"/>
              <a:t> blockade is 3:1 when given orally and 7:1 when given iv.</a:t>
            </a:r>
          </a:p>
          <a:p>
            <a:r>
              <a:rPr lang="en-US" dirty="0"/>
              <a:t>It is used for hypertensive emergencies in patients with severe pre </a:t>
            </a:r>
            <a:r>
              <a:rPr lang="en-US" dirty="0" err="1"/>
              <a:t>eclampsia</a:t>
            </a:r>
            <a:endParaRPr lang="en-US" dirty="0"/>
          </a:p>
          <a:p>
            <a:r>
              <a:rPr lang="en-US" dirty="0"/>
              <a:t>It has replaced </a:t>
            </a:r>
            <a:r>
              <a:rPr lang="en-US" dirty="0" err="1"/>
              <a:t>hydralazine</a:t>
            </a:r>
            <a:r>
              <a:rPr lang="en-US" dirty="0"/>
              <a:t> for rapid reduction of </a:t>
            </a:r>
            <a:r>
              <a:rPr lang="en-US" dirty="0" err="1"/>
              <a:t>bp</a:t>
            </a:r>
            <a:r>
              <a:rPr lang="en-US" dirty="0"/>
              <a:t> in pre </a:t>
            </a:r>
            <a:r>
              <a:rPr lang="en-US" dirty="0" err="1"/>
              <a:t>eclampsia</a:t>
            </a:r>
            <a:r>
              <a:rPr lang="en-US" dirty="0"/>
              <a:t> .</a:t>
            </a:r>
          </a:p>
          <a:p>
            <a:r>
              <a:rPr lang="en-US" dirty="0"/>
              <a:t>It does not cause hypotension , headache , tachycardia and no effect on </a:t>
            </a:r>
            <a:r>
              <a:rPr lang="en-US" dirty="0" err="1"/>
              <a:t>uteroplacental</a:t>
            </a:r>
            <a:r>
              <a:rPr lang="en-US" dirty="0"/>
              <a:t> blood flow. 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 /><Relationship Id="rId1" Type="http://schemas.openxmlformats.org/officeDocument/2006/relationships/image" Target="../media/image1.jpeg" /></Relationships>
</file>

<file path=ppt/theme/theme1.xml><?xml version="1.0" encoding="utf-8"?>
<a:theme xmlns:a="http://schemas.openxmlformats.org/drawingml/2006/main" name="Median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890</TotalTime>
  <Words>1814</Words>
  <Application>Microsoft Office PowerPoint</Application>
  <PresentationFormat>On-screen Show (4:3)</PresentationFormat>
  <Paragraphs>181</Paragraphs>
  <Slides>30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1" baseType="lpstr">
      <vt:lpstr>Median</vt:lpstr>
      <vt:lpstr>ANTI HYPERTENSIVE DRUGS IN PREGNANCY</vt:lpstr>
      <vt:lpstr>Classification</vt:lpstr>
      <vt:lpstr>PowerPoint Presentation</vt:lpstr>
      <vt:lpstr>Beta blockers</vt:lpstr>
      <vt:lpstr>PowerPoint Presentation</vt:lpstr>
      <vt:lpstr>PowerPoint Presentation</vt:lpstr>
      <vt:lpstr>propranolol</vt:lpstr>
      <vt:lpstr>PowerPoint Presentation</vt:lpstr>
      <vt:lpstr>labetalol</vt:lpstr>
      <vt:lpstr>PowerPoint Presentation</vt:lpstr>
      <vt:lpstr>Calcium channel blockers</vt:lpstr>
      <vt:lpstr>PowerPoint Presentation</vt:lpstr>
      <vt:lpstr>Methyl dopa  central sympatholytic</vt:lpstr>
      <vt:lpstr>PowerPoint Presentation</vt:lpstr>
      <vt:lpstr>Hydralazine  peripheral vasodilator</vt:lpstr>
      <vt:lpstr>PowerPoint Presentation</vt:lpstr>
      <vt:lpstr>PowerPoint Presentation</vt:lpstr>
      <vt:lpstr>Sodium nitroprusside</vt:lpstr>
      <vt:lpstr>Side effects</vt:lpstr>
      <vt:lpstr>Nitroglycerine </vt:lpstr>
      <vt:lpstr>prazosin</vt:lpstr>
      <vt:lpstr>PowerPoint Presentation</vt:lpstr>
      <vt:lpstr>ACE INHIBITORS/ ARB’S</vt:lpstr>
      <vt:lpstr>Magnesium sulphate</vt:lpstr>
      <vt:lpstr>uses</vt:lpstr>
      <vt:lpstr>PowerPoint Presentation</vt:lpstr>
      <vt:lpstr>PowerPoint Presentation</vt:lpstr>
      <vt:lpstr>Side effects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ANTI HYPERTENSIVE DRUGS IN PREGNANCY</dc:title>
  <dc:creator>sakshi dhingra</dc:creator>
  <cp:lastModifiedBy>Unknown User</cp:lastModifiedBy>
  <cp:revision>39</cp:revision>
  <dcterms:created xsi:type="dcterms:W3CDTF">2017-11-16T14:24:47Z</dcterms:created>
  <dcterms:modified xsi:type="dcterms:W3CDTF">2020-04-16T07:41:21Z</dcterms:modified>
</cp:coreProperties>
</file>