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4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4" r:id="rId19"/>
    <p:sldId id="265" r:id="rId20"/>
    <p:sldId id="275" r:id="rId21"/>
    <p:sldId id="276" r:id="rId22"/>
    <p:sldId id="277" r:id="rId23"/>
    <p:sldId id="285" r:id="rId24"/>
    <p:sldId id="278" r:id="rId25"/>
    <p:sldId id="279" r:id="rId26"/>
    <p:sldId id="280" r:id="rId27"/>
    <p:sldId id="286" r:id="rId28"/>
    <p:sldId id="287" r:id="rId29"/>
    <p:sldId id="281" r:id="rId30"/>
    <p:sldId id="282" r:id="rId31"/>
    <p:sldId id="283" r:id="rId32"/>
    <p:sldId id="291" r:id="rId33"/>
    <p:sldId id="289" r:id="rId34"/>
    <p:sldId id="290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1982A2-6162-4E4F-BD51-43302A30CE64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F8732E-BA50-40B4-B4D5-A7795EF44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810000"/>
            <a:ext cx="6172200" cy="2564922"/>
          </a:xfrm>
        </p:spPr>
        <p:txBody>
          <a:bodyPr/>
          <a:lstStyle/>
          <a:p>
            <a:r>
              <a:rPr lang="en-US" dirty="0" smtClean="0"/>
              <a:t>                                  Chair person-Dr </a:t>
            </a:r>
            <a:r>
              <a:rPr lang="en-US" dirty="0" err="1" smtClean="0"/>
              <a:t>Poornima</a:t>
            </a:r>
            <a:r>
              <a:rPr lang="en-US" dirty="0" smtClean="0"/>
              <a:t> M</a:t>
            </a:r>
          </a:p>
          <a:p>
            <a:r>
              <a:rPr lang="en-US" dirty="0" smtClean="0"/>
              <a:t>                                  Co Chair Person-Dr </a:t>
            </a:r>
            <a:r>
              <a:rPr lang="en-US" dirty="0" err="1" smtClean="0"/>
              <a:t>Shashikala</a:t>
            </a:r>
            <a:endParaRPr lang="en-US" dirty="0" smtClean="0"/>
          </a:p>
          <a:p>
            <a:r>
              <a:rPr lang="en-US" dirty="0" smtClean="0"/>
              <a:t>                                  Presenter-Dr </a:t>
            </a:r>
            <a:r>
              <a:rPr lang="en-US" dirty="0" err="1" smtClean="0"/>
              <a:t>Manasa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1828800"/>
            <a:ext cx="6172200" cy="1676400"/>
          </a:xfrm>
        </p:spPr>
        <p:txBody>
          <a:bodyPr/>
          <a:lstStyle/>
          <a:p>
            <a:r>
              <a:rPr lang="en-US" dirty="0" smtClean="0"/>
              <a:t>INSULIN THERAPY IN GDM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Insulin requirement in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Requirement of insulin may fall in early part of 1</a:t>
            </a:r>
            <a:r>
              <a:rPr lang="en-US" baseline="30000" dirty="0" smtClean="0"/>
              <a:t>st</a:t>
            </a:r>
            <a:r>
              <a:rPr lang="en-US" dirty="0" smtClean="0"/>
              <a:t> trimester due to increased insulin sensitivity</a:t>
            </a:r>
          </a:p>
          <a:p>
            <a:r>
              <a:rPr lang="en-US" dirty="0" smtClean="0"/>
              <a:t>Insulin requirement increases during later half of pregnancy because of the increased concentration of circulating contra insulin placental hormones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trimester-0.7U/kg/day</a:t>
            </a:r>
          </a:p>
          <a:p>
            <a:r>
              <a:rPr lang="en-US" dirty="0" smtClean="0"/>
              <a:t>At 18 weeks-0.8U/kg/day</a:t>
            </a:r>
          </a:p>
          <a:p>
            <a:r>
              <a:rPr lang="en-US" dirty="0" smtClean="0"/>
              <a:t>At 26 weeks-0.9U/kg/day</a:t>
            </a:r>
          </a:p>
          <a:p>
            <a:r>
              <a:rPr lang="en-US" dirty="0" smtClean="0"/>
              <a:t>At 36 weeks-1U/kg/day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Insulin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Conventional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Simplified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Initial dose of intermediate acting insulin is 4 IU given before breakfast</a:t>
            </a:r>
          </a:p>
          <a:p>
            <a:r>
              <a:rPr lang="en-US" dirty="0" smtClean="0"/>
              <a:t>If a patient has elevated pre lunch blood sugar, regular insulin is usually necessary in the morning along with intermediate acting insulin to handle the post breakfast and post lunch hyperglycemia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above regimen of regular and intermediate acting insulin in the morning controls hyperglycemia in most cases</a:t>
            </a:r>
          </a:p>
          <a:p>
            <a:r>
              <a:rPr lang="en-US" dirty="0" smtClean="0"/>
              <a:t>If the post dinner blood sugar is high a small dose of regular insulin is necessary before dinner in addition to the regular and intermediate acting insulin given in the morning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name="" id="1"/>
        <p:cNvGrpSpPr/>
        <p:nvPr/>
      </p:nvGrpSpPr>
      <p:grpSpPr>
        <a:xfrm>
          <a:off x="0" y="0"/>
          <a:ext cy="0" cx="0"/>
          <a:chOff x="0" y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endParaRPr lang="en-US"/>
          </a:p>
        </p:txBody>
      </p:sp>
      <p:sp>
        <p:nvSpPr>
          <p:cNvPr name="Content Placeholder 2" id="3"/>
          <p:cNvSpPr>
            <a:spLocks noGrp="1"/>
          </p:cNvSpPr>
          <p:nvPr>
            <p:ph sz="quarter" idx="1"/>
          </p:nvPr>
        </p:nvSpPr>
        <p:spPr>
          <a:xfrm>
            <a:off x="842580" y="2870201"/>
            <a:ext cy="4873751" cx="7467601"/>
          </a:xfrm>
        </p:spPr>
        <p:txBody>
          <a:bodyPr>
            <a:normAutofit/>
          </a:bodyPr>
          <a:lstStyle/>
          <a:p>
            <a:r>
              <a:rPr smtClean="0" lang="en-US" dirty="0"/>
              <a:t>Combination of regular and intermediate acting insulin before dinner may be necessary if fasting blood sugar is high</a:t>
            </a:r>
          </a:p>
          <a:p>
            <a:r>
              <a:rPr smtClean="0" lang="en-US" dirty="0"/>
              <a:t>The combination of short and intermediate acting insulin in the morning as well as in the evening is known as mixed and split dose of insulin regimen</a:t>
            </a:r>
          </a:p>
          <a:p>
            <a:r>
              <a:rPr smtClean="0" lang="en-US" dirty="0"/>
              <a:t>In this regimen two-thirds of the total daily dose of insulin is given in the morning and one-third in the evening</a:t>
            </a:r>
            <a:endParaRPr lang="en-US" dirty="0"/>
          </a:p>
        </p:txBody>
      </p:sp>
    </p:spTree>
  </p:cSld>
  <p:clrMapOvr>
    <a:masterClrMapping/>
  </p:clrMapOvr>
  <p:timing>
    <p:tnLst>
      <p:par>
        <p:cTn restart="never" dur="indefinite" id="1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each combination one-third dose should be short acting insulin and two-third intermediate acting insulin</a:t>
            </a:r>
          </a:p>
          <a:p>
            <a:r>
              <a:rPr lang="en-US" dirty="0" smtClean="0"/>
              <a:t>With this regimen if the patient continues to have fasting </a:t>
            </a:r>
            <a:r>
              <a:rPr lang="en-US" dirty="0" err="1" smtClean="0"/>
              <a:t>hyperglycemia,the</a:t>
            </a:r>
            <a:r>
              <a:rPr lang="en-US" dirty="0" smtClean="0"/>
              <a:t> intermediate acting insulin has to be given at bedtime instead of before dinner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few GDM patients may require combination of short acting insulin and intermediate acting insulin in the morning and evening</a:t>
            </a:r>
          </a:p>
          <a:p>
            <a:r>
              <a:rPr lang="en-US" dirty="0" smtClean="0"/>
              <a:t>The preparations which have both regular and intermediate acting insulin in the same </a:t>
            </a:r>
            <a:r>
              <a:rPr lang="en-US" dirty="0" err="1" smtClean="0"/>
              <a:t>catridge</a:t>
            </a:r>
            <a:r>
              <a:rPr lang="en-US" dirty="0" smtClean="0"/>
              <a:t> or disposable pens are available now and can be used to initiate insulin therapy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Simplified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Preferable to start with Premix insulin 30/70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starting dose:4units before breakfast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↓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every 4</a:t>
            </a:r>
            <a:r>
              <a:rPr lang="en-US" baseline="30000" dirty="0" smtClean="0"/>
              <a:t>th</a:t>
            </a:r>
            <a:r>
              <a:rPr lang="en-US" dirty="0" smtClean="0"/>
              <a:t> day increase 2 units till 10 units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↓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if FPG remains &gt;90mg/dl &amp; 2hr PG&gt;120mg/dl advise-6units regular insulin before breakfast and 6units premixed insulin before dinner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↓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review with blood sugar tests-adjust dose further</a:t>
            </a:r>
          </a:p>
          <a:p>
            <a:r>
              <a:rPr lang="en-US" dirty="0" smtClean="0"/>
              <a:t>Initially if post breakfast plasma glucose is high-start premix insulin 50/50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insulin dose per day can be divided as two-thirds in the morning and one-third in the evening</a:t>
            </a:r>
          </a:p>
          <a:p>
            <a:r>
              <a:rPr lang="en-US" dirty="0" smtClean="0"/>
              <a:t>If 2hour plasma glucose &gt;200mg/dl at </a:t>
            </a:r>
            <a:r>
              <a:rPr lang="en-US" dirty="0" err="1" smtClean="0"/>
              <a:t>diagnosis,a</a:t>
            </a:r>
            <a:r>
              <a:rPr lang="en-US" dirty="0" smtClean="0"/>
              <a:t> starting dose of 8units of premixed insulin could be administered straightaway before breakfast and the dose has to be titrated on follow-</a:t>
            </a:r>
            <a:r>
              <a:rPr lang="en-US" dirty="0" err="1" smtClean="0"/>
              <a:t>up.Along</a:t>
            </a:r>
            <a:r>
              <a:rPr lang="en-US" dirty="0" smtClean="0"/>
              <a:t> with insulin therapy MNT is also advised.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sz="2800" dirty="0" smtClean="0">
                <a:latin typeface="Times New Roman" pitchFamily="18" charset="0"/>
              </a:rPr>
              <a:t>Carbohydrate </a:t>
            </a:r>
            <a:r>
              <a:rPr lang="en-US" sz="2800" dirty="0">
                <a:latin typeface="Times New Roman" pitchFamily="18" charset="0"/>
              </a:rPr>
              <a:t>intolerance of variable severity with onset or first recognition during pregnancy </a:t>
            </a:r>
            <a:r>
              <a:rPr lang="en-US" sz="2800" dirty="0" smtClean="0">
                <a:latin typeface="Times New Roman" pitchFamily="18" charset="0"/>
              </a:rPr>
              <a:t>.</a:t>
            </a:r>
            <a:r>
              <a:rPr lang="en-US" sz="2800" u="none" dirty="0" smtClean="0"/>
              <a:t> 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marL="514350" indent="-514350"/>
            <a:r>
              <a:rPr lang="en-US" sz="2800" dirty="0" smtClean="0">
                <a:latin typeface="Times New Roman" pitchFamily="18" charset="0"/>
              </a:rPr>
              <a:t>Incidence – 3-4%</a:t>
            </a:r>
          </a:p>
          <a:p>
            <a:pPr marL="514350" indent="-514350"/>
            <a:r>
              <a:rPr lang="en-US" sz="2800" dirty="0" smtClean="0">
                <a:latin typeface="Times New Roman" pitchFamily="18" charset="0"/>
              </a:rPr>
              <a:t>Asia- 5-8%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Importance of postprandial control in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Postprandial hyperglycemia must be reduced, as several studies have shown: Post </a:t>
            </a:r>
            <a:r>
              <a:rPr lang="en-US" dirty="0" err="1" smtClean="0"/>
              <a:t>prandial</a:t>
            </a:r>
            <a:r>
              <a:rPr lang="en-US" dirty="0" smtClean="0"/>
              <a:t> hyperglycemia is more predictive of adverse neonatal outcomes than fasting </a:t>
            </a:r>
            <a:r>
              <a:rPr lang="en-US" dirty="0" err="1" smtClean="0"/>
              <a:t>glycemia</a:t>
            </a:r>
            <a:endParaRPr lang="en-US" dirty="0" smtClean="0"/>
          </a:p>
          <a:p>
            <a:r>
              <a:rPr lang="en-US" dirty="0" smtClean="0"/>
              <a:t>Regular insulin is usually given ½ hour before a meal because it does not start to work until approx 30 min after injection whereas new rapid acting analogues administered with meal, starts to act within 10-15mins,hence they are much more effective in controlling postprandial peaks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Usually women with gestational diabetes do not require &gt;20 U of insulin per day for </a:t>
            </a:r>
            <a:r>
              <a:rPr lang="en-US" dirty="0" err="1" smtClean="0"/>
              <a:t>glycemic</a:t>
            </a:r>
            <a:r>
              <a:rPr lang="en-US" dirty="0" smtClean="0"/>
              <a:t> control , </a:t>
            </a:r>
          </a:p>
          <a:p>
            <a:r>
              <a:rPr lang="en-US" dirty="0" err="1" smtClean="0"/>
              <a:t>Pregestational</a:t>
            </a:r>
            <a:r>
              <a:rPr lang="en-US" dirty="0" smtClean="0"/>
              <a:t> diabetic women( type1 &amp;2 DM) during pregnancy may require high dose of </a:t>
            </a:r>
            <a:r>
              <a:rPr lang="en-US" dirty="0" err="1" smtClean="0"/>
              <a:t>insulin.A</a:t>
            </a:r>
            <a:r>
              <a:rPr lang="en-US" dirty="0" smtClean="0"/>
              <a:t> few may require multiple –daily injections(MDIs)usually given as short acting insulin before </a:t>
            </a:r>
            <a:r>
              <a:rPr lang="en-US" dirty="0" err="1" smtClean="0"/>
              <a:t>breakfast,lunch</a:t>
            </a:r>
            <a:r>
              <a:rPr lang="en-US" dirty="0" smtClean="0"/>
              <a:t> and dinner and intermediate acting insulin before dinner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Insulin dose is always </a:t>
            </a:r>
            <a:r>
              <a:rPr lang="en-US" dirty="0" err="1" smtClean="0"/>
              <a:t>individualised</a:t>
            </a:r>
            <a:r>
              <a:rPr lang="en-US" dirty="0" smtClean="0"/>
              <a:t>, has to be adjusted on follow-up</a:t>
            </a:r>
          </a:p>
          <a:p>
            <a:r>
              <a:rPr lang="en-US" dirty="0" smtClean="0"/>
              <a:t>If insulin requirement drops, placental insufficiency or fetal jeopardy has to be </a:t>
            </a:r>
            <a:r>
              <a:rPr lang="en-US" dirty="0" err="1" smtClean="0"/>
              <a:t>suspected.it</a:t>
            </a:r>
            <a:r>
              <a:rPr lang="en-US" dirty="0" smtClean="0"/>
              <a:t> may  also be due to increased </a:t>
            </a:r>
            <a:r>
              <a:rPr lang="en-US" dirty="0" err="1" smtClean="0"/>
              <a:t>utilisation</a:t>
            </a:r>
            <a:r>
              <a:rPr lang="en-US" dirty="0" smtClean="0"/>
              <a:t> of maternal glucose by the </a:t>
            </a:r>
            <a:r>
              <a:rPr lang="en-US" dirty="0" err="1" smtClean="0"/>
              <a:t>superchanged</a:t>
            </a:r>
            <a:r>
              <a:rPr lang="en-US" dirty="0" smtClean="0"/>
              <a:t> beta-cell mass of the </a:t>
            </a:r>
            <a:r>
              <a:rPr lang="en-US" dirty="0" err="1" smtClean="0"/>
              <a:t>macrosomic</a:t>
            </a:r>
            <a:r>
              <a:rPr lang="en-US" dirty="0" smtClean="0"/>
              <a:t> fetus(fetal handling of maternal glucose)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 plasma glucose levels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533400" y="2286000"/>
          <a:ext cx="8229600" cy="325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Fasting</a:t>
                      </a:r>
                      <a:r>
                        <a:rPr lang="en-US" baseline="0" dirty="0" smtClean="0"/>
                        <a:t> PG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PPG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 PG</a:t>
                      </a:r>
                      <a:endParaRPr lang="en-US" dirty="0"/>
                    </a:p>
                  </a:txBody>
                  <a:tcPr/>
                </a:tc>
              </a:tr>
              <a:tr h="218440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80mg%</a:t>
                      </a:r>
                    </a:p>
                    <a:p>
                      <a:r>
                        <a:rPr lang="en-US" dirty="0" smtClean="0"/>
                        <a:t>          ↕</a:t>
                      </a:r>
                    </a:p>
                    <a:p>
                      <a:r>
                        <a:rPr lang="en-US" dirty="0" smtClean="0"/>
                        <a:t>       90 mg%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110mg%</a:t>
                      </a:r>
                    </a:p>
                    <a:p>
                      <a:r>
                        <a:rPr lang="en-US" dirty="0" smtClean="0"/>
                        <a:t>    ↕</a:t>
                      </a:r>
                    </a:p>
                    <a:p>
                      <a:r>
                        <a:rPr lang="en-US" dirty="0" smtClean="0"/>
                        <a:t>120mg%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95mg%</a:t>
                      </a:r>
                    </a:p>
                    <a:p>
                      <a:r>
                        <a:rPr lang="en-US" baseline="0" dirty="0" smtClean="0"/>
                        <a:t>    ↕</a:t>
                      </a:r>
                    </a:p>
                    <a:p>
                      <a:r>
                        <a:rPr lang="en-US" baseline="0" dirty="0" smtClean="0"/>
                        <a:t>105mg%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of </a:t>
            </a:r>
            <a:r>
              <a:rPr lang="en-US" dirty="0" err="1" smtClean="0"/>
              <a:t>glycemic</a:t>
            </a:r>
            <a:r>
              <a:rPr lang="en-US" dirty="0" smtClean="0"/>
              <a:t>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success of the treatment for a women with GDM depends on the </a:t>
            </a:r>
            <a:r>
              <a:rPr lang="en-US" dirty="0" err="1" smtClean="0"/>
              <a:t>glycemic</a:t>
            </a:r>
            <a:r>
              <a:rPr lang="en-US" dirty="0" smtClean="0"/>
              <a:t> control maintained with meal plan or pharmacological intervention</a:t>
            </a:r>
          </a:p>
          <a:p>
            <a:r>
              <a:rPr lang="en-US" dirty="0" smtClean="0"/>
              <a:t>Studies suggest 1,11/2,2 hr post meal for monitoring </a:t>
            </a:r>
            <a:r>
              <a:rPr lang="en-US" dirty="0" err="1" smtClean="0"/>
              <a:t>glycemic</a:t>
            </a:r>
            <a:r>
              <a:rPr lang="en-US" dirty="0" smtClean="0"/>
              <a:t> control.2hr post meal monitoring is preferred as the diagnosis of GDM is also based on 2hr plasma glucose</a:t>
            </a:r>
          </a:p>
          <a:p>
            <a:r>
              <a:rPr lang="en-US" dirty="0" smtClean="0"/>
              <a:t>Outcomes in GDM women are similar to those in non-diabetic women when 2hr post meal glucose levels were used to establish </a:t>
            </a:r>
            <a:r>
              <a:rPr lang="en-US" dirty="0" err="1" smtClean="0"/>
              <a:t>glycemic</a:t>
            </a:r>
            <a:r>
              <a:rPr lang="en-US" dirty="0" smtClean="0"/>
              <a:t>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appropriate time to test to judge effectiveness of various components of insulin regimen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2514599"/>
          <a:ext cx="8229600" cy="2641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14041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insulin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of injection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of test</a:t>
                      </a:r>
                      <a:endParaRPr lang="en-US" dirty="0"/>
                    </a:p>
                  </a:txBody>
                  <a:tcPr/>
                </a:tc>
              </a:tr>
              <a:tr h="521181">
                <a:tc>
                  <a:txBody>
                    <a:bodyPr/>
                    <a:lstStyle/>
                    <a:p>
                      <a:r>
                        <a:rPr lang="en-US" dirty="0" smtClean="0"/>
                        <a:t>Intermediate acting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BF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dinner</a:t>
                      </a:r>
                      <a:endParaRPr lang="en-US" dirty="0"/>
                    </a:p>
                  </a:txBody>
                  <a:tcPr/>
                </a:tc>
              </a:tr>
              <a:tr h="564017">
                <a:tc>
                  <a:txBody>
                    <a:bodyPr/>
                    <a:lstStyle/>
                    <a:p>
                      <a:r>
                        <a:rPr lang="en-US" dirty="0" smtClean="0"/>
                        <a:t>Short acting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BF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r>
                        <a:rPr lang="en-US" baseline="0" dirty="0" smtClean="0"/>
                        <a:t> lunch</a:t>
                      </a:r>
                      <a:endParaRPr lang="en-US" dirty="0"/>
                    </a:p>
                  </a:txBody>
                  <a:tcPr/>
                </a:tc>
              </a:tr>
              <a:tr h="521181">
                <a:tc>
                  <a:txBody>
                    <a:bodyPr/>
                    <a:lstStyle/>
                    <a:p>
                      <a:r>
                        <a:rPr lang="en-US" dirty="0" smtClean="0"/>
                        <a:t>Intermediate acting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dinner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BF</a:t>
                      </a:r>
                      <a:endParaRPr lang="en-US" dirty="0"/>
                    </a:p>
                  </a:txBody>
                  <a:tcPr/>
                </a:tc>
              </a:tr>
              <a:tr h="521181">
                <a:tc>
                  <a:txBody>
                    <a:bodyPr/>
                    <a:lstStyle/>
                    <a:p>
                      <a:r>
                        <a:rPr lang="en-US" dirty="0" smtClean="0"/>
                        <a:t>Short acting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dinner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bedtime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However which ever time is targeted for monitoring </a:t>
            </a:r>
            <a:r>
              <a:rPr lang="en-US" dirty="0" err="1" smtClean="0"/>
              <a:t>glycemic</a:t>
            </a:r>
            <a:r>
              <a:rPr lang="en-US" dirty="0" smtClean="0"/>
              <a:t> control and adjusting insulin </a:t>
            </a:r>
            <a:r>
              <a:rPr lang="en-US" dirty="0" err="1" smtClean="0"/>
              <a:t>dose,blood</a:t>
            </a:r>
            <a:r>
              <a:rPr lang="en-US" dirty="0" smtClean="0"/>
              <a:t> tests must be performed at the same time at each visit</a:t>
            </a:r>
          </a:p>
          <a:p>
            <a:r>
              <a:rPr lang="en-US" dirty="0" smtClean="0"/>
              <a:t>They should be advised to perform self monitoring of blood glucose(SMBG)(on daily basis –which is practically difficult)failing which, </a:t>
            </a:r>
            <a:r>
              <a:rPr lang="en-US" dirty="0" err="1" smtClean="0"/>
              <a:t>atleast</a:t>
            </a:r>
            <a:r>
              <a:rPr lang="en-US" dirty="0" smtClean="0"/>
              <a:t> weekly monitoring should be encouraged</a:t>
            </a:r>
          </a:p>
          <a:p>
            <a:r>
              <a:rPr lang="en-US" dirty="0" smtClean="0"/>
              <a:t>If self-monitoring is not possible, laboratory venous plasma glucose has to be estimated for adjusting the dose of insulin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target blood glucose is achieved, women with GDM till the 28</a:t>
            </a:r>
            <a:r>
              <a:rPr lang="en-US" baseline="30000" dirty="0" smtClean="0"/>
              <a:t>th</a:t>
            </a:r>
            <a:r>
              <a:rPr lang="en-US" dirty="0" smtClean="0"/>
              <a:t> week of gestation require monitoring of both fasting and 2 hr post breakfast once a month and other time of the day as the clinician decides</a:t>
            </a:r>
          </a:p>
          <a:p>
            <a:r>
              <a:rPr lang="en-US" dirty="0" smtClean="0"/>
              <a:t>After the 28</a:t>
            </a:r>
            <a:r>
              <a:rPr lang="en-US" baseline="30000" dirty="0" smtClean="0"/>
              <a:t>th</a:t>
            </a:r>
            <a:r>
              <a:rPr lang="en-US" dirty="0" smtClean="0"/>
              <a:t> week of </a:t>
            </a:r>
            <a:r>
              <a:rPr lang="en-US" dirty="0" err="1" smtClean="0"/>
              <a:t>gestation,the</a:t>
            </a:r>
            <a:r>
              <a:rPr lang="en-US" dirty="0" smtClean="0"/>
              <a:t> monitoring should be more frequent </a:t>
            </a:r>
            <a:r>
              <a:rPr lang="en-US" dirty="0" err="1" smtClean="0"/>
              <a:t>atleast</a:t>
            </a:r>
            <a:r>
              <a:rPr lang="en-US" dirty="0" smtClean="0"/>
              <a:t> once in 2 </a:t>
            </a:r>
            <a:r>
              <a:rPr lang="en-US" dirty="0" err="1" smtClean="0"/>
              <a:t>weeks,if</a:t>
            </a:r>
            <a:r>
              <a:rPr lang="en-US" dirty="0" smtClean="0"/>
              <a:t> needed more frequently</a:t>
            </a:r>
          </a:p>
          <a:p>
            <a:r>
              <a:rPr lang="en-US" dirty="0" smtClean="0"/>
              <a:t>After 32 weeks of gestation, monitoring should be done once weekly till delivery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high risk pregnancies frequency of monitoring may be intensified with self monitoring of blood glucose</a:t>
            </a:r>
          </a:p>
          <a:p>
            <a:r>
              <a:rPr lang="en-US" dirty="0" smtClean="0"/>
              <a:t>Continuous glucose monitoring devices are available but these equipments need special training and further are expensive</a:t>
            </a:r>
          </a:p>
          <a:p>
            <a:r>
              <a:rPr lang="en-US" dirty="0" smtClean="0"/>
              <a:t>These devices may be useful in high risk pregnancies to know the </a:t>
            </a:r>
            <a:r>
              <a:rPr lang="en-US" dirty="0" err="1" smtClean="0"/>
              <a:t>glycemic</a:t>
            </a:r>
            <a:r>
              <a:rPr lang="en-US" dirty="0" smtClean="0"/>
              <a:t> fluctuations and to plan proper insulin dosage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Insulin treatment during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labor is to be </a:t>
            </a:r>
            <a:r>
              <a:rPr lang="en-US" dirty="0" err="1" smtClean="0"/>
              <a:t>induced,the</a:t>
            </a:r>
            <a:r>
              <a:rPr lang="en-US" dirty="0" smtClean="0"/>
              <a:t> usual evening NPH insulin should be taken the night before, but no subcutaneous insulin is given the following morning when induction begins.</a:t>
            </a:r>
          </a:p>
          <a:p>
            <a:r>
              <a:rPr lang="en-US" dirty="0" smtClean="0"/>
              <a:t>The goal is to maintain the glucose concentration between 80 and 100mg/dl</a:t>
            </a:r>
          </a:p>
          <a:p>
            <a:r>
              <a:rPr lang="en-US" dirty="0" smtClean="0"/>
              <a:t>Most labor and delivery units have the ability to measure finger-stick glucose concentrations and this should be done every hour</a:t>
            </a:r>
          </a:p>
          <a:p>
            <a:r>
              <a:rPr lang="en-US" dirty="0" smtClean="0"/>
              <a:t>If labor is to be induced, intravenous saline is infused until active labor begins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INDICATIONS FOR INSULIN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 FPG concentration on OGTT is &gt;120mg/dl or PPG&gt;200mg/</a:t>
            </a:r>
            <a:r>
              <a:rPr lang="en-US" dirty="0" err="1" smtClean="0"/>
              <a:t>dl,the</a:t>
            </a:r>
            <a:r>
              <a:rPr lang="en-US" dirty="0" smtClean="0"/>
              <a:t> patient is started on insulin immediately</a:t>
            </a:r>
          </a:p>
          <a:p>
            <a:r>
              <a:rPr lang="en-US" dirty="0" smtClean="0"/>
              <a:t>If MNT fails to achieve control in 2 weeks </a:t>
            </a:r>
            <a:r>
              <a:rPr lang="en-US" dirty="0" err="1" smtClean="0"/>
              <a:t>i.e</a:t>
            </a:r>
            <a:r>
              <a:rPr lang="en-US" dirty="0" smtClean="0"/>
              <a:t> fasting &gt;90mg/dl and post </a:t>
            </a:r>
            <a:r>
              <a:rPr lang="en-US" dirty="0" err="1" smtClean="0"/>
              <a:t>prandial</a:t>
            </a:r>
            <a:r>
              <a:rPr lang="en-US" dirty="0" smtClean="0"/>
              <a:t> &gt;=120mg/dl then insulin is initiated</a:t>
            </a:r>
          </a:p>
          <a:p>
            <a:r>
              <a:rPr lang="en-US" dirty="0" smtClean="0"/>
              <a:t>If GDM is diagnosed in the third trimester, MNT  </a:t>
            </a:r>
            <a:r>
              <a:rPr lang="en-US" dirty="0" err="1" smtClean="0"/>
              <a:t>adviced</a:t>
            </a:r>
            <a:r>
              <a:rPr lang="en-US" dirty="0" smtClean="0"/>
              <a:t> for a </a:t>
            </a:r>
            <a:r>
              <a:rPr lang="en-US" dirty="0" err="1" smtClean="0"/>
              <a:t>week,insulin</a:t>
            </a:r>
            <a:r>
              <a:rPr lang="en-US" dirty="0" smtClean="0"/>
              <a:t> is initiated if MNT fails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229600" cy="3710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5105400"/>
              </a:tblGrid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Blood Glucose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Insulin/IV Fluids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60-90mg/dl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5% DNS</a:t>
                      </a:r>
                      <a:r>
                        <a:rPr lang="en-US" baseline="0" dirty="0" smtClean="0"/>
                        <a:t> – 100ml/hr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90-120mg/dl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NS-100ml/hr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120-140mg/dl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NS-100ml/hr plus</a:t>
                      </a:r>
                    </a:p>
                    <a:p>
                      <a:r>
                        <a:rPr lang="en-US" dirty="0" smtClean="0"/>
                        <a:t>4 units of </a:t>
                      </a:r>
                      <a:r>
                        <a:rPr lang="en-US" dirty="0" err="1" smtClean="0"/>
                        <a:t>Reg</a:t>
                      </a:r>
                      <a:r>
                        <a:rPr lang="en-US" dirty="0" smtClean="0"/>
                        <a:t> insulin added to IVF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140-180mgldl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NS-100ml/hr plus</a:t>
                      </a:r>
                    </a:p>
                    <a:p>
                      <a:r>
                        <a:rPr lang="en-US" dirty="0" smtClean="0"/>
                        <a:t>6units of </a:t>
                      </a:r>
                      <a:r>
                        <a:rPr lang="en-US" dirty="0" err="1" smtClean="0"/>
                        <a:t>Reg</a:t>
                      </a:r>
                      <a:r>
                        <a:rPr lang="en-US" baseline="0" dirty="0" smtClean="0"/>
                        <a:t> insulin added to IVF</a:t>
                      </a:r>
                      <a:endParaRPr lang="en-US" dirty="0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r>
                        <a:rPr lang="en-US" dirty="0" smtClean="0"/>
                        <a:t>&gt;180 mg/dl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NS-100ml/hr</a:t>
                      </a:r>
                    </a:p>
                    <a:p>
                      <a:r>
                        <a:rPr lang="en-US" dirty="0" smtClean="0"/>
                        <a:t>8 units of </a:t>
                      </a:r>
                      <a:r>
                        <a:rPr lang="en-US" dirty="0" err="1" smtClean="0"/>
                        <a:t>Reg</a:t>
                      </a:r>
                      <a:r>
                        <a:rPr lang="en-US" dirty="0" smtClean="0"/>
                        <a:t> insulin added to IVF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active labor begins ,the same insulin infusion rate described earlier is used, depending on the glucose concentration at this time as </a:t>
            </a:r>
            <a:r>
              <a:rPr lang="en-US" dirty="0" err="1" smtClean="0"/>
              <a:t>well.In</a:t>
            </a:r>
            <a:r>
              <a:rPr lang="en-US" dirty="0" smtClean="0"/>
              <a:t> contrast ,a women with GDM does not require insulin once labor begins</a:t>
            </a:r>
          </a:p>
          <a:p>
            <a:r>
              <a:rPr lang="en-US" dirty="0" smtClean="0"/>
              <a:t>In a gestational diabetic the requirement of insulin will fall precipitously and no insulin may be required immediately after expulsion of placenta.</a:t>
            </a:r>
          </a:p>
          <a:p>
            <a:r>
              <a:rPr lang="en-US" dirty="0" smtClean="0"/>
              <a:t>In a known diabetic the dose of insulin has to be adjusted by monitoring blood glucose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Elective cesarean delivery for a </a:t>
            </a:r>
            <a:r>
              <a:rPr lang="en-US" dirty="0" err="1" smtClean="0"/>
              <a:t>gdm</a:t>
            </a:r>
            <a:r>
              <a:rPr lang="en-US" dirty="0" smtClean="0"/>
              <a:t> on insulin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Nil by </a:t>
            </a:r>
            <a:r>
              <a:rPr lang="en-US" dirty="0" err="1" smtClean="0"/>
              <a:t>mouth,omit</a:t>
            </a:r>
            <a:r>
              <a:rPr lang="en-US" dirty="0" smtClean="0"/>
              <a:t> morning dose of insulin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FBS,Serum</a:t>
            </a:r>
            <a:r>
              <a:rPr lang="en-US" dirty="0" smtClean="0"/>
              <a:t> Electrolytes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Postop</a:t>
            </a:r>
            <a:r>
              <a:rPr lang="en-US" dirty="0" smtClean="0"/>
              <a:t> Blood Sugars every 2hrly for first 12 hours ,4 hourly later till patient start oral feeds</a:t>
            </a:r>
          </a:p>
          <a:p>
            <a:endParaRPr lang="en-US" dirty="0" smtClean="0"/>
          </a:p>
          <a:p>
            <a:r>
              <a:rPr lang="en-US" dirty="0" smtClean="0"/>
              <a:t>Plain insulin according to blood sugar levels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33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	Immediate postpartum:</a:t>
            </a:r>
          </a:p>
          <a:p>
            <a:pPr>
              <a:buNone/>
            </a:pPr>
            <a:endParaRPr lang="en-GB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For a diabetic who was taking insulin before conception, ( Type 1&amp;2 </a:t>
            </a:r>
            <a:r>
              <a:rPr lang="en-US" dirty="0" smtClean="0"/>
              <a:t>DM</a:t>
            </a:r>
            <a:r>
              <a:rPr lang="en-US" dirty="0" smtClean="0"/>
              <a:t>) </a:t>
            </a:r>
            <a:r>
              <a:rPr lang="en-US" dirty="0" smtClean="0"/>
              <a:t>glucose infusion along with insulin at the same rate is continued after delivery until oral intake of food is resumed.  </a:t>
            </a:r>
          </a:p>
          <a:p>
            <a:pPr lvl="0">
              <a:lnSpc>
                <a:spcPct val="150000"/>
              </a:lnSpc>
            </a:pPr>
            <a:endParaRPr lang="en-GB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Blood glucose levels are monitored every 4-6 hours.  </a:t>
            </a:r>
          </a:p>
          <a:p>
            <a:pPr lvl="0">
              <a:lnSpc>
                <a:spcPct val="150000"/>
              </a:lnSpc>
            </a:pPr>
            <a:endParaRPr lang="en-GB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After resumption of food orally, insulin is reverted to the pre-pregnancy dose. 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dirty="0" smtClean="0"/>
              <a:t>In the case of a gestational diabetic, insulin infusion should be stopped immediately after delivery and the patient reassessed. </a:t>
            </a:r>
          </a:p>
          <a:p>
            <a:pPr lvl="0">
              <a:lnSpc>
                <a:spcPct val="150000"/>
              </a:lnSpc>
              <a:buNone/>
            </a:pPr>
            <a:endParaRPr lang="en-GB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Further management should be based on a 75gm oral GTT performed after 6 weeks postpartum. This is one of the best predictors of future diabetes.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                </a:t>
            </a:r>
            <a:r>
              <a:rPr lang="en-US" sz="4000" b="1" dirty="0" smtClean="0">
                <a:solidFill>
                  <a:schemeClr val="tx2"/>
                </a:solidFill>
              </a:rPr>
              <a:t>THANK U……</a:t>
            </a:r>
            <a:endParaRPr lang="en-US" sz="40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Criteria recommended for the initiation of insulin therapy in women with GDM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133600"/>
          <a:ext cx="6096000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833120">
                <a:tc>
                  <a:txBody>
                    <a:bodyPr/>
                    <a:lstStyle/>
                    <a:p>
                      <a:r>
                        <a:rPr lang="en-US" dirty="0" smtClean="0"/>
                        <a:t>Fasting(mg/dl)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Postprandial (mg/dl)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</a:t>
                      </a:r>
                      <a:endParaRPr lang="en-US" dirty="0"/>
                    </a:p>
                  </a:txBody>
                  <a:tcPr/>
                </a:tc>
              </a:tr>
              <a:tr h="833120">
                <a:tc>
                  <a:txBody>
                    <a:bodyPr/>
                    <a:lstStyle/>
                    <a:p>
                      <a:r>
                        <a:rPr lang="en-US" dirty="0" smtClean="0"/>
                        <a:t>105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Metger</a:t>
                      </a:r>
                      <a:endParaRPr lang="en-US" dirty="0"/>
                    </a:p>
                  </a:txBody>
                  <a:tcPr/>
                </a:tc>
              </a:tr>
              <a:tr h="833120">
                <a:tc>
                  <a:txBody>
                    <a:bodyPr/>
                    <a:lstStyle/>
                    <a:p>
                      <a:r>
                        <a:rPr lang="en-US" dirty="0" smtClean="0"/>
                        <a:t>&gt;95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2hr &gt;120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Langer et al</a:t>
                      </a:r>
                      <a:endParaRPr lang="en-US" dirty="0"/>
                    </a:p>
                  </a:txBody>
                  <a:tcPr/>
                </a:tc>
              </a:tr>
              <a:tr h="833120">
                <a:tc>
                  <a:txBody>
                    <a:bodyPr/>
                    <a:lstStyle/>
                    <a:p>
                      <a:r>
                        <a:rPr lang="en-US" dirty="0" smtClean="0"/>
                        <a:t>&gt;100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1hr &gt;130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Ramus</a:t>
                      </a:r>
                      <a:r>
                        <a:rPr lang="en-US" dirty="0" smtClean="0"/>
                        <a:t> and </a:t>
                      </a:r>
                      <a:r>
                        <a:rPr lang="en-US" dirty="0" err="1" smtClean="0"/>
                        <a:t>Kitzmiller</a:t>
                      </a:r>
                      <a:endParaRPr lang="en-US" dirty="0"/>
                    </a:p>
                  </a:txBody>
                  <a:tcPr/>
                </a:tc>
              </a:tr>
              <a:tr h="833120">
                <a:tc>
                  <a:txBody>
                    <a:bodyPr/>
                    <a:lstStyle/>
                    <a:p>
                      <a:r>
                        <a:rPr lang="en-US" dirty="0" smtClean="0"/>
                        <a:t>&gt;90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1hr&gt;120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Jovanovic</a:t>
                      </a:r>
                      <a:r>
                        <a:rPr lang="en-US" dirty="0" smtClean="0"/>
                        <a:t> -Peterson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Insulin Formulations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Regular ,short </a:t>
            </a:r>
            <a:r>
              <a:rPr lang="en-US" dirty="0" err="1" smtClean="0"/>
              <a:t>acting,soluble</a:t>
            </a:r>
            <a:endParaRPr lang="en-US" dirty="0" smtClean="0"/>
          </a:p>
          <a:p>
            <a:r>
              <a:rPr lang="en-US" dirty="0" smtClean="0"/>
              <a:t>Neutral </a:t>
            </a:r>
            <a:r>
              <a:rPr lang="en-US" dirty="0" err="1" smtClean="0"/>
              <a:t>Protamine</a:t>
            </a:r>
            <a:r>
              <a:rPr lang="en-US" dirty="0" smtClean="0"/>
              <a:t> </a:t>
            </a:r>
            <a:r>
              <a:rPr lang="en-US" dirty="0" err="1" smtClean="0"/>
              <a:t>Hagedorn</a:t>
            </a:r>
            <a:r>
              <a:rPr lang="en-US" dirty="0" smtClean="0"/>
              <a:t>(NPH)/Intermediate</a:t>
            </a:r>
          </a:p>
          <a:p>
            <a:r>
              <a:rPr lang="en-US" dirty="0" smtClean="0"/>
              <a:t>Premix 30/70,50/50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Ultra rapid acting</a:t>
            </a:r>
          </a:p>
          <a:p>
            <a:endParaRPr lang="en-US" dirty="0"/>
          </a:p>
          <a:p>
            <a:r>
              <a:rPr lang="en-US" dirty="0" smtClean="0"/>
              <a:t>Premixed 30/70,50/50,25/75</a:t>
            </a:r>
          </a:p>
          <a:p>
            <a:endParaRPr lang="en-US" dirty="0"/>
          </a:p>
          <a:p>
            <a:r>
              <a:rPr lang="en-US" dirty="0" smtClean="0"/>
              <a:t>Long acting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Human insulin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Analog insulin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name="" id="1"/>
        <p:cNvGrpSpPr/>
        <p:nvPr/>
      </p:nvGrpSpPr>
      <p:grpSpPr>
        <a:xfrm>
          <a:off x="0" y="0"/>
          <a:ext cy="0" cx="0"/>
          <a:chOff x="0" y="0"/>
          <a:chExt cy="0" cx="0"/>
        </a:xfrm>
      </p:grpSpPr>
      <p:sp>
        <p:nvSpPr>
          <p:cNvPr name="Title 6" id="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endParaRPr lang="en-US"/>
          </a:p>
        </p:txBody>
      </p:sp>
      <p:sp>
        <p:nvSpPr>
          <p:cNvPr name="Content Placeholder 7" id="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smtClean="0" lang="en-US" dirty="0"/>
              <a:t>Conventional preparations of </a:t>
            </a:r>
            <a:r>
              <a:rPr err="true" smtClean="0" lang="en-US" dirty="0"/>
              <a:t>insulin:These</a:t>
            </a:r>
            <a:r>
              <a:rPr smtClean="0" lang="en-US" dirty="0"/>
              <a:t> are derived from beef and pork pancreas</a:t>
            </a:r>
          </a:p>
          <a:p>
            <a:r>
              <a:rPr lang="en-US" dirty="0"/>
              <a:t/>
            </a:r>
            <a:endParaRPr lang="en-US" dirty="0"/>
          </a:p>
        </p:txBody>
      </p:sp>
      <p:graphicFrame>
        <p:nvGraphicFramePr>
          <p:cNvPr name="Table 9" id="10"/>
          <p:cNvGraphicFramePr>
            <a:graphicFrameLocks noGrp="1"/>
          </p:cNvGraphicFramePr>
          <p:nvPr/>
        </p:nvGraphicFramePr>
        <p:xfrm>
          <a:off x="231228" y="3138214"/>
          <a:ext cy="3545840" cx="77724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762000"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ffffff"/>
                          </a:solidFill>
                        </a:rPr>
                        <a:t>appearance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ffffff"/>
                          </a:solidFill>
                        </a:rPr>
                        <a:t>Onset(hrs)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ffffff"/>
                          </a:solidFill>
                        </a:rPr>
                        <a:t>Peak(hrs)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ffffff"/>
                          </a:solidFill>
                        </a:rPr>
                        <a:t>duration</a:t>
                      </a:r>
                      <a:endParaRPr lang="en-US" dirty="0"/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Short acting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Regular</a:t>
                      </a:r>
                    </a:p>
                    <a:p>
                      <a:r>
                        <a:rPr err="true" smtClean="0" lang="en-US" dirty="0">
                          <a:solidFill>
                            <a:srgbClr val="000000"/>
                          </a:solidFill>
                        </a:rPr>
                        <a:t>Semilente</a:t>
                      </a:r>
                      <a:endParaRPr smtClean="0"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Clear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cloudy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0.5-1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2-4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3-6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6-8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12-16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Intermediate acting</a:t>
                      </a:r>
                    </a:p>
                    <a:p>
                      <a:r>
                        <a:rPr err="true" smtClean="0" lang="en-US" dirty="0">
                          <a:solidFill>
                            <a:srgbClr val="000000"/>
                          </a:solidFill>
                        </a:rPr>
                        <a:t>Lente</a:t>
                      </a:r>
                      <a:endParaRPr smtClean="0" lang="en-US" dirty="0"/>
                    </a:p>
                    <a:p>
                      <a:r>
                        <a:rPr err="true" smtClean="0" lang="en-US" dirty="0">
                          <a:solidFill>
                            <a:srgbClr val="000000"/>
                          </a:solidFill>
                        </a:rPr>
                        <a:t>Isophane</a:t>
                      </a:r>
                      <a:endParaRPr smtClean="0"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Cloudy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Cloudy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1-2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1-2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8-10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8-10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20-24</a:t>
                      </a:r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20-24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Long acting</a:t>
                      </a:r>
                    </a:p>
                    <a:p>
                      <a:r>
                        <a:rPr err="true" smtClean="0" lang="en-US" dirty="0">
                          <a:solidFill>
                            <a:srgbClr val="000000"/>
                          </a:solidFill>
                        </a:rPr>
                        <a:t>ultralente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cloudy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4-6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14-18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/>
                      </a:r>
                      <a:endParaRPr smtClean="0" lang="en-US" dirty="0"/>
                    </a:p>
                    <a:p>
                      <a:r>
                        <a:rPr smtClean="0" lang="en-US" dirty="0">
                          <a:solidFill>
                            <a:srgbClr val="000000"/>
                          </a:solidFill>
                        </a:rPr>
                        <a:t>24-36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restart="never" dur="indefinite" id="1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 insulin</a:t>
            </a: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Produced by recombinant  DNA technology </a:t>
            </a: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Human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</a:rPr>
              <a:t>Actrapid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 (human regular insulin 40 U/ml, 100 U/ml) </a:t>
            </a: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Human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</a:rPr>
              <a:t>monotrad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 , Human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</a:rPr>
              <a:t>mixtard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   </a:t>
            </a: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More water soluble, </a:t>
            </a: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</a:rPr>
              <a:t>rapid S.C. absorption ,preferred  for gestational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</a:rPr>
              <a:t>diabetes</a:t>
            </a:r>
          </a:p>
          <a:p>
            <a:pPr marL="392113" indent="-392113" eaLnBrk="0" hangingPunct="0"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sz="2400" u="none" dirty="0" smtClean="0">
                <a:solidFill>
                  <a:schemeClr val="bg1"/>
                </a:solidFill>
              </a:rPr>
              <a:t>g acting </a:t>
            </a:r>
            <a:endParaRPr lang="en-US" sz="2400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400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  <a:p>
            <a:pPr marL="392113" lvl="0" indent="-392113" eaLnBrk="0" fontAlgn="base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Insulin analogues</a:t>
            </a:r>
          </a:p>
          <a:p>
            <a:r>
              <a:rPr lang="en-US" dirty="0" smtClean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Lispro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insulin(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Humalog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</a:rPr>
              <a:t>)</a:t>
            </a:r>
            <a:endParaRPr lang="en-US" dirty="0" smtClean="0"/>
          </a:p>
          <a:p>
            <a:r>
              <a:rPr lang="en-US" dirty="0" smtClean="0"/>
              <a:t>Insulin </a:t>
            </a:r>
            <a:r>
              <a:rPr lang="en-US" dirty="0" err="1" smtClean="0"/>
              <a:t>Aspart</a:t>
            </a:r>
            <a:r>
              <a:rPr lang="en-US" dirty="0" smtClean="0"/>
              <a:t>(</a:t>
            </a:r>
            <a:r>
              <a:rPr lang="en-US" dirty="0" err="1" smtClean="0"/>
              <a:t>Novorapid</a:t>
            </a:r>
            <a:r>
              <a:rPr lang="en-US" dirty="0" smtClean="0"/>
              <a:t>)-short acting analogue </a:t>
            </a:r>
            <a:r>
              <a:rPr lang="en-US" dirty="0" smtClean="0"/>
              <a:t>–significantly improves first and third trimester postprandial </a:t>
            </a:r>
            <a:r>
              <a:rPr lang="en-US" dirty="0" err="1" smtClean="0"/>
              <a:t>glycemic</a:t>
            </a:r>
            <a:r>
              <a:rPr lang="en-US" dirty="0" smtClean="0"/>
              <a:t> control compared to human insulin for both mother and fetus in terms of fewer preterm </a:t>
            </a:r>
            <a:r>
              <a:rPr lang="en-US" dirty="0" err="1" smtClean="0"/>
              <a:t>deliveries,reduced</a:t>
            </a:r>
            <a:r>
              <a:rPr lang="en-US" dirty="0" smtClean="0"/>
              <a:t> risk of neonatal hypoglycemia requiring </a:t>
            </a:r>
            <a:r>
              <a:rPr lang="en-US" dirty="0" err="1" smtClean="0"/>
              <a:t>treatment,consistently</a:t>
            </a:r>
            <a:r>
              <a:rPr lang="en-US" dirty="0" smtClean="0"/>
              <a:t> lower rates of major </a:t>
            </a:r>
            <a:r>
              <a:rPr lang="en-US" dirty="0" err="1" smtClean="0"/>
              <a:t>hypoglycemia,reduced</a:t>
            </a:r>
            <a:r>
              <a:rPr lang="en-US" dirty="0" smtClean="0"/>
              <a:t> risks to the fetus.</a:t>
            </a:r>
            <a:endParaRPr lang="en-US" dirty="0" smtClean="0"/>
          </a:p>
          <a:p>
            <a:r>
              <a:rPr lang="en-US" dirty="0" smtClean="0"/>
              <a:t>Insulin </a:t>
            </a:r>
            <a:r>
              <a:rPr lang="en-US" dirty="0" err="1" smtClean="0"/>
              <a:t>Glargine</a:t>
            </a:r>
            <a:r>
              <a:rPr lang="en-US" dirty="0" smtClean="0"/>
              <a:t>-long acting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 </a:t>
            </a:r>
            <a:r>
              <a:rPr lang="en-US" dirty="0" err="1" smtClean="0"/>
              <a:t>vs</a:t>
            </a:r>
            <a:r>
              <a:rPr lang="en-US" dirty="0" smtClean="0"/>
              <a:t>  Analogues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876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Regular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Rapid acting analogue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 acting  analogue</a:t>
                      </a:r>
                      <a:endParaRPr lang="en-US" dirty="0"/>
                    </a:p>
                  </a:txBody>
                  <a:tcPr marL="82973" marR="82973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US" dirty="0" smtClean="0"/>
                        <a:t>Onset of action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30-60min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10-30min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90min</a:t>
                      </a:r>
                      <a:endParaRPr lang="en-US" dirty="0"/>
                    </a:p>
                  </a:txBody>
                  <a:tcPr marL="82973" marR="82973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US" dirty="0" smtClean="0"/>
                        <a:t>Peak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2-3hrs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1-2hrs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Peak less</a:t>
                      </a:r>
                      <a:endParaRPr lang="en-US" dirty="0"/>
                    </a:p>
                  </a:txBody>
                  <a:tcPr marL="82973" marR="82973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6-8hrs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3-4hrs</a:t>
                      </a:r>
                      <a:endParaRPr lang="en-US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16-24hrs</a:t>
                      </a:r>
                      <a:endParaRPr lang="en-US" dirty="0"/>
                    </a:p>
                  </a:txBody>
                  <a:tcPr marL="82973" marR="8297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325</TotalTime>
  <Words>1597</Words>
  <Application>Microsoft Office PowerPoint</Application>
  <PresentationFormat>On-screen Show (4:3)</PresentationFormat>
  <Paragraphs>248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Oriel</vt:lpstr>
      <vt:lpstr>INSULIN THERAPY IN GDM</vt:lpstr>
      <vt:lpstr>Definition</vt:lpstr>
      <vt:lpstr>INDICATIONS FOR INSULIN THERAPY</vt:lpstr>
      <vt:lpstr>Criteria recommended for the initiation of insulin therapy in women with GDM</vt:lpstr>
      <vt:lpstr>Available Insulin Formulations</vt:lpstr>
      <vt:lpstr>Slide 6</vt:lpstr>
      <vt:lpstr>Slide 7</vt:lpstr>
      <vt:lpstr>Slide 8</vt:lpstr>
      <vt:lpstr>Conventional  vs  Analogues</vt:lpstr>
      <vt:lpstr>Insulin requirement in pregnancy</vt:lpstr>
      <vt:lpstr>Slide 11</vt:lpstr>
      <vt:lpstr>Insulin algorithm</vt:lpstr>
      <vt:lpstr>Conventional method</vt:lpstr>
      <vt:lpstr>Slide 14</vt:lpstr>
      <vt:lpstr>Slide 15</vt:lpstr>
      <vt:lpstr>Slide 16</vt:lpstr>
      <vt:lpstr>Slide 17</vt:lpstr>
      <vt:lpstr>Simplified method</vt:lpstr>
      <vt:lpstr>Slide 19</vt:lpstr>
      <vt:lpstr>Importance of postprandial control in pregnancy</vt:lpstr>
      <vt:lpstr>Slide 21</vt:lpstr>
      <vt:lpstr>Slide 22</vt:lpstr>
      <vt:lpstr>Target  plasma glucose levels</vt:lpstr>
      <vt:lpstr>Monitoring of glycemic control</vt:lpstr>
      <vt:lpstr>Most appropriate time to test to judge effectiveness of various components of insulin regimen</vt:lpstr>
      <vt:lpstr>Slide 26</vt:lpstr>
      <vt:lpstr>Slide 27</vt:lpstr>
      <vt:lpstr>Slide 28</vt:lpstr>
      <vt:lpstr>Insulin treatment during delivery</vt:lpstr>
      <vt:lpstr>Slide 30</vt:lpstr>
      <vt:lpstr>Slide 31</vt:lpstr>
      <vt:lpstr>Elective cesarean delivery for a gdm on insulin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INSULIN THERAPY IN GDM</dc:title>
  <dc:creator>hp</dc:creator>
  <cp:lastModifiedBy>hp</cp:lastModifiedBy>
  <cp:revision>35</cp:revision>
  <dcterms:created xsi:type="dcterms:W3CDTF">2014-09-07T11:24:30Z</dcterms:created>
  <dcterms:modified xsi:type="dcterms:W3CDTF">2014-09-08T06:51:01Z</dcterms:modified>
</cp:coreProperties>
</file>