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6" r:id="rId4"/>
    <p:sldId id="277" r:id="rId5"/>
    <p:sldId id="278" r:id="rId6"/>
    <p:sldId id="259" r:id="rId7"/>
    <p:sldId id="258" r:id="rId8"/>
    <p:sldId id="260" r:id="rId9"/>
    <p:sldId id="261" r:id="rId10"/>
    <p:sldId id="262" r:id="rId11"/>
    <p:sldId id="263" r:id="rId12"/>
    <p:sldId id="279" r:id="rId13"/>
    <p:sldId id="264" r:id="rId14"/>
    <p:sldId id="265" r:id="rId15"/>
    <p:sldId id="266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68" r:id="rId24"/>
    <p:sldId id="28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34" autoAdjust="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703C-4A1B-48F4-8B1F-7C144D1269BA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EC37-C756-4E97-8067-400DA49C200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703C-4A1B-48F4-8B1F-7C144D1269BA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EC37-C756-4E97-8067-400DA49C200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703C-4A1B-48F4-8B1F-7C144D1269BA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EC37-C756-4E97-8067-400DA49C200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703C-4A1B-48F4-8B1F-7C144D1269BA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EC37-C756-4E97-8067-400DA49C200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703C-4A1B-48F4-8B1F-7C144D1269BA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EC37-C756-4E97-8067-400DA49C200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703C-4A1B-48F4-8B1F-7C144D1269BA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EC37-C756-4E97-8067-400DA49C200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703C-4A1B-48F4-8B1F-7C144D1269BA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EC37-C756-4E97-8067-400DA49C200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703C-4A1B-48F4-8B1F-7C144D1269BA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EC37-C756-4E97-8067-400DA49C200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703C-4A1B-48F4-8B1F-7C144D1269BA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EC37-C756-4E97-8067-400DA49C200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703C-4A1B-48F4-8B1F-7C144D1269BA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EC37-C756-4E97-8067-400DA49C200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A703C-4A1B-48F4-8B1F-7C144D1269BA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8EC37-C756-4E97-8067-400DA49C200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A703C-4A1B-48F4-8B1F-7C144D1269BA}" type="datetimeFigureOut">
              <a:rPr lang="en-US" smtClean="0"/>
              <a:pPr/>
              <a:t>4/28/2020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8EC37-C756-4E97-8067-400DA49C200C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POST MENOPAUSAL BLEEDING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Investigations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IN" b="1" dirty="0" smtClean="0"/>
          </a:p>
          <a:p>
            <a:pPr>
              <a:buNone/>
            </a:pPr>
            <a:r>
              <a:rPr lang="en-IN" dirty="0" smtClean="0"/>
              <a:t>    Initial </a:t>
            </a:r>
            <a:r>
              <a:rPr lang="en-IN" dirty="0" smtClean="0"/>
              <a:t>step is to establish the fact that it is vaginal bleeding and not bleeding per rectum or </a:t>
            </a:r>
            <a:r>
              <a:rPr lang="en-IN" dirty="0" err="1" smtClean="0"/>
              <a:t>hematuria</a:t>
            </a:r>
            <a:r>
              <a:rPr lang="en-IN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0" y="-14760595"/>
            <a:ext cx="5857900" cy="8679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b="1" dirty="0"/>
              <a:t>Investigations</a:t>
            </a:r>
          </a:p>
          <a:p>
            <a:r>
              <a:rPr lang="en-IN" dirty="0"/>
              <a:t>Initial step is to establish the fact that it is vaginal</a:t>
            </a:r>
          </a:p>
          <a:p>
            <a:r>
              <a:rPr lang="en-IN" dirty="0"/>
              <a:t>bleeding and not bleeding per rectum or </a:t>
            </a:r>
            <a:r>
              <a:rPr lang="en-IN" dirty="0" err="1"/>
              <a:t>hematuria</a:t>
            </a:r>
            <a:r>
              <a:rPr lang="en-IN" dirty="0"/>
              <a:t>.</a:t>
            </a:r>
          </a:p>
          <a:p>
            <a:r>
              <a:rPr lang="en-IN" b="1" dirty="0"/>
              <a:t>560 Textbook of </a:t>
            </a:r>
            <a:r>
              <a:rPr lang="en-IN" b="1" dirty="0" err="1"/>
              <a:t>Gynecology</a:t>
            </a:r>
            <a:endParaRPr lang="en-IN" b="1" dirty="0"/>
          </a:p>
          <a:p>
            <a:r>
              <a:rPr lang="en-IN" b="1" dirty="0"/>
              <a:t>Detailed history regarding</a:t>
            </a:r>
          </a:p>
          <a:p>
            <a:r>
              <a:rPr lang="en-IN" dirty="0" err="1"/>
              <a:t>hh</a:t>
            </a:r>
            <a:r>
              <a:rPr lang="en-IN" dirty="0"/>
              <a:t> Age of menopause.</a:t>
            </a:r>
          </a:p>
          <a:p>
            <a:r>
              <a:rPr lang="en-IN" dirty="0" err="1"/>
              <a:t>hh</a:t>
            </a:r>
            <a:r>
              <a:rPr lang="en-IN" dirty="0"/>
              <a:t> Menstrual pattern prior to menopause.</a:t>
            </a:r>
          </a:p>
          <a:p>
            <a:r>
              <a:rPr lang="en-IN" dirty="0" err="1"/>
              <a:t>hh</a:t>
            </a:r>
            <a:r>
              <a:rPr lang="en-IN" dirty="0"/>
              <a:t> Amount of bleeding, number of episodes.</a:t>
            </a:r>
          </a:p>
          <a:p>
            <a:r>
              <a:rPr lang="en-IN" dirty="0" err="1"/>
              <a:t>hh</a:t>
            </a:r>
            <a:r>
              <a:rPr lang="en-IN" dirty="0"/>
              <a:t> Sensation of something coming out of the </a:t>
            </a:r>
            <a:r>
              <a:rPr lang="en-IN" dirty="0" err="1"/>
              <a:t>introitus</a:t>
            </a:r>
            <a:r>
              <a:rPr lang="en-IN" dirty="0"/>
              <a:t>.</a:t>
            </a:r>
          </a:p>
          <a:p>
            <a:r>
              <a:rPr lang="en-IN" dirty="0" err="1"/>
              <a:t>hh</a:t>
            </a:r>
            <a:r>
              <a:rPr lang="en-IN" dirty="0"/>
              <a:t> Urinary problems like </a:t>
            </a:r>
            <a:r>
              <a:rPr lang="en-IN" dirty="0" err="1"/>
              <a:t>dysuria</a:t>
            </a:r>
            <a:r>
              <a:rPr lang="en-IN" dirty="0"/>
              <a:t> or frequency of</a:t>
            </a:r>
          </a:p>
          <a:p>
            <a:r>
              <a:rPr lang="en-IN" dirty="0"/>
              <a:t>urination.</a:t>
            </a:r>
          </a:p>
          <a:p>
            <a:r>
              <a:rPr lang="en-IN" dirty="0" err="1"/>
              <a:t>hh</a:t>
            </a:r>
            <a:r>
              <a:rPr lang="en-IN" dirty="0"/>
              <a:t> Intake of </a:t>
            </a:r>
            <a:r>
              <a:rPr lang="en-IN" dirty="0" err="1"/>
              <a:t>estrogen</a:t>
            </a:r>
            <a:r>
              <a:rPr lang="en-IN" dirty="0"/>
              <a:t>—Even if the history of intake</a:t>
            </a:r>
          </a:p>
          <a:p>
            <a:r>
              <a:rPr lang="en-IN" dirty="0"/>
              <a:t>is present, full investigations should be carried out</a:t>
            </a:r>
          </a:p>
          <a:p>
            <a:r>
              <a:rPr lang="en-IN" dirty="0"/>
              <a:t>to exclude malignancy.</a:t>
            </a:r>
          </a:p>
          <a:p>
            <a:r>
              <a:rPr lang="en-IN" dirty="0" err="1"/>
              <a:t>hh</a:t>
            </a:r>
            <a:r>
              <a:rPr lang="en-IN" dirty="0"/>
              <a:t> Family history of endometrial and/or ovarian</a:t>
            </a:r>
          </a:p>
          <a:p>
            <a:r>
              <a:rPr lang="en-IN" dirty="0"/>
              <a:t>carcinoma (first degree relative).</a:t>
            </a:r>
          </a:p>
          <a:p>
            <a:r>
              <a:rPr lang="en-IN" b="1" dirty="0"/>
              <a:t>General examination</a:t>
            </a:r>
          </a:p>
          <a:p>
            <a:r>
              <a:rPr lang="en-IN" dirty="0"/>
              <a:t>Obesity and hypertension are often related to</a:t>
            </a:r>
          </a:p>
          <a:p>
            <a:r>
              <a:rPr lang="en-IN" dirty="0"/>
              <a:t>endometrial carcinoma.</a:t>
            </a:r>
          </a:p>
          <a:p>
            <a:r>
              <a:rPr lang="en-IN" b="1" dirty="0"/>
              <a:t>Enlarged groin or </a:t>
            </a:r>
            <a:r>
              <a:rPr lang="en-IN" b="1" dirty="0" err="1"/>
              <a:t>supraclavicular</a:t>
            </a:r>
            <a:r>
              <a:rPr lang="en-IN" b="1" dirty="0"/>
              <a:t> lymph nodes</a:t>
            </a:r>
          </a:p>
          <a:p>
            <a:r>
              <a:rPr lang="en-IN" dirty="0"/>
              <a:t>may be palpated. Metastatic nodules in the anterior</a:t>
            </a:r>
          </a:p>
          <a:p>
            <a:r>
              <a:rPr lang="en-IN" dirty="0"/>
              <a:t>vaginal wall may be present. Breasts should be</a:t>
            </a:r>
          </a:p>
          <a:p>
            <a:r>
              <a:rPr lang="en-IN" dirty="0"/>
              <a:t>palpated because </a:t>
            </a:r>
            <a:r>
              <a:rPr lang="en-IN" dirty="0" err="1"/>
              <a:t>gynecological</a:t>
            </a:r>
            <a:r>
              <a:rPr lang="en-IN" dirty="0"/>
              <a:t> symptoms may be</a:t>
            </a:r>
          </a:p>
          <a:p>
            <a:r>
              <a:rPr lang="en-IN" dirty="0"/>
              <a:t>related to breast cancer (p. 387, 388).</a:t>
            </a:r>
          </a:p>
          <a:p>
            <a:r>
              <a:rPr lang="en-IN" b="1" dirty="0"/>
              <a:t>Per abdomen: A lump in the lower abdomen may be</a:t>
            </a:r>
          </a:p>
          <a:p>
            <a:r>
              <a:rPr lang="en-IN" dirty="0"/>
              <a:t>due to </a:t>
            </a:r>
            <a:r>
              <a:rPr lang="en-IN" dirty="0" err="1"/>
              <a:t>pyometra</a:t>
            </a:r>
            <a:r>
              <a:rPr lang="en-IN" dirty="0"/>
              <a:t> or uterine sarcoma or </a:t>
            </a:r>
            <a:r>
              <a:rPr lang="en-IN" dirty="0" err="1"/>
              <a:t>adnexal</a:t>
            </a:r>
            <a:r>
              <a:rPr lang="en-IN" dirty="0"/>
              <a:t> mass.</a:t>
            </a:r>
          </a:p>
          <a:p>
            <a:r>
              <a:rPr lang="en-IN" b="1" dirty="0"/>
              <a:t>Inspection of the perineum</a:t>
            </a:r>
          </a:p>
          <a:p>
            <a:r>
              <a:rPr lang="en-IN" dirty="0"/>
              <a:t>. If the uterus is outside the </a:t>
            </a:r>
            <a:r>
              <a:rPr lang="en-IN" dirty="0" err="1"/>
              <a:t>introitus</a:t>
            </a:r>
            <a:r>
              <a:rPr lang="en-IN" dirty="0"/>
              <a:t>, a </a:t>
            </a:r>
            <a:r>
              <a:rPr lang="en-IN" dirty="0" err="1"/>
              <a:t>decubitus</a:t>
            </a:r>
            <a:endParaRPr lang="en-IN" dirty="0"/>
          </a:p>
          <a:p>
            <a:r>
              <a:rPr lang="en-IN" dirty="0"/>
              <a:t>ulcer may be detected (see p. 206).</a:t>
            </a:r>
          </a:p>
          <a:p>
            <a:r>
              <a:rPr lang="en-IN" dirty="0"/>
              <a:t>. Careful inspection of vulva may reveal a growth.</a:t>
            </a:r>
          </a:p>
          <a:p>
            <a:r>
              <a:rPr lang="en-IN" dirty="0"/>
              <a:t>If it is present, biopsy is to be taken</a:t>
            </a:r>
            <a:r>
              <a:rPr lang="en-IN" dirty="0" smtClean="0"/>
              <a:t>.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N" b="1" dirty="0" smtClean="0"/>
              <a:t>Palpation: To separate the labia for better inspection</a:t>
            </a:r>
          </a:p>
          <a:p>
            <a:pPr>
              <a:buNone/>
            </a:pPr>
            <a:r>
              <a:rPr lang="en-IN" dirty="0" smtClean="0"/>
              <a:t> </a:t>
            </a:r>
            <a:r>
              <a:rPr lang="en-IN" dirty="0" smtClean="0"/>
              <a:t>   of </a:t>
            </a:r>
            <a:r>
              <a:rPr lang="en-IN" dirty="0" smtClean="0"/>
              <a:t>the urethral </a:t>
            </a:r>
            <a:r>
              <a:rPr lang="en-IN" dirty="0" err="1" smtClean="0"/>
              <a:t>meatus</a:t>
            </a:r>
            <a:r>
              <a:rPr lang="en-IN" dirty="0" smtClean="0"/>
              <a:t> to find out any </a:t>
            </a:r>
            <a:r>
              <a:rPr lang="en-IN" dirty="0" err="1" smtClean="0"/>
              <a:t>caruncle</a:t>
            </a:r>
            <a:r>
              <a:rPr lang="en-IN" dirty="0" smtClean="0"/>
              <a:t>, polyp or mucosal </a:t>
            </a:r>
            <a:r>
              <a:rPr lang="en-IN" dirty="0" err="1" smtClean="0"/>
              <a:t>prolapse</a:t>
            </a:r>
            <a:r>
              <a:rPr lang="en-IN" dirty="0" smtClean="0"/>
              <a:t>.</a:t>
            </a:r>
          </a:p>
          <a:p>
            <a:r>
              <a:rPr lang="en-IN" b="1" dirty="0" smtClean="0"/>
              <a:t>Speculum examination: To note the condition of</a:t>
            </a:r>
          </a:p>
          <a:p>
            <a:pPr>
              <a:buNone/>
            </a:pPr>
            <a:r>
              <a:rPr lang="en-IN" dirty="0" smtClean="0"/>
              <a:t>      </a:t>
            </a:r>
            <a:r>
              <a:rPr lang="en-IN" dirty="0" smtClean="0"/>
              <a:t>the cervix and the vault of the vagina.</a:t>
            </a:r>
          </a:p>
          <a:p>
            <a:r>
              <a:rPr lang="en-IN" dirty="0" smtClean="0"/>
              <a:t> Any visible cervical growth → biopsy is to be taken for </a:t>
            </a:r>
            <a:r>
              <a:rPr lang="en-IN" dirty="0" smtClean="0"/>
              <a:t>   histology</a:t>
            </a:r>
            <a:r>
              <a:rPr lang="en-IN" dirty="0" smtClean="0"/>
              <a:t>.</a:t>
            </a:r>
          </a:p>
          <a:p>
            <a:r>
              <a:rPr lang="en-IN" dirty="0" smtClean="0"/>
              <a:t> Cervix apparently looking normal → cervical </a:t>
            </a:r>
            <a:r>
              <a:rPr lang="en-IN" dirty="0" smtClean="0"/>
              <a:t>and </a:t>
            </a:r>
            <a:r>
              <a:rPr lang="en-IN" dirty="0" err="1" smtClean="0"/>
              <a:t>endocervical</a:t>
            </a:r>
            <a:r>
              <a:rPr lang="en-IN" dirty="0" smtClean="0"/>
              <a:t> </a:t>
            </a:r>
            <a:r>
              <a:rPr lang="en-IN" dirty="0" smtClean="0"/>
              <a:t>smear to exclude dysplasia </a:t>
            </a:r>
            <a:r>
              <a:rPr lang="en-IN" dirty="0" smtClean="0"/>
              <a:t>or CIN</a:t>
            </a:r>
            <a:endParaRPr lang="en-IN" dirty="0" smtClean="0"/>
          </a:p>
          <a:p>
            <a:r>
              <a:rPr lang="en-IN" dirty="0" smtClean="0"/>
              <a:t>Aspiration cytology — for endometrial carcinoma.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92500" lnSpcReduction="20000"/>
          </a:bodyPr>
          <a:lstStyle/>
          <a:p>
            <a:r>
              <a:rPr lang="en-IN" b="1" dirty="0" err="1" smtClean="0"/>
              <a:t>Pipelle</a:t>
            </a:r>
            <a:r>
              <a:rPr lang="en-IN" b="1" dirty="0" smtClean="0"/>
              <a:t> endometrial sampling can be done with </a:t>
            </a:r>
            <a:r>
              <a:rPr lang="en-IN" dirty="0" smtClean="0"/>
              <a:t>a long and narrow plastic </a:t>
            </a:r>
            <a:r>
              <a:rPr lang="en-IN" dirty="0" err="1" smtClean="0"/>
              <a:t>cannula</a:t>
            </a:r>
            <a:r>
              <a:rPr lang="en-IN" dirty="0" smtClean="0"/>
              <a:t> </a:t>
            </a:r>
          </a:p>
          <a:p>
            <a:r>
              <a:rPr lang="en-IN" dirty="0" smtClean="0"/>
              <a:t>This is done as an OPD procedure during speculum examination. Adequate sample is obtained with this procedure and the tissue is subjected for histological examination.</a:t>
            </a:r>
          </a:p>
          <a:p>
            <a:r>
              <a:rPr lang="en-IN" b="1" dirty="0" smtClean="0"/>
              <a:t>Bimanual examination</a:t>
            </a:r>
          </a:p>
          <a:p>
            <a:r>
              <a:rPr lang="en-IN" dirty="0" smtClean="0"/>
              <a:t>the Uterus may be normal, atrophic or enlarged due to </a:t>
            </a:r>
            <a:r>
              <a:rPr lang="en-IN" dirty="0" err="1" smtClean="0"/>
              <a:t>pyometra</a:t>
            </a:r>
            <a:r>
              <a:rPr lang="en-IN" dirty="0" smtClean="0"/>
              <a:t> or sarcoma.</a:t>
            </a:r>
          </a:p>
          <a:p>
            <a:r>
              <a:rPr lang="en-IN" dirty="0" smtClean="0"/>
              <a:t> </a:t>
            </a:r>
            <a:r>
              <a:rPr lang="en-IN" dirty="0" err="1" smtClean="0"/>
              <a:t>Adnexal</a:t>
            </a:r>
            <a:r>
              <a:rPr lang="en-IN" dirty="0" smtClean="0"/>
              <a:t> mass (infective or ovarian) may be palpable.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lnSpcReduction="10000"/>
          </a:bodyPr>
          <a:lstStyle/>
          <a:p>
            <a:r>
              <a:rPr lang="en-IN" b="1" dirty="0" err="1" smtClean="0"/>
              <a:t>Ultrasonography</a:t>
            </a:r>
            <a:r>
              <a:rPr lang="en-IN" b="1" dirty="0" smtClean="0"/>
              <a:t> </a:t>
            </a:r>
            <a:r>
              <a:rPr lang="en-IN" b="1" dirty="0" err="1" smtClean="0"/>
              <a:t>transvaginal</a:t>
            </a:r>
            <a:r>
              <a:rPr lang="en-IN" b="1" dirty="0" smtClean="0"/>
              <a:t> probe (TVS) is </a:t>
            </a:r>
            <a:r>
              <a:rPr lang="en-IN" b="1" dirty="0" smtClean="0"/>
              <a:t>more  </a:t>
            </a:r>
            <a:r>
              <a:rPr lang="en-IN" dirty="0" smtClean="0"/>
              <a:t>accurate </a:t>
            </a:r>
            <a:r>
              <a:rPr lang="en-IN" dirty="0" smtClean="0"/>
              <a:t>because of its proximity to the target tissue (</a:t>
            </a:r>
            <a:r>
              <a:rPr lang="en-IN" dirty="0" err="1" smtClean="0"/>
              <a:t>endometrium</a:t>
            </a:r>
            <a:r>
              <a:rPr lang="en-IN" dirty="0" smtClean="0"/>
              <a:t>). Endometrial thickness less than 4 mm indicates atrophy. On the other hand, thick </a:t>
            </a:r>
            <a:r>
              <a:rPr lang="en-IN" dirty="0" err="1" smtClean="0"/>
              <a:t>polypoid</a:t>
            </a:r>
            <a:r>
              <a:rPr lang="en-IN" dirty="0" smtClean="0"/>
              <a:t> </a:t>
            </a:r>
            <a:r>
              <a:rPr lang="en-IN" dirty="0" err="1" smtClean="0"/>
              <a:t>endometrium</a:t>
            </a:r>
            <a:r>
              <a:rPr lang="en-IN" dirty="0" smtClean="0"/>
              <a:t> (9–10 mm), irregular texture, fluid within the uterus require further evaluation (to exclude malignancy).</a:t>
            </a:r>
          </a:p>
          <a:p>
            <a:r>
              <a:rPr lang="en-IN" dirty="0" smtClean="0"/>
              <a:t> </a:t>
            </a:r>
            <a:r>
              <a:rPr lang="en-IN" b="1" dirty="0" smtClean="0"/>
              <a:t>Saline infusion </a:t>
            </a:r>
            <a:r>
              <a:rPr lang="en-IN" b="1" dirty="0" err="1" smtClean="0"/>
              <a:t>sonography</a:t>
            </a:r>
            <a:r>
              <a:rPr lang="en-IN" b="1" dirty="0" smtClean="0"/>
              <a:t> (SIS) is more </a:t>
            </a:r>
            <a:r>
              <a:rPr lang="en-IN" dirty="0" smtClean="0"/>
              <a:t>accurate compared to </a:t>
            </a:r>
            <a:r>
              <a:rPr lang="en-IN" dirty="0" err="1" smtClean="0"/>
              <a:t>sonography</a:t>
            </a:r>
            <a:r>
              <a:rPr lang="en-IN" dirty="0" smtClean="0"/>
              <a:t> alone and biopsy is taken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429288"/>
          </a:xfrm>
        </p:spPr>
        <p:txBody>
          <a:bodyPr>
            <a:normAutofit/>
          </a:bodyPr>
          <a:lstStyle/>
          <a:p>
            <a:r>
              <a:rPr lang="en-IN" dirty="0" smtClean="0"/>
              <a:t> </a:t>
            </a:r>
            <a:r>
              <a:rPr lang="en-IN" b="1" dirty="0" err="1" smtClean="0"/>
              <a:t>Hysteroscopic</a:t>
            </a:r>
            <a:r>
              <a:rPr lang="en-IN" b="1" dirty="0" smtClean="0"/>
              <a:t> evaluation and directed biopsy.</a:t>
            </a:r>
          </a:p>
          <a:p>
            <a:r>
              <a:rPr lang="en-IN" dirty="0" smtClean="0"/>
              <a:t> </a:t>
            </a:r>
            <a:r>
              <a:rPr lang="en-IN" b="1" dirty="0" smtClean="0"/>
              <a:t>Endometrial biopsy may be done using </a:t>
            </a:r>
            <a:r>
              <a:rPr lang="en-IN" b="1" dirty="0" smtClean="0"/>
              <a:t>the </a:t>
            </a:r>
            <a:r>
              <a:rPr lang="en-IN" dirty="0" smtClean="0"/>
              <a:t>Sharman </a:t>
            </a:r>
            <a:r>
              <a:rPr lang="en-IN" dirty="0" smtClean="0"/>
              <a:t>curette as an outpatient basis.</a:t>
            </a:r>
          </a:p>
          <a:p>
            <a:r>
              <a:rPr lang="en-IN" dirty="0" smtClean="0"/>
              <a:t> </a:t>
            </a:r>
            <a:r>
              <a:rPr lang="en-IN" b="1" dirty="0" smtClean="0"/>
              <a:t>Fractional curettage, if the cervical </a:t>
            </a:r>
            <a:r>
              <a:rPr lang="en-IN" b="1" dirty="0" smtClean="0"/>
              <a:t>cytology </a:t>
            </a:r>
            <a:r>
              <a:rPr lang="en-IN" dirty="0" smtClean="0"/>
              <a:t>becomes </a:t>
            </a:r>
            <a:r>
              <a:rPr lang="en-IN" dirty="0" smtClean="0"/>
              <a:t>negative </a:t>
            </a:r>
            <a:r>
              <a:rPr lang="en-IN" dirty="0" smtClean="0"/>
              <a:t>.</a:t>
            </a:r>
            <a:endParaRPr lang="en-IN" dirty="0" smtClean="0"/>
          </a:p>
          <a:p>
            <a:r>
              <a:rPr lang="en-IN" dirty="0" smtClean="0"/>
              <a:t> </a:t>
            </a:r>
            <a:r>
              <a:rPr lang="en-IN" b="1" dirty="0" smtClean="0"/>
              <a:t>Endometrial biopsy for diagnosis of </a:t>
            </a:r>
            <a:r>
              <a:rPr lang="en-IN" b="1" dirty="0" smtClean="0"/>
              <a:t>endometrial </a:t>
            </a:r>
            <a:r>
              <a:rPr lang="en-IN" dirty="0" smtClean="0"/>
              <a:t>carcinoma </a:t>
            </a:r>
            <a:r>
              <a:rPr lang="en-IN" dirty="0" smtClean="0"/>
              <a:t>under guidance of </a:t>
            </a:r>
            <a:r>
              <a:rPr lang="en-IN" dirty="0" err="1" smtClean="0"/>
              <a:t>sonohysterography</a:t>
            </a:r>
            <a:r>
              <a:rPr lang="en-IN" dirty="0" smtClean="0"/>
              <a:t> </a:t>
            </a:r>
            <a:r>
              <a:rPr lang="en-IN" dirty="0" smtClean="0"/>
              <a:t>or </a:t>
            </a:r>
            <a:r>
              <a:rPr lang="en-IN" dirty="0" smtClean="0"/>
              <a:t>hysteroscopy has got the similar </a:t>
            </a:r>
            <a:r>
              <a:rPr lang="en-IN" dirty="0" smtClean="0"/>
              <a:t>diagnostic accuracy.</a:t>
            </a:r>
            <a:endParaRPr lang="en-IN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 </a:t>
            </a:r>
            <a:r>
              <a:rPr lang="en-IN" b="1" dirty="0" smtClean="0"/>
              <a:t>Laparoscopy in suspected cases of ovarian or </a:t>
            </a:r>
            <a:r>
              <a:rPr lang="en-IN" dirty="0" err="1" smtClean="0"/>
              <a:t>adnexal</a:t>
            </a:r>
            <a:r>
              <a:rPr lang="en-IN" dirty="0" smtClean="0"/>
              <a:t> mass.</a:t>
            </a:r>
          </a:p>
          <a:p>
            <a:r>
              <a:rPr lang="en-IN" dirty="0" smtClean="0"/>
              <a:t> </a:t>
            </a:r>
            <a:r>
              <a:rPr lang="en-IN" b="1" dirty="0" smtClean="0"/>
              <a:t>CT and MRI may be useful in selected cases of </a:t>
            </a:r>
            <a:r>
              <a:rPr lang="en-IN" dirty="0" smtClean="0"/>
              <a:t>postmenopausal bleeding.</a:t>
            </a:r>
          </a:p>
          <a:p>
            <a:r>
              <a:rPr lang="en-IN" b="1" dirty="0" smtClean="0"/>
              <a:t>Detection of a benign lesion should not prevent further detailed investigations to rule out malignancy</a:t>
            </a:r>
            <a:endParaRPr lang="en-IN" dirty="0" smtClean="0"/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28600"/>
            <a:ext cx="56007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b="1" u="sng" dirty="0">
                <a:latin typeface="+mn-lt"/>
              </a:rPr>
              <a:t>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>
                <a:latin typeface="FrankRuehl" pitchFamily="34" charset="-79"/>
                <a:cs typeface="FrankRuehl" pitchFamily="34" charset="-79"/>
              </a:rPr>
              <a:t> </a:t>
            </a:r>
            <a:r>
              <a:rPr lang="en-US" dirty="0">
                <a:cs typeface="FrankRuehl" pitchFamily="34" charset="-79"/>
              </a:rPr>
              <a:t>Pap </a:t>
            </a:r>
            <a:r>
              <a:rPr lang="en-US" dirty="0" smtClean="0">
                <a:cs typeface="FrankRuehl" pitchFamily="34" charset="-79"/>
              </a:rPr>
              <a:t>smear</a:t>
            </a:r>
            <a:endParaRPr lang="en-US" dirty="0">
              <a:cs typeface="FrankRuehl" pitchFamily="34" charset="-79"/>
            </a:endParaRPr>
          </a:p>
          <a:p>
            <a:pPr>
              <a:buFont typeface="Wingdings" pitchFamily="2" charset="2"/>
              <a:buChar char="q"/>
            </a:pPr>
            <a:r>
              <a:rPr lang="en-US" dirty="0">
                <a:cs typeface="FrankRuehl" pitchFamily="34" charset="-79"/>
              </a:rPr>
              <a:t> TVS</a:t>
            </a:r>
          </a:p>
          <a:p>
            <a:pPr>
              <a:buFont typeface="Wingdings" pitchFamily="2" charset="2"/>
              <a:buChar char="q"/>
            </a:pPr>
            <a:r>
              <a:rPr lang="en-US" dirty="0">
                <a:cs typeface="FrankRuehl" pitchFamily="34" charset="-79"/>
              </a:rPr>
              <a:t> Endometrial biopsy</a:t>
            </a:r>
          </a:p>
          <a:p>
            <a:pPr>
              <a:buFont typeface="Wingdings" pitchFamily="2" charset="2"/>
              <a:buChar char="q"/>
            </a:pPr>
            <a:r>
              <a:rPr lang="en-US" dirty="0">
                <a:cs typeface="FrankRuehl" pitchFamily="34" charset="-79"/>
              </a:rPr>
              <a:t> VABRA or </a:t>
            </a:r>
            <a:r>
              <a:rPr lang="en-US" dirty="0" err="1">
                <a:cs typeface="FrankRuehl" pitchFamily="34" charset="-79"/>
              </a:rPr>
              <a:t>Pipelle</a:t>
            </a:r>
            <a:endParaRPr lang="en-US" dirty="0">
              <a:cs typeface="FrankRuehl" pitchFamily="34" charset="-79"/>
            </a:endParaRPr>
          </a:p>
        </p:txBody>
      </p:sp>
      <p:pic>
        <p:nvPicPr>
          <p:cNvPr id="3074" name="Picture 2" descr="D:\uterine cancer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0" y="4716780"/>
            <a:ext cx="3028950" cy="19126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5" name="Picture 3" descr="D:\uterine cancer\images (3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29150" y="4724402"/>
            <a:ext cx="2971800" cy="19050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xmlns="" val="10602002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latin typeface="+mn-lt"/>
              </a:rPr>
              <a:t>Tissue 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4000" dirty="0"/>
              <a:t>Methods of Endometrial Sampling:</a:t>
            </a:r>
          </a:p>
          <a:p>
            <a:pPr lvl="1"/>
            <a:r>
              <a:rPr lang="en-IN" sz="4000" dirty="0" err="1"/>
              <a:t>Pipelle</a:t>
            </a:r>
            <a:r>
              <a:rPr lang="en-IN" sz="4000" dirty="0"/>
              <a:t> / </a:t>
            </a:r>
            <a:r>
              <a:rPr lang="en-IN" sz="4000" dirty="0" err="1"/>
              <a:t>Endocell</a:t>
            </a:r>
            <a:endParaRPr lang="en-IN" sz="4000" dirty="0"/>
          </a:p>
          <a:p>
            <a:pPr lvl="1"/>
            <a:r>
              <a:rPr lang="en-IN" sz="4000" dirty="0"/>
              <a:t>Outpatient hysteroscopy</a:t>
            </a:r>
          </a:p>
          <a:p>
            <a:pPr lvl="1"/>
            <a:r>
              <a:rPr lang="en-IN" sz="4000" dirty="0"/>
              <a:t>Curettage under general </a:t>
            </a:r>
            <a:r>
              <a:rPr lang="en-IN" sz="4000" dirty="0" err="1"/>
              <a:t>anesthesia</a:t>
            </a:r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xmlns="" val="29748302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r>
              <a:rPr lang="en-US" altLang="en-US" sz="4800" b="1" dirty="0">
                <a:effectLst/>
                <a:latin typeface="+mn-lt"/>
              </a:rPr>
              <a:t>Diagnostic evaluation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508000" y="1447800"/>
            <a:ext cx="7321550" cy="54102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2500"/>
          </a:bodyPr>
          <a:lstStyle/>
          <a:p>
            <a:pPr eaLnBrk="1" hangingPunct="1">
              <a:lnSpc>
                <a:spcPct val="150000"/>
              </a:lnSpc>
              <a:buSzPct val="70000"/>
            </a:pP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Outpatient endometrial biopsy with the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Pipelle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catheter is reliable and accurate for the detection of disease in most cases of endometrial cancer (level of evidence: A).</a:t>
            </a:r>
          </a:p>
          <a:p>
            <a:pPr eaLnBrk="1" hangingPunct="1">
              <a:lnSpc>
                <a:spcPct val="150000"/>
              </a:lnSpc>
              <a:buSzPct val="70000"/>
            </a:pP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chemeClr val="tx1"/>
                </a:solidFill>
              </a:rPr>
              <a:t>Detection rates by </a:t>
            </a:r>
            <a:r>
              <a:rPr lang="en-US" altLang="en-US" sz="2400" dirty="0" err="1">
                <a:solidFill>
                  <a:schemeClr val="tx1"/>
                </a:solidFill>
              </a:rPr>
              <a:t>pipelle</a:t>
            </a:r>
            <a:r>
              <a:rPr lang="en-US" altLang="en-US" sz="2400" dirty="0">
                <a:solidFill>
                  <a:schemeClr val="tx1"/>
                </a:solidFill>
              </a:rPr>
              <a:t> was :</a:t>
            </a:r>
          </a:p>
          <a:p>
            <a:pPr lvl="1" eaLnBrk="1" hangingPunct="1">
              <a:lnSpc>
                <a:spcPct val="150000"/>
              </a:lnSpc>
              <a:buSzPct val="70000"/>
            </a:pPr>
            <a:r>
              <a:rPr lang="en-US" altLang="en-US" dirty="0">
                <a:solidFill>
                  <a:schemeClr val="tx1"/>
                </a:solidFill>
              </a:rPr>
              <a:t>   91 and 99% for endometrial ca. </a:t>
            </a:r>
          </a:p>
          <a:p>
            <a:pPr lvl="1" eaLnBrk="1" hangingPunct="1">
              <a:lnSpc>
                <a:spcPct val="150000"/>
              </a:lnSpc>
              <a:buSzPct val="70000"/>
            </a:pPr>
            <a:r>
              <a:rPr lang="en-US" altLang="en-US" dirty="0">
                <a:solidFill>
                  <a:schemeClr val="tx1"/>
                </a:solidFill>
              </a:rPr>
              <a:t>	81% for hyperplasia</a:t>
            </a:r>
            <a:endParaRPr lang="en-US" altLang="en-US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dist">
              <a:lnSpc>
                <a:spcPct val="150000"/>
              </a:lnSpc>
            </a:pP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cs typeface="Times New Roman" panose="02020603050405020304" pitchFamily="18" charset="0"/>
              </a:rPr>
              <a:t>Hysteroscopic</a:t>
            </a:r>
            <a:r>
              <a:rPr lang="en-US" altLang="en-US" sz="2400" dirty="0">
                <a:solidFill>
                  <a:schemeClr val="tx1"/>
                </a:solidFill>
                <a:cs typeface="Times New Roman" panose="02020603050405020304" pitchFamily="18" charset="0"/>
              </a:rPr>
              <a:t>-guided endometrial biopsy remains the gold standard for endometrial cancer diagnosis (level of evidence: A ).</a:t>
            </a:r>
          </a:p>
        </p:txBody>
      </p:sp>
    </p:spTree>
    <p:extLst>
      <p:ext uri="{BB962C8B-B14F-4D97-AF65-F5344CB8AC3E}">
        <p14:creationId xmlns:p14="http://schemas.microsoft.com/office/powerpoint/2010/main" xmlns="" val="19824889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en-US" altLang="zh-CN" sz="3200" b="1" dirty="0" smtClean="0">
                <a:solidFill>
                  <a:schemeClr val="tx1"/>
                </a:solidFill>
              </a:rPr>
              <a:t>Diagnosis</a:t>
            </a:r>
            <a:endParaRPr lang="ar-IQ" sz="32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214422"/>
            <a:ext cx="8401080" cy="5357850"/>
          </a:xfrm>
        </p:spPr>
        <p:txBody>
          <a:bodyPr>
            <a:normAutofit/>
          </a:bodyPr>
          <a:lstStyle/>
          <a:p>
            <a:pPr algn="just" rtl="0">
              <a:buNone/>
            </a:pPr>
            <a:r>
              <a:rPr lang="en-US" altLang="zh-CN" sz="33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Hysteroscopy</a:t>
            </a:r>
            <a:r>
              <a:rPr lang="en-US" altLang="zh-CN" sz="3300" dirty="0" smtClean="0">
                <a:latin typeface="Times New Roman" pitchFamily="18" charset="0"/>
                <a:cs typeface="Times New Roman" pitchFamily="18" charset="0"/>
              </a:rPr>
              <a:t> with endometrial curettage or endometrial </a:t>
            </a:r>
            <a:r>
              <a:rPr lang="en-US" altLang="zh-CN" sz="3300" dirty="0" err="1" smtClean="0">
                <a:latin typeface="Times New Roman" pitchFamily="18" charset="0"/>
                <a:cs typeface="Times New Roman" pitchFamily="18" charset="0"/>
              </a:rPr>
              <a:t>samplin</a:t>
            </a:r>
            <a:r>
              <a:rPr lang="en-IN" altLang="zh-CN" sz="3300" dirty="0" smtClean="0">
                <a:latin typeface="Times New Roman" pitchFamily="18" charset="0"/>
                <a:cs typeface="Times New Roman" pitchFamily="18" charset="0"/>
              </a:rPr>
              <a:t>g, </a:t>
            </a:r>
            <a:r>
              <a:rPr lang="en-US" altLang="zh-CN" sz="3300" dirty="0" smtClean="0">
                <a:latin typeface="Times New Roman" pitchFamily="18" charset="0"/>
                <a:cs typeface="Times New Roman" pitchFamily="18" charset="0"/>
              </a:rPr>
              <a:t>curettage alone</a:t>
            </a:r>
            <a:r>
              <a:rPr lang="zh-CN" altLang="en-US" sz="3300" dirty="0" smtClean="0">
                <a:latin typeface="Times New Roman" pitchFamily="18" charset="0"/>
                <a:cs typeface="Times New Roman" pitchFamily="18" charset="0"/>
              </a:rPr>
              <a:t>，</a:t>
            </a:r>
            <a:r>
              <a:rPr lang="en-US" altLang="zh-CN" sz="3300" dirty="0" smtClean="0">
                <a:latin typeface="Times New Roman" pitchFamily="18" charset="0"/>
                <a:cs typeface="Times New Roman" pitchFamily="18" charset="0"/>
              </a:rPr>
              <a:t>or outpatient endometrial sampling alone</a:t>
            </a:r>
            <a:r>
              <a:rPr lang="zh-CN" altLang="en-US" sz="3300" dirty="0" smtClean="0">
                <a:latin typeface="Times New Roman" pitchFamily="18" charset="0"/>
                <a:cs typeface="Times New Roman" pitchFamily="18" charset="0"/>
              </a:rPr>
              <a:t>，</a:t>
            </a:r>
            <a:r>
              <a:rPr lang="en-US" altLang="zh-CN" sz="3300" dirty="0" smtClean="0">
                <a:latin typeface="Times New Roman" pitchFamily="18" charset="0"/>
                <a:cs typeface="Times New Roman" pitchFamily="18" charset="0"/>
              </a:rPr>
              <a:t>are essential</a:t>
            </a:r>
            <a:r>
              <a:rPr lang="zh-CN" altLang="en-US" sz="3300" dirty="0" smtClean="0">
                <a:latin typeface="Times New Roman" pitchFamily="18" charset="0"/>
                <a:cs typeface="Times New Roman" pitchFamily="18" charset="0"/>
              </a:rPr>
              <a:t>．</a:t>
            </a:r>
            <a:endParaRPr lang="en-US" altLang="zh-CN" sz="3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3300" dirty="0" err="1" smtClean="0">
                <a:latin typeface="Times New Roman" pitchFamily="18" charset="0"/>
                <a:cs typeface="Times New Roman" pitchFamily="18" charset="0"/>
              </a:rPr>
              <a:t>Hysteroscopy，cervical</a:t>
            </a:r>
            <a:r>
              <a:rPr lang="en-IN" sz="3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3300" dirty="0">
                <a:latin typeface="Times New Roman" pitchFamily="18" charset="0"/>
                <a:cs typeface="Times New Roman" pitchFamily="18" charset="0"/>
              </a:rPr>
              <a:t>smear（&gt;1％risk of concurrent cervical </a:t>
            </a:r>
            <a:r>
              <a:rPr lang="en-IN" sz="3300" dirty="0" err="1">
                <a:latin typeface="Times New Roman" pitchFamily="18" charset="0"/>
                <a:cs typeface="Times New Roman" pitchFamily="18" charset="0"/>
              </a:rPr>
              <a:t>malignancy）and</a:t>
            </a:r>
            <a:endParaRPr lang="en-IN" sz="33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3300" dirty="0">
                <a:latin typeface="Times New Roman" pitchFamily="18" charset="0"/>
                <a:cs typeface="Times New Roman" pitchFamily="18" charset="0"/>
              </a:rPr>
              <a:t> vaginal or abdominal ultrasound for ovarian pathology are </a:t>
            </a:r>
            <a:r>
              <a:rPr lang="en-IN" sz="3300" dirty="0" err="1">
                <a:latin typeface="Times New Roman" pitchFamily="18" charset="0"/>
                <a:cs typeface="Times New Roman" pitchFamily="18" charset="0"/>
              </a:rPr>
              <a:t>advised，when</a:t>
            </a:r>
            <a:r>
              <a:rPr lang="en-IN" sz="3300" dirty="0">
                <a:latin typeface="Times New Roman" pitchFamily="18" charset="0"/>
                <a:cs typeface="Times New Roman" pitchFamily="18" charset="0"/>
              </a:rPr>
              <a:t> endometrial malignancy is found</a:t>
            </a:r>
            <a:r>
              <a:rPr lang="en-IN" dirty="0"/>
              <a:t>．</a:t>
            </a:r>
          </a:p>
          <a:p>
            <a:pPr algn="l" rtl="0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xmlns="" val="2043516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4" name="Picture 8" descr="older_smiling_womanmeno37"/>
          <p:cNvPicPr>
            <a:picLocks noChangeAspect="1" noChangeArrowheads="1"/>
          </p:cNvPicPr>
          <p:nvPr/>
        </p:nvPicPr>
        <p:blipFill>
          <a:blip r:embed="rId2">
            <a:lum bright="42000" contrast="-5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38200"/>
            <a:ext cx="7391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 b="1"/>
              <a:t>Menopause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1981200"/>
            <a:ext cx="6248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Cessation of menstrual periods due to declining estrogen and progesterone production by the ovaries</a:t>
            </a:r>
            <a:br>
              <a:rPr lang="en-US" sz="3200"/>
            </a:br>
            <a:endParaRPr lang="en-US" sz="32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Refers to the final menstrual period – must be free of periods for one year to be called menopause 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3033713" y="1885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IN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zh-CN" altLang="en-US"/>
              <a:t>2003-10-27</a:t>
            </a:r>
            <a:endParaRPr lang="en-US" altLang="zh-C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Carcinoma of the Endometrium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79100-AB98-472F-B6E5-F629E3180F60}" type="slidenum">
              <a:rPr lang="en-US" altLang="zh-CN"/>
              <a:pPr/>
              <a:t>20</a:t>
            </a:fld>
            <a:endParaRPr lang="en-US" altLang="zh-CN"/>
          </a:p>
        </p:txBody>
      </p:sp>
      <p:pic>
        <p:nvPicPr>
          <p:cNvPr id="12292" name="Picture 4" descr="C:\My Documents\01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0"/>
            <a:ext cx="68580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53415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021" name="Picture 5" descr="endometrial-cancer-13-7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0"/>
            <a:ext cx="6858000" cy="6858000"/>
          </a:xfrm>
          <a:prstGeom prst="rect">
            <a:avLst/>
          </a:prstGeom>
          <a:solidFill>
            <a:schemeClr val="bg1"/>
          </a:solidFill>
          <a:extLst/>
        </p:spPr>
      </p:pic>
    </p:spTree>
    <p:extLst>
      <p:ext uri="{BB962C8B-B14F-4D97-AF65-F5344CB8AC3E}">
        <p14:creationId xmlns:p14="http://schemas.microsoft.com/office/powerpoint/2010/main" xmlns="" val="2959316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1" y="596348"/>
            <a:ext cx="6447501" cy="1320800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b="1" dirty="0">
                <a:effectLst/>
                <a:latin typeface="+mn-lt"/>
              </a:rPr>
              <a:t>Diagnostic evaluation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altLang="en-US" sz="2400" b="1" dirty="0">
                <a:cs typeface="Times New Roman" panose="02020603050405020304" pitchFamily="18" charset="0"/>
              </a:rPr>
              <a:t>Transvaginal ultrasonography</a:t>
            </a:r>
            <a:r>
              <a:rPr lang="en-US" altLang="en-US" sz="2400" dirty="0">
                <a:cs typeface="Times New Roman" panose="02020603050405020304" pitchFamily="18" charset="0"/>
              </a:rPr>
              <a:t> is highly sensitive and specific in predicting the presence of endometrial cancer and can be used to select patients for endometrial biopsy (level of evidence: B).</a:t>
            </a:r>
          </a:p>
          <a:p>
            <a:pPr>
              <a:lnSpc>
                <a:spcPct val="120000"/>
              </a:lnSpc>
            </a:pPr>
            <a:r>
              <a:rPr lang="en-US" altLang="en-US" sz="2400" dirty="0">
                <a:cs typeface="Times New Roman" panose="02020603050405020304" pitchFamily="18" charset="0"/>
              </a:rPr>
              <a:t> If symptomatology persists despite negative findings from the previously cited tests, </a:t>
            </a:r>
            <a:r>
              <a:rPr lang="en-US" altLang="en-US" sz="2400" b="1" dirty="0">
                <a:cs typeface="Times New Roman" panose="02020603050405020304" pitchFamily="18" charset="0"/>
              </a:rPr>
              <a:t>further evaluation</a:t>
            </a:r>
            <a:r>
              <a:rPr lang="en-US" altLang="en-US" sz="2400" dirty="0">
                <a:cs typeface="Times New Roman" panose="02020603050405020304" pitchFamily="18" charset="0"/>
              </a:rPr>
              <a:t> is justified because none of these tests have </a:t>
            </a:r>
            <a:r>
              <a:rPr lang="en-US" altLang="en-US" sz="2400" b="1" dirty="0">
                <a:cs typeface="Times New Roman" panose="02020603050405020304" pitchFamily="18" charset="0"/>
              </a:rPr>
              <a:t>100% sensitivity</a:t>
            </a:r>
            <a:r>
              <a:rPr lang="en-US" altLang="en-US" sz="2400" dirty="0">
                <a:cs typeface="Times New Roman" panose="02020603050405020304" pitchFamily="18" charset="0"/>
              </a:rPr>
              <a:t> (level of evidence: B).</a:t>
            </a:r>
          </a:p>
        </p:txBody>
      </p:sp>
    </p:spTree>
    <p:extLst>
      <p:ext uri="{BB962C8B-B14F-4D97-AF65-F5344CB8AC3E}">
        <p14:creationId xmlns:p14="http://schemas.microsoft.com/office/powerpoint/2010/main" xmlns="" val="37605721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TREATMENT</a:t>
            </a:r>
            <a:r>
              <a:rPr lang="en-IN" b="1" dirty="0" smtClean="0"/>
              <a:t/>
            </a:r>
            <a:br>
              <a:rPr lang="en-IN" b="1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285860"/>
            <a:ext cx="8858280" cy="4883153"/>
          </a:xfrm>
        </p:spPr>
        <p:txBody>
          <a:bodyPr>
            <a:normAutofit fontScale="92500" lnSpcReduction="20000"/>
          </a:bodyPr>
          <a:lstStyle/>
          <a:p>
            <a:r>
              <a:rPr lang="en-IN" dirty="0" smtClean="0"/>
              <a:t></a:t>
            </a:r>
            <a:r>
              <a:rPr lang="en-IN" dirty="0" smtClean="0"/>
              <a:t>. </a:t>
            </a:r>
            <a:r>
              <a:rPr lang="en-IN" b="1" dirty="0" smtClean="0"/>
              <a:t>If the cause is found, the treatment is </a:t>
            </a:r>
            <a:r>
              <a:rPr lang="en-IN" b="1" dirty="0" smtClean="0"/>
              <a:t>directed </a:t>
            </a:r>
            <a:r>
              <a:rPr lang="en-IN" dirty="0" smtClean="0"/>
              <a:t>to </a:t>
            </a:r>
            <a:r>
              <a:rPr lang="en-IN" dirty="0" smtClean="0"/>
              <a:t>it.</a:t>
            </a:r>
          </a:p>
          <a:p>
            <a:r>
              <a:rPr lang="en-IN" dirty="0" smtClean="0"/>
              <a:t>. </a:t>
            </a:r>
            <a:r>
              <a:rPr lang="en-IN" b="1" dirty="0" smtClean="0"/>
              <a:t>If no cause is detected and there is only </a:t>
            </a:r>
            <a:r>
              <a:rPr lang="en-IN" b="1" dirty="0" smtClean="0"/>
              <a:t>minimal </a:t>
            </a:r>
            <a:r>
              <a:rPr lang="en-IN" dirty="0" smtClean="0"/>
              <a:t>bleeding </a:t>
            </a:r>
            <a:r>
              <a:rPr lang="en-IN" dirty="0" smtClean="0"/>
              <a:t>once or twice, careful observation </a:t>
            </a:r>
            <a:r>
              <a:rPr lang="en-IN" dirty="0" smtClean="0"/>
              <a:t>is mandatory</a:t>
            </a:r>
            <a:r>
              <a:rPr lang="en-IN" dirty="0" smtClean="0"/>
              <a:t>, if conservatism is desired.</a:t>
            </a:r>
          </a:p>
          <a:p>
            <a:r>
              <a:rPr lang="en-IN" dirty="0" smtClean="0"/>
              <a:t>. </a:t>
            </a:r>
            <a:r>
              <a:rPr lang="en-IN" b="1" dirty="0" smtClean="0"/>
              <a:t>In cases of recurrences or continued </a:t>
            </a:r>
            <a:r>
              <a:rPr lang="en-IN" b="1" dirty="0" smtClean="0"/>
              <a:t>bleeding </a:t>
            </a:r>
            <a:r>
              <a:rPr lang="en-IN" dirty="0" smtClean="0"/>
              <a:t>whatever </a:t>
            </a:r>
            <a:r>
              <a:rPr lang="en-IN" dirty="0" smtClean="0"/>
              <a:t>may be the amount, it is better to </a:t>
            </a:r>
            <a:r>
              <a:rPr lang="en-IN" dirty="0" smtClean="0"/>
              <a:t>proceed for </a:t>
            </a:r>
            <a:r>
              <a:rPr lang="en-IN" dirty="0" err="1" smtClean="0"/>
              <a:t>laparotomy</a:t>
            </a:r>
            <a:r>
              <a:rPr lang="en-IN" dirty="0" smtClean="0"/>
              <a:t> and to perform hysterectomy </a:t>
            </a:r>
            <a:r>
              <a:rPr lang="en-IN" dirty="0" smtClean="0"/>
              <a:t>with bilateral </a:t>
            </a:r>
            <a:r>
              <a:rPr lang="en-IN" dirty="0" err="1" smtClean="0"/>
              <a:t>salpingo-oophorectomy</a:t>
            </a:r>
            <a:r>
              <a:rPr lang="en-IN" dirty="0" smtClean="0"/>
              <a:t>. </a:t>
            </a:r>
            <a:endParaRPr lang="en-IN" dirty="0" smtClean="0"/>
          </a:p>
          <a:p>
            <a:r>
              <a:rPr lang="en-IN" dirty="0" smtClean="0"/>
              <a:t>Unexpectedly, one </a:t>
            </a:r>
            <a:r>
              <a:rPr lang="en-IN" dirty="0" smtClean="0"/>
              <a:t>may find a pathology either in the ovary </a:t>
            </a:r>
            <a:r>
              <a:rPr lang="en-IN" dirty="0" smtClean="0"/>
              <a:t>or Fallopian </a:t>
            </a:r>
            <a:r>
              <a:rPr lang="en-IN" dirty="0" smtClean="0"/>
              <a:t>tube or else, an uterine polyp — benign</a:t>
            </a:r>
          </a:p>
          <a:p>
            <a:pPr>
              <a:buNone/>
            </a:pPr>
            <a:r>
              <a:rPr lang="en-IN" dirty="0" smtClean="0"/>
              <a:t>    or </a:t>
            </a:r>
            <a:r>
              <a:rPr lang="en-IN" dirty="0" smtClean="0"/>
              <a:t>malignant may be evident in the removed uterus.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endParaRPr lang="en-IN" dirty="0" smtClean="0"/>
          </a:p>
          <a:p>
            <a:pPr>
              <a:buNone/>
            </a:pPr>
            <a:r>
              <a:rPr lang="en-IN" smtClean="0"/>
              <a:t>                                      Thank you 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 descr="older_smiling_womanmeno37"/>
          <p:cNvPicPr>
            <a:picLocks noChangeAspect="1" noChangeArrowheads="1"/>
          </p:cNvPicPr>
          <p:nvPr/>
        </p:nvPicPr>
        <p:blipFill>
          <a:blip r:embed="rId2">
            <a:lum bright="42000" contrast="-5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400050" y="762000"/>
            <a:ext cx="87439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 b="1">
                <a:solidFill>
                  <a:schemeClr val="tx2"/>
                </a:solidFill>
              </a:rPr>
              <a:t>Stages of Menopause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1905000"/>
            <a:ext cx="7848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dirty="0" err="1"/>
              <a:t>Perimenopause</a:t>
            </a:r>
            <a:r>
              <a:rPr lang="en-US" sz="2800" dirty="0"/>
              <a:t> – may have erratic cycles, hot flashes, and vaginal dryness; lasts from about 2 years prior to LMP to 2 years after the official “last” LMP.  Average age </a:t>
            </a:r>
            <a:r>
              <a:rPr lang="en-US" sz="2800" dirty="0" smtClean="0"/>
              <a:t>52 </a:t>
            </a:r>
            <a:r>
              <a:rPr lang="en-US" sz="2800" dirty="0"/>
              <a:t>years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dirty="0"/>
              <a:t>Menopause – refers to final last menstrual period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dirty="0"/>
              <a:t>Postmenopausal – from “final” LMP on; women spend about 1/3 of their lives in postmenopausal period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2571750" y="2095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IN"/>
          </a:p>
        </p:txBody>
      </p:sp>
      <p:pic>
        <p:nvPicPr>
          <p:cNvPr id="54274" name="Picture 2" descr="meno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600"/>
            <a:ext cx="9144000" cy="701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6" name="Picture 2" descr="older_smiling_womanmeno37"/>
          <p:cNvPicPr>
            <a:picLocks noChangeAspect="1" noChangeArrowheads="1"/>
          </p:cNvPicPr>
          <p:nvPr/>
        </p:nvPicPr>
        <p:blipFill>
          <a:blip r:embed="rId2">
            <a:lum bright="42000" contrast="-54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8067" name="Rectangle 3"/>
          <p:cNvSpPr>
            <a:spLocks noRot="1"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4400">
                <a:solidFill>
                  <a:schemeClr val="tx2"/>
                </a:solidFill>
              </a:rPr>
              <a:t>Menopause:  Etiology</a:t>
            </a:r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Natural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Surgical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Premature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Post-chemotherapy/radiation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POST MENOPAUSAL BLEEDING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IN" b="1" dirty="0" smtClean="0"/>
              <a:t>Bleeding per vagina following established menopause</a:t>
            </a:r>
          </a:p>
          <a:p>
            <a:pPr>
              <a:buNone/>
            </a:pPr>
            <a:r>
              <a:rPr lang="en-IN" b="1" dirty="0" smtClean="0"/>
              <a:t>      is called postmenopausal bleeding.</a:t>
            </a:r>
          </a:p>
          <a:p>
            <a:r>
              <a:rPr lang="en-IN" dirty="0" smtClean="0"/>
              <a:t>The significance of postmenopausal </a:t>
            </a:r>
            <a:r>
              <a:rPr lang="en-IN" dirty="0" err="1" smtClean="0"/>
              <a:t>bleeding,whatever</a:t>
            </a:r>
            <a:r>
              <a:rPr lang="en-IN" dirty="0" smtClean="0"/>
              <a:t> slight it may be, should not be underestimated.</a:t>
            </a:r>
          </a:p>
          <a:p>
            <a:r>
              <a:rPr lang="en-IN" b="1" dirty="0" smtClean="0"/>
              <a:t>As many as one-third of the cases are due to malignancy. </a:t>
            </a:r>
            <a:r>
              <a:rPr lang="en-IN" dirty="0" smtClean="0"/>
              <a:t>The same importance is also given to</a:t>
            </a:r>
          </a:p>
          <a:p>
            <a:pPr>
              <a:buNone/>
            </a:pPr>
            <a:r>
              <a:rPr lang="en-IN" dirty="0" smtClean="0"/>
              <a:t>    </a:t>
            </a:r>
            <a:r>
              <a:rPr lang="en-IN" dirty="0" smtClean="0"/>
              <a:t>those cases where normal menstruation continues </a:t>
            </a:r>
            <a:r>
              <a:rPr lang="en-IN" dirty="0" smtClean="0"/>
              <a:t>even beyond </a:t>
            </a:r>
            <a:r>
              <a:rPr lang="en-IN" dirty="0" smtClean="0"/>
              <a:t>the age of 55 years.</a:t>
            </a:r>
          </a:p>
          <a:p>
            <a:pPr>
              <a:buNone/>
            </a:pPr>
            <a:r>
              <a:rPr lang="en-IN" dirty="0" smtClean="0"/>
              <a:t>  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>Causes</a:t>
            </a:r>
            <a:br>
              <a:rPr lang="en-IN" b="1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92500" lnSpcReduction="10000"/>
          </a:bodyPr>
          <a:lstStyle/>
          <a:p>
            <a:r>
              <a:rPr lang="en-IN" dirty="0" smtClean="0"/>
              <a:t>The causes of postmenopausal bleeding are :</a:t>
            </a:r>
          </a:p>
          <a:p>
            <a:r>
              <a:rPr lang="en-IN" dirty="0" smtClean="0"/>
              <a:t>Senile </a:t>
            </a:r>
            <a:r>
              <a:rPr lang="en-IN" dirty="0" err="1" smtClean="0"/>
              <a:t>endometritis</a:t>
            </a:r>
            <a:r>
              <a:rPr lang="en-IN" dirty="0" smtClean="0"/>
              <a:t> </a:t>
            </a:r>
          </a:p>
          <a:p>
            <a:r>
              <a:rPr lang="en-IN" dirty="0" smtClean="0"/>
              <a:t>Atrophic </a:t>
            </a:r>
            <a:r>
              <a:rPr lang="en-IN" dirty="0" err="1" smtClean="0"/>
              <a:t>endometrium</a:t>
            </a:r>
            <a:r>
              <a:rPr lang="en-IN" dirty="0" smtClean="0"/>
              <a:t>.</a:t>
            </a:r>
          </a:p>
          <a:p>
            <a:r>
              <a:rPr lang="en-IN" dirty="0" smtClean="0"/>
              <a:t>Endometrial hyperplasia </a:t>
            </a:r>
          </a:p>
          <a:p>
            <a:r>
              <a:rPr lang="en-IN" dirty="0" smtClean="0"/>
              <a:t>Dysfunctional uterine bleeding.</a:t>
            </a:r>
          </a:p>
          <a:p>
            <a:r>
              <a:rPr lang="en-IN" dirty="0" smtClean="0"/>
              <a:t>Genital malignancy.</a:t>
            </a:r>
          </a:p>
          <a:p>
            <a:r>
              <a:rPr lang="en-IN" dirty="0" smtClean="0"/>
              <a:t>−− Carcinoma of the cervix, </a:t>
            </a:r>
            <a:r>
              <a:rPr lang="en-IN" dirty="0" err="1" smtClean="0"/>
              <a:t>endometrium</a:t>
            </a:r>
            <a:r>
              <a:rPr lang="en-IN" dirty="0" smtClean="0"/>
              <a:t>,</a:t>
            </a:r>
          </a:p>
          <a:p>
            <a:r>
              <a:rPr lang="en-IN" dirty="0" smtClean="0"/>
              <a:t>vagina, vulva and Fallopian tube.</a:t>
            </a:r>
          </a:p>
          <a:p>
            <a:r>
              <a:rPr lang="en-IN" dirty="0" smtClean="0"/>
              <a:t>−− Sarcoma uterus.</a:t>
            </a:r>
          </a:p>
          <a:p>
            <a:r>
              <a:rPr lang="en-IN" dirty="0" smtClean="0"/>
              <a:t>−− </a:t>
            </a:r>
            <a:r>
              <a:rPr lang="en-IN" dirty="0" err="1" smtClean="0"/>
              <a:t>Granulosa</a:t>
            </a:r>
            <a:r>
              <a:rPr lang="en-IN" dirty="0" smtClean="0"/>
              <a:t> cell </a:t>
            </a:r>
            <a:r>
              <a:rPr lang="en-IN" dirty="0" err="1" smtClean="0"/>
              <a:t>tumor</a:t>
            </a:r>
            <a:r>
              <a:rPr lang="en-IN" dirty="0" smtClean="0"/>
              <a:t> of the ovary.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CAUSES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 fontScale="85000" lnSpcReduction="20000"/>
          </a:bodyPr>
          <a:lstStyle/>
          <a:p>
            <a:r>
              <a:rPr lang="en-IN" dirty="0" smtClean="0"/>
              <a:t>Uterine polyp.</a:t>
            </a:r>
          </a:p>
          <a:p>
            <a:r>
              <a:rPr lang="en-IN" dirty="0" smtClean="0"/>
              <a:t>Tubercular </a:t>
            </a:r>
            <a:r>
              <a:rPr lang="en-IN" dirty="0" err="1" smtClean="0"/>
              <a:t>endometritis</a:t>
            </a:r>
            <a:r>
              <a:rPr lang="en-IN" dirty="0" smtClean="0"/>
              <a:t>.</a:t>
            </a:r>
          </a:p>
          <a:p>
            <a:r>
              <a:rPr lang="en-IN" dirty="0" smtClean="0"/>
              <a:t>Cervical erosion and polyp.</a:t>
            </a:r>
          </a:p>
          <a:p>
            <a:r>
              <a:rPr lang="en-IN" dirty="0" smtClean="0"/>
              <a:t>Senile </a:t>
            </a:r>
            <a:r>
              <a:rPr lang="en-IN" dirty="0" err="1" smtClean="0"/>
              <a:t>vaginitis</a:t>
            </a:r>
            <a:r>
              <a:rPr lang="en-IN" dirty="0" smtClean="0"/>
              <a:t>.</a:t>
            </a:r>
          </a:p>
          <a:p>
            <a:r>
              <a:rPr lang="en-IN" dirty="0" err="1" smtClean="0"/>
              <a:t>Decubitus</a:t>
            </a:r>
            <a:r>
              <a:rPr lang="en-IN" dirty="0" smtClean="0"/>
              <a:t> ulcer.</a:t>
            </a:r>
          </a:p>
          <a:p>
            <a:r>
              <a:rPr lang="en-IN" dirty="0" smtClean="0"/>
              <a:t>Retained and forgotten foreign body such as </a:t>
            </a:r>
            <a:r>
              <a:rPr lang="en-IN" dirty="0" err="1" smtClean="0"/>
              <a:t>pessary</a:t>
            </a:r>
            <a:r>
              <a:rPr lang="en-IN" dirty="0" smtClean="0"/>
              <a:t> or IUCD.</a:t>
            </a:r>
          </a:p>
          <a:p>
            <a:r>
              <a:rPr lang="en-IN" dirty="0" smtClean="0"/>
              <a:t>Withdrawal bleeding following </a:t>
            </a:r>
            <a:r>
              <a:rPr lang="en-IN" dirty="0" err="1" smtClean="0"/>
              <a:t>estrogen</a:t>
            </a:r>
            <a:r>
              <a:rPr lang="en-IN" dirty="0" smtClean="0"/>
              <a:t> intake.</a:t>
            </a:r>
          </a:p>
          <a:p>
            <a:r>
              <a:rPr lang="en-IN" dirty="0" smtClean="0"/>
              <a:t>Urethral </a:t>
            </a:r>
            <a:r>
              <a:rPr lang="en-IN" dirty="0" err="1" smtClean="0"/>
              <a:t>caruncle</a:t>
            </a:r>
            <a:r>
              <a:rPr lang="en-IN" dirty="0" smtClean="0"/>
              <a:t>, polyp, </a:t>
            </a:r>
            <a:r>
              <a:rPr lang="en-IN" dirty="0" err="1" smtClean="0"/>
              <a:t>prolapse</a:t>
            </a:r>
            <a:r>
              <a:rPr lang="en-IN" dirty="0" smtClean="0"/>
              <a:t> mucosa or carcinoma.</a:t>
            </a:r>
          </a:p>
          <a:p>
            <a:r>
              <a:rPr lang="en-IN" dirty="0" smtClean="0"/>
              <a:t>Unknown is about 25 percent. </a:t>
            </a:r>
            <a:r>
              <a:rPr lang="en-IN" b="1" dirty="0" smtClean="0"/>
              <a:t>The incidence</a:t>
            </a:r>
          </a:p>
          <a:p>
            <a:pPr>
              <a:buNone/>
            </a:pPr>
            <a:r>
              <a:rPr lang="en-IN" b="1" dirty="0" smtClean="0"/>
              <a:t>however decreases with wider use of hysteroscopy</a:t>
            </a:r>
            <a:r>
              <a:rPr lang="en-IN" b="1" i="1" dirty="0" smtClean="0"/>
              <a:t>.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b="1" dirty="0" smtClean="0"/>
              <a:t> Common causes of postmenopausal bleeding</a:t>
            </a:r>
          </a:p>
          <a:p>
            <a:pPr>
              <a:buNone/>
            </a:pPr>
            <a:r>
              <a:rPr lang="en-IN" b="1" dirty="0" smtClean="0"/>
              <a:t>• Genital malignancy</a:t>
            </a:r>
          </a:p>
          <a:p>
            <a:pPr>
              <a:buNone/>
            </a:pPr>
            <a:r>
              <a:rPr lang="en-IN" b="1" dirty="0" smtClean="0"/>
              <a:t>• DUB</a:t>
            </a:r>
          </a:p>
          <a:p>
            <a:pPr>
              <a:buNone/>
            </a:pPr>
            <a:r>
              <a:rPr lang="en-IN" b="1" dirty="0" smtClean="0"/>
              <a:t>• Senile </a:t>
            </a:r>
            <a:r>
              <a:rPr lang="en-IN" b="1" dirty="0" err="1" smtClean="0"/>
              <a:t>endometritis</a:t>
            </a:r>
            <a:endParaRPr lang="en-IN" b="1" dirty="0" smtClean="0"/>
          </a:p>
          <a:p>
            <a:pPr>
              <a:buNone/>
            </a:pPr>
            <a:r>
              <a:rPr lang="en-IN" b="1" dirty="0" smtClean="0"/>
              <a:t>• </a:t>
            </a:r>
            <a:r>
              <a:rPr lang="en-IN" b="1" dirty="0" err="1" smtClean="0"/>
              <a:t>Decubitus</a:t>
            </a:r>
            <a:r>
              <a:rPr lang="en-IN" b="1" dirty="0" smtClean="0"/>
              <a:t> ulcer</a:t>
            </a:r>
          </a:p>
          <a:p>
            <a:pPr>
              <a:buNone/>
            </a:pPr>
            <a:r>
              <a:rPr lang="en-IN" b="1" dirty="0" smtClean="0"/>
              <a:t>• Urethral </a:t>
            </a:r>
            <a:r>
              <a:rPr lang="en-IN" b="1" dirty="0" err="1" smtClean="0"/>
              <a:t>caruncle</a:t>
            </a:r>
            <a:endParaRPr lang="en-IN" b="1" dirty="0" smtClean="0"/>
          </a:p>
          <a:p>
            <a:pPr>
              <a:buNone/>
            </a:pPr>
            <a:r>
              <a:rPr lang="en-IN" b="1" dirty="0" smtClean="0"/>
              <a:t>• Retained </a:t>
            </a:r>
            <a:r>
              <a:rPr lang="en-IN" b="1" dirty="0" err="1" smtClean="0"/>
              <a:t>pessary</a:t>
            </a:r>
            <a:r>
              <a:rPr lang="en-IN" b="1" dirty="0" smtClean="0"/>
              <a:t> or IUCD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1159</Words>
  <Application>Microsoft Office PowerPoint</Application>
  <PresentationFormat>On-screen Show (4:3)</PresentationFormat>
  <Paragraphs>141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POST MENOPAUSAL BLEEDING </vt:lpstr>
      <vt:lpstr>Slide 2</vt:lpstr>
      <vt:lpstr>Slide 3</vt:lpstr>
      <vt:lpstr>Slide 4</vt:lpstr>
      <vt:lpstr>Slide 5</vt:lpstr>
      <vt:lpstr>POST MENOPAUSAL BLEEDING</vt:lpstr>
      <vt:lpstr>Causes </vt:lpstr>
      <vt:lpstr>CAUSES</vt:lpstr>
      <vt:lpstr>Slide 9</vt:lpstr>
      <vt:lpstr>Investigations</vt:lpstr>
      <vt:lpstr>Slide 11</vt:lpstr>
      <vt:lpstr>Slide 12</vt:lpstr>
      <vt:lpstr>Slide 13</vt:lpstr>
      <vt:lpstr>Slide 14</vt:lpstr>
      <vt:lpstr>Slide 15</vt:lpstr>
      <vt:lpstr>DIAGNOSIS</vt:lpstr>
      <vt:lpstr>Tissue Diagnosis</vt:lpstr>
      <vt:lpstr>Diagnostic evaluation</vt:lpstr>
      <vt:lpstr>Diagnosis</vt:lpstr>
      <vt:lpstr>Slide 20</vt:lpstr>
      <vt:lpstr>Slide 21</vt:lpstr>
      <vt:lpstr>Diagnostic evaluation</vt:lpstr>
      <vt:lpstr>TREATMENT 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MENOPAUSAL BLEEDING </dc:title>
  <dc:creator>kaytri swamy</dc:creator>
  <cp:lastModifiedBy>kaytri swamy</cp:lastModifiedBy>
  <cp:revision>20</cp:revision>
  <dcterms:created xsi:type="dcterms:W3CDTF">2020-04-27T16:19:53Z</dcterms:created>
  <dcterms:modified xsi:type="dcterms:W3CDTF">2020-04-28T04:57:18Z</dcterms:modified>
</cp:coreProperties>
</file>