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showPr>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Calibri"/>
          <a:ea typeface="Calibri"/>
          <a:cs typeface="Calibri"/>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9" d="100"/>
          <a:sy n="39" d="100"/>
        </p:scale>
        <p:origin x="-51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4" name="Shape 24"/>
          <p:cNvSpPr>
            <a:spLocks noGrp="1" noRot="1" noChangeAspect="1"/>
          </p:cNvSpPr>
          <p:nvPr>
            <p:ph type="sldImg"/>
          </p:nvPr>
        </p:nvSpPr>
        <p:spPr>
          <a:xfrm>
            <a:off x="1143000" y="685800"/>
            <a:ext cx="4572000" cy="3429000"/>
          </a:xfrm>
          <a:prstGeom prst="rect">
            <a:avLst/>
          </a:prstGeom>
        </p:spPr>
        <p:txBody>
          <a:bodyPr/>
          <a:lstStyle/>
          <a:p>
            <a:endParaRPr/>
          </a:p>
        </p:txBody>
      </p:sp>
      <p:sp>
        <p:nvSpPr>
          <p:cNvPr id="25" name="Shape 25"/>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a:latin typeface="+mj-lt"/>
        <a:ea typeface="+mj-ea"/>
        <a:cs typeface="+mj-cs"/>
        <a:sym typeface="Helvetica Neue"/>
      </a:defRPr>
    </a:lvl1pPr>
    <a:lvl2pPr indent="228600" latinLnBrk="0">
      <a:defRPr>
        <a:latin typeface="+mj-lt"/>
        <a:ea typeface="+mj-ea"/>
        <a:cs typeface="+mj-cs"/>
        <a:sym typeface="Helvetica Neue"/>
      </a:defRPr>
    </a:lvl2pPr>
    <a:lvl3pPr indent="457200" latinLnBrk="0">
      <a:defRPr>
        <a:latin typeface="+mj-lt"/>
        <a:ea typeface="+mj-ea"/>
        <a:cs typeface="+mj-cs"/>
        <a:sym typeface="Helvetica Neue"/>
      </a:defRPr>
    </a:lvl3pPr>
    <a:lvl4pPr indent="685800" latinLnBrk="0">
      <a:defRPr>
        <a:latin typeface="+mj-lt"/>
        <a:ea typeface="+mj-ea"/>
        <a:cs typeface="+mj-cs"/>
        <a:sym typeface="Helvetica Neue"/>
      </a:defRPr>
    </a:lvl4pPr>
    <a:lvl5pPr indent="914400" latinLnBrk="0">
      <a:defRPr>
        <a:latin typeface="+mj-lt"/>
        <a:ea typeface="+mj-ea"/>
        <a:cs typeface="+mj-cs"/>
        <a:sym typeface="Helvetica Neue"/>
      </a:defRPr>
    </a:lvl5pPr>
    <a:lvl6pPr indent="1143000" latinLnBrk="0">
      <a:defRPr>
        <a:latin typeface="+mj-lt"/>
        <a:ea typeface="+mj-ea"/>
        <a:cs typeface="+mj-cs"/>
        <a:sym typeface="Helvetica Neue"/>
      </a:defRPr>
    </a:lvl6pPr>
    <a:lvl7pPr indent="1371600" latinLnBrk="0">
      <a:defRPr>
        <a:latin typeface="+mj-lt"/>
        <a:ea typeface="+mj-ea"/>
        <a:cs typeface="+mj-cs"/>
        <a:sym typeface="Helvetica Neue"/>
      </a:defRPr>
    </a:lvl7pPr>
    <a:lvl8pPr indent="1600200" latinLnBrk="0">
      <a:defRPr>
        <a:latin typeface="+mj-lt"/>
        <a:ea typeface="+mj-ea"/>
        <a:cs typeface="+mj-cs"/>
        <a:sym typeface="Helvetica Neue"/>
      </a:defRPr>
    </a:lvl8pPr>
    <a:lvl9pPr indent="1828800" latinLnBrk="0">
      <a:defRPr>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11"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Default 0">
    <p:spTree>
      <p:nvGrpSpPr>
        <p:cNvPr id="1" name=""/>
        <p:cNvGrpSpPr/>
        <p:nvPr/>
      </p:nvGrpSpPr>
      <p:grpSpPr>
        <a:xfrm>
          <a:off x="0" y="0"/>
          <a:ext cx="0" cy="0"/>
          <a:chOff x="0" y="0"/>
          <a:chExt cx="0" cy="0"/>
        </a:xfrm>
      </p:grpSpPr>
      <p:sp>
        <p:nvSpPr>
          <p:cNvPr id="18"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457200" y="274637"/>
            <a:ext cx="8229600" cy="1325563"/>
          </a:xfrm>
          <a:prstGeom prst="rect">
            <a:avLst/>
          </a:prstGeom>
          <a:ln w="12700">
            <a:miter lim="400000"/>
          </a:ln>
          <a:extLst>
            <a:ext uri="{C572A759-6A51-4108-AA02-DFA0A04FC94B}">
              <ma14:wrappingTextBoxFlag xmlns:ma14="http://schemas.microsoft.com/office/mac/drawingml/2011/main" xmlns="" val="1"/>
            </a:ext>
          </a:extLst>
        </p:spPr>
        <p:txBody>
          <a:bodyPr lIns="0" tIns="0" rIns="0" bIns="0"/>
          <a:lstStyle/>
          <a:p>
            <a:r>
              <a:t>Title Text</a:t>
            </a:r>
          </a:p>
        </p:txBody>
      </p:sp>
      <p:sp>
        <p:nvSpPr>
          <p:cNvPr id="3" name="Body Level One…"/>
          <p:cNvSpPr txBox="1">
            <a:spLocks noGrp="1"/>
          </p:cNvSpPr>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xmlns="" val="1"/>
            </a:ext>
          </a:extLst>
        </p:spPr>
        <p:txBody>
          <a:bodyPr lIns="0" tIns="0" rIns="0" bIns="0"/>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6923037" y="9944100"/>
            <a:ext cx="252464" cy="266700"/>
          </a:xfrm>
          <a:prstGeom prst="rect">
            <a:avLst/>
          </a:prstGeom>
          <a:ln w="12700">
            <a:miter lim="400000"/>
          </a:ln>
        </p:spPr>
        <p:txBody>
          <a:bodyPr wrap="none" lIns="0" tIns="0" rIns="0" bIns="0">
            <a:spAutoFit/>
          </a:bodyPr>
          <a:lstStyle>
            <a:lvl1pPr algn="r"/>
          </a:lstStyle>
          <a:p>
            <a:fld id="{86CB4B4D-7CA3-9044-876B-883B54F8677D}" type="slidenum">
              <a:rPr/>
              <a:p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1F497D"/>
          </a:solidFill>
          <a:uFillTx/>
          <a:latin typeface="Calibri"/>
          <a:ea typeface="Calibri"/>
          <a:cs typeface="Calibri"/>
          <a:sym typeface="Calibri"/>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1F497D"/>
          </a:solidFill>
          <a:uFillTx/>
          <a:latin typeface="Calibri"/>
          <a:ea typeface="Calibri"/>
          <a:cs typeface="Calibri"/>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1F497D"/>
          </a:solidFill>
          <a:uFillTx/>
          <a:latin typeface="Calibri"/>
          <a:ea typeface="Calibri"/>
          <a:cs typeface="Calibri"/>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1F497D"/>
          </a:solidFill>
          <a:uFillTx/>
          <a:latin typeface="Calibri"/>
          <a:ea typeface="Calibri"/>
          <a:cs typeface="Calibri"/>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1F497D"/>
          </a:solidFill>
          <a:uFillTx/>
          <a:latin typeface="Calibri"/>
          <a:ea typeface="Calibri"/>
          <a:cs typeface="Calibri"/>
          <a:sym typeface="Calibri"/>
        </a:defRPr>
      </a:lvl5pPr>
      <a:lvl6pPr marL="0" marR="0" indent="457200" algn="ctr" defTabSz="914400" rtl="0" latinLnBrk="0">
        <a:lnSpc>
          <a:spcPct val="100000"/>
        </a:lnSpc>
        <a:spcBef>
          <a:spcPts val="0"/>
        </a:spcBef>
        <a:spcAft>
          <a:spcPts val="0"/>
        </a:spcAft>
        <a:buClrTx/>
        <a:buSzTx/>
        <a:buFontTx/>
        <a:buNone/>
        <a:tabLst/>
        <a:defRPr sz="4400" b="0" i="0" u="none" strike="noStrike" cap="none" spc="0" baseline="0">
          <a:ln>
            <a:noFill/>
          </a:ln>
          <a:solidFill>
            <a:srgbClr val="1F497D"/>
          </a:solidFill>
          <a:uFillTx/>
          <a:latin typeface="Calibri"/>
          <a:ea typeface="Calibri"/>
          <a:cs typeface="Calibri"/>
          <a:sym typeface="Calibri"/>
        </a:defRPr>
      </a:lvl6pPr>
      <a:lvl7pPr marL="0" marR="0" indent="914400" algn="ctr" defTabSz="914400" rtl="0" latinLnBrk="0">
        <a:lnSpc>
          <a:spcPct val="100000"/>
        </a:lnSpc>
        <a:spcBef>
          <a:spcPts val="0"/>
        </a:spcBef>
        <a:spcAft>
          <a:spcPts val="0"/>
        </a:spcAft>
        <a:buClrTx/>
        <a:buSzTx/>
        <a:buFontTx/>
        <a:buNone/>
        <a:tabLst/>
        <a:defRPr sz="4400" b="0" i="0" u="none" strike="noStrike" cap="none" spc="0" baseline="0">
          <a:ln>
            <a:noFill/>
          </a:ln>
          <a:solidFill>
            <a:srgbClr val="1F497D"/>
          </a:solidFill>
          <a:uFillTx/>
          <a:latin typeface="Calibri"/>
          <a:ea typeface="Calibri"/>
          <a:cs typeface="Calibri"/>
          <a:sym typeface="Calibri"/>
        </a:defRPr>
      </a:lvl7pPr>
      <a:lvl8pPr marL="0" marR="0" indent="1371600" algn="ctr" defTabSz="914400" rtl="0" latinLnBrk="0">
        <a:lnSpc>
          <a:spcPct val="100000"/>
        </a:lnSpc>
        <a:spcBef>
          <a:spcPts val="0"/>
        </a:spcBef>
        <a:spcAft>
          <a:spcPts val="0"/>
        </a:spcAft>
        <a:buClrTx/>
        <a:buSzTx/>
        <a:buFontTx/>
        <a:buNone/>
        <a:tabLst/>
        <a:defRPr sz="4400" b="0" i="0" u="none" strike="noStrike" cap="none" spc="0" baseline="0">
          <a:ln>
            <a:noFill/>
          </a:ln>
          <a:solidFill>
            <a:srgbClr val="1F497D"/>
          </a:solidFill>
          <a:uFillTx/>
          <a:latin typeface="Calibri"/>
          <a:ea typeface="Calibri"/>
          <a:cs typeface="Calibri"/>
          <a:sym typeface="Calibri"/>
        </a:defRPr>
      </a:lvl8pPr>
      <a:lvl9pPr marL="0" marR="0" indent="1828800" algn="ctr" defTabSz="914400" rtl="0" latinLnBrk="0">
        <a:lnSpc>
          <a:spcPct val="100000"/>
        </a:lnSpc>
        <a:spcBef>
          <a:spcPts val="0"/>
        </a:spcBef>
        <a:spcAft>
          <a:spcPts val="0"/>
        </a:spcAft>
        <a:buClrTx/>
        <a:buSzTx/>
        <a:buFontTx/>
        <a:buNone/>
        <a:tabLst/>
        <a:defRPr sz="4400" b="0" i="0" u="none" strike="noStrike" cap="none" spc="0" baseline="0">
          <a:ln>
            <a:noFill/>
          </a:ln>
          <a:solidFill>
            <a:srgbClr val="1F497D"/>
          </a:solidFill>
          <a:uFillTx/>
          <a:latin typeface="Calibri"/>
          <a:ea typeface="Calibri"/>
          <a:cs typeface="Calibri"/>
          <a:sym typeface="Calibri"/>
        </a:defRPr>
      </a:lvl9pPr>
    </p:titleStyle>
    <p:bodyStyle>
      <a:lvl1pPr marL="342900" marR="0" indent="-34290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Calibri"/>
          <a:ea typeface="Calibri"/>
          <a:cs typeface="Calibri"/>
          <a:sym typeface="Calibri"/>
        </a:defRPr>
      </a:lvl1pPr>
      <a:lvl2pPr marL="457200" marR="0" indent="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Calibri"/>
          <a:ea typeface="Calibri"/>
          <a:cs typeface="Calibri"/>
          <a:sym typeface="Calibri"/>
        </a:defRPr>
      </a:lvl2pPr>
      <a:lvl3pPr marL="914400" marR="0" indent="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Calibri"/>
          <a:ea typeface="Calibri"/>
          <a:cs typeface="Calibri"/>
          <a:sym typeface="Calibri"/>
        </a:defRPr>
      </a:lvl3pPr>
      <a:lvl4pPr marL="1371600" marR="0" indent="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Calibri"/>
          <a:ea typeface="Calibri"/>
          <a:cs typeface="Calibri"/>
          <a:sym typeface="Calibri"/>
        </a:defRPr>
      </a:lvl4pPr>
      <a:lvl5pPr marL="1828800" marR="0" indent="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Calibri"/>
          <a:ea typeface="Calibri"/>
          <a:cs typeface="Calibri"/>
          <a:sym typeface="Calibri"/>
        </a:defRPr>
      </a:lvl5pPr>
      <a:lvl6pPr marL="2286000" marR="0" indent="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Calibri"/>
          <a:ea typeface="Calibri"/>
          <a:cs typeface="Calibri"/>
          <a:sym typeface="Calibri"/>
        </a:defRPr>
      </a:lvl6pPr>
      <a:lvl7pPr marL="2743200" marR="0" indent="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Calibri"/>
          <a:ea typeface="Calibri"/>
          <a:cs typeface="Calibri"/>
          <a:sym typeface="Calibri"/>
        </a:defRPr>
      </a:lvl7pPr>
      <a:lvl8pPr marL="3200400" marR="0" indent="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Calibri"/>
          <a:ea typeface="Calibri"/>
          <a:cs typeface="Calibri"/>
          <a:sym typeface="Calibri"/>
        </a:defRPr>
      </a:lvl8pPr>
      <a:lvl9pPr marL="3657600" marR="0" indent="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Calibri"/>
          <a:ea typeface="Calibri"/>
          <a:cs typeface="Calibri"/>
          <a:sym typeface="Calibri"/>
        </a:defRPr>
      </a:lvl9pPr>
    </p:bodyStyle>
    <p:otherStyle>
      <a:lvl1pPr marL="0" marR="0" indent="0" algn="r"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28" name="CAUSES AND ONSET OF LABOUR"/>
          <p:cNvSpPr txBox="1"/>
          <p:nvPr/>
        </p:nvSpPr>
        <p:spPr>
          <a:xfrm>
            <a:off x="827087" y="1609725"/>
            <a:ext cx="8613776" cy="662628"/>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5300"/>
              </a:lnSpc>
              <a:defRPr sz="4400" b="1"/>
            </a:lvl1pPr>
          </a:lstStyle>
          <a:p>
            <a:r>
              <a:t>CAUSES AND ONSET OF LABOUR</a:t>
            </a:r>
          </a:p>
        </p:txBody>
      </p:sp>
      <p:sp>
        <p:nvSpPr>
          <p:cNvPr id="29" name="PRESENTATION:…"/>
          <p:cNvSpPr txBox="1"/>
          <p:nvPr/>
        </p:nvSpPr>
        <p:spPr>
          <a:xfrm>
            <a:off x="4176712" y="3495675"/>
            <a:ext cx="4319588" cy="45974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655637">
              <a:lnSpc>
                <a:spcPts val="3900"/>
              </a:lnSpc>
              <a:defRPr sz="2500"/>
            </a:pPr>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Rectangle"/>
          <p:cNvSpPr/>
          <p:nvPr/>
        </p:nvSpPr>
        <p:spPr>
          <a:xfrm>
            <a:off x="-1" y="0"/>
            <a:ext cx="9144002" cy="6858000"/>
          </a:xfrm>
          <a:prstGeom prst="rect">
            <a:avLst/>
          </a:prstGeom>
          <a:blipFill>
            <a:blip r:embed="rId2"/>
            <a:stretch>
              <a:fillRect/>
            </a:stretch>
          </a:blipFill>
          <a:ln w="12700">
            <a:miter lim="400000"/>
          </a:ln>
        </p:spPr>
        <p:txBody>
          <a:bodyPr lIns="45719" rIns="45719"/>
          <a:lstStyle/>
          <a:p>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78" name="Phase 1…"/>
          <p:cNvSpPr txBox="1"/>
          <p:nvPr/>
        </p:nvSpPr>
        <p:spPr>
          <a:xfrm>
            <a:off x="641350" y="269875"/>
            <a:ext cx="1592263" cy="60507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171450">
              <a:lnSpc>
                <a:spcPts val="2400"/>
              </a:lnSpc>
              <a:defRPr sz="2000" b="1"/>
            </a:pPr>
            <a:r>
              <a:t>Phase 1</a:t>
            </a:r>
          </a:p>
          <a:p>
            <a:pPr indent="171450">
              <a:lnSpc>
                <a:spcPts val="2400"/>
              </a:lnSpc>
              <a:defRPr sz="2000" b="1"/>
            </a:pPr>
            <a:r>
              <a:t>Quiescence</a:t>
            </a:r>
          </a:p>
        </p:txBody>
      </p:sp>
      <p:sp>
        <p:nvSpPr>
          <p:cNvPr id="79" name="Phase 2…"/>
          <p:cNvSpPr txBox="1"/>
          <p:nvPr/>
        </p:nvSpPr>
        <p:spPr>
          <a:xfrm>
            <a:off x="2997200" y="269875"/>
            <a:ext cx="1463675" cy="60507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1587">
              <a:lnSpc>
                <a:spcPts val="2400"/>
              </a:lnSpc>
              <a:defRPr sz="2000" b="1"/>
            </a:pPr>
            <a:r>
              <a:t>Phase 2</a:t>
            </a:r>
          </a:p>
          <a:p>
            <a:pPr indent="1587">
              <a:lnSpc>
                <a:spcPts val="2400"/>
              </a:lnSpc>
              <a:defRPr sz="2000" b="1"/>
            </a:pPr>
            <a:r>
              <a:t>Activation</a:t>
            </a:r>
          </a:p>
        </p:txBody>
      </p:sp>
      <p:sp>
        <p:nvSpPr>
          <p:cNvPr id="80" name="Phase 3…"/>
          <p:cNvSpPr txBox="1"/>
          <p:nvPr/>
        </p:nvSpPr>
        <p:spPr>
          <a:xfrm>
            <a:off x="5268912" y="269875"/>
            <a:ext cx="1609726" cy="60507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28575">
              <a:lnSpc>
                <a:spcPts val="2400"/>
              </a:lnSpc>
              <a:defRPr sz="2000" b="1"/>
            </a:pPr>
            <a:r>
              <a:t>Phase 3</a:t>
            </a:r>
          </a:p>
          <a:p>
            <a:pPr indent="28575">
              <a:lnSpc>
                <a:spcPts val="2400"/>
              </a:lnSpc>
              <a:defRPr sz="2000" b="1"/>
            </a:pPr>
            <a:r>
              <a:t>Stimulation</a:t>
            </a:r>
          </a:p>
        </p:txBody>
      </p:sp>
      <p:sp>
        <p:nvSpPr>
          <p:cNvPr id="81" name="Phase 4…"/>
          <p:cNvSpPr txBox="1"/>
          <p:nvPr/>
        </p:nvSpPr>
        <p:spPr>
          <a:xfrm>
            <a:off x="7404100" y="269875"/>
            <a:ext cx="1466850" cy="60507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79375">
              <a:lnSpc>
                <a:spcPts val="2400"/>
              </a:lnSpc>
              <a:defRPr sz="2000" b="1"/>
            </a:pPr>
            <a:r>
              <a:t>Phase 4</a:t>
            </a:r>
          </a:p>
          <a:p>
            <a:pPr indent="79375">
              <a:lnSpc>
                <a:spcPts val="2400"/>
              </a:lnSpc>
              <a:defRPr sz="2000" b="1"/>
            </a:pPr>
            <a:r>
              <a:t>Involution</a:t>
            </a:r>
          </a:p>
        </p:txBody>
      </p:sp>
      <p:sp>
        <p:nvSpPr>
          <p:cNvPr id="82" name="Prelude to…"/>
          <p:cNvSpPr txBox="1"/>
          <p:nvPr/>
        </p:nvSpPr>
        <p:spPr>
          <a:xfrm>
            <a:off x="471487" y="1489075"/>
            <a:ext cx="1536701" cy="60507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2400"/>
              </a:lnSpc>
              <a:defRPr sz="2000" b="1"/>
            </a:pPr>
            <a:r>
              <a:t>Prelude to</a:t>
            </a:r>
          </a:p>
          <a:p>
            <a:pPr>
              <a:lnSpc>
                <a:spcPts val="2400"/>
              </a:lnSpc>
              <a:defRPr sz="2000" b="1"/>
            </a:pPr>
            <a:r>
              <a:t>parturition</a:t>
            </a:r>
          </a:p>
        </p:txBody>
      </p:sp>
      <p:sp>
        <p:nvSpPr>
          <p:cNvPr id="83" name="Preparation…"/>
          <p:cNvSpPr txBox="1"/>
          <p:nvPr/>
        </p:nvSpPr>
        <p:spPr>
          <a:xfrm>
            <a:off x="2535237" y="1489075"/>
            <a:ext cx="1638301" cy="60507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115887">
              <a:lnSpc>
                <a:spcPts val="2400"/>
              </a:lnSpc>
              <a:defRPr sz="2000" b="1"/>
            </a:pPr>
            <a:r>
              <a:t>Preparation</a:t>
            </a:r>
          </a:p>
          <a:p>
            <a:pPr indent="115887">
              <a:lnSpc>
                <a:spcPts val="2400"/>
              </a:lnSpc>
              <a:defRPr sz="2000" b="1"/>
            </a:pPr>
            <a:r>
              <a:t>for labor</a:t>
            </a:r>
          </a:p>
        </p:txBody>
      </p:sp>
      <p:sp>
        <p:nvSpPr>
          <p:cNvPr id="84" name="Processes…"/>
          <p:cNvSpPr txBox="1"/>
          <p:nvPr/>
        </p:nvSpPr>
        <p:spPr>
          <a:xfrm>
            <a:off x="4921250" y="1489075"/>
            <a:ext cx="1411288" cy="60507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69850">
              <a:lnSpc>
                <a:spcPts val="2400"/>
              </a:lnSpc>
              <a:defRPr sz="2000" b="1"/>
            </a:pPr>
            <a:r>
              <a:t>Processes</a:t>
            </a:r>
          </a:p>
          <a:p>
            <a:pPr indent="69850">
              <a:lnSpc>
                <a:spcPts val="2400"/>
              </a:lnSpc>
              <a:defRPr sz="2000" b="1"/>
            </a:pPr>
            <a:r>
              <a:t>of labor</a:t>
            </a:r>
          </a:p>
        </p:txBody>
      </p:sp>
      <p:sp>
        <p:nvSpPr>
          <p:cNvPr id="85" name="Parturient…"/>
          <p:cNvSpPr txBox="1"/>
          <p:nvPr/>
        </p:nvSpPr>
        <p:spPr>
          <a:xfrm>
            <a:off x="7034212" y="1489075"/>
            <a:ext cx="1463676" cy="60507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9687">
              <a:lnSpc>
                <a:spcPts val="2400"/>
              </a:lnSpc>
              <a:defRPr sz="2000" b="1"/>
            </a:pPr>
            <a:r>
              <a:t>Parturient</a:t>
            </a:r>
          </a:p>
          <a:p>
            <a:pPr indent="39687">
              <a:lnSpc>
                <a:spcPts val="2400"/>
              </a:lnSpc>
              <a:defRPr sz="2000" b="1"/>
            </a:pPr>
            <a:r>
              <a:t>recovery</a:t>
            </a:r>
          </a:p>
        </p:txBody>
      </p:sp>
      <p:sp>
        <p:nvSpPr>
          <p:cNvPr id="86" name="Contractile…"/>
          <p:cNvSpPr txBox="1"/>
          <p:nvPr/>
        </p:nvSpPr>
        <p:spPr>
          <a:xfrm>
            <a:off x="412750" y="2403475"/>
            <a:ext cx="4248150" cy="60507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171450">
              <a:lnSpc>
                <a:spcPts val="2400"/>
              </a:lnSpc>
              <a:defRPr sz="2000" b="1"/>
            </a:pPr>
            <a:r>
              <a:t>Contractile</a:t>
            </a:r>
          </a:p>
          <a:p>
            <a:pPr indent="171450">
              <a:lnSpc>
                <a:spcPts val="2400"/>
              </a:lnSpc>
              <a:defRPr sz="2000" b="1"/>
            </a:pPr>
            <a:r>
              <a:t>Unresponsiveness, preparedness</a:t>
            </a:r>
          </a:p>
        </p:txBody>
      </p:sp>
      <p:sp>
        <p:nvSpPr>
          <p:cNvPr id="87" name="Uterine"/>
          <p:cNvSpPr txBox="1"/>
          <p:nvPr/>
        </p:nvSpPr>
        <p:spPr>
          <a:xfrm>
            <a:off x="2765425" y="2403475"/>
            <a:ext cx="1181100" cy="30027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2400"/>
              </a:lnSpc>
              <a:defRPr sz="2000" b="1"/>
            </a:lvl1pPr>
          </a:lstStyle>
          <a:p>
            <a:r>
              <a:t>Uterine</a:t>
            </a:r>
          </a:p>
        </p:txBody>
      </p:sp>
      <p:sp>
        <p:nvSpPr>
          <p:cNvPr id="88" name="Uterine…"/>
          <p:cNvSpPr txBox="1"/>
          <p:nvPr/>
        </p:nvSpPr>
        <p:spPr>
          <a:xfrm>
            <a:off x="4921250" y="2184089"/>
            <a:ext cx="1662113" cy="60507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22225">
              <a:lnSpc>
                <a:spcPts val="2400"/>
              </a:lnSpc>
              <a:defRPr sz="2000" b="1"/>
            </a:pPr>
            <a:r>
              <a:t>Uterine</a:t>
            </a:r>
          </a:p>
          <a:p>
            <a:pPr indent="22225">
              <a:lnSpc>
                <a:spcPts val="2400"/>
              </a:lnSpc>
              <a:defRPr sz="2000" b="1"/>
            </a:pPr>
            <a:r>
              <a:t>contraction,</a:t>
            </a:r>
          </a:p>
        </p:txBody>
      </p:sp>
      <p:sp>
        <p:nvSpPr>
          <p:cNvPr id="89" name="Uterine…"/>
          <p:cNvSpPr txBox="1"/>
          <p:nvPr/>
        </p:nvSpPr>
        <p:spPr>
          <a:xfrm>
            <a:off x="7088187" y="2403475"/>
            <a:ext cx="1460501" cy="60507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65087">
              <a:lnSpc>
                <a:spcPts val="2400"/>
              </a:lnSpc>
              <a:defRPr sz="2000" b="1"/>
            </a:pPr>
            <a:r>
              <a:t>Uterine</a:t>
            </a:r>
          </a:p>
          <a:p>
            <a:pPr indent="65087">
              <a:lnSpc>
                <a:spcPts val="2400"/>
              </a:lnSpc>
              <a:defRPr sz="2000" b="1"/>
            </a:pPr>
            <a:r>
              <a:t>involution</a:t>
            </a:r>
          </a:p>
        </p:txBody>
      </p:sp>
      <p:sp>
        <p:nvSpPr>
          <p:cNvPr id="90" name="cervical softening"/>
          <p:cNvSpPr txBox="1"/>
          <p:nvPr/>
        </p:nvSpPr>
        <p:spPr>
          <a:xfrm>
            <a:off x="357187" y="3013075"/>
            <a:ext cx="2230438" cy="30027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2400"/>
              </a:lnSpc>
              <a:defRPr sz="2000" b="1"/>
            </a:lvl1pPr>
          </a:lstStyle>
          <a:p>
            <a:r>
              <a:t>cervical softening</a:t>
            </a:r>
          </a:p>
        </p:txBody>
      </p:sp>
      <p:sp>
        <p:nvSpPr>
          <p:cNvPr id="91" name="for labor,…"/>
          <p:cNvSpPr txBox="1"/>
          <p:nvPr/>
        </p:nvSpPr>
        <p:spPr>
          <a:xfrm>
            <a:off x="2643187" y="3013075"/>
            <a:ext cx="1473201" cy="90987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131762">
              <a:lnSpc>
                <a:spcPts val="2400"/>
              </a:lnSpc>
              <a:defRPr sz="2000" b="1"/>
            </a:pPr>
            <a:r>
              <a:t>for labor,</a:t>
            </a:r>
          </a:p>
          <a:p>
            <a:pPr indent="131762">
              <a:lnSpc>
                <a:spcPts val="2400"/>
              </a:lnSpc>
              <a:defRPr sz="2000" b="1"/>
            </a:pPr>
            <a:r>
              <a:t>cervical</a:t>
            </a:r>
          </a:p>
          <a:p>
            <a:pPr indent="131762">
              <a:lnSpc>
                <a:spcPts val="2400"/>
              </a:lnSpc>
              <a:defRPr sz="2000" b="1"/>
            </a:pPr>
            <a:r>
              <a:t>ripening</a:t>
            </a:r>
          </a:p>
        </p:txBody>
      </p:sp>
      <p:sp>
        <p:nvSpPr>
          <p:cNvPr id="92" name="cervical dilation,repair,…"/>
          <p:cNvSpPr txBox="1"/>
          <p:nvPr/>
        </p:nvSpPr>
        <p:spPr>
          <a:xfrm>
            <a:off x="4778037" y="2879103"/>
            <a:ext cx="2087563" cy="1519472"/>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104775">
              <a:lnSpc>
                <a:spcPts val="2400"/>
              </a:lnSpc>
              <a:defRPr sz="2000" b="1"/>
            </a:pPr>
            <a:r>
              <a:t>cervical dilation,repair,</a:t>
            </a:r>
          </a:p>
          <a:p>
            <a:pPr indent="104775">
              <a:lnSpc>
                <a:spcPts val="2400"/>
              </a:lnSpc>
              <a:defRPr sz="2000" b="1"/>
            </a:pPr>
            <a:r>
              <a:t>fetal,placenta expulsion,breast feeding</a:t>
            </a:r>
          </a:p>
        </p:txBody>
      </p:sp>
      <p:sp>
        <p:nvSpPr>
          <p:cNvPr id="93" name="Conception"/>
          <p:cNvSpPr txBox="1"/>
          <p:nvPr/>
        </p:nvSpPr>
        <p:spPr>
          <a:xfrm>
            <a:off x="244475" y="4537075"/>
            <a:ext cx="1584325" cy="30027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2400"/>
              </a:lnSpc>
              <a:defRPr sz="2000" b="1"/>
            </a:lvl1pPr>
          </a:lstStyle>
          <a:p>
            <a:r>
              <a:t>Conception</a:t>
            </a:r>
          </a:p>
        </p:txBody>
      </p:sp>
      <p:sp>
        <p:nvSpPr>
          <p:cNvPr id="94" name="Initiation of…"/>
          <p:cNvSpPr txBox="1"/>
          <p:nvPr/>
        </p:nvSpPr>
        <p:spPr>
          <a:xfrm>
            <a:off x="2128837" y="4537075"/>
            <a:ext cx="1616076" cy="60507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2400"/>
              </a:lnSpc>
              <a:defRPr sz="2000" b="1"/>
            </a:pPr>
            <a:r>
              <a:t>Initiation of</a:t>
            </a:r>
          </a:p>
          <a:p>
            <a:pPr>
              <a:lnSpc>
                <a:spcPts val="2400"/>
              </a:lnSpc>
              <a:defRPr sz="2000" b="1"/>
            </a:pPr>
            <a:r>
              <a:t>parturition</a:t>
            </a:r>
          </a:p>
        </p:txBody>
      </p:sp>
      <p:sp>
        <p:nvSpPr>
          <p:cNvPr id="95" name="onset of…"/>
          <p:cNvSpPr txBox="1"/>
          <p:nvPr/>
        </p:nvSpPr>
        <p:spPr>
          <a:xfrm>
            <a:off x="4392612" y="4537075"/>
            <a:ext cx="1244601" cy="60507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142875">
              <a:lnSpc>
                <a:spcPts val="2400"/>
              </a:lnSpc>
              <a:defRPr sz="2000" b="1"/>
            </a:pPr>
            <a:r>
              <a:t>onset of</a:t>
            </a:r>
          </a:p>
          <a:p>
            <a:pPr indent="142875">
              <a:lnSpc>
                <a:spcPts val="2400"/>
              </a:lnSpc>
              <a:defRPr sz="2000" b="1"/>
            </a:pPr>
            <a:r>
              <a:t>labor</a:t>
            </a:r>
          </a:p>
        </p:txBody>
      </p:sp>
      <p:sp>
        <p:nvSpPr>
          <p:cNvPr id="96" name="Delivery of…"/>
          <p:cNvSpPr txBox="1"/>
          <p:nvPr/>
        </p:nvSpPr>
        <p:spPr>
          <a:xfrm>
            <a:off x="6288087" y="4841875"/>
            <a:ext cx="1528763" cy="60507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69850">
              <a:lnSpc>
                <a:spcPts val="2400"/>
              </a:lnSpc>
              <a:defRPr sz="2000" b="1"/>
            </a:pPr>
            <a:r>
              <a:t>Delivery of</a:t>
            </a:r>
          </a:p>
          <a:p>
            <a:pPr indent="69850">
              <a:lnSpc>
                <a:spcPts val="2400"/>
              </a:lnSpc>
              <a:defRPr sz="2000" b="1"/>
            </a:pPr>
            <a:r>
              <a:t>conceptus</a:t>
            </a:r>
          </a:p>
        </p:txBody>
      </p:sp>
      <p:sp>
        <p:nvSpPr>
          <p:cNvPr id="97" name="Fertility…"/>
          <p:cNvSpPr txBox="1"/>
          <p:nvPr/>
        </p:nvSpPr>
        <p:spPr>
          <a:xfrm>
            <a:off x="7959725" y="5146675"/>
            <a:ext cx="1300163" cy="60507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101600">
              <a:lnSpc>
                <a:spcPts val="2400"/>
              </a:lnSpc>
              <a:defRPr sz="2000" b="1"/>
            </a:pPr>
            <a:r>
              <a:t>Fertility</a:t>
            </a:r>
          </a:p>
          <a:p>
            <a:pPr indent="101600">
              <a:lnSpc>
                <a:spcPts val="2400"/>
              </a:lnSpc>
              <a:defRPr sz="2000" b="1"/>
            </a:pPr>
            <a:r>
              <a:t>restored</a:t>
            </a:r>
          </a:p>
        </p:txBody>
      </p:sp>
      <p:sp>
        <p:nvSpPr>
          <p:cNvPr id="98" name="THE PHASES OF PARTURITION"/>
          <p:cNvSpPr txBox="1"/>
          <p:nvPr/>
        </p:nvSpPr>
        <p:spPr>
          <a:xfrm>
            <a:off x="244475" y="5756275"/>
            <a:ext cx="5757863" cy="48653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3900"/>
              </a:lnSpc>
              <a:defRPr sz="3200" b="1">
                <a:solidFill>
                  <a:srgbClr val="002060"/>
                </a:solidFill>
              </a:defRPr>
            </a:lvl1pPr>
          </a:lstStyle>
          <a:p>
            <a:r>
              <a:t>THE PHASES OF PARTURITION</a:t>
            </a:r>
          </a:p>
        </p:txBody>
      </p:sp>
      <p:sp>
        <p:nvSpPr>
          <p:cNvPr id="99" name="Line"/>
          <p:cNvSpPr/>
          <p:nvPr/>
        </p:nvSpPr>
        <p:spPr>
          <a:xfrm flipV="1">
            <a:off x="4404528" y="1898578"/>
            <a:ext cx="1" cy="3692138"/>
          </a:xfrm>
          <a:prstGeom prst="line">
            <a:avLst/>
          </a:prstGeom>
          <a:ln w="25400">
            <a:solidFill>
              <a:schemeClr val="accent1"/>
            </a:solidFill>
          </a:ln>
          <a:effectLst>
            <a:outerShdw blurRad="38100" dist="20000" dir="5400000" rotWithShape="0">
              <a:srgbClr val="000000">
                <a:alpha val="38000"/>
              </a:srgbClr>
            </a:outerShdw>
          </a:effectLst>
        </p:spPr>
        <p:txBody>
          <a:bodyPr lIns="45719" rIns="45719"/>
          <a:lstStyle/>
          <a:p>
            <a:endParaRPr/>
          </a:p>
        </p:txBody>
      </p:sp>
      <p:sp>
        <p:nvSpPr>
          <p:cNvPr id="100" name="Line"/>
          <p:cNvSpPr/>
          <p:nvPr/>
        </p:nvSpPr>
        <p:spPr>
          <a:xfrm flipV="1">
            <a:off x="6976893" y="1762273"/>
            <a:ext cx="1" cy="3069034"/>
          </a:xfrm>
          <a:prstGeom prst="line">
            <a:avLst/>
          </a:prstGeom>
          <a:ln w="25400">
            <a:solidFill>
              <a:schemeClr val="accent1"/>
            </a:solidFill>
          </a:ln>
          <a:effectLst>
            <a:outerShdw blurRad="38100" dist="20000" dir="5400000" rotWithShape="0">
              <a:srgbClr val="000000">
                <a:alpha val="38000"/>
              </a:srgbClr>
            </a:outerShdw>
          </a:effectLst>
        </p:spPr>
        <p:txBody>
          <a:bodyPr lIns="45719" rIns="45719"/>
          <a:lstStyle/>
          <a:p>
            <a:endParaRPr/>
          </a:p>
        </p:txBody>
      </p:sp>
      <p:sp>
        <p:nvSpPr>
          <p:cNvPr id="101" name="Line"/>
          <p:cNvSpPr/>
          <p:nvPr/>
        </p:nvSpPr>
        <p:spPr>
          <a:xfrm flipV="1">
            <a:off x="2353682" y="1599448"/>
            <a:ext cx="1" cy="2968847"/>
          </a:xfrm>
          <a:prstGeom prst="line">
            <a:avLst/>
          </a:prstGeom>
          <a:ln w="25400">
            <a:solidFill>
              <a:schemeClr val="accent1"/>
            </a:solidFill>
          </a:ln>
          <a:effectLst>
            <a:outerShdw blurRad="38100" dist="20000" dir="5400000" rotWithShape="0">
              <a:srgbClr val="000000">
                <a:alpha val="38000"/>
              </a:srgbClr>
            </a:outerShdw>
          </a:effectLst>
        </p:spPr>
        <p:txBody>
          <a:bodyPr lIns="45719" rIns="45719"/>
          <a:lstStyle/>
          <a:p>
            <a:endParaRPr/>
          </a:p>
        </p:txBody>
      </p:sp>
      <p:sp>
        <p:nvSpPr>
          <p:cNvPr id="102" name="Line"/>
          <p:cNvSpPr/>
          <p:nvPr/>
        </p:nvSpPr>
        <p:spPr>
          <a:xfrm flipV="1">
            <a:off x="306846" y="1599448"/>
            <a:ext cx="1" cy="2968847"/>
          </a:xfrm>
          <a:prstGeom prst="line">
            <a:avLst/>
          </a:prstGeom>
          <a:ln w="25400">
            <a:solidFill>
              <a:schemeClr val="accent1"/>
            </a:solidFill>
          </a:ln>
          <a:effectLst>
            <a:outerShdw blurRad="38100" dist="20000" dir="5400000" rotWithShape="0">
              <a:srgbClr val="000000">
                <a:alpha val="38000"/>
              </a:srgbClr>
            </a:outerShdw>
          </a:effectLst>
        </p:spPr>
        <p:txBody>
          <a:bodyPr lIns="45719" rIns="45719"/>
          <a:lstStyle/>
          <a:p>
            <a:endParaRP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105" name="Phase I :uterine quiescence and…"/>
          <p:cNvSpPr txBox="1"/>
          <p:nvPr/>
        </p:nvSpPr>
        <p:spPr>
          <a:xfrm>
            <a:off x="259685" y="684922"/>
            <a:ext cx="8977314" cy="5308601"/>
          </a:xfrm>
          <a:prstGeom prst="rect">
            <a:avLst/>
          </a:prstGeom>
          <a:solidFill>
            <a:srgbClr val="FFFFFF"/>
          </a:solidFill>
          <a:ln w="25400">
            <a:solidFill>
              <a:schemeClr val="accent1"/>
            </a:solidFill>
          </a:ln>
          <a:extLst>
            <a:ext uri="{C572A759-6A51-4108-AA02-DFA0A04FC94B}">
              <ma14:wrappingTextBoxFlag xmlns:ma14="http://schemas.microsoft.com/office/mac/drawingml/2011/main" xmlns="" val="1"/>
            </a:ext>
          </a:extLst>
        </p:spPr>
        <p:txBody>
          <a:bodyPr lIns="0" tIns="0" rIns="0" bIns="0">
            <a:spAutoFit/>
          </a:bodyPr>
          <a:lstStyle/>
          <a:p>
            <a:pPr algn="ctr">
              <a:defRPr sz="4400">
                <a:solidFill>
                  <a:srgbClr val="1F497D"/>
                </a:solidFill>
              </a:defRPr>
            </a:pPr>
            <a:r>
              <a:t>Phase I :uterine quiescence and</a:t>
            </a:r>
            <a:endParaRPr b="1"/>
          </a:p>
          <a:p>
            <a:pPr algn="ctr">
              <a:defRPr sz="4400">
                <a:solidFill>
                  <a:srgbClr val="1F497D"/>
                </a:solidFill>
              </a:defRPr>
            </a:pPr>
            <a:r>
              <a:t>cervical softening</a:t>
            </a:r>
            <a:endParaRPr b="1"/>
          </a:p>
          <a:p>
            <a:pPr>
              <a:defRPr sz="3000"/>
            </a:pPr>
            <a:r>
              <a:t>➢      </a:t>
            </a:r>
            <a:r>
              <a:rPr sz="2700"/>
              <a:t>In this phase the inherent propensity of</a:t>
            </a:r>
          </a:p>
          <a:p>
            <a:pPr>
              <a:defRPr sz="2700"/>
            </a:pPr>
            <a:r>
              <a:t>myometrium to contract is held unresponsive to</a:t>
            </a:r>
          </a:p>
          <a:p>
            <a:pPr>
              <a:defRPr sz="2700"/>
            </a:pPr>
            <a:r>
              <a:t>natural stimuli.</a:t>
            </a:r>
          </a:p>
          <a:p>
            <a:pPr>
              <a:defRPr sz="2700"/>
            </a:pPr>
            <a:r>
              <a:t>➢       Although some myometrial contraction of low</a:t>
            </a:r>
          </a:p>
          <a:p>
            <a:pPr>
              <a:defRPr sz="2700"/>
            </a:pPr>
            <a:r>
              <a:t>intensity and brief duration that do not cause</a:t>
            </a:r>
          </a:p>
          <a:p>
            <a:pPr>
              <a:defRPr sz="2700"/>
            </a:pPr>
            <a:r>
              <a:t>cervical dilatation are noted during this phase.</a:t>
            </a:r>
          </a:p>
          <a:p>
            <a:pPr>
              <a:defRPr sz="2700"/>
            </a:pPr>
            <a:r>
              <a:t>➢       Near the end of pregnancy ,contractions of this</a:t>
            </a:r>
          </a:p>
          <a:p>
            <a:pPr>
              <a:defRPr sz="2700"/>
            </a:pPr>
            <a:r>
              <a:t>type become more common, especially in</a:t>
            </a:r>
          </a:p>
          <a:p>
            <a:pPr>
              <a:defRPr sz="2700"/>
            </a:pPr>
            <a:r>
              <a:t>multiparous women reffered to as Braxton Hicks</a:t>
            </a:r>
          </a:p>
          <a:p>
            <a:pPr>
              <a:defRPr sz="2700"/>
            </a:pPr>
            <a:r>
              <a:t>contractions or false labour</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108" name="Cervical softening"/>
          <p:cNvSpPr txBox="1"/>
          <p:nvPr/>
        </p:nvSpPr>
        <p:spPr>
          <a:xfrm>
            <a:off x="2511425" y="501649"/>
            <a:ext cx="4960938" cy="662629"/>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5300"/>
              </a:lnSpc>
              <a:defRPr sz="4400" b="1"/>
            </a:lvl1pPr>
          </a:lstStyle>
          <a:p>
            <a:r>
              <a:t>Cervical softening</a:t>
            </a:r>
          </a:p>
        </p:txBody>
      </p:sp>
      <p:sp>
        <p:nvSpPr>
          <p:cNvPr id="109" name="➢Cervical softening results from increased…"/>
          <p:cNvSpPr txBox="1"/>
          <p:nvPr/>
        </p:nvSpPr>
        <p:spPr>
          <a:xfrm>
            <a:off x="549275" y="1639887"/>
            <a:ext cx="8651875" cy="250837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900"/>
              </a:lnSpc>
              <a:defRPr sz="3200">
                <a:latin typeface="Wingdings"/>
                <a:ea typeface="Wingdings"/>
                <a:cs typeface="Wingdings"/>
                <a:sym typeface="Wingdings"/>
              </a:defRPr>
            </a:pPr>
            <a:endParaRPr/>
          </a:p>
          <a:p>
            <a:pPr indent="341312">
              <a:lnSpc>
                <a:spcPts val="3900"/>
              </a:lnSpc>
              <a:spcBef>
                <a:spcPts val="600"/>
              </a:spcBef>
              <a:defRPr sz="3200">
                <a:latin typeface="Wingdings"/>
                <a:ea typeface="Wingdings"/>
                <a:cs typeface="Wingdings"/>
                <a:sym typeface="Wingdings"/>
              </a:defRPr>
            </a:pPr>
            <a:r>
              <a:t>➢</a:t>
            </a:r>
            <a:r>
              <a:rPr>
                <a:latin typeface="Calibri"/>
                <a:ea typeface="Calibri"/>
                <a:cs typeface="Calibri"/>
                <a:sym typeface="Calibri"/>
              </a:rPr>
              <a:t>Cervical softening results from increased</a:t>
            </a:r>
          </a:p>
          <a:p>
            <a:pPr indent="341312">
              <a:lnSpc>
                <a:spcPts val="3800"/>
              </a:lnSpc>
              <a:defRPr sz="3200"/>
            </a:pPr>
            <a:r>
              <a:t>vascularity,glandular hypertrophy and</a:t>
            </a:r>
          </a:p>
          <a:p>
            <a:pPr indent="341312">
              <a:lnSpc>
                <a:spcPts val="3800"/>
              </a:lnSpc>
              <a:defRPr sz="3200"/>
            </a:pPr>
            <a:r>
              <a:t>hyperplasia,and compositional or structural</a:t>
            </a:r>
          </a:p>
          <a:p>
            <a:pPr indent="341312">
              <a:lnSpc>
                <a:spcPts val="3800"/>
              </a:lnSpc>
              <a:defRPr sz="3200"/>
            </a:pPr>
            <a:r>
              <a:t>changes of the extracellular matrix.</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112" name="Phase I : biochemical and…"/>
          <p:cNvSpPr txBox="1"/>
          <p:nvPr/>
        </p:nvSpPr>
        <p:spPr>
          <a:xfrm>
            <a:off x="1009274" y="228600"/>
            <a:ext cx="7021889" cy="1210142"/>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85762">
              <a:lnSpc>
                <a:spcPts val="4800"/>
              </a:lnSpc>
              <a:defRPr sz="4000" b="1"/>
            </a:pPr>
            <a:r>
              <a:t>Phase I : biochemical and</a:t>
            </a:r>
          </a:p>
          <a:p>
            <a:pPr indent="385762">
              <a:lnSpc>
                <a:spcPts val="4800"/>
              </a:lnSpc>
              <a:defRPr sz="4000" b="1"/>
            </a:pPr>
            <a:r>
              <a:t>physiological changes</a:t>
            </a:r>
          </a:p>
        </p:txBody>
      </p:sp>
      <p:sp>
        <p:nvSpPr>
          <p:cNvPr id="113" name="➢ Progesterone and oestrogen:…"/>
          <p:cNvSpPr txBox="1"/>
          <p:nvPr/>
        </p:nvSpPr>
        <p:spPr>
          <a:xfrm>
            <a:off x="242306" y="1586750"/>
            <a:ext cx="9361366" cy="386727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4800"/>
              </a:lnSpc>
              <a:defRPr sz="3500">
                <a:latin typeface="Wingdings"/>
                <a:ea typeface="Wingdings"/>
                <a:cs typeface="Wingdings"/>
                <a:sym typeface="Wingdings"/>
              </a:defRPr>
            </a:pPr>
            <a:r>
              <a:t>➢</a:t>
            </a:r>
            <a:r>
              <a:rPr sz="3200"/>
              <a:t> </a:t>
            </a:r>
            <a:r>
              <a:rPr sz="3200" b="1">
                <a:latin typeface="Calibri"/>
                <a:ea typeface="Calibri"/>
                <a:cs typeface="Calibri"/>
                <a:sym typeface="Calibri"/>
              </a:rPr>
              <a:t>Progesterone and oestrogen:</a:t>
            </a:r>
            <a:endParaRPr sz="3200"/>
          </a:p>
          <a:p>
            <a:pPr indent="341312">
              <a:lnSpc>
                <a:spcPts val="4300"/>
              </a:lnSpc>
              <a:defRPr sz="3200"/>
            </a:pPr>
            <a:r>
              <a:rPr b="1"/>
              <a:t>       </a:t>
            </a:r>
            <a:r>
              <a:t>administration of progesterone</a:t>
            </a:r>
          </a:p>
          <a:p>
            <a:pPr indent="341312">
              <a:lnSpc>
                <a:spcPts val="4300"/>
              </a:lnSpc>
              <a:defRPr sz="3200"/>
            </a:pPr>
            <a:r>
              <a:t>receptor antagonist will promote</a:t>
            </a:r>
          </a:p>
          <a:p>
            <a:pPr indent="341312">
              <a:lnSpc>
                <a:spcPts val="4300"/>
              </a:lnSpc>
              <a:defRPr sz="3200"/>
            </a:pPr>
            <a:r>
              <a:t>all key features of onset of labour </a:t>
            </a:r>
          </a:p>
          <a:p>
            <a:pPr indent="341312">
              <a:lnSpc>
                <a:spcPts val="4300"/>
              </a:lnSpc>
              <a:defRPr sz="3200"/>
            </a:pPr>
            <a:r>
              <a:t>like cervical ripening,increased cervical distensibility and increased uterine sensitivity</a:t>
            </a:r>
          </a:p>
          <a:p>
            <a:pPr indent="341312">
              <a:lnSpc>
                <a:spcPts val="4300"/>
              </a:lnSpc>
              <a:defRPr sz="3200"/>
            </a:pPr>
            <a:r>
              <a:t>to uterotonins.</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116" name="➢Steroid hormone regulation of myometrial cell to cell"/>
          <p:cNvSpPr txBox="1"/>
          <p:nvPr/>
        </p:nvSpPr>
        <p:spPr>
          <a:xfrm>
            <a:off x="487846" y="911042"/>
            <a:ext cx="7646989" cy="1210142"/>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4800"/>
              </a:lnSpc>
              <a:defRPr sz="4000">
                <a:latin typeface="Wingdings"/>
                <a:ea typeface="Wingdings"/>
                <a:cs typeface="Wingdings"/>
                <a:sym typeface="Wingdings"/>
              </a:defRPr>
            </a:pPr>
            <a:r>
              <a:t>➢</a:t>
            </a:r>
            <a:r>
              <a:rPr b="1">
                <a:latin typeface="Calibri"/>
                <a:ea typeface="Calibri"/>
                <a:cs typeface="Calibri"/>
                <a:sym typeface="Calibri"/>
              </a:rPr>
              <a:t>Steroid hormone regulation of</a:t>
            </a:r>
            <a:r>
              <a:rPr>
                <a:latin typeface="Calibri"/>
                <a:ea typeface="Calibri"/>
                <a:cs typeface="Calibri"/>
                <a:sym typeface="Calibri"/>
              </a:rPr>
              <a:t> </a:t>
            </a:r>
            <a:r>
              <a:t>myometrial cell to cell</a:t>
            </a:r>
          </a:p>
        </p:txBody>
      </p:sp>
      <p:sp>
        <p:nvSpPr>
          <p:cNvPr id="117" name="communication ; progesterone causes…"/>
          <p:cNvSpPr txBox="1"/>
          <p:nvPr/>
        </p:nvSpPr>
        <p:spPr>
          <a:xfrm>
            <a:off x="549933" y="2280042"/>
            <a:ext cx="8764588" cy="2777892"/>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4800"/>
              </a:lnSpc>
              <a:defRPr sz="4000"/>
            </a:pPr>
            <a:r>
              <a:rPr b="1" i="1"/>
              <a:t>communication </a:t>
            </a:r>
            <a:r>
              <a:t>; </a:t>
            </a:r>
            <a:r>
              <a:rPr sz="3300"/>
              <a:t>progesterone causes</a:t>
            </a:r>
          </a:p>
          <a:p>
            <a:pPr>
              <a:lnSpc>
                <a:spcPts val="4300"/>
              </a:lnSpc>
              <a:defRPr sz="3300"/>
            </a:pPr>
            <a:r>
              <a:t>decreased expression of contraction</a:t>
            </a:r>
          </a:p>
          <a:p>
            <a:pPr>
              <a:lnSpc>
                <a:spcPts val="4300"/>
              </a:lnSpc>
              <a:defRPr sz="3300"/>
            </a:pPr>
            <a:r>
              <a:t>associated proteins and is also</a:t>
            </a:r>
          </a:p>
          <a:p>
            <a:pPr>
              <a:lnSpc>
                <a:spcPts val="4300"/>
              </a:lnSpc>
              <a:defRPr sz="3300"/>
            </a:pPr>
            <a:r>
              <a:t>known to inhibit expression of gap</a:t>
            </a:r>
          </a:p>
          <a:p>
            <a:pPr>
              <a:lnSpc>
                <a:spcPts val="4300"/>
              </a:lnSpc>
              <a:defRPr sz="3300"/>
            </a:pPr>
            <a:r>
              <a:t>junctional proteins and thus</a:t>
            </a:r>
          </a:p>
        </p:txBody>
      </p:sp>
      <p:sp>
        <p:nvSpPr>
          <p:cNvPr id="118" name="increases uterine quiescence."/>
          <p:cNvSpPr txBox="1"/>
          <p:nvPr/>
        </p:nvSpPr>
        <p:spPr>
          <a:xfrm>
            <a:off x="558708" y="4999607"/>
            <a:ext cx="6977064" cy="58079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4800"/>
              </a:lnSpc>
              <a:defRPr sz="3300"/>
            </a:lvl1pPr>
          </a:lstStyle>
          <a:p>
            <a:r>
              <a:t>increases uterine quiescence.</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121" name="G-protein coupled receptor that…"/>
          <p:cNvSpPr txBox="1"/>
          <p:nvPr/>
        </p:nvSpPr>
        <p:spPr>
          <a:xfrm>
            <a:off x="668465" y="307578"/>
            <a:ext cx="7948613" cy="1210143"/>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149225">
              <a:lnSpc>
                <a:spcPts val="4800"/>
              </a:lnSpc>
              <a:defRPr sz="4000" b="1"/>
            </a:pPr>
            <a:r>
              <a:t>G-protein coupled receptor that</a:t>
            </a:r>
          </a:p>
          <a:p>
            <a:pPr indent="149225">
              <a:lnSpc>
                <a:spcPts val="4800"/>
              </a:lnSpc>
              <a:defRPr sz="4000" b="1"/>
            </a:pPr>
            <a:r>
              <a:t>promote myometrial relaxation</a:t>
            </a:r>
          </a:p>
        </p:txBody>
      </p:sp>
      <p:sp>
        <p:nvSpPr>
          <p:cNvPr id="122" name="➢ Beta –Adrenoreceptors:β –adrenergic receptors mediates…"/>
          <p:cNvSpPr txBox="1"/>
          <p:nvPr/>
        </p:nvSpPr>
        <p:spPr>
          <a:xfrm>
            <a:off x="120650" y="2495349"/>
            <a:ext cx="8902700" cy="974216"/>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000"/>
              </a:lnSpc>
              <a:defRPr sz="2500">
                <a:latin typeface="Wingdings"/>
                <a:ea typeface="Wingdings"/>
                <a:cs typeface="Wingdings"/>
                <a:sym typeface="Wingdings"/>
              </a:defRPr>
            </a:pPr>
            <a:r>
              <a:t>➢</a:t>
            </a:r>
            <a:r>
              <a:rPr>
                <a:latin typeface="Times New Roman"/>
                <a:ea typeface="Times New Roman"/>
                <a:cs typeface="Times New Roman"/>
                <a:sym typeface="Times New Roman"/>
              </a:rPr>
              <a:t> </a:t>
            </a:r>
            <a:r>
              <a:rPr>
                <a:latin typeface="Calibri"/>
                <a:ea typeface="Calibri"/>
                <a:cs typeface="Calibri"/>
                <a:sym typeface="Calibri"/>
              </a:rPr>
              <a:t>Beta –Adrenoreceptors:β –adrenergic receptors mediates</a:t>
            </a:r>
          </a:p>
          <a:p>
            <a:pPr indent="341312">
              <a:lnSpc>
                <a:spcPts val="2400"/>
              </a:lnSpc>
              <a:defRPr sz="2500"/>
            </a:pPr>
            <a:r>
              <a:t>G</a:t>
            </a:r>
            <a:r>
              <a:rPr sz="1500"/>
              <a:t>αs-</a:t>
            </a:r>
            <a:r>
              <a:rPr sz="2300"/>
              <a:t>stimulated increases in adenylyl cyclase,increased levels of</a:t>
            </a:r>
          </a:p>
          <a:p>
            <a:pPr indent="341312">
              <a:lnSpc>
                <a:spcPts val="2200"/>
              </a:lnSpc>
              <a:defRPr sz="2300"/>
            </a:pPr>
            <a:r>
              <a:t>cAMP and myometrial cell relaxation</a:t>
            </a:r>
          </a:p>
        </p:txBody>
      </p:sp>
      <p:sp>
        <p:nvSpPr>
          <p:cNvPr id="123" name="➢ Relaxin ;relaxin family peptide receptor-1-mediates…"/>
          <p:cNvSpPr txBox="1"/>
          <p:nvPr/>
        </p:nvSpPr>
        <p:spPr>
          <a:xfrm>
            <a:off x="198257" y="4153509"/>
            <a:ext cx="8143876" cy="990019"/>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000"/>
              </a:lnSpc>
              <a:defRPr sz="2500">
                <a:latin typeface="Wingdings"/>
                <a:ea typeface="Wingdings"/>
                <a:cs typeface="Wingdings"/>
                <a:sym typeface="Wingdings"/>
              </a:defRPr>
            </a:pPr>
            <a:r>
              <a:t>➢</a:t>
            </a:r>
            <a:r>
              <a:rPr>
                <a:latin typeface="Times New Roman"/>
                <a:ea typeface="Times New Roman"/>
                <a:cs typeface="Times New Roman"/>
                <a:sym typeface="Times New Roman"/>
              </a:rPr>
              <a:t> </a:t>
            </a:r>
            <a:r>
              <a:rPr>
                <a:latin typeface="Calibri"/>
                <a:ea typeface="Calibri"/>
                <a:cs typeface="Calibri"/>
                <a:sym typeface="Calibri"/>
              </a:rPr>
              <a:t>Relaxin ;relaxin family peptide receptor-1-mediates</a:t>
            </a:r>
          </a:p>
          <a:p>
            <a:pPr indent="341312">
              <a:lnSpc>
                <a:spcPts val="2400"/>
              </a:lnSpc>
              <a:defRPr sz="2500"/>
            </a:pPr>
            <a:r>
              <a:t>activation of adenylyl cyclase and thus may promote</a:t>
            </a:r>
          </a:p>
          <a:p>
            <a:pPr indent="341312">
              <a:lnSpc>
                <a:spcPts val="2300"/>
              </a:lnSpc>
              <a:defRPr sz="2500"/>
            </a:pPr>
            <a:r>
              <a:t>uterine relaxation</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Rectangle"/>
          <p:cNvSpPr/>
          <p:nvPr/>
        </p:nvSpPr>
        <p:spPr>
          <a:xfrm>
            <a:off x="208841" y="0"/>
            <a:ext cx="9144001" cy="6858000"/>
          </a:xfrm>
          <a:prstGeom prst="rect">
            <a:avLst/>
          </a:prstGeom>
          <a:solidFill>
            <a:srgbClr val="FFFFFF"/>
          </a:solidFill>
          <a:ln w="25400">
            <a:solidFill>
              <a:schemeClr val="accent1"/>
            </a:solidFill>
          </a:ln>
        </p:spPr>
        <p:txBody>
          <a:bodyPr lIns="45719" rIns="45719"/>
          <a:lstStyle/>
          <a:p>
            <a:endParaRPr/>
          </a:p>
        </p:txBody>
      </p:sp>
      <p:sp>
        <p:nvSpPr>
          <p:cNvPr id="126" name="➢CRH ;synthesized in placenta and…"/>
          <p:cNvSpPr txBox="1"/>
          <p:nvPr/>
        </p:nvSpPr>
        <p:spPr>
          <a:xfrm>
            <a:off x="250910" y="644525"/>
            <a:ext cx="9059863" cy="1354365"/>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900"/>
              </a:lnSpc>
              <a:defRPr sz="3200">
                <a:latin typeface="Wingdings"/>
                <a:ea typeface="Wingdings"/>
                <a:cs typeface="Wingdings"/>
                <a:sym typeface="Wingdings"/>
              </a:defRPr>
            </a:pPr>
            <a:r>
              <a:t>➢</a:t>
            </a:r>
            <a:r>
              <a:rPr sz="2900">
                <a:latin typeface="Calibri"/>
                <a:ea typeface="Calibri"/>
                <a:cs typeface="Calibri"/>
                <a:sym typeface="Calibri"/>
              </a:rPr>
              <a:t>CRH ;synthesized in placenta and</a:t>
            </a:r>
            <a:endParaRPr sz="2900"/>
          </a:p>
          <a:p>
            <a:pPr indent="341312">
              <a:lnSpc>
                <a:spcPts val="3400"/>
              </a:lnSpc>
              <a:defRPr sz="2900"/>
            </a:pPr>
            <a:r>
              <a:t>hypothalamus ,found to have dual role during</a:t>
            </a:r>
          </a:p>
          <a:p>
            <a:pPr indent="341312">
              <a:lnSpc>
                <a:spcPts val="3400"/>
              </a:lnSpc>
              <a:defRPr sz="2900"/>
            </a:pPr>
            <a:r>
              <a:t>pregnancy and labour,</a:t>
            </a:r>
          </a:p>
        </p:txBody>
      </p:sp>
      <p:sp>
        <p:nvSpPr>
          <p:cNvPr id="127" name="➢During pregnancy it binds the receptor CRH-"/>
          <p:cNvSpPr txBox="1"/>
          <p:nvPr/>
        </p:nvSpPr>
        <p:spPr>
          <a:xfrm>
            <a:off x="393785" y="2398712"/>
            <a:ext cx="8774113" cy="48653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3900"/>
              </a:lnSpc>
              <a:defRPr sz="3200">
                <a:latin typeface="Wingdings"/>
                <a:ea typeface="Wingdings"/>
                <a:cs typeface="Wingdings"/>
                <a:sym typeface="Wingdings"/>
              </a:defRPr>
            </a:pPr>
            <a:r>
              <a:t>➢</a:t>
            </a:r>
            <a:r>
              <a:rPr sz="2900">
                <a:latin typeface="Calibri"/>
                <a:ea typeface="Calibri"/>
                <a:cs typeface="Calibri"/>
                <a:sym typeface="Calibri"/>
              </a:rPr>
              <a:t>During pregnancy it binds the recepto</a:t>
            </a:r>
            <a:r>
              <a:rPr>
                <a:latin typeface="Calibri"/>
                <a:ea typeface="Calibri"/>
                <a:cs typeface="Calibri"/>
                <a:sym typeface="Calibri"/>
              </a:rPr>
              <a:t>r CRH-</a:t>
            </a:r>
          </a:p>
        </p:txBody>
      </p:sp>
      <p:sp>
        <p:nvSpPr>
          <p:cNvPr id="128" name="R1"/>
          <p:cNvSpPr txBox="1"/>
          <p:nvPr/>
        </p:nvSpPr>
        <p:spPr>
          <a:xfrm>
            <a:off x="892175" y="2838450"/>
            <a:ext cx="1036638" cy="48653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3900"/>
              </a:lnSpc>
              <a:defRPr sz="3200"/>
            </a:lvl1pPr>
          </a:lstStyle>
          <a:p>
            <a:r>
              <a:t>R1</a:t>
            </a:r>
          </a:p>
        </p:txBody>
      </p:sp>
      <p:sp>
        <p:nvSpPr>
          <p:cNvPr id="129" name="production of cAMP and"/>
          <p:cNvSpPr txBox="1"/>
          <p:nvPr/>
        </p:nvSpPr>
        <p:spPr>
          <a:xfrm>
            <a:off x="2163180" y="2838450"/>
            <a:ext cx="4632326" cy="478065"/>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3900"/>
              </a:lnSpc>
              <a:defRPr sz="2900"/>
            </a:lvl1pPr>
          </a:lstStyle>
          <a:p>
            <a:r>
              <a:t>production of cAMP and</a:t>
            </a:r>
          </a:p>
        </p:txBody>
      </p:sp>
      <p:sp>
        <p:nvSpPr>
          <p:cNvPr id="130" name="subsequent inhibition of myometrial activity"/>
          <p:cNvSpPr txBox="1"/>
          <p:nvPr/>
        </p:nvSpPr>
        <p:spPr>
          <a:xfrm>
            <a:off x="892175" y="3276600"/>
            <a:ext cx="8397875" cy="478065"/>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3900"/>
              </a:lnSpc>
              <a:defRPr sz="2900"/>
            </a:lvl1pPr>
          </a:lstStyle>
          <a:p>
            <a:r>
              <a:t>subsequent inhibition of myometrial activity</a:t>
            </a:r>
          </a:p>
        </p:txBody>
      </p:sp>
      <p:sp>
        <p:nvSpPr>
          <p:cNvPr id="131" name="➢At term CRH can activate the Gqα protein…"/>
          <p:cNvSpPr txBox="1"/>
          <p:nvPr/>
        </p:nvSpPr>
        <p:spPr>
          <a:xfrm>
            <a:off x="250910" y="4323423"/>
            <a:ext cx="8255001" cy="1354366"/>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900"/>
              </a:lnSpc>
              <a:defRPr sz="3200">
                <a:latin typeface="Wingdings"/>
                <a:ea typeface="Wingdings"/>
                <a:cs typeface="Wingdings"/>
                <a:sym typeface="Wingdings"/>
              </a:defRPr>
            </a:pPr>
            <a:r>
              <a:t>➢</a:t>
            </a:r>
            <a:r>
              <a:rPr sz="2900">
                <a:latin typeface="Calibri"/>
                <a:ea typeface="Calibri"/>
                <a:cs typeface="Calibri"/>
                <a:sym typeface="Calibri"/>
              </a:rPr>
              <a:t>At term CRH can activate the Gqα protein</a:t>
            </a:r>
            <a:endParaRPr sz="2900"/>
          </a:p>
          <a:p>
            <a:pPr indent="341312">
              <a:lnSpc>
                <a:spcPts val="3400"/>
              </a:lnSpc>
              <a:defRPr sz="2900"/>
            </a:pPr>
            <a:r>
              <a:t>pathway which favours myometrial</a:t>
            </a:r>
          </a:p>
          <a:p>
            <a:pPr indent="341312">
              <a:lnSpc>
                <a:spcPts val="3400"/>
              </a:lnSpc>
              <a:defRPr sz="2900"/>
            </a:pPr>
            <a:r>
              <a:t>contraction</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134" name="➢Prostaglandins ;most commonly considered as…"/>
          <p:cNvSpPr txBox="1"/>
          <p:nvPr/>
        </p:nvSpPr>
        <p:spPr>
          <a:xfrm>
            <a:off x="-15082" y="1141324"/>
            <a:ext cx="9174164" cy="1445805"/>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900"/>
              </a:lnSpc>
              <a:defRPr sz="3200">
                <a:latin typeface="Wingdings"/>
                <a:ea typeface="Wingdings"/>
                <a:cs typeface="Wingdings"/>
                <a:sym typeface="Wingdings"/>
              </a:defRPr>
            </a:pPr>
            <a:r>
              <a:t>➢</a:t>
            </a:r>
            <a:r>
              <a:rPr sz="2900">
                <a:latin typeface="Calibri"/>
                <a:ea typeface="Calibri"/>
                <a:cs typeface="Calibri"/>
                <a:sym typeface="Calibri"/>
              </a:rPr>
              <a:t>Prostaglandins ;most commonly considered as</a:t>
            </a:r>
            <a:endParaRPr sz="2900"/>
          </a:p>
          <a:p>
            <a:pPr indent="341312">
              <a:lnSpc>
                <a:spcPts val="3800"/>
              </a:lnSpc>
              <a:defRPr sz="2900"/>
            </a:pPr>
            <a:r>
              <a:t>uterotonins however they have diverse effects</a:t>
            </a:r>
          </a:p>
          <a:p>
            <a:pPr indent="341312">
              <a:lnSpc>
                <a:spcPts val="3800"/>
              </a:lnSpc>
              <a:defRPr sz="2900"/>
            </a:pPr>
            <a:r>
              <a:t>and some acts as smooth muscle relaxants</a:t>
            </a:r>
          </a:p>
        </p:txBody>
      </p:sp>
      <p:sp>
        <p:nvSpPr>
          <p:cNvPr id="135" name="➢Both PGE2 and PGI2 could potentially act to…"/>
          <p:cNvSpPr txBox="1"/>
          <p:nvPr/>
        </p:nvSpPr>
        <p:spPr>
          <a:xfrm>
            <a:off x="154380" y="3286036"/>
            <a:ext cx="9093201" cy="2411006"/>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900"/>
              </a:lnSpc>
              <a:defRPr sz="3200">
                <a:latin typeface="Wingdings"/>
                <a:ea typeface="Wingdings"/>
                <a:cs typeface="Wingdings"/>
                <a:sym typeface="Wingdings"/>
              </a:defRPr>
            </a:pPr>
            <a:r>
              <a:t>➢</a:t>
            </a:r>
            <a:r>
              <a:rPr sz="2900">
                <a:latin typeface="Calibri"/>
                <a:ea typeface="Calibri"/>
                <a:cs typeface="Calibri"/>
                <a:sym typeface="Calibri"/>
              </a:rPr>
              <a:t>Both PGE2 and PGI2 could potentially act to</a:t>
            </a:r>
            <a:endParaRPr sz="2900"/>
          </a:p>
          <a:p>
            <a:pPr indent="341312">
              <a:lnSpc>
                <a:spcPts val="3800"/>
              </a:lnSpc>
              <a:defRPr sz="2900"/>
            </a:pPr>
            <a:r>
              <a:t>maintain uterine quiscence by increasing</a:t>
            </a:r>
          </a:p>
          <a:p>
            <a:pPr indent="341312">
              <a:lnSpc>
                <a:spcPts val="3800"/>
              </a:lnSpc>
              <a:defRPr sz="2900"/>
            </a:pPr>
            <a:r>
              <a:t>cAMP signaling yet PGE2 can promote uterine</a:t>
            </a:r>
          </a:p>
          <a:p>
            <a:pPr indent="341312">
              <a:lnSpc>
                <a:spcPts val="3800"/>
              </a:lnSpc>
              <a:defRPr sz="2900"/>
            </a:pPr>
            <a:r>
              <a:t>contractility through binding to EP1 and EP2</a:t>
            </a:r>
          </a:p>
          <a:p>
            <a:pPr indent="341312">
              <a:lnSpc>
                <a:spcPts val="3800"/>
              </a:lnSpc>
              <a:defRPr sz="2900"/>
            </a:pPr>
            <a:r>
              <a:t>receptors</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138" name="➢Thus either the generation of specific…"/>
          <p:cNvSpPr txBox="1"/>
          <p:nvPr/>
        </p:nvSpPr>
        <p:spPr>
          <a:xfrm>
            <a:off x="279399" y="770025"/>
            <a:ext cx="8585202" cy="2217966"/>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900"/>
              </a:lnSpc>
              <a:defRPr sz="3200">
                <a:latin typeface="Wingdings"/>
                <a:ea typeface="Wingdings"/>
                <a:cs typeface="Wingdings"/>
                <a:sym typeface="Wingdings"/>
              </a:defRPr>
            </a:pPr>
            <a:r>
              <a:t>➢</a:t>
            </a:r>
            <a:r>
              <a:rPr sz="2900">
                <a:latin typeface="Calibri"/>
                <a:ea typeface="Calibri"/>
                <a:cs typeface="Calibri"/>
                <a:sym typeface="Calibri"/>
              </a:rPr>
              <a:t>Thus either the generation of specific</a:t>
            </a:r>
            <a:endParaRPr sz="2900"/>
          </a:p>
          <a:p>
            <a:pPr indent="341312">
              <a:lnSpc>
                <a:spcPts val="3400"/>
              </a:lnSpc>
              <a:defRPr sz="2900"/>
            </a:pPr>
            <a:r>
              <a:t>prostaglandins or relative expression of the</a:t>
            </a:r>
          </a:p>
          <a:p>
            <a:pPr indent="341312">
              <a:lnSpc>
                <a:spcPts val="3400"/>
              </a:lnSpc>
              <a:defRPr sz="2900"/>
            </a:pPr>
            <a:r>
              <a:t>various prostaglandins receptors may</a:t>
            </a:r>
          </a:p>
          <a:p>
            <a:pPr indent="341312">
              <a:lnSpc>
                <a:spcPts val="3400"/>
              </a:lnSpc>
              <a:defRPr sz="2900"/>
            </a:pPr>
            <a:r>
              <a:t>determine myometrial response to</a:t>
            </a:r>
          </a:p>
          <a:p>
            <a:pPr indent="341312">
              <a:lnSpc>
                <a:spcPts val="3400"/>
              </a:lnSpc>
              <a:defRPr sz="2900"/>
            </a:pPr>
            <a:r>
              <a:t>prostaglandins</a:t>
            </a:r>
          </a:p>
        </p:txBody>
      </p:sp>
      <p:sp>
        <p:nvSpPr>
          <p:cNvPr id="139" name="➢Atrial and brain natriuretic peptide and…"/>
          <p:cNvSpPr txBox="1"/>
          <p:nvPr/>
        </p:nvSpPr>
        <p:spPr>
          <a:xfrm>
            <a:off x="136829" y="3590175"/>
            <a:ext cx="9245601" cy="2217965"/>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900"/>
              </a:lnSpc>
              <a:defRPr sz="2900">
                <a:latin typeface="Wingdings"/>
                <a:ea typeface="Wingdings"/>
                <a:cs typeface="Wingdings"/>
                <a:sym typeface="Wingdings"/>
              </a:defRPr>
            </a:pPr>
            <a:r>
              <a:t>➢</a:t>
            </a:r>
            <a:r>
              <a:rPr>
                <a:latin typeface="Calibri"/>
                <a:ea typeface="Calibri"/>
                <a:cs typeface="Calibri"/>
                <a:sym typeface="Calibri"/>
              </a:rPr>
              <a:t>Atrial and brain natriuretic peptide and</a:t>
            </a:r>
          </a:p>
          <a:p>
            <a:pPr indent="341312">
              <a:lnSpc>
                <a:spcPts val="3400"/>
              </a:lnSpc>
              <a:defRPr sz="2900"/>
            </a:pPr>
            <a:r>
              <a:t>cGMP:cGMP levels can be stimulated by either</a:t>
            </a:r>
          </a:p>
          <a:p>
            <a:pPr indent="341312">
              <a:lnSpc>
                <a:spcPts val="3400"/>
              </a:lnSpc>
              <a:defRPr sz="2900"/>
            </a:pPr>
            <a:r>
              <a:t>ANP and BNP and promotes smooth muscle</a:t>
            </a:r>
          </a:p>
          <a:p>
            <a:pPr indent="341312">
              <a:lnSpc>
                <a:spcPts val="3400"/>
              </a:lnSpc>
              <a:defRPr sz="2900"/>
            </a:pPr>
            <a:r>
              <a:t>relaxation .BNP is secreted by amnion in large</a:t>
            </a:r>
          </a:p>
          <a:p>
            <a:pPr indent="341312">
              <a:lnSpc>
                <a:spcPts val="3400"/>
              </a:lnSpc>
              <a:defRPr sz="2900"/>
            </a:pPr>
            <a:r>
              <a:t>amounts and ANP is expressed in placenta</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NORMAL LABOUR"/>
          <p:cNvSpPr txBox="1">
            <a:spLocks noGrp="1"/>
          </p:cNvSpPr>
          <p:nvPr>
            <p:ph type="title" idx="4294967295"/>
          </p:nvPr>
        </p:nvSpPr>
        <p:spPr>
          <a:prstGeom prst="rect">
            <a:avLst/>
          </a:prstGeom>
        </p:spPr>
        <p:txBody>
          <a:bodyPr/>
          <a:lstStyle/>
          <a:p>
            <a:r>
              <a:t>NORMAL LABOUR</a:t>
            </a:r>
          </a:p>
        </p:txBody>
      </p:sp>
      <p:sp>
        <p:nvSpPr>
          <p:cNvPr id="32" name="Series of events that takes place in the genital organs in an effort to expel the viable products of conception(fetus,placenta and the membranes)out of the womb through the vagina into the outer world is called labour"/>
          <p:cNvSpPr txBox="1">
            <a:spLocks noGrp="1"/>
          </p:cNvSpPr>
          <p:nvPr>
            <p:ph type="body" idx="4294967295"/>
          </p:nvPr>
        </p:nvSpPr>
        <p:spPr>
          <a:prstGeom prst="rect">
            <a:avLst/>
          </a:prstGeom>
        </p:spPr>
        <p:txBody>
          <a:bodyPr/>
          <a:lstStyle/>
          <a:p>
            <a:r>
              <a:t>Series of events that takes place in the genital organs in an effort to expel the viable products of conception(fetus,placenta and the membranes)out of the womb through the vagina into the outer world is called labour</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142" name="Accelerated uterotonin degradation"/>
          <p:cNvSpPr txBox="1"/>
          <p:nvPr/>
        </p:nvSpPr>
        <p:spPr>
          <a:xfrm>
            <a:off x="369265" y="550950"/>
            <a:ext cx="8658226" cy="600543"/>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4800"/>
              </a:lnSpc>
              <a:defRPr sz="4000" b="1"/>
            </a:lvl1pPr>
          </a:lstStyle>
          <a:p>
            <a:r>
              <a:t>Accelerated uterotonin degradation</a:t>
            </a:r>
          </a:p>
        </p:txBody>
      </p:sp>
      <p:sp>
        <p:nvSpPr>
          <p:cNvPr id="143" name="➢In addition to pregnancy induced compounds…"/>
          <p:cNvSpPr txBox="1"/>
          <p:nvPr/>
        </p:nvSpPr>
        <p:spPr>
          <a:xfrm>
            <a:off x="339896" y="1557337"/>
            <a:ext cx="8716965" cy="4158807"/>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600"/>
              </a:lnSpc>
              <a:defRPr sz="3000">
                <a:latin typeface="Wingdings"/>
                <a:ea typeface="Wingdings"/>
                <a:cs typeface="Wingdings"/>
                <a:sym typeface="Wingdings"/>
              </a:defRPr>
            </a:pPr>
            <a:r>
              <a:t>➢</a:t>
            </a:r>
            <a:r>
              <a:rPr>
                <a:latin typeface="Calibri"/>
                <a:ea typeface="Calibri"/>
                <a:cs typeface="Calibri"/>
                <a:sym typeface="Calibri"/>
              </a:rPr>
              <a:t>In addition to pregnancy induced compounds</a:t>
            </a:r>
          </a:p>
          <a:p>
            <a:pPr indent="341312">
              <a:lnSpc>
                <a:spcPts val="2800"/>
              </a:lnSpc>
              <a:defRPr sz="3000"/>
            </a:pPr>
            <a:r>
              <a:t>that stimulates myometrial cell refractoriness</a:t>
            </a:r>
          </a:p>
          <a:p>
            <a:pPr indent="341312">
              <a:lnSpc>
                <a:spcPts val="2800"/>
              </a:lnSpc>
              <a:defRPr sz="3000"/>
            </a:pPr>
            <a:r>
              <a:t>there are striking increases in enzymes that</a:t>
            </a:r>
          </a:p>
          <a:p>
            <a:pPr indent="341312">
              <a:lnSpc>
                <a:spcPts val="2800"/>
              </a:lnSpc>
              <a:defRPr sz="3000"/>
            </a:pPr>
            <a:r>
              <a:t>degrade or inactivates endogenously produced</a:t>
            </a:r>
          </a:p>
          <a:p>
            <a:pPr indent="341312">
              <a:lnSpc>
                <a:spcPts val="2800"/>
              </a:lnSpc>
              <a:defRPr sz="3000"/>
            </a:pPr>
            <a:r>
              <a:t>uterotonins which includes:</a:t>
            </a:r>
          </a:p>
          <a:p>
            <a:pPr indent="341312">
              <a:lnSpc>
                <a:spcPts val="3600"/>
              </a:lnSpc>
              <a:defRPr sz="3000">
                <a:latin typeface="Wingdings"/>
                <a:ea typeface="Wingdings"/>
                <a:cs typeface="Wingdings"/>
                <a:sym typeface="Wingdings"/>
              </a:defRPr>
            </a:pPr>
            <a:r>
              <a:t>➢</a:t>
            </a:r>
            <a:r>
              <a:rPr>
                <a:latin typeface="Calibri"/>
                <a:ea typeface="Calibri"/>
                <a:cs typeface="Calibri"/>
                <a:sym typeface="Calibri"/>
              </a:rPr>
              <a:t>PGDH and prostaglandins</a:t>
            </a:r>
          </a:p>
          <a:p>
            <a:pPr indent="341312">
              <a:lnSpc>
                <a:spcPts val="3600"/>
              </a:lnSpc>
              <a:defRPr sz="3000">
                <a:latin typeface="Wingdings"/>
                <a:ea typeface="Wingdings"/>
                <a:cs typeface="Wingdings"/>
                <a:sym typeface="Wingdings"/>
              </a:defRPr>
            </a:pPr>
            <a:r>
              <a:t>➢</a:t>
            </a:r>
            <a:r>
              <a:rPr>
                <a:latin typeface="Calibri"/>
                <a:ea typeface="Calibri"/>
                <a:cs typeface="Calibri"/>
                <a:sym typeface="Calibri"/>
              </a:rPr>
              <a:t>Oxytocinase and oxytocin</a:t>
            </a:r>
          </a:p>
          <a:p>
            <a:pPr indent="341312">
              <a:lnSpc>
                <a:spcPts val="3600"/>
              </a:lnSpc>
              <a:defRPr sz="3000">
                <a:latin typeface="Wingdings"/>
                <a:ea typeface="Wingdings"/>
                <a:cs typeface="Wingdings"/>
                <a:sym typeface="Wingdings"/>
              </a:defRPr>
            </a:pPr>
            <a:r>
              <a:t>➢</a:t>
            </a:r>
            <a:r>
              <a:rPr>
                <a:latin typeface="Calibri"/>
                <a:ea typeface="Calibri"/>
                <a:cs typeface="Calibri"/>
                <a:sym typeface="Calibri"/>
              </a:rPr>
              <a:t>Diamine oxidase and histamine</a:t>
            </a:r>
          </a:p>
          <a:p>
            <a:pPr indent="341312">
              <a:lnSpc>
                <a:spcPts val="3600"/>
              </a:lnSpc>
              <a:defRPr sz="3000">
                <a:latin typeface="Wingdings"/>
                <a:ea typeface="Wingdings"/>
                <a:cs typeface="Wingdings"/>
                <a:sym typeface="Wingdings"/>
              </a:defRPr>
            </a:pPr>
            <a:r>
              <a:t>➢</a:t>
            </a:r>
            <a:r>
              <a:rPr>
                <a:latin typeface="Calibri"/>
                <a:ea typeface="Calibri"/>
                <a:cs typeface="Calibri"/>
                <a:sym typeface="Calibri"/>
              </a:rPr>
              <a:t>Angiotensinases and angiotensin II</a:t>
            </a:r>
          </a:p>
          <a:p>
            <a:pPr indent="341312">
              <a:lnSpc>
                <a:spcPts val="3600"/>
              </a:lnSpc>
              <a:defRPr sz="3000">
                <a:latin typeface="Wingdings"/>
                <a:ea typeface="Wingdings"/>
                <a:cs typeface="Wingdings"/>
                <a:sym typeface="Wingdings"/>
              </a:defRPr>
            </a:pPr>
            <a:r>
              <a:t>➢</a:t>
            </a:r>
            <a:r>
              <a:rPr>
                <a:latin typeface="Calibri"/>
                <a:ea typeface="Calibri"/>
                <a:cs typeface="Calibri"/>
                <a:sym typeface="Calibri"/>
              </a:rPr>
              <a:t>PAF acetylhydrolase and PAF</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146" name="PHASE II:uterine activation &amp;…"/>
          <p:cNvSpPr txBox="1"/>
          <p:nvPr/>
        </p:nvSpPr>
        <p:spPr>
          <a:xfrm>
            <a:off x="702030" y="88193"/>
            <a:ext cx="7739939" cy="1819742"/>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1536700">
              <a:lnSpc>
                <a:spcPts val="4800"/>
              </a:lnSpc>
              <a:defRPr sz="4000" b="1"/>
            </a:pPr>
            <a:r>
              <a:t>PHASE II:uterine activation &amp;</a:t>
            </a:r>
          </a:p>
          <a:p>
            <a:pPr indent="1536700">
              <a:lnSpc>
                <a:spcPts val="4800"/>
              </a:lnSpc>
              <a:defRPr sz="4000" b="1"/>
            </a:pPr>
            <a:r>
              <a:t>cervical ripening</a:t>
            </a:r>
          </a:p>
        </p:txBody>
      </p:sp>
      <p:sp>
        <p:nvSpPr>
          <p:cNvPr id="147" name="➢ Myometrial changes include marked increase in…"/>
          <p:cNvSpPr txBox="1"/>
          <p:nvPr/>
        </p:nvSpPr>
        <p:spPr>
          <a:xfrm>
            <a:off x="199149" y="1979307"/>
            <a:ext cx="9519923" cy="3357018"/>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200"/>
              </a:lnSpc>
              <a:defRPr sz="2700">
                <a:latin typeface="Wingdings"/>
                <a:ea typeface="Wingdings"/>
                <a:cs typeface="Wingdings"/>
                <a:sym typeface="Wingdings"/>
              </a:defRPr>
            </a:pPr>
            <a:r>
              <a:t>➢</a:t>
            </a:r>
            <a:r>
              <a:rPr sz="2400">
                <a:latin typeface="Times New Roman"/>
                <a:ea typeface="Times New Roman"/>
                <a:cs typeface="Times New Roman"/>
                <a:sym typeface="Times New Roman"/>
              </a:rPr>
              <a:t> </a:t>
            </a:r>
            <a:r>
              <a:rPr sz="2400">
                <a:latin typeface="Calibri"/>
                <a:ea typeface="Calibri"/>
                <a:cs typeface="Calibri"/>
                <a:sym typeface="Calibri"/>
              </a:rPr>
              <a:t>Myometrial changes include marked increase in</a:t>
            </a:r>
            <a:endParaRPr sz="2400"/>
          </a:p>
          <a:p>
            <a:pPr indent="341312">
              <a:lnSpc>
                <a:spcPts val="2500"/>
              </a:lnSpc>
              <a:defRPr sz="2400"/>
            </a:pPr>
            <a:r>
              <a:t>oxytocin receptors ,prostglandin receptors and increase</a:t>
            </a:r>
          </a:p>
          <a:p>
            <a:pPr indent="341312">
              <a:lnSpc>
                <a:spcPts val="2500"/>
              </a:lnSpc>
              <a:defRPr sz="2400"/>
            </a:pPr>
            <a:r>
              <a:t>in number and surface area of gap junction proteins</a:t>
            </a:r>
          </a:p>
          <a:p>
            <a:pPr indent="341312">
              <a:lnSpc>
                <a:spcPts val="2500"/>
              </a:lnSpc>
              <a:defRPr sz="2400"/>
            </a:pPr>
            <a:r>
              <a:t>such as connexin43 .together these leads to increased</a:t>
            </a:r>
          </a:p>
          <a:p>
            <a:pPr indent="341312">
              <a:lnSpc>
                <a:spcPts val="2500"/>
              </a:lnSpc>
              <a:defRPr sz="2400"/>
            </a:pPr>
            <a:r>
              <a:t>uterine irritability and responsiveness to uterotonins.</a:t>
            </a:r>
          </a:p>
          <a:p>
            <a:pPr indent="341312">
              <a:lnSpc>
                <a:spcPts val="3200"/>
              </a:lnSpc>
              <a:defRPr sz="2400">
                <a:latin typeface="Wingdings"/>
                <a:ea typeface="Wingdings"/>
                <a:cs typeface="Wingdings"/>
                <a:sym typeface="Wingdings"/>
              </a:defRPr>
            </a:pPr>
            <a:r>
              <a:t>➢</a:t>
            </a:r>
            <a:r>
              <a:rPr>
                <a:latin typeface="Times New Roman"/>
                <a:ea typeface="Times New Roman"/>
                <a:cs typeface="Times New Roman"/>
                <a:sym typeface="Times New Roman"/>
              </a:rPr>
              <a:t> </a:t>
            </a:r>
            <a:r>
              <a:rPr>
                <a:latin typeface="Calibri"/>
                <a:ea typeface="Calibri"/>
                <a:cs typeface="Calibri"/>
                <a:sym typeface="Calibri"/>
              </a:rPr>
              <a:t>Another critical change in phase 2 is formation of lower</a:t>
            </a:r>
          </a:p>
          <a:p>
            <a:pPr indent="341312">
              <a:lnSpc>
                <a:spcPts val="2500"/>
              </a:lnSpc>
              <a:defRPr sz="2400"/>
            </a:pPr>
            <a:r>
              <a:t>uterine segment from the isthmus .with this</a:t>
            </a:r>
          </a:p>
          <a:p>
            <a:pPr indent="341312">
              <a:lnSpc>
                <a:spcPts val="2500"/>
              </a:lnSpc>
              <a:defRPr sz="2400"/>
            </a:pPr>
            <a:r>
              <a:t>development lightening occurs.</a:t>
            </a:r>
          </a:p>
          <a:p>
            <a:pPr indent="341312">
              <a:lnSpc>
                <a:spcPts val="2500"/>
              </a:lnSpc>
              <a:defRPr sz="2400"/>
            </a:pPr>
            <a:r>
              <a:t>And there is higher expression of oxytocin  receptors</a:t>
            </a:r>
          </a:p>
          <a:p>
            <a:pPr indent="341312">
              <a:lnSpc>
                <a:spcPts val="2500"/>
              </a:lnSpc>
              <a:defRPr sz="2400"/>
            </a:pPr>
            <a:r>
              <a:t>in fundal myometrium.</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150" name="Cervical ripening in phase2"/>
          <p:cNvSpPr txBox="1"/>
          <p:nvPr/>
        </p:nvSpPr>
        <p:spPr>
          <a:xfrm>
            <a:off x="1029493" y="519200"/>
            <a:ext cx="7156451" cy="662629"/>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5300"/>
              </a:lnSpc>
              <a:defRPr sz="4400" b="1"/>
            </a:lvl1pPr>
          </a:lstStyle>
          <a:p>
            <a:r>
              <a:t>Cervical ripening in phase2</a:t>
            </a:r>
          </a:p>
        </p:txBody>
      </p:sp>
      <p:sp>
        <p:nvSpPr>
          <p:cNvPr id="151" name="➢The transition from softening to ripening…"/>
          <p:cNvSpPr txBox="1"/>
          <p:nvPr/>
        </p:nvSpPr>
        <p:spPr>
          <a:xfrm>
            <a:off x="549275" y="1590675"/>
            <a:ext cx="8116888" cy="1354365"/>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900"/>
              </a:lnSpc>
              <a:defRPr sz="3200">
                <a:latin typeface="Wingdings"/>
                <a:ea typeface="Wingdings"/>
                <a:cs typeface="Wingdings"/>
                <a:sym typeface="Wingdings"/>
              </a:defRPr>
            </a:pPr>
            <a:r>
              <a:t>➢</a:t>
            </a:r>
            <a:r>
              <a:rPr sz="2900">
                <a:latin typeface="Calibri"/>
                <a:ea typeface="Calibri"/>
                <a:cs typeface="Calibri"/>
                <a:sym typeface="Calibri"/>
              </a:rPr>
              <a:t>The transition from softening to ripening</a:t>
            </a:r>
            <a:endParaRPr sz="2900"/>
          </a:p>
          <a:p>
            <a:pPr indent="341312">
              <a:lnSpc>
                <a:spcPts val="3400"/>
              </a:lnSpc>
              <a:defRPr sz="2900"/>
            </a:pPr>
            <a:r>
              <a:t>begins weeks or days before onset of</a:t>
            </a:r>
          </a:p>
          <a:p>
            <a:pPr indent="341312">
              <a:lnSpc>
                <a:spcPts val="3400"/>
              </a:lnSpc>
              <a:defRPr sz="2900"/>
            </a:pPr>
            <a:r>
              <a:t>contractions.</a:t>
            </a:r>
          </a:p>
        </p:txBody>
      </p:sp>
      <p:sp>
        <p:nvSpPr>
          <p:cNvPr id="152" name="➢The cervix is made up of only 10 to 15 percent…"/>
          <p:cNvSpPr txBox="1"/>
          <p:nvPr/>
        </p:nvSpPr>
        <p:spPr>
          <a:xfrm>
            <a:off x="549275" y="3541712"/>
            <a:ext cx="9150350" cy="2217965"/>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900"/>
              </a:lnSpc>
              <a:defRPr sz="3200">
                <a:latin typeface="Wingdings"/>
                <a:ea typeface="Wingdings"/>
                <a:cs typeface="Wingdings"/>
                <a:sym typeface="Wingdings"/>
              </a:defRPr>
            </a:pPr>
            <a:r>
              <a:t>➢</a:t>
            </a:r>
            <a:r>
              <a:rPr sz="2900">
                <a:latin typeface="Calibri"/>
                <a:ea typeface="Calibri"/>
                <a:cs typeface="Calibri"/>
                <a:sym typeface="Calibri"/>
              </a:rPr>
              <a:t>The cervix is made up of only 10 to 15 percent</a:t>
            </a:r>
            <a:endParaRPr sz="2900"/>
          </a:p>
          <a:p>
            <a:pPr indent="341312">
              <a:lnSpc>
                <a:spcPts val="3400"/>
              </a:lnSpc>
              <a:defRPr sz="2900"/>
            </a:pPr>
            <a:r>
              <a:t>smooth muscle and remaining is connective</a:t>
            </a:r>
          </a:p>
          <a:p>
            <a:pPr indent="341312">
              <a:lnSpc>
                <a:spcPts val="3400"/>
              </a:lnSpc>
              <a:defRPr sz="2900"/>
            </a:pPr>
            <a:r>
              <a:t>tissue which includes type 1,3 and 4</a:t>
            </a:r>
          </a:p>
          <a:p>
            <a:pPr indent="341312">
              <a:lnSpc>
                <a:spcPts val="3400"/>
              </a:lnSpc>
              <a:defRPr sz="2900"/>
            </a:pPr>
            <a:r>
              <a:t>collagen,glycosaminoglycans, proteoglycans</a:t>
            </a:r>
          </a:p>
          <a:p>
            <a:pPr indent="341312">
              <a:lnSpc>
                <a:spcPts val="3400"/>
              </a:lnSpc>
              <a:defRPr sz="2900"/>
            </a:pPr>
            <a:r>
              <a:t>and elastin</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155" name="Phase II: physiological and…"/>
          <p:cNvSpPr txBox="1"/>
          <p:nvPr/>
        </p:nvSpPr>
        <p:spPr>
          <a:xfrm>
            <a:off x="1808162" y="228600"/>
            <a:ext cx="6357938" cy="1819742"/>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412750">
              <a:lnSpc>
                <a:spcPts val="4800"/>
              </a:lnSpc>
              <a:defRPr sz="4000" b="1"/>
            </a:pPr>
            <a:r>
              <a:t>Phase II: physiological and</a:t>
            </a:r>
          </a:p>
          <a:p>
            <a:pPr indent="412750">
              <a:lnSpc>
                <a:spcPts val="4800"/>
              </a:lnSpc>
              <a:defRPr sz="4000" b="1"/>
            </a:pPr>
            <a:r>
              <a:t>biochemical processes</a:t>
            </a:r>
          </a:p>
        </p:txBody>
      </p:sp>
      <p:sp>
        <p:nvSpPr>
          <p:cNvPr id="156" name="➢Progesterone functional withdrawal:this can be"/>
          <p:cNvSpPr txBox="1"/>
          <p:nvPr/>
        </p:nvSpPr>
        <p:spPr>
          <a:xfrm>
            <a:off x="415925" y="2452447"/>
            <a:ext cx="9142413" cy="475244"/>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3900"/>
              </a:lnSpc>
              <a:defRPr sz="3200">
                <a:latin typeface="Wingdings"/>
                <a:ea typeface="Wingdings"/>
                <a:cs typeface="Wingdings"/>
                <a:sym typeface="Wingdings"/>
              </a:defRPr>
            </a:pPr>
            <a:r>
              <a:t>➢</a:t>
            </a:r>
            <a:r>
              <a:rPr sz="2800">
                <a:latin typeface="Calibri"/>
                <a:ea typeface="Calibri"/>
                <a:cs typeface="Calibri"/>
                <a:sym typeface="Calibri"/>
              </a:rPr>
              <a:t>Progesterone functional withdrawal:this can be</a:t>
            </a:r>
          </a:p>
        </p:txBody>
      </p:sp>
      <p:sp>
        <p:nvSpPr>
          <p:cNvPr id="157" name="mediated through several mechanisms"/>
          <p:cNvSpPr txBox="1"/>
          <p:nvPr/>
        </p:nvSpPr>
        <p:spPr>
          <a:xfrm>
            <a:off x="897731" y="2988005"/>
            <a:ext cx="7348538" cy="478066"/>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3900"/>
              </a:lnSpc>
              <a:defRPr sz="2900"/>
            </a:lvl1pPr>
          </a:lstStyle>
          <a:p>
            <a:r>
              <a:t>mediated through several mechanisms</a:t>
            </a:r>
          </a:p>
        </p:txBody>
      </p:sp>
      <p:sp>
        <p:nvSpPr>
          <p:cNvPr id="158" name="➢Local inactivation of progesterone by steroid-…"/>
          <p:cNvSpPr txBox="1"/>
          <p:nvPr/>
        </p:nvSpPr>
        <p:spPr>
          <a:xfrm>
            <a:off x="231775" y="3791429"/>
            <a:ext cx="8680450" cy="1354365"/>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900"/>
              </a:lnSpc>
              <a:defRPr sz="2900">
                <a:latin typeface="Wingdings"/>
                <a:ea typeface="Wingdings"/>
                <a:cs typeface="Wingdings"/>
                <a:sym typeface="Wingdings"/>
              </a:defRPr>
            </a:pPr>
            <a:r>
              <a:t>➢</a:t>
            </a:r>
            <a:r>
              <a:rPr>
                <a:latin typeface="Calibri"/>
                <a:ea typeface="Calibri"/>
                <a:cs typeface="Calibri"/>
                <a:sym typeface="Calibri"/>
              </a:rPr>
              <a:t>Local inactivation of progesterone by steroid-</a:t>
            </a:r>
          </a:p>
          <a:p>
            <a:pPr indent="341312">
              <a:lnSpc>
                <a:spcPts val="3400"/>
              </a:lnSpc>
              <a:defRPr sz="2900"/>
            </a:pPr>
            <a:r>
              <a:t>metabolizing enzymes or synthesis of a natural</a:t>
            </a:r>
          </a:p>
          <a:p>
            <a:pPr indent="341312">
              <a:lnSpc>
                <a:spcPts val="3400"/>
              </a:lnSpc>
              <a:defRPr sz="2900"/>
            </a:pPr>
            <a:r>
              <a:t>antagonist.</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161" name="Oxytocin receptors"/>
          <p:cNvSpPr txBox="1"/>
          <p:nvPr/>
        </p:nvSpPr>
        <p:spPr>
          <a:xfrm>
            <a:off x="2384425" y="501649"/>
            <a:ext cx="5213350" cy="662629"/>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5300"/>
              </a:lnSpc>
              <a:defRPr sz="4400" b="1"/>
            </a:lvl1pPr>
          </a:lstStyle>
          <a:p>
            <a:r>
              <a:t>Oxytocin receptors</a:t>
            </a:r>
          </a:p>
        </p:txBody>
      </p:sp>
      <p:sp>
        <p:nvSpPr>
          <p:cNvPr id="162" name="➢   There is an increase in myometrial…"/>
          <p:cNvSpPr txBox="1"/>
          <p:nvPr/>
        </p:nvSpPr>
        <p:spPr>
          <a:xfrm>
            <a:off x="549275" y="1638300"/>
            <a:ext cx="8572500" cy="3617505"/>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4800"/>
              </a:lnSpc>
              <a:defRPr sz="4000">
                <a:latin typeface="Wingdings"/>
                <a:ea typeface="Wingdings"/>
                <a:cs typeface="Wingdings"/>
                <a:sym typeface="Wingdings"/>
              </a:defRPr>
            </a:pPr>
            <a:r>
              <a:t>➢   </a:t>
            </a:r>
            <a:r>
              <a:rPr sz="2900">
                <a:latin typeface="Calibri"/>
                <a:ea typeface="Calibri"/>
                <a:cs typeface="Calibri"/>
                <a:sym typeface="Calibri"/>
              </a:rPr>
              <a:t>There is an increase in myometrial</a:t>
            </a:r>
            <a:endParaRPr sz="2900"/>
          </a:p>
          <a:p>
            <a:pPr indent="341312">
              <a:lnSpc>
                <a:spcPts val="4800"/>
              </a:lnSpc>
              <a:defRPr sz="2900"/>
            </a:pPr>
            <a:r>
              <a:t>     oxytocin receptors and there</a:t>
            </a:r>
          </a:p>
          <a:p>
            <a:pPr indent="341312">
              <a:lnSpc>
                <a:spcPts val="4800"/>
              </a:lnSpc>
              <a:defRPr sz="2900"/>
            </a:pPr>
            <a:r>
              <a:t>     activation results in increased</a:t>
            </a:r>
          </a:p>
          <a:p>
            <a:pPr indent="341312">
              <a:lnSpc>
                <a:spcPts val="4800"/>
              </a:lnSpc>
              <a:defRPr sz="2900"/>
            </a:pPr>
            <a:r>
              <a:t>     phospholipase C activity and</a:t>
            </a:r>
          </a:p>
          <a:p>
            <a:pPr indent="341312">
              <a:lnSpc>
                <a:spcPts val="4800"/>
              </a:lnSpc>
              <a:defRPr sz="2900"/>
            </a:pPr>
            <a:r>
              <a:t>     subsequent increase in cytosolic</a:t>
            </a:r>
          </a:p>
          <a:p>
            <a:pPr indent="341312">
              <a:lnSpc>
                <a:spcPts val="4800"/>
              </a:lnSpc>
              <a:defRPr sz="2900"/>
            </a:pPr>
            <a:r>
              <a:t>     calcium and uterine contractility</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Rectangle"/>
          <p:cNvSpPr/>
          <p:nvPr/>
        </p:nvSpPr>
        <p:spPr>
          <a:xfrm>
            <a:off x="-1" y="50800"/>
            <a:ext cx="9144002" cy="6858000"/>
          </a:xfrm>
          <a:prstGeom prst="rect">
            <a:avLst/>
          </a:prstGeom>
          <a:solidFill>
            <a:srgbClr val="FFFFFF"/>
          </a:solidFill>
          <a:ln w="25400">
            <a:solidFill>
              <a:schemeClr val="accent1"/>
            </a:solidFill>
          </a:ln>
        </p:spPr>
        <p:txBody>
          <a:bodyPr lIns="45719" rIns="45719"/>
          <a:lstStyle/>
          <a:p>
            <a:endParaRPr/>
          </a:p>
        </p:txBody>
      </p:sp>
      <p:sp>
        <p:nvSpPr>
          <p:cNvPr id="165" name="Relaxin"/>
          <p:cNvSpPr txBox="1"/>
          <p:nvPr/>
        </p:nvSpPr>
        <p:spPr>
          <a:xfrm>
            <a:off x="3725862" y="501649"/>
            <a:ext cx="2543176" cy="662629"/>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5300"/>
              </a:lnSpc>
              <a:defRPr sz="4400" b="1"/>
            </a:lvl1pPr>
          </a:lstStyle>
          <a:p>
            <a:r>
              <a:t>Relaxin</a:t>
            </a:r>
          </a:p>
        </p:txBody>
      </p:sp>
      <p:sp>
        <p:nvSpPr>
          <p:cNvPr id="166" name="➢Causes remodeling of extracellular…"/>
          <p:cNvSpPr txBox="1"/>
          <p:nvPr/>
        </p:nvSpPr>
        <p:spPr>
          <a:xfrm>
            <a:off x="549274" y="1638300"/>
            <a:ext cx="9186864" cy="1802813"/>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4800"/>
              </a:lnSpc>
              <a:defRPr sz="4000">
                <a:latin typeface="Wingdings"/>
                <a:ea typeface="Wingdings"/>
                <a:cs typeface="Wingdings"/>
                <a:sym typeface="Wingdings"/>
              </a:defRPr>
            </a:pPr>
            <a:r>
              <a:t>➢</a:t>
            </a:r>
            <a:r>
              <a:rPr sz="3400">
                <a:latin typeface="Calibri"/>
                <a:ea typeface="Calibri"/>
                <a:cs typeface="Calibri"/>
                <a:sym typeface="Calibri"/>
              </a:rPr>
              <a:t>Causes remodeling of extracellular</a:t>
            </a:r>
            <a:endParaRPr sz="3400"/>
          </a:p>
          <a:p>
            <a:pPr indent="341312">
              <a:lnSpc>
                <a:spcPts val="4800"/>
              </a:lnSpc>
              <a:defRPr sz="3400"/>
            </a:pPr>
            <a:r>
              <a:t>matrix of uterus,cervix,vagina, breast</a:t>
            </a:r>
          </a:p>
          <a:p>
            <a:pPr indent="341312">
              <a:lnSpc>
                <a:spcPts val="4800"/>
              </a:lnSpc>
              <a:defRPr sz="3400"/>
            </a:pPr>
            <a:r>
              <a:t>and pubic symphysis</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169" name="Fetal contribution to initiation of…"/>
          <p:cNvSpPr txBox="1"/>
          <p:nvPr/>
        </p:nvSpPr>
        <p:spPr>
          <a:xfrm>
            <a:off x="-153022" y="43069"/>
            <a:ext cx="7950201" cy="1819742"/>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2765425">
              <a:lnSpc>
                <a:spcPts val="4800"/>
              </a:lnSpc>
              <a:defRPr sz="4000" b="1"/>
            </a:pPr>
            <a:r>
              <a:t>Fetal contribution to initiation of</a:t>
            </a:r>
          </a:p>
          <a:p>
            <a:pPr indent="2765425">
              <a:lnSpc>
                <a:spcPts val="4800"/>
              </a:lnSpc>
              <a:defRPr sz="4000" b="1"/>
            </a:pPr>
            <a:r>
              <a:t>labour</a:t>
            </a:r>
          </a:p>
        </p:txBody>
      </p:sp>
      <p:sp>
        <p:nvSpPr>
          <p:cNvPr id="170" name="➢Uterine stretch and parturition is…"/>
          <p:cNvSpPr txBox="1"/>
          <p:nvPr/>
        </p:nvSpPr>
        <p:spPr>
          <a:xfrm>
            <a:off x="284231" y="2009360"/>
            <a:ext cx="9066214" cy="1805635"/>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4800"/>
              </a:lnSpc>
              <a:defRPr sz="4000">
                <a:latin typeface="Wingdings"/>
                <a:ea typeface="Wingdings"/>
                <a:cs typeface="Wingdings"/>
                <a:sym typeface="Wingdings"/>
              </a:defRPr>
            </a:pPr>
            <a:r>
              <a:t>➢</a:t>
            </a:r>
            <a:r>
              <a:rPr sz="3500">
                <a:latin typeface="Calibri"/>
                <a:ea typeface="Calibri"/>
                <a:cs typeface="Calibri"/>
                <a:sym typeface="Calibri"/>
              </a:rPr>
              <a:t>Uterine stretch and parturition is</a:t>
            </a:r>
            <a:endParaRPr sz="3500"/>
          </a:p>
          <a:p>
            <a:pPr indent="341312">
              <a:lnSpc>
                <a:spcPts val="4800"/>
              </a:lnSpc>
              <a:defRPr sz="3500"/>
            </a:pPr>
            <a:r>
              <a:t>required for induction of contraction</a:t>
            </a:r>
          </a:p>
          <a:p>
            <a:pPr indent="341312">
              <a:lnSpc>
                <a:spcPts val="4800"/>
              </a:lnSpc>
              <a:defRPr sz="3500"/>
            </a:pPr>
            <a:r>
              <a:t>associated proteins.</a:t>
            </a:r>
          </a:p>
        </p:txBody>
      </p:sp>
      <p:sp>
        <p:nvSpPr>
          <p:cNvPr id="171" name="➢Stretch increases expression of gap…"/>
          <p:cNvSpPr txBox="1"/>
          <p:nvPr/>
        </p:nvSpPr>
        <p:spPr>
          <a:xfrm>
            <a:off x="74612" y="4215157"/>
            <a:ext cx="8994776" cy="1805635"/>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4800"/>
              </a:lnSpc>
              <a:defRPr sz="4000">
                <a:latin typeface="Wingdings"/>
                <a:ea typeface="Wingdings"/>
                <a:cs typeface="Wingdings"/>
                <a:sym typeface="Wingdings"/>
              </a:defRPr>
            </a:pPr>
            <a:r>
              <a:t>➢</a:t>
            </a:r>
            <a:r>
              <a:rPr sz="3500">
                <a:latin typeface="Calibri"/>
                <a:ea typeface="Calibri"/>
                <a:cs typeface="Calibri"/>
                <a:sym typeface="Calibri"/>
              </a:rPr>
              <a:t>Stretch increases expression of gap</a:t>
            </a:r>
            <a:endParaRPr sz="3500"/>
          </a:p>
          <a:p>
            <a:pPr indent="341312">
              <a:lnSpc>
                <a:spcPts val="4800"/>
              </a:lnSpc>
              <a:defRPr sz="3500"/>
            </a:pPr>
            <a:r>
              <a:t>junction protein-connexin 43,as well</a:t>
            </a:r>
          </a:p>
          <a:p>
            <a:pPr indent="341312">
              <a:lnSpc>
                <a:spcPts val="4800"/>
              </a:lnSpc>
              <a:defRPr sz="3500"/>
            </a:pPr>
            <a:r>
              <a:t>as oxytocin receptors.</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174" name="Fetal endocrine cascade"/>
          <p:cNvSpPr txBox="1"/>
          <p:nvPr/>
        </p:nvSpPr>
        <p:spPr>
          <a:xfrm>
            <a:off x="1806575" y="227012"/>
            <a:ext cx="6369050" cy="662628"/>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5300"/>
              </a:lnSpc>
              <a:defRPr sz="4400" b="1"/>
            </a:lvl1pPr>
          </a:lstStyle>
          <a:p>
            <a:r>
              <a:t>Fetal endocrine cascade</a:t>
            </a:r>
          </a:p>
        </p:txBody>
      </p:sp>
      <p:sp>
        <p:nvSpPr>
          <p:cNvPr id="175" name="➢At term the fetal adrenal glands weigh same as"/>
          <p:cNvSpPr txBox="1"/>
          <p:nvPr/>
        </p:nvSpPr>
        <p:spPr>
          <a:xfrm>
            <a:off x="434594" y="1123328"/>
            <a:ext cx="8702677" cy="447586"/>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3600"/>
              </a:lnSpc>
              <a:defRPr sz="3000">
                <a:latin typeface="Wingdings"/>
                <a:ea typeface="Wingdings"/>
                <a:cs typeface="Wingdings"/>
                <a:sym typeface="Wingdings"/>
              </a:defRPr>
            </a:pPr>
            <a:r>
              <a:t>➢</a:t>
            </a:r>
            <a:r>
              <a:rPr sz="2900">
                <a:latin typeface="Calibri"/>
                <a:ea typeface="Calibri"/>
                <a:cs typeface="Calibri"/>
                <a:sym typeface="Calibri"/>
              </a:rPr>
              <a:t>At term the fetal adrenal glands weigh same as</a:t>
            </a:r>
          </a:p>
        </p:txBody>
      </p:sp>
      <p:sp>
        <p:nvSpPr>
          <p:cNvPr id="176" name="those in the adults and similar in size"/>
          <p:cNvSpPr txBox="1"/>
          <p:nvPr/>
        </p:nvSpPr>
        <p:spPr>
          <a:xfrm>
            <a:off x="768488" y="1693241"/>
            <a:ext cx="6535738" cy="447585"/>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3600"/>
              </a:lnSpc>
              <a:defRPr sz="2900"/>
            </a:lvl1pPr>
          </a:lstStyle>
          <a:p>
            <a:r>
              <a:t>those in the adults and similar in size</a:t>
            </a:r>
          </a:p>
        </p:txBody>
      </p:sp>
      <p:sp>
        <p:nvSpPr>
          <p:cNvPr id="177" name="➢The daily production of steroid by adrenal glands near term is 100 to 200mg/day higher than 30 to 40mg/day seen in adult glands at rest"/>
          <p:cNvSpPr txBox="1"/>
          <p:nvPr/>
        </p:nvSpPr>
        <p:spPr>
          <a:xfrm>
            <a:off x="178213" y="2404441"/>
            <a:ext cx="9083677" cy="1357849"/>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600"/>
              </a:lnSpc>
              <a:defRPr sz="2900">
                <a:latin typeface="Wingdings"/>
                <a:ea typeface="Wingdings"/>
                <a:cs typeface="Wingdings"/>
                <a:sym typeface="Wingdings"/>
              </a:defRPr>
            </a:pPr>
            <a:r>
              <a:t>➢</a:t>
            </a:r>
            <a:r>
              <a:rPr>
                <a:latin typeface="Calibri"/>
                <a:ea typeface="Calibri"/>
                <a:cs typeface="Calibri"/>
                <a:sym typeface="Calibri"/>
              </a:rPr>
              <a:t>The daily production of steroid by adrenal glands </a:t>
            </a:r>
            <a:r>
              <a:t>near term is 100 to 200mg/day higher than 30 to 40mg/day seen in adult glands at rest</a:t>
            </a:r>
          </a:p>
        </p:txBody>
      </p:sp>
      <p:sp>
        <p:nvSpPr>
          <p:cNvPr id="178" name="➢Fetal cortisol levels increase during the last weeks of gestation during the same period levels of DHEA-S also increases significantly leading to increase in maternal oestrogens particularly estriol."/>
          <p:cNvSpPr txBox="1"/>
          <p:nvPr/>
        </p:nvSpPr>
        <p:spPr>
          <a:xfrm>
            <a:off x="46451" y="4333391"/>
            <a:ext cx="9347202" cy="2272249"/>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600"/>
              </a:lnSpc>
              <a:defRPr sz="3000">
                <a:latin typeface="Wingdings"/>
                <a:ea typeface="Wingdings"/>
                <a:cs typeface="Wingdings"/>
                <a:sym typeface="Wingdings"/>
              </a:defRPr>
            </a:pPr>
            <a:r>
              <a:t>➢</a:t>
            </a:r>
            <a:r>
              <a:rPr sz="2900">
                <a:latin typeface="Calibri"/>
                <a:ea typeface="Calibri"/>
                <a:cs typeface="Calibri"/>
                <a:sym typeface="Calibri"/>
              </a:rPr>
              <a:t>Fetal cortisol levels increase during the last weeks </a:t>
            </a:r>
            <a:r>
              <a:rPr sz="2900"/>
              <a:t>of gestation during the same period levels of DHEA-S also increases significantly leading to increase in maternal oestrogens particularly estriol.</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Rectangle"/>
          <p:cNvSpPr/>
          <p:nvPr/>
        </p:nvSpPr>
        <p:spPr>
          <a:xfrm>
            <a:off x="-1" y="0"/>
            <a:ext cx="9144002" cy="6858000"/>
          </a:xfrm>
          <a:prstGeom prst="rect">
            <a:avLst/>
          </a:prstGeom>
          <a:blipFill>
            <a:blip r:embed="rId2"/>
            <a:stretch>
              <a:fillRect/>
            </a:stretch>
          </a:blipFill>
          <a:ln w="12700">
            <a:miter lim="400000"/>
          </a:ln>
        </p:spPr>
        <p:txBody>
          <a:bodyPr lIns="45719" rIns="45719"/>
          <a:lstStyle/>
          <a:p>
            <a:endParaRP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183" name="Placental CRH production"/>
          <p:cNvSpPr txBox="1"/>
          <p:nvPr/>
        </p:nvSpPr>
        <p:spPr>
          <a:xfrm>
            <a:off x="1305718" y="528154"/>
            <a:ext cx="6786564" cy="662628"/>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5300"/>
              </a:lnSpc>
              <a:defRPr sz="4400" b="1"/>
            </a:lvl1pPr>
          </a:lstStyle>
          <a:p>
            <a:r>
              <a:t>Placental CRH production</a:t>
            </a:r>
          </a:p>
        </p:txBody>
      </p:sp>
      <p:sp>
        <p:nvSpPr>
          <p:cNvPr id="184" name="➢A CRH hormone identical to maternal and…"/>
          <p:cNvSpPr txBox="1"/>
          <p:nvPr/>
        </p:nvSpPr>
        <p:spPr>
          <a:xfrm>
            <a:off x="549275" y="1974850"/>
            <a:ext cx="8299450" cy="1354365"/>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900"/>
              </a:lnSpc>
              <a:defRPr sz="2900">
                <a:latin typeface="Wingdings"/>
                <a:ea typeface="Wingdings"/>
                <a:cs typeface="Wingdings"/>
                <a:sym typeface="Wingdings"/>
              </a:defRPr>
            </a:pPr>
            <a:r>
              <a:t>➢</a:t>
            </a:r>
            <a:r>
              <a:rPr>
                <a:latin typeface="Calibri"/>
                <a:ea typeface="Calibri"/>
                <a:cs typeface="Calibri"/>
                <a:sym typeface="Calibri"/>
              </a:rPr>
              <a:t>A CRH hormone identical to maternal and</a:t>
            </a:r>
          </a:p>
          <a:p>
            <a:pPr indent="341312">
              <a:lnSpc>
                <a:spcPts val="3400"/>
              </a:lnSpc>
              <a:defRPr sz="2900"/>
            </a:pPr>
            <a:r>
              <a:t>fetal hypothalamic CRH is synthesized by</a:t>
            </a:r>
          </a:p>
          <a:p>
            <a:pPr indent="341312">
              <a:lnSpc>
                <a:spcPts val="3400"/>
              </a:lnSpc>
              <a:defRPr sz="2900"/>
            </a:pPr>
            <a:r>
              <a:t>placenta in relatively large amounts.</a:t>
            </a:r>
          </a:p>
        </p:txBody>
      </p:sp>
      <p:sp>
        <p:nvSpPr>
          <p:cNvPr id="185" name="➢One important difference is that,unlike…"/>
          <p:cNvSpPr txBox="1"/>
          <p:nvPr/>
        </p:nvSpPr>
        <p:spPr>
          <a:xfrm>
            <a:off x="549275" y="3925887"/>
            <a:ext cx="9109075" cy="2217965"/>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900"/>
              </a:lnSpc>
              <a:defRPr sz="2900">
                <a:latin typeface="Wingdings"/>
                <a:ea typeface="Wingdings"/>
                <a:cs typeface="Wingdings"/>
                <a:sym typeface="Wingdings"/>
              </a:defRPr>
            </a:pPr>
            <a:r>
              <a:t>➢</a:t>
            </a:r>
            <a:r>
              <a:rPr>
                <a:latin typeface="Calibri"/>
                <a:ea typeface="Calibri"/>
                <a:cs typeface="Calibri"/>
                <a:sym typeface="Calibri"/>
              </a:rPr>
              <a:t>One important difference is that,unlike</a:t>
            </a:r>
          </a:p>
          <a:p>
            <a:pPr indent="341312">
              <a:lnSpc>
                <a:spcPts val="3400"/>
              </a:lnSpc>
              <a:defRPr sz="2900"/>
            </a:pPr>
            <a:r>
              <a:t>hypothalamic CRH which is under</a:t>
            </a:r>
          </a:p>
          <a:p>
            <a:pPr indent="341312">
              <a:lnSpc>
                <a:spcPts val="3400"/>
              </a:lnSpc>
              <a:defRPr sz="2900"/>
            </a:pPr>
            <a:r>
              <a:t>glucocorticoid negative feedback , cortisol has</a:t>
            </a:r>
          </a:p>
          <a:p>
            <a:pPr indent="341312">
              <a:lnSpc>
                <a:spcPts val="3400"/>
              </a:lnSpc>
              <a:defRPr sz="2900"/>
            </a:pPr>
            <a:r>
              <a:t>been shown to stimulate placental CRH</a:t>
            </a:r>
          </a:p>
          <a:p>
            <a:pPr indent="341312">
              <a:lnSpc>
                <a:spcPts val="3400"/>
              </a:lnSpc>
              <a:defRPr sz="2900"/>
            </a:pPr>
            <a:r>
              <a:t>production.</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35" name="Onset of labour"/>
          <p:cNvSpPr txBox="1"/>
          <p:nvPr/>
        </p:nvSpPr>
        <p:spPr>
          <a:xfrm>
            <a:off x="2765425" y="501649"/>
            <a:ext cx="4452938" cy="662629"/>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5300"/>
              </a:lnSpc>
              <a:defRPr sz="4400" b="1"/>
            </a:lvl1pPr>
          </a:lstStyle>
          <a:p>
            <a:r>
              <a:t>Onset of labour</a:t>
            </a:r>
          </a:p>
        </p:txBody>
      </p:sp>
      <p:sp>
        <p:nvSpPr>
          <p:cNvPr id="36" name="I. Characterized by…"/>
          <p:cNvSpPr txBox="1"/>
          <p:nvPr/>
        </p:nvSpPr>
        <p:spPr>
          <a:xfrm>
            <a:off x="549275" y="1639887"/>
            <a:ext cx="7215188" cy="277253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3900"/>
              </a:lnSpc>
              <a:defRPr sz="3200" b="1"/>
            </a:pPr>
            <a:r>
              <a:t>I. Characterized by</a:t>
            </a:r>
          </a:p>
          <a:p>
            <a:pPr>
              <a:lnSpc>
                <a:spcPts val="3900"/>
              </a:lnSpc>
              <a:spcBef>
                <a:spcPts val="600"/>
              </a:spcBef>
              <a:defRPr sz="3200">
                <a:latin typeface="Wingdings"/>
                <a:ea typeface="Wingdings"/>
                <a:cs typeface="Wingdings"/>
                <a:sym typeface="Wingdings"/>
              </a:defRPr>
            </a:pPr>
            <a:r>
              <a:t>➢</a:t>
            </a:r>
            <a:r>
              <a:rPr>
                <a:latin typeface="Times New Roman"/>
                <a:ea typeface="Times New Roman"/>
                <a:cs typeface="Times New Roman"/>
                <a:sym typeface="Times New Roman"/>
              </a:rPr>
              <a:t> </a:t>
            </a:r>
            <a:r>
              <a:rPr b="1">
                <a:latin typeface="Calibri"/>
                <a:ea typeface="Calibri"/>
                <a:cs typeface="Calibri"/>
                <a:sym typeface="Calibri"/>
              </a:rPr>
              <a:t>The show</a:t>
            </a:r>
          </a:p>
          <a:p>
            <a:pPr>
              <a:lnSpc>
                <a:spcPts val="3900"/>
              </a:lnSpc>
              <a:spcBef>
                <a:spcPts val="600"/>
              </a:spcBef>
              <a:defRPr sz="3200">
                <a:latin typeface="Wingdings"/>
                <a:ea typeface="Wingdings"/>
                <a:cs typeface="Wingdings"/>
                <a:sym typeface="Wingdings"/>
              </a:defRPr>
            </a:pPr>
            <a:r>
              <a:t>➢</a:t>
            </a:r>
            <a:r>
              <a:rPr b="1">
                <a:latin typeface="Calibri"/>
                <a:ea typeface="Calibri"/>
                <a:cs typeface="Calibri"/>
                <a:sym typeface="Calibri"/>
              </a:rPr>
              <a:t>True labour pains</a:t>
            </a:r>
          </a:p>
          <a:p>
            <a:pPr>
              <a:lnSpc>
                <a:spcPts val="3900"/>
              </a:lnSpc>
              <a:spcBef>
                <a:spcPts val="600"/>
              </a:spcBef>
              <a:defRPr sz="3200">
                <a:latin typeface="Wingdings"/>
                <a:ea typeface="Wingdings"/>
                <a:cs typeface="Wingdings"/>
                <a:sym typeface="Wingdings"/>
              </a:defRPr>
            </a:pPr>
            <a:r>
              <a:t>➢</a:t>
            </a:r>
            <a:r>
              <a:rPr b="1">
                <a:latin typeface="Calibri"/>
                <a:ea typeface="Calibri"/>
                <a:cs typeface="Calibri"/>
                <a:sym typeface="Calibri"/>
              </a:rPr>
              <a:t>Dilatation and effacement of cervix</a:t>
            </a:r>
          </a:p>
          <a:p>
            <a:pPr>
              <a:lnSpc>
                <a:spcPts val="3900"/>
              </a:lnSpc>
              <a:spcBef>
                <a:spcPts val="600"/>
              </a:spcBef>
              <a:defRPr sz="3200">
                <a:latin typeface="Wingdings"/>
                <a:ea typeface="Wingdings"/>
                <a:cs typeface="Wingdings"/>
                <a:sym typeface="Wingdings"/>
              </a:defRPr>
            </a:pPr>
            <a:r>
              <a:t>➢</a:t>
            </a:r>
            <a:r>
              <a:rPr b="1">
                <a:latin typeface="Calibri"/>
                <a:ea typeface="Calibri"/>
                <a:cs typeface="Calibri"/>
                <a:sym typeface="Calibri"/>
              </a:rPr>
              <a:t>Formation of bag of forewaters</a:t>
            </a: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188" name="➢This ability makes it possible to create a feed forward endocrine cascade that does not end until separation of fetus from placenta at delivery."/>
          <p:cNvSpPr txBox="1"/>
          <p:nvPr/>
        </p:nvSpPr>
        <p:spPr>
          <a:xfrm>
            <a:off x="549275" y="877887"/>
            <a:ext cx="9002713" cy="1959829"/>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900"/>
              </a:lnSpc>
              <a:defRPr sz="3200">
                <a:latin typeface="Wingdings"/>
                <a:ea typeface="Wingdings"/>
                <a:cs typeface="Wingdings"/>
                <a:sym typeface="Wingdings"/>
              </a:defRPr>
            </a:pPr>
            <a:r>
              <a:t>➢</a:t>
            </a:r>
            <a:r>
              <a:rPr sz="2900">
                <a:latin typeface="Calibri"/>
                <a:ea typeface="Calibri"/>
                <a:cs typeface="Calibri"/>
                <a:sym typeface="Calibri"/>
              </a:rPr>
              <a:t>This ability makes it possible to create a feed </a:t>
            </a:r>
            <a:r>
              <a:rPr sz="2900"/>
              <a:t>forward endocrine cascade that does not end until separation of fetus from placenta at delivery.</a:t>
            </a:r>
          </a:p>
        </p:txBody>
      </p:sp>
      <p:sp>
        <p:nvSpPr>
          <p:cNvPr id="189" name="➢Resulting high levels of CRH may modulate…"/>
          <p:cNvSpPr txBox="1"/>
          <p:nvPr/>
        </p:nvSpPr>
        <p:spPr>
          <a:xfrm>
            <a:off x="442912" y="3361358"/>
            <a:ext cx="9215439" cy="1445806"/>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900"/>
              </a:lnSpc>
              <a:defRPr sz="2900">
                <a:latin typeface="Wingdings"/>
                <a:ea typeface="Wingdings"/>
                <a:cs typeface="Wingdings"/>
                <a:sym typeface="Wingdings"/>
              </a:defRPr>
            </a:pPr>
            <a:r>
              <a:t>➢</a:t>
            </a:r>
            <a:r>
              <a:rPr>
                <a:latin typeface="Calibri"/>
                <a:ea typeface="Calibri"/>
                <a:cs typeface="Calibri"/>
                <a:sym typeface="Calibri"/>
              </a:rPr>
              <a:t>Resulting high levels of CRH may modulate</a:t>
            </a:r>
          </a:p>
          <a:p>
            <a:pPr indent="341312">
              <a:lnSpc>
                <a:spcPts val="3800"/>
              </a:lnSpc>
              <a:defRPr sz="2900"/>
            </a:pPr>
            <a:r>
              <a:t>myometrial contractility via interaction with the</a:t>
            </a:r>
          </a:p>
          <a:p>
            <a:pPr indent="341312">
              <a:lnSpc>
                <a:spcPts val="3800"/>
              </a:lnSpc>
              <a:defRPr sz="2900"/>
            </a:pPr>
            <a:r>
              <a:t>CRH receptor </a:t>
            </a: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192" name="➢It has also been proposed that cortisol affects…"/>
          <p:cNvSpPr txBox="1"/>
          <p:nvPr/>
        </p:nvSpPr>
        <p:spPr>
          <a:xfrm>
            <a:off x="301900" y="751991"/>
            <a:ext cx="9026527" cy="1445806"/>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900"/>
              </a:lnSpc>
              <a:defRPr sz="3200">
                <a:latin typeface="Wingdings"/>
                <a:ea typeface="Wingdings"/>
                <a:cs typeface="Wingdings"/>
                <a:sym typeface="Wingdings"/>
              </a:defRPr>
            </a:pPr>
            <a:r>
              <a:t>➢</a:t>
            </a:r>
            <a:r>
              <a:rPr sz="2900">
                <a:latin typeface="Calibri"/>
                <a:ea typeface="Calibri"/>
                <a:cs typeface="Calibri"/>
                <a:sym typeface="Calibri"/>
              </a:rPr>
              <a:t>It has also been proposed that cortisol affects</a:t>
            </a:r>
            <a:endParaRPr sz="2900"/>
          </a:p>
          <a:p>
            <a:pPr indent="341312">
              <a:lnSpc>
                <a:spcPts val="3800"/>
              </a:lnSpc>
              <a:defRPr sz="2900"/>
            </a:pPr>
            <a:r>
              <a:t>the myometrium indirectly by stimulating the</a:t>
            </a:r>
          </a:p>
          <a:p>
            <a:pPr indent="341312">
              <a:lnSpc>
                <a:spcPts val="3800"/>
              </a:lnSpc>
              <a:defRPr sz="2900"/>
            </a:pPr>
            <a:r>
              <a:t>fetal membranes to increase PG synthesis</a:t>
            </a:r>
          </a:p>
        </p:txBody>
      </p:sp>
      <p:sp>
        <p:nvSpPr>
          <p:cNvPr id="193" name="➢Finally CRH has been shown to stimulate fetal…"/>
          <p:cNvSpPr txBox="1"/>
          <p:nvPr/>
        </p:nvSpPr>
        <p:spPr>
          <a:xfrm>
            <a:off x="300313" y="2924796"/>
            <a:ext cx="9029701" cy="2411005"/>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900"/>
              </a:lnSpc>
              <a:defRPr sz="3200">
                <a:latin typeface="Wingdings"/>
                <a:ea typeface="Wingdings"/>
                <a:cs typeface="Wingdings"/>
                <a:sym typeface="Wingdings"/>
              </a:defRPr>
            </a:pPr>
            <a:r>
              <a:t>➢</a:t>
            </a:r>
            <a:r>
              <a:rPr sz="2900">
                <a:latin typeface="Calibri"/>
                <a:ea typeface="Calibri"/>
                <a:cs typeface="Calibri"/>
                <a:sym typeface="Calibri"/>
              </a:rPr>
              <a:t>Finally CRH has been shown to stimulate fetal</a:t>
            </a:r>
            <a:endParaRPr sz="2900"/>
          </a:p>
          <a:p>
            <a:pPr indent="341312">
              <a:lnSpc>
                <a:spcPts val="3800"/>
              </a:lnSpc>
              <a:defRPr sz="2900"/>
            </a:pPr>
            <a:r>
              <a:t>adrenal steroid synthesis thereby</a:t>
            </a:r>
          </a:p>
          <a:p>
            <a:pPr indent="341312">
              <a:lnSpc>
                <a:spcPts val="3800"/>
              </a:lnSpc>
              <a:defRPr sz="2900"/>
            </a:pPr>
            <a:r>
              <a:t>increasing substrate placental</a:t>
            </a:r>
          </a:p>
          <a:p>
            <a:pPr indent="341312">
              <a:lnSpc>
                <a:spcPts val="3800"/>
              </a:lnSpc>
              <a:defRPr sz="2900"/>
            </a:pPr>
            <a:r>
              <a:t>aromatization and increased levels of</a:t>
            </a:r>
          </a:p>
          <a:p>
            <a:pPr indent="341312">
              <a:lnSpc>
                <a:spcPts val="3800"/>
              </a:lnSpc>
              <a:defRPr sz="2900"/>
            </a:pPr>
            <a:r>
              <a:t>oestrogen</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196" name="Fetal lung surfactant"/>
          <p:cNvSpPr txBox="1"/>
          <p:nvPr/>
        </p:nvSpPr>
        <p:spPr>
          <a:xfrm>
            <a:off x="2205037" y="501649"/>
            <a:ext cx="5575301" cy="662629"/>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5300"/>
              </a:lnSpc>
              <a:defRPr sz="4400" b="1"/>
            </a:lvl1pPr>
          </a:lstStyle>
          <a:p>
            <a:r>
              <a:t>Fetal lung surfactant</a:t>
            </a:r>
          </a:p>
        </p:txBody>
      </p:sp>
      <p:sp>
        <p:nvSpPr>
          <p:cNvPr id="197" name="➢      Pulmonary surfactant and its…"/>
          <p:cNvSpPr txBox="1"/>
          <p:nvPr/>
        </p:nvSpPr>
        <p:spPr>
          <a:xfrm>
            <a:off x="549275" y="1638300"/>
            <a:ext cx="8388350" cy="301637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4800"/>
              </a:lnSpc>
              <a:defRPr sz="3200">
                <a:latin typeface="Wingdings"/>
                <a:ea typeface="Wingdings"/>
                <a:cs typeface="Wingdings"/>
                <a:sym typeface="Wingdings"/>
              </a:defRPr>
            </a:pPr>
            <a:r>
              <a:t>➢      </a:t>
            </a:r>
            <a:r>
              <a:rPr>
                <a:latin typeface="Calibri"/>
                <a:ea typeface="Calibri"/>
                <a:cs typeface="Calibri"/>
                <a:sym typeface="Calibri"/>
              </a:rPr>
              <a:t>Pulmonary surfactant and its</a:t>
            </a:r>
          </a:p>
          <a:p>
            <a:pPr indent="341312">
              <a:lnSpc>
                <a:spcPts val="4800"/>
              </a:lnSpc>
              <a:defRPr sz="3200"/>
            </a:pPr>
            <a:r>
              <a:t>components such as PAF when secreted </a:t>
            </a:r>
          </a:p>
          <a:p>
            <a:pPr indent="341312">
              <a:lnSpc>
                <a:spcPts val="4800"/>
              </a:lnSpc>
              <a:defRPr sz="3200"/>
            </a:pPr>
            <a:r>
              <a:t>into amniotic fluid have been reported to stimulate PG synthesis and uterine contractility</a:t>
            </a: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200" name="CAUSES OF ONSET OF LABOUR"/>
          <p:cNvSpPr txBox="1"/>
          <p:nvPr/>
        </p:nvSpPr>
        <p:spPr>
          <a:xfrm>
            <a:off x="1038225" y="227012"/>
            <a:ext cx="8129588" cy="662628"/>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5300"/>
              </a:lnSpc>
              <a:defRPr sz="4400" b="1"/>
            </a:lvl1pPr>
          </a:lstStyle>
          <a:p>
            <a:r>
              <a:t>CAUSES OF ONSET OF LABOUR</a:t>
            </a:r>
          </a:p>
        </p:txBody>
      </p:sp>
      <p:sp>
        <p:nvSpPr>
          <p:cNvPr id="201" name="Mechanical…"/>
          <p:cNvSpPr txBox="1"/>
          <p:nvPr/>
        </p:nvSpPr>
        <p:spPr>
          <a:xfrm>
            <a:off x="549275" y="2066925"/>
            <a:ext cx="2936875" cy="1520034"/>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600"/>
              </a:lnSpc>
              <a:defRPr sz="3000" b="1"/>
            </a:pPr>
            <a:r>
              <a:t>Mechanical</a:t>
            </a:r>
          </a:p>
          <a:p>
            <a:pPr indent="341312">
              <a:lnSpc>
                <a:spcPts val="2600"/>
              </a:lnSpc>
              <a:spcBef>
                <a:spcPts val="400"/>
              </a:spcBef>
              <a:defRPr sz="2200">
                <a:latin typeface="Wingdings"/>
                <a:ea typeface="Wingdings"/>
                <a:cs typeface="Wingdings"/>
                <a:sym typeface="Wingdings"/>
              </a:defRPr>
            </a:pPr>
            <a:r>
              <a:t>➢</a:t>
            </a:r>
            <a:r>
              <a:rPr>
                <a:latin typeface="Times New Roman"/>
                <a:ea typeface="Times New Roman"/>
                <a:cs typeface="Times New Roman"/>
                <a:sym typeface="Times New Roman"/>
              </a:rPr>
              <a:t> </a:t>
            </a:r>
            <a:r>
              <a:rPr b="1">
                <a:latin typeface="Calibri"/>
                <a:ea typeface="Calibri"/>
                <a:cs typeface="Calibri"/>
                <a:sym typeface="Calibri"/>
              </a:rPr>
              <a:t>Uterine distension</a:t>
            </a:r>
          </a:p>
          <a:p>
            <a:pPr indent="341312">
              <a:lnSpc>
                <a:spcPts val="2600"/>
              </a:lnSpc>
              <a:spcBef>
                <a:spcPts val="200"/>
              </a:spcBef>
              <a:defRPr sz="2200" b="1"/>
            </a:pPr>
            <a:r>
              <a:t>theory</a:t>
            </a:r>
          </a:p>
        </p:txBody>
      </p:sp>
      <p:sp>
        <p:nvSpPr>
          <p:cNvPr id="202" name="Biochemical…"/>
          <p:cNvSpPr txBox="1"/>
          <p:nvPr/>
        </p:nvSpPr>
        <p:spPr>
          <a:xfrm>
            <a:off x="5491162" y="2066925"/>
            <a:ext cx="2747964" cy="1545434"/>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81000">
              <a:lnSpc>
                <a:spcPts val="3600"/>
              </a:lnSpc>
              <a:defRPr sz="3000" b="1"/>
            </a:pPr>
            <a:r>
              <a:t>Biochemical</a:t>
            </a:r>
          </a:p>
          <a:p>
            <a:pPr indent="381000">
              <a:lnSpc>
                <a:spcPts val="2600"/>
              </a:lnSpc>
              <a:spcBef>
                <a:spcPts val="400"/>
              </a:spcBef>
              <a:defRPr sz="2200" b="1"/>
            </a:pPr>
            <a:r>
              <a:t>Oxytocin</a:t>
            </a:r>
          </a:p>
          <a:p>
            <a:pPr indent="381000">
              <a:lnSpc>
                <a:spcPts val="2600"/>
              </a:lnSpc>
              <a:spcBef>
                <a:spcPts val="200"/>
              </a:spcBef>
              <a:defRPr sz="2200" b="1"/>
            </a:pPr>
            <a:r>
              <a:t>Prostaglandins</a:t>
            </a:r>
          </a:p>
          <a:p>
            <a:pPr indent="381000">
              <a:lnSpc>
                <a:spcPts val="2600"/>
              </a:lnSpc>
              <a:spcBef>
                <a:spcPts val="200"/>
              </a:spcBef>
              <a:defRPr sz="2200" b="1"/>
            </a:pPr>
            <a:r>
              <a:t>PAF</a:t>
            </a:r>
          </a:p>
        </p:txBody>
      </p:sp>
      <p:sp>
        <p:nvSpPr>
          <p:cNvPr id="203" name="➢ Stretch of the lower…"/>
          <p:cNvSpPr txBox="1"/>
          <p:nvPr/>
        </p:nvSpPr>
        <p:spPr>
          <a:xfrm>
            <a:off x="549275" y="3667125"/>
            <a:ext cx="3065463" cy="1367634"/>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14325">
              <a:lnSpc>
                <a:spcPts val="2600"/>
              </a:lnSpc>
              <a:defRPr sz="2200">
                <a:latin typeface="Wingdings"/>
                <a:ea typeface="Wingdings"/>
                <a:cs typeface="Wingdings"/>
                <a:sym typeface="Wingdings"/>
              </a:defRPr>
            </a:pPr>
            <a:r>
              <a:t>➢</a:t>
            </a:r>
            <a:r>
              <a:rPr>
                <a:latin typeface="Times New Roman"/>
                <a:ea typeface="Times New Roman"/>
                <a:cs typeface="Times New Roman"/>
                <a:sym typeface="Times New Roman"/>
              </a:rPr>
              <a:t> </a:t>
            </a:r>
            <a:r>
              <a:rPr b="1">
                <a:latin typeface="Calibri"/>
                <a:ea typeface="Calibri"/>
                <a:cs typeface="Calibri"/>
                <a:sym typeface="Calibri"/>
              </a:rPr>
              <a:t>Stretch of the lower</a:t>
            </a:r>
          </a:p>
          <a:p>
            <a:pPr indent="314325">
              <a:lnSpc>
                <a:spcPts val="2600"/>
              </a:lnSpc>
              <a:spcBef>
                <a:spcPts val="200"/>
              </a:spcBef>
              <a:defRPr sz="2200" b="1"/>
            </a:pPr>
            <a:r>
              <a:t>Uterine segment by</a:t>
            </a:r>
          </a:p>
          <a:p>
            <a:pPr indent="314325">
              <a:lnSpc>
                <a:spcPts val="2600"/>
              </a:lnSpc>
              <a:spcBef>
                <a:spcPts val="200"/>
              </a:spcBef>
              <a:defRPr sz="2200" b="1"/>
            </a:pPr>
            <a:r>
              <a:t>presenting pact</a:t>
            </a:r>
          </a:p>
        </p:txBody>
      </p:sp>
      <p:sp>
        <p:nvSpPr>
          <p:cNvPr id="204" name="Angiotensin II…"/>
          <p:cNvSpPr txBox="1"/>
          <p:nvPr/>
        </p:nvSpPr>
        <p:spPr>
          <a:xfrm>
            <a:off x="5480050" y="3667125"/>
            <a:ext cx="2690813" cy="1037434"/>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7937">
              <a:lnSpc>
                <a:spcPts val="2600"/>
              </a:lnSpc>
              <a:defRPr sz="2200" b="1"/>
            </a:pPr>
            <a:r>
              <a:t>Angiotensin II</a:t>
            </a:r>
          </a:p>
          <a:p>
            <a:pPr indent="7937">
              <a:lnSpc>
                <a:spcPts val="2600"/>
              </a:lnSpc>
              <a:spcBef>
                <a:spcPts val="200"/>
              </a:spcBef>
              <a:defRPr sz="2200" b="1"/>
            </a:pPr>
            <a:r>
              <a:t>Histamine</a:t>
            </a:r>
          </a:p>
          <a:p>
            <a:pPr indent="7937">
              <a:lnSpc>
                <a:spcPts val="2600"/>
              </a:lnSpc>
              <a:spcBef>
                <a:spcPts val="200"/>
              </a:spcBef>
              <a:defRPr sz="2200" b="1"/>
            </a:pPr>
            <a:r>
              <a:t>Serotonin &amp; Others</a:t>
            </a:r>
          </a:p>
        </p:txBody>
      </p:sp>
      <p:sp>
        <p:nvSpPr>
          <p:cNvPr id="205" name="➢ Mechanical stretching of cervix…"/>
          <p:cNvSpPr txBox="1"/>
          <p:nvPr/>
        </p:nvSpPr>
        <p:spPr>
          <a:xfrm>
            <a:off x="549275" y="5143500"/>
            <a:ext cx="4530725" cy="1367634"/>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252412">
              <a:lnSpc>
                <a:spcPts val="2600"/>
              </a:lnSpc>
              <a:defRPr sz="2200">
                <a:latin typeface="Wingdings"/>
                <a:ea typeface="Wingdings"/>
                <a:cs typeface="Wingdings"/>
                <a:sym typeface="Wingdings"/>
              </a:defRPr>
            </a:pPr>
            <a:r>
              <a:t>➢</a:t>
            </a:r>
            <a:r>
              <a:rPr>
                <a:latin typeface="Times New Roman"/>
                <a:ea typeface="Times New Roman"/>
                <a:cs typeface="Times New Roman"/>
                <a:sym typeface="Times New Roman"/>
              </a:rPr>
              <a:t> </a:t>
            </a:r>
            <a:r>
              <a:rPr b="1">
                <a:latin typeface="Calibri"/>
                <a:ea typeface="Calibri"/>
                <a:cs typeface="Calibri"/>
                <a:sym typeface="Calibri"/>
              </a:rPr>
              <a:t>Mechanical stretching of cervix</a:t>
            </a:r>
          </a:p>
          <a:p>
            <a:pPr indent="252412">
              <a:lnSpc>
                <a:spcPts val="2600"/>
              </a:lnSpc>
              <a:spcBef>
                <a:spcPts val="200"/>
              </a:spcBef>
              <a:defRPr sz="2200" b="1"/>
            </a:pPr>
            <a:r>
              <a:t>(Ferguson’s Reflex) &amp; stripping</a:t>
            </a:r>
          </a:p>
          <a:p>
            <a:pPr indent="252412">
              <a:lnSpc>
                <a:spcPts val="2600"/>
              </a:lnSpc>
              <a:spcBef>
                <a:spcPts val="200"/>
              </a:spcBef>
              <a:defRPr sz="2200" b="1"/>
            </a:pPr>
            <a:r>
              <a:t>of fetal membranes</a:t>
            </a:r>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208" name="Uterine distension theory"/>
          <p:cNvSpPr txBox="1"/>
          <p:nvPr/>
        </p:nvSpPr>
        <p:spPr>
          <a:xfrm>
            <a:off x="1609725" y="501649"/>
            <a:ext cx="6816725" cy="662629"/>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5300"/>
              </a:lnSpc>
              <a:defRPr sz="4400" b="1"/>
            </a:lvl1pPr>
          </a:lstStyle>
          <a:p>
            <a:r>
              <a:t>Uterine distension theory</a:t>
            </a:r>
          </a:p>
        </p:txBody>
      </p:sp>
      <p:sp>
        <p:nvSpPr>
          <p:cNvPr id="209" name="➢This theory is supported by the observation…"/>
          <p:cNvSpPr txBox="1"/>
          <p:nvPr/>
        </p:nvSpPr>
        <p:spPr>
          <a:xfrm>
            <a:off x="198257" y="1666213"/>
            <a:ext cx="9170989" cy="193687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900"/>
              </a:lnSpc>
              <a:defRPr sz="3200">
                <a:latin typeface="Wingdings"/>
                <a:ea typeface="Wingdings"/>
                <a:cs typeface="Wingdings"/>
                <a:sym typeface="Wingdings"/>
              </a:defRPr>
            </a:pPr>
            <a:r>
              <a:t>➢</a:t>
            </a:r>
            <a:r>
              <a:rPr>
                <a:latin typeface="Calibri"/>
                <a:ea typeface="Calibri"/>
                <a:cs typeface="Calibri"/>
                <a:sym typeface="Calibri"/>
              </a:rPr>
              <a:t>This theory is supported by the observation</a:t>
            </a:r>
          </a:p>
          <a:p>
            <a:pPr indent="341312">
              <a:lnSpc>
                <a:spcPts val="3800"/>
              </a:lnSpc>
              <a:defRPr sz="3200"/>
            </a:pPr>
            <a:r>
              <a:t>that multifetal pregnancy and pregnancies</a:t>
            </a:r>
          </a:p>
          <a:p>
            <a:pPr indent="341312">
              <a:lnSpc>
                <a:spcPts val="3800"/>
              </a:lnSpc>
              <a:defRPr sz="3200"/>
            </a:pPr>
            <a:r>
              <a:t>associated with polyhydramnios are at much</a:t>
            </a:r>
          </a:p>
          <a:p>
            <a:pPr indent="341312">
              <a:lnSpc>
                <a:spcPts val="3800"/>
              </a:lnSpc>
              <a:defRPr sz="3200"/>
            </a:pPr>
            <a:r>
              <a:t>greater risk for preterm labour than singletons.</a:t>
            </a: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Rectangle"/>
          <p:cNvSpPr/>
          <p:nvPr/>
        </p:nvSpPr>
        <p:spPr>
          <a:xfrm>
            <a:off x="-1" y="38100"/>
            <a:ext cx="9144002" cy="6858000"/>
          </a:xfrm>
          <a:prstGeom prst="rect">
            <a:avLst/>
          </a:prstGeom>
          <a:solidFill>
            <a:srgbClr val="FFFFFF"/>
          </a:solidFill>
          <a:ln w="25400">
            <a:solidFill>
              <a:schemeClr val="accent1"/>
            </a:solidFill>
          </a:ln>
        </p:spPr>
        <p:txBody>
          <a:bodyPr lIns="45719" rIns="45719"/>
          <a:lstStyle/>
          <a:p>
            <a:endParaRPr/>
          </a:p>
        </p:txBody>
      </p:sp>
      <p:sp>
        <p:nvSpPr>
          <p:cNvPr id="212" name="Fergusons reflex"/>
          <p:cNvSpPr txBox="1"/>
          <p:nvPr/>
        </p:nvSpPr>
        <p:spPr>
          <a:xfrm>
            <a:off x="2686050" y="501649"/>
            <a:ext cx="4611688" cy="662629"/>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5300"/>
              </a:lnSpc>
              <a:defRPr sz="4400" b="1"/>
            </a:lvl1pPr>
          </a:lstStyle>
          <a:p>
            <a:r>
              <a:t>Fergusons reflex</a:t>
            </a:r>
          </a:p>
        </p:txBody>
      </p:sp>
      <p:sp>
        <p:nvSpPr>
          <p:cNvPr id="213" name="➢ mechanical stretching of cervix enhances…"/>
          <p:cNvSpPr txBox="1"/>
          <p:nvPr/>
        </p:nvSpPr>
        <p:spPr>
          <a:xfrm>
            <a:off x="259686" y="1592035"/>
            <a:ext cx="9001125" cy="1125765"/>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455612">
              <a:lnSpc>
                <a:spcPts val="3900"/>
              </a:lnSpc>
              <a:defRPr sz="3200">
                <a:latin typeface="Wingdings"/>
                <a:ea typeface="Wingdings"/>
                <a:cs typeface="Wingdings"/>
                <a:sym typeface="Wingdings"/>
              </a:defRPr>
            </a:pPr>
            <a:r>
              <a:t>➢</a:t>
            </a:r>
            <a:r>
              <a:rPr sz="2900">
                <a:latin typeface="Times New Roman"/>
                <a:ea typeface="Times New Roman"/>
                <a:cs typeface="Times New Roman"/>
                <a:sym typeface="Times New Roman"/>
              </a:rPr>
              <a:t> </a:t>
            </a:r>
            <a:r>
              <a:rPr sz="2900">
                <a:latin typeface="Calibri"/>
                <a:ea typeface="Calibri"/>
                <a:cs typeface="Calibri"/>
                <a:sym typeface="Calibri"/>
              </a:rPr>
              <a:t>mechanical stretching of cervix enhances</a:t>
            </a:r>
            <a:endParaRPr sz="2900"/>
          </a:p>
          <a:p>
            <a:pPr indent="455612">
              <a:lnSpc>
                <a:spcPts val="2400"/>
              </a:lnSpc>
              <a:defRPr sz="2900"/>
            </a:pPr>
            <a:r>
              <a:t>    uterine activity ,release of oxytocin has       </a:t>
            </a:r>
          </a:p>
          <a:p>
            <a:pPr indent="455612">
              <a:lnSpc>
                <a:spcPts val="2400"/>
              </a:lnSpc>
              <a:defRPr sz="2900"/>
            </a:pPr>
            <a:r>
              <a:t>    been suggested but not proven.</a:t>
            </a:r>
          </a:p>
        </p:txBody>
      </p:sp>
      <p:sp>
        <p:nvSpPr>
          <p:cNvPr id="214" name="➢manipulation of the cervix and stripping the"/>
          <p:cNvSpPr txBox="1"/>
          <p:nvPr/>
        </p:nvSpPr>
        <p:spPr>
          <a:xfrm>
            <a:off x="216029" y="3185735"/>
            <a:ext cx="9088438" cy="481966"/>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3900"/>
              </a:lnSpc>
              <a:defRPr sz="3200">
                <a:latin typeface="Wingdings"/>
                <a:ea typeface="Wingdings"/>
                <a:cs typeface="Wingdings"/>
                <a:sym typeface="Wingdings"/>
              </a:defRPr>
            </a:pPr>
            <a:r>
              <a:t>   </a:t>
            </a:r>
            <a:r>
              <a:rPr sz="2900"/>
              <a:t>➢</a:t>
            </a:r>
            <a:r>
              <a:rPr sz="2900">
                <a:latin typeface="Calibri"/>
                <a:ea typeface="Calibri"/>
                <a:cs typeface="Calibri"/>
                <a:sym typeface="Calibri"/>
              </a:rPr>
              <a:t>manipulation of the cervix and stripping the</a:t>
            </a:r>
          </a:p>
        </p:txBody>
      </p:sp>
      <p:sp>
        <p:nvSpPr>
          <p:cNvPr id="215" name="fetal membranes is associated with an"/>
          <p:cNvSpPr txBox="1"/>
          <p:nvPr/>
        </p:nvSpPr>
        <p:spPr>
          <a:xfrm>
            <a:off x="955675" y="3629201"/>
            <a:ext cx="7232650" cy="478066"/>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3900"/>
              </a:lnSpc>
              <a:defRPr sz="2900"/>
            </a:lvl1pPr>
          </a:lstStyle>
          <a:p>
            <a:r>
              <a:t>fetal membranes is associated with an</a:t>
            </a:r>
          </a:p>
        </p:txBody>
      </p:sp>
      <p:sp>
        <p:nvSpPr>
          <p:cNvPr id="216" name="increase in PGF metabolite in blood."/>
          <p:cNvSpPr txBox="1"/>
          <p:nvPr/>
        </p:nvSpPr>
        <p:spPr>
          <a:xfrm>
            <a:off x="1032668" y="4058641"/>
            <a:ext cx="7078664" cy="478065"/>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3900"/>
              </a:lnSpc>
              <a:defRPr sz="2900"/>
            </a:lvl1pPr>
          </a:lstStyle>
          <a:p>
            <a:r>
              <a:t>increase in PGF metabolite in blood.</a:t>
            </a:r>
          </a:p>
        </p:txBody>
      </p:sp>
      <p:sp>
        <p:nvSpPr>
          <p:cNvPr id="217" name="2α"/>
          <p:cNvSpPr txBox="1"/>
          <p:nvPr/>
        </p:nvSpPr>
        <p:spPr>
          <a:xfrm>
            <a:off x="3524250" y="4140200"/>
            <a:ext cx="701676" cy="323413"/>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2600"/>
              </a:lnSpc>
              <a:defRPr sz="2100"/>
            </a:lvl1pPr>
          </a:lstStyle>
          <a:p>
            <a:r>
              <a:t>2α</a:t>
            </a:r>
          </a:p>
        </p:txBody>
      </p:sp>
      <p:sp>
        <p:nvSpPr>
          <p:cNvPr id="218" name="➢ exact mechanism : not clear"/>
          <p:cNvSpPr txBox="1"/>
          <p:nvPr/>
        </p:nvSpPr>
        <p:spPr>
          <a:xfrm>
            <a:off x="689681" y="5018668"/>
            <a:ext cx="6062664" cy="484148"/>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3900"/>
              </a:lnSpc>
              <a:defRPr sz="3200">
                <a:latin typeface="Wingdings"/>
                <a:ea typeface="Wingdings"/>
                <a:cs typeface="Wingdings"/>
                <a:sym typeface="Wingdings"/>
              </a:defRPr>
            </a:pPr>
            <a:r>
              <a:t>➢</a:t>
            </a:r>
            <a:r>
              <a:rPr>
                <a:latin typeface="Times New Roman"/>
                <a:ea typeface="Times New Roman"/>
                <a:cs typeface="Times New Roman"/>
                <a:sym typeface="Times New Roman"/>
              </a:rPr>
              <a:t> </a:t>
            </a:r>
            <a:r>
              <a:rPr sz="2900">
                <a:latin typeface="Calibri"/>
                <a:ea typeface="Calibri"/>
                <a:cs typeface="Calibri"/>
                <a:sym typeface="Calibri"/>
              </a:rPr>
              <a:t>exact mechanism : not clear</a:t>
            </a:r>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221" name="Biochemical and Physiological…"/>
          <p:cNvSpPr txBox="1"/>
          <p:nvPr/>
        </p:nvSpPr>
        <p:spPr>
          <a:xfrm>
            <a:off x="583133" y="88193"/>
            <a:ext cx="7242176" cy="1819742"/>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2119312">
              <a:lnSpc>
                <a:spcPts val="4800"/>
              </a:lnSpc>
              <a:defRPr sz="4000" b="1"/>
            </a:pPr>
            <a:r>
              <a:t>Biochemical and Physiological</a:t>
            </a:r>
          </a:p>
          <a:p>
            <a:pPr indent="2119312">
              <a:lnSpc>
                <a:spcPts val="4800"/>
              </a:lnSpc>
              <a:defRPr sz="4000" b="1"/>
            </a:pPr>
            <a:r>
              <a:t>processes</a:t>
            </a:r>
          </a:p>
        </p:txBody>
      </p:sp>
      <p:sp>
        <p:nvSpPr>
          <p:cNvPr id="222" name="➢Current data favour uterotonins theory of"/>
          <p:cNvSpPr txBox="1"/>
          <p:nvPr/>
        </p:nvSpPr>
        <p:spPr>
          <a:xfrm>
            <a:off x="549275" y="1944687"/>
            <a:ext cx="8286750" cy="48653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3900"/>
              </a:lnSpc>
              <a:defRPr sz="3200">
                <a:latin typeface="Wingdings"/>
                <a:ea typeface="Wingdings"/>
                <a:cs typeface="Wingdings"/>
                <a:sym typeface="Wingdings"/>
              </a:defRPr>
            </a:pPr>
            <a:r>
              <a:t>➢</a:t>
            </a:r>
            <a:r>
              <a:rPr>
                <a:latin typeface="Calibri"/>
                <a:ea typeface="Calibri"/>
                <a:cs typeface="Calibri"/>
                <a:sym typeface="Calibri"/>
              </a:rPr>
              <a:t>Current data favour uterotonins theory of</a:t>
            </a:r>
          </a:p>
        </p:txBody>
      </p:sp>
      <p:sp>
        <p:nvSpPr>
          <p:cNvPr id="223" name="labour initiation"/>
          <p:cNvSpPr txBox="1"/>
          <p:nvPr/>
        </p:nvSpPr>
        <p:spPr>
          <a:xfrm>
            <a:off x="892175" y="2432050"/>
            <a:ext cx="3251200" cy="48653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3900"/>
              </a:lnSpc>
              <a:defRPr sz="3200"/>
            </a:lvl1pPr>
          </a:lstStyle>
          <a:p>
            <a:r>
              <a:t>labour initiation</a:t>
            </a:r>
          </a:p>
        </p:txBody>
      </p:sp>
      <p:sp>
        <p:nvSpPr>
          <p:cNvPr id="224" name="➢Increased number of uterotonin production…"/>
          <p:cNvSpPr txBox="1"/>
          <p:nvPr/>
        </p:nvSpPr>
        <p:spPr>
          <a:xfrm>
            <a:off x="271462" y="3577298"/>
            <a:ext cx="8842376" cy="145427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900"/>
              </a:lnSpc>
              <a:defRPr sz="3200">
                <a:latin typeface="Wingdings"/>
                <a:ea typeface="Wingdings"/>
                <a:cs typeface="Wingdings"/>
                <a:sym typeface="Wingdings"/>
              </a:defRPr>
            </a:pPr>
            <a:r>
              <a:t>➢</a:t>
            </a:r>
            <a:r>
              <a:rPr>
                <a:latin typeface="Calibri"/>
                <a:ea typeface="Calibri"/>
                <a:cs typeface="Calibri"/>
                <a:sym typeface="Calibri"/>
              </a:rPr>
              <a:t>Increased number of uterotonin production</a:t>
            </a:r>
          </a:p>
          <a:p>
            <a:pPr indent="341312">
              <a:lnSpc>
                <a:spcPts val="3800"/>
              </a:lnSpc>
              <a:defRPr sz="3200"/>
            </a:pPr>
            <a:r>
              <a:t>would follow once phase 1 is ended and</a:t>
            </a:r>
          </a:p>
          <a:p>
            <a:pPr indent="341312">
              <a:lnSpc>
                <a:spcPts val="3800"/>
              </a:lnSpc>
              <a:defRPr sz="3200"/>
            </a:pPr>
            <a:r>
              <a:t>uterine phase 2 processes are implemented</a:t>
            </a:r>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227" name="Oxytocin"/>
          <p:cNvSpPr txBox="1"/>
          <p:nvPr/>
        </p:nvSpPr>
        <p:spPr>
          <a:xfrm>
            <a:off x="3636962" y="228600"/>
            <a:ext cx="2638426" cy="600542"/>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4800"/>
              </a:lnSpc>
              <a:defRPr sz="4000" b="1"/>
            </a:lvl1pPr>
          </a:lstStyle>
          <a:p>
            <a:r>
              <a:t>Oxytocin</a:t>
            </a:r>
          </a:p>
        </p:txBody>
      </p:sp>
      <p:sp>
        <p:nvSpPr>
          <p:cNvPr id="228" name="➢It was first uterotonin to be implicated in…"/>
          <p:cNvSpPr txBox="1"/>
          <p:nvPr/>
        </p:nvSpPr>
        <p:spPr>
          <a:xfrm>
            <a:off x="224584" y="1459050"/>
            <a:ext cx="9199563" cy="2162367"/>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600"/>
              </a:lnSpc>
              <a:defRPr sz="3000">
                <a:latin typeface="Wingdings"/>
                <a:ea typeface="Wingdings"/>
                <a:cs typeface="Wingdings"/>
                <a:sym typeface="Wingdings"/>
              </a:defRPr>
            </a:pPr>
            <a:r>
              <a:t>➢</a:t>
            </a:r>
            <a:r>
              <a:rPr>
                <a:latin typeface="Calibri"/>
                <a:ea typeface="Calibri"/>
                <a:cs typeface="Calibri"/>
                <a:sym typeface="Calibri"/>
              </a:rPr>
              <a:t>It was first uterotonin to be implicated in</a:t>
            </a:r>
          </a:p>
          <a:p>
            <a:pPr indent="341312">
              <a:lnSpc>
                <a:spcPts val="3200"/>
              </a:lnSpc>
              <a:defRPr sz="3000"/>
            </a:pPr>
            <a:r>
              <a:t>parturition initiation </a:t>
            </a:r>
          </a:p>
          <a:p>
            <a:pPr indent="341312">
              <a:lnSpc>
                <a:spcPts val="3600"/>
              </a:lnSpc>
              <a:spcBef>
                <a:spcPts val="200"/>
              </a:spcBef>
              <a:defRPr sz="3000">
                <a:latin typeface="Wingdings"/>
                <a:ea typeface="Wingdings"/>
                <a:cs typeface="Wingdings"/>
                <a:sym typeface="Wingdings"/>
              </a:defRPr>
            </a:pPr>
            <a:r>
              <a:t>➢</a:t>
            </a:r>
            <a:r>
              <a:rPr>
                <a:latin typeface="Calibri"/>
                <a:ea typeface="Calibri"/>
                <a:cs typeface="Calibri"/>
                <a:sym typeface="Calibri"/>
              </a:rPr>
              <a:t>The number of oxytocin receptors strikingly</a:t>
            </a:r>
          </a:p>
          <a:p>
            <a:pPr indent="341312">
              <a:lnSpc>
                <a:spcPts val="3200"/>
              </a:lnSpc>
              <a:defRPr sz="3000"/>
            </a:pPr>
            <a:r>
              <a:t>increases in myometrial and decidual tissues near</a:t>
            </a:r>
          </a:p>
          <a:p>
            <a:pPr indent="341312">
              <a:lnSpc>
                <a:spcPts val="3200"/>
              </a:lnSpc>
              <a:defRPr sz="3000"/>
            </a:pPr>
            <a:r>
              <a:t>end of gestation</a:t>
            </a:r>
          </a:p>
        </p:txBody>
      </p:sp>
      <p:sp>
        <p:nvSpPr>
          <p:cNvPr id="229" name="➢Oxytocin acts on decidual tissue to promote"/>
          <p:cNvSpPr txBox="1"/>
          <p:nvPr/>
        </p:nvSpPr>
        <p:spPr>
          <a:xfrm>
            <a:off x="549275" y="4246562"/>
            <a:ext cx="8186738" cy="450407"/>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3600"/>
              </a:lnSpc>
              <a:defRPr sz="3000">
                <a:latin typeface="Wingdings"/>
                <a:ea typeface="Wingdings"/>
                <a:cs typeface="Wingdings"/>
                <a:sym typeface="Wingdings"/>
              </a:defRPr>
            </a:pPr>
            <a:r>
              <a:t>➢</a:t>
            </a:r>
            <a:r>
              <a:rPr>
                <a:latin typeface="Calibri"/>
                <a:ea typeface="Calibri"/>
                <a:cs typeface="Calibri"/>
                <a:sym typeface="Calibri"/>
              </a:rPr>
              <a:t>Oxytocin acts on decidual tissue to promote</a:t>
            </a:r>
          </a:p>
        </p:txBody>
      </p:sp>
      <p:sp>
        <p:nvSpPr>
          <p:cNvPr id="230" name="prostaglandin release"/>
          <p:cNvSpPr txBox="1"/>
          <p:nvPr/>
        </p:nvSpPr>
        <p:spPr>
          <a:xfrm>
            <a:off x="892175" y="4657725"/>
            <a:ext cx="3884613" cy="450407"/>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3600"/>
              </a:lnSpc>
              <a:defRPr sz="3000"/>
            </a:lvl1pPr>
          </a:lstStyle>
          <a:p>
            <a:r>
              <a:t>prostaglandin release</a:t>
            </a:r>
          </a:p>
        </p:txBody>
      </p:sp>
      <p:sp>
        <p:nvSpPr>
          <p:cNvPr id="231" name="➢Oxytocin is synthesized directly in decidual…"/>
          <p:cNvSpPr txBox="1"/>
          <p:nvPr/>
        </p:nvSpPr>
        <p:spPr>
          <a:xfrm>
            <a:off x="465090" y="5114925"/>
            <a:ext cx="8718551" cy="907607"/>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3600"/>
              </a:lnSpc>
              <a:defRPr sz="3000">
                <a:latin typeface="Wingdings"/>
                <a:ea typeface="Wingdings"/>
                <a:cs typeface="Wingdings"/>
                <a:sym typeface="Wingdings"/>
              </a:defRPr>
            </a:pPr>
            <a:r>
              <a:t>➢</a:t>
            </a:r>
            <a:r>
              <a:rPr>
                <a:latin typeface="Calibri"/>
                <a:ea typeface="Calibri"/>
                <a:cs typeface="Calibri"/>
                <a:sym typeface="Calibri"/>
              </a:rPr>
              <a:t>Oxytocin is synthesized directly in decidual </a:t>
            </a:r>
          </a:p>
          <a:p>
            <a:pPr>
              <a:lnSpc>
                <a:spcPts val="3600"/>
              </a:lnSpc>
              <a:defRPr sz="3000">
                <a:latin typeface="Wingdings"/>
                <a:ea typeface="Wingdings"/>
                <a:cs typeface="Wingdings"/>
                <a:sym typeface="Wingdings"/>
              </a:defRPr>
            </a:pPr>
            <a:r>
              <a:rPr>
                <a:latin typeface="Calibri"/>
                <a:ea typeface="Calibri"/>
                <a:cs typeface="Calibri"/>
                <a:sym typeface="Calibri"/>
              </a:rPr>
              <a:t>   and</a:t>
            </a:r>
          </a:p>
        </p:txBody>
      </p:sp>
      <p:sp>
        <p:nvSpPr>
          <p:cNvPr id="232" name="in the placenta."/>
          <p:cNvSpPr txBox="1"/>
          <p:nvPr/>
        </p:nvSpPr>
        <p:spPr>
          <a:xfrm>
            <a:off x="1418700" y="5563349"/>
            <a:ext cx="8609014" cy="450407"/>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3600"/>
              </a:lnSpc>
              <a:defRPr sz="3000"/>
            </a:lvl1pPr>
          </a:lstStyle>
          <a:p>
            <a:r>
              <a:t> in the placenta.</a:t>
            </a: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235" name="Platelet activating factor"/>
          <p:cNvSpPr txBox="1"/>
          <p:nvPr/>
        </p:nvSpPr>
        <p:spPr>
          <a:xfrm>
            <a:off x="1743075" y="501649"/>
            <a:ext cx="6518275" cy="662629"/>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5300"/>
              </a:lnSpc>
              <a:defRPr sz="4400" b="1"/>
            </a:lvl1pPr>
          </a:lstStyle>
          <a:p>
            <a:r>
              <a:t>Platelet activating factor</a:t>
            </a:r>
          </a:p>
        </p:txBody>
      </p:sp>
      <p:sp>
        <p:nvSpPr>
          <p:cNvPr id="236" name="➢The PAF receptor is a member of the G-…"/>
          <p:cNvSpPr txBox="1"/>
          <p:nvPr/>
        </p:nvSpPr>
        <p:spPr>
          <a:xfrm>
            <a:off x="514173" y="1907075"/>
            <a:ext cx="8766175" cy="3560029"/>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900"/>
              </a:lnSpc>
              <a:defRPr sz="3200">
                <a:latin typeface="Wingdings"/>
                <a:ea typeface="Wingdings"/>
                <a:cs typeface="Wingdings"/>
                <a:sym typeface="Wingdings"/>
              </a:defRPr>
            </a:pPr>
            <a:r>
              <a:t>➢</a:t>
            </a:r>
            <a:r>
              <a:rPr sz="2900">
                <a:latin typeface="Calibri"/>
                <a:ea typeface="Calibri"/>
                <a:cs typeface="Calibri"/>
                <a:sym typeface="Calibri"/>
              </a:rPr>
              <a:t>The PAF receptor is a member of the G-</a:t>
            </a:r>
            <a:endParaRPr sz="2900"/>
          </a:p>
          <a:p>
            <a:pPr indent="341312">
              <a:lnSpc>
                <a:spcPts val="3800"/>
              </a:lnSpc>
              <a:defRPr sz="2900"/>
            </a:pPr>
            <a:r>
              <a:t>protein- coupled receptor family.</a:t>
            </a:r>
          </a:p>
          <a:p>
            <a:pPr indent="341312">
              <a:lnSpc>
                <a:spcPts val="3900"/>
              </a:lnSpc>
              <a:spcBef>
                <a:spcPts val="600"/>
              </a:spcBef>
              <a:defRPr sz="2900">
                <a:latin typeface="Wingdings"/>
                <a:ea typeface="Wingdings"/>
                <a:cs typeface="Wingdings"/>
                <a:sym typeface="Wingdings"/>
              </a:defRPr>
            </a:pPr>
            <a:r>
              <a:t>-</a:t>
            </a:r>
            <a:r>
              <a:rPr>
                <a:latin typeface="Calibri"/>
                <a:ea typeface="Calibri"/>
                <a:cs typeface="Calibri"/>
                <a:sym typeface="Calibri"/>
              </a:rPr>
              <a:t> stimulation of PAF increases myometrial</a:t>
            </a:r>
          </a:p>
          <a:p>
            <a:pPr indent="341312">
              <a:lnSpc>
                <a:spcPts val="3800"/>
              </a:lnSpc>
              <a:defRPr sz="2900"/>
            </a:pPr>
            <a:r>
              <a:t>cell calcium levels and promotes uterine</a:t>
            </a:r>
          </a:p>
          <a:p>
            <a:pPr indent="341312">
              <a:lnSpc>
                <a:spcPts val="3800"/>
              </a:lnSpc>
              <a:defRPr sz="2900"/>
            </a:pPr>
            <a:r>
              <a:t>contractions.</a:t>
            </a:r>
          </a:p>
          <a:p>
            <a:pPr indent="341312">
              <a:lnSpc>
                <a:spcPts val="3900"/>
              </a:lnSpc>
              <a:spcBef>
                <a:spcPts val="600"/>
              </a:spcBef>
              <a:defRPr sz="2900">
                <a:latin typeface="Wingdings"/>
                <a:ea typeface="Wingdings"/>
                <a:cs typeface="Wingdings"/>
                <a:sym typeface="Wingdings"/>
              </a:defRPr>
            </a:pPr>
            <a:r>
              <a:t>➢</a:t>
            </a:r>
            <a:r>
              <a:rPr>
                <a:latin typeface="Calibri"/>
                <a:ea typeface="Calibri"/>
                <a:cs typeface="Calibri"/>
                <a:sym typeface="Calibri"/>
              </a:rPr>
              <a:t>Levels of PAF in amnionic fluid are increased </a:t>
            </a:r>
            <a:r>
              <a:t>during labor which promotes contraction.</a:t>
            </a:r>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239" name="Prostaglandins"/>
          <p:cNvSpPr txBox="1"/>
          <p:nvPr/>
        </p:nvSpPr>
        <p:spPr>
          <a:xfrm>
            <a:off x="3024187" y="228600"/>
            <a:ext cx="3876676" cy="600542"/>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4800"/>
              </a:lnSpc>
              <a:defRPr sz="4000" b="1"/>
            </a:lvl1pPr>
          </a:lstStyle>
          <a:p>
            <a:r>
              <a:t>Prostaglandins</a:t>
            </a:r>
          </a:p>
        </p:txBody>
      </p:sp>
      <p:sp>
        <p:nvSpPr>
          <p:cNvPr id="240" name="➢Evidence supportive of this theory includes;"/>
          <p:cNvSpPr txBox="1"/>
          <p:nvPr/>
        </p:nvSpPr>
        <p:spPr>
          <a:xfrm>
            <a:off x="549275" y="1517650"/>
            <a:ext cx="8142288" cy="907607"/>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3600"/>
              </a:lnSpc>
              <a:defRPr sz="3000">
                <a:latin typeface="Wingdings"/>
                <a:ea typeface="Wingdings"/>
                <a:cs typeface="Wingdings"/>
                <a:sym typeface="Wingdings"/>
              </a:defRPr>
            </a:pPr>
            <a:r>
              <a:t>➢</a:t>
            </a:r>
            <a:r>
              <a:rPr b="1">
                <a:latin typeface="Calibri"/>
                <a:ea typeface="Calibri"/>
                <a:cs typeface="Calibri"/>
                <a:sym typeface="Calibri"/>
              </a:rPr>
              <a:t>Evidence supportive of this theory includes;</a:t>
            </a:r>
          </a:p>
        </p:txBody>
      </p:sp>
      <p:sp>
        <p:nvSpPr>
          <p:cNvPr id="241" name="➢Levels of prostaglandins or their metabolites in…"/>
          <p:cNvSpPr txBox="1"/>
          <p:nvPr/>
        </p:nvSpPr>
        <p:spPr>
          <a:xfrm>
            <a:off x="6350" y="2691856"/>
            <a:ext cx="9228138" cy="2563124"/>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600"/>
              </a:lnSpc>
              <a:defRPr sz="3000">
                <a:latin typeface="Wingdings"/>
                <a:ea typeface="Wingdings"/>
                <a:cs typeface="Wingdings"/>
                <a:sym typeface="Wingdings"/>
              </a:defRPr>
            </a:pPr>
            <a:r>
              <a:t>➢</a:t>
            </a:r>
            <a:r>
              <a:rPr sz="2800">
                <a:latin typeface="Calibri"/>
                <a:ea typeface="Calibri"/>
                <a:cs typeface="Calibri"/>
                <a:sym typeface="Calibri"/>
              </a:rPr>
              <a:t>Levels of prostaglandins or their metabolites in</a:t>
            </a:r>
            <a:endParaRPr sz="2800"/>
          </a:p>
          <a:p>
            <a:pPr indent="341312">
              <a:lnSpc>
                <a:spcPts val="3200"/>
              </a:lnSpc>
              <a:defRPr sz="2800"/>
            </a:pPr>
            <a:r>
              <a:t>amniotic fluid ,maternal plasma and maternal</a:t>
            </a:r>
          </a:p>
          <a:p>
            <a:pPr indent="341312">
              <a:lnSpc>
                <a:spcPts val="3200"/>
              </a:lnSpc>
              <a:defRPr sz="2800"/>
            </a:pPr>
            <a:r>
              <a:t>urine are increased during labour</a:t>
            </a:r>
          </a:p>
          <a:p>
            <a:pPr indent="341312">
              <a:lnSpc>
                <a:spcPts val="3600"/>
              </a:lnSpc>
              <a:spcBef>
                <a:spcPts val="200"/>
              </a:spcBef>
              <a:defRPr sz="2800">
                <a:latin typeface="Wingdings"/>
                <a:ea typeface="Wingdings"/>
                <a:cs typeface="Wingdings"/>
                <a:sym typeface="Wingdings"/>
              </a:defRPr>
            </a:pPr>
            <a:r>
              <a:t>➢</a:t>
            </a:r>
            <a:r>
              <a:rPr>
                <a:latin typeface="Calibri"/>
                <a:ea typeface="Calibri"/>
                <a:cs typeface="Calibri"/>
                <a:sym typeface="Calibri"/>
              </a:rPr>
              <a:t>Treatment of pregnant women with PGs by any of</a:t>
            </a:r>
          </a:p>
          <a:p>
            <a:pPr indent="341312">
              <a:lnSpc>
                <a:spcPts val="3200"/>
              </a:lnSpc>
              <a:defRPr sz="2800"/>
            </a:pPr>
            <a:r>
              <a:t>several routes of administration,causes abortion</a:t>
            </a:r>
          </a:p>
          <a:p>
            <a:pPr indent="341312">
              <a:lnSpc>
                <a:spcPts val="3200"/>
              </a:lnSpc>
              <a:defRPr sz="2800"/>
            </a:pPr>
            <a:r>
              <a:t>or labour at all stages of gestation</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39" name="The show"/>
          <p:cNvSpPr txBox="1"/>
          <p:nvPr/>
        </p:nvSpPr>
        <p:spPr>
          <a:xfrm>
            <a:off x="3354387" y="571500"/>
            <a:ext cx="3101976" cy="649536"/>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5000"/>
              </a:lnSpc>
              <a:defRPr sz="3600">
                <a:latin typeface="Arial Black"/>
                <a:ea typeface="Arial Black"/>
                <a:cs typeface="Arial Black"/>
                <a:sym typeface="Arial Black"/>
              </a:defRPr>
            </a:lvl1pPr>
          </a:lstStyle>
          <a:p>
            <a:r>
              <a:t>The show</a:t>
            </a:r>
          </a:p>
        </p:txBody>
      </p:sp>
      <p:sp>
        <p:nvSpPr>
          <p:cNvPr id="40" name="➢ Show (bloody show)"/>
          <p:cNvSpPr txBox="1"/>
          <p:nvPr/>
        </p:nvSpPr>
        <p:spPr>
          <a:xfrm>
            <a:off x="473075" y="1812925"/>
            <a:ext cx="4505325" cy="48653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3900"/>
              </a:lnSpc>
              <a:defRPr sz="3200">
                <a:latin typeface="Wingdings"/>
                <a:ea typeface="Wingdings"/>
                <a:cs typeface="Wingdings"/>
                <a:sym typeface="Wingdings"/>
              </a:defRPr>
            </a:pPr>
            <a:r>
              <a:t>➢</a:t>
            </a:r>
            <a:r>
              <a:rPr>
                <a:latin typeface="Times New Roman"/>
                <a:ea typeface="Times New Roman"/>
                <a:cs typeface="Times New Roman"/>
                <a:sym typeface="Times New Roman"/>
              </a:rPr>
              <a:t> </a:t>
            </a:r>
            <a:r>
              <a:rPr>
                <a:latin typeface="Calibri"/>
                <a:ea typeface="Calibri"/>
                <a:cs typeface="Calibri"/>
                <a:sym typeface="Calibri"/>
              </a:rPr>
              <a:t>Show (bloody show)</a:t>
            </a:r>
          </a:p>
        </p:txBody>
      </p:sp>
      <p:sp>
        <p:nvSpPr>
          <p:cNvPr id="41" name="sign of the impending onset of active labour…"/>
          <p:cNvSpPr txBox="1"/>
          <p:nvPr/>
        </p:nvSpPr>
        <p:spPr>
          <a:xfrm>
            <a:off x="1022350" y="2497137"/>
            <a:ext cx="8686800" cy="197243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marL="320842" indent="-320842">
              <a:lnSpc>
                <a:spcPts val="3900"/>
              </a:lnSpc>
              <a:buSzPct val="100000"/>
              <a:buChar char="-"/>
              <a:defRPr sz="3200"/>
            </a:pPr>
            <a:r>
              <a:t>   sign of the impending onset of active labour</a:t>
            </a:r>
          </a:p>
          <a:p>
            <a:pPr marL="320842" indent="-320842">
              <a:lnSpc>
                <a:spcPts val="3900"/>
              </a:lnSpc>
              <a:buSzPct val="100000"/>
              <a:buChar char="-"/>
              <a:defRPr sz="3200"/>
            </a:pPr>
            <a:r>
              <a:t>   extrusion of mucus plug of the cervical canal</a:t>
            </a:r>
          </a:p>
        </p:txBody>
      </p:sp>
      <p:sp>
        <p:nvSpPr>
          <p:cNvPr id="42" name="➢ Discharge of small amount of blood-tinged"/>
          <p:cNvSpPr txBox="1"/>
          <p:nvPr/>
        </p:nvSpPr>
        <p:spPr>
          <a:xfrm>
            <a:off x="516952" y="4667250"/>
            <a:ext cx="8612188" cy="48653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3900"/>
              </a:lnSpc>
              <a:defRPr sz="3200">
                <a:latin typeface="Wingdings"/>
                <a:ea typeface="Wingdings"/>
                <a:cs typeface="Wingdings"/>
                <a:sym typeface="Wingdings"/>
              </a:defRPr>
            </a:pPr>
            <a:r>
              <a:t>➢</a:t>
            </a:r>
            <a:r>
              <a:rPr>
                <a:latin typeface="Times New Roman"/>
                <a:ea typeface="Times New Roman"/>
                <a:cs typeface="Times New Roman"/>
                <a:sym typeface="Times New Roman"/>
              </a:rPr>
              <a:t> </a:t>
            </a:r>
            <a:r>
              <a:rPr>
                <a:latin typeface="Calibri"/>
                <a:ea typeface="Calibri"/>
                <a:cs typeface="Calibri"/>
                <a:sym typeface="Calibri"/>
              </a:rPr>
              <a:t>Discharge of small amount of blood-tinged</a:t>
            </a:r>
          </a:p>
        </p:txBody>
      </p:sp>
      <p:sp>
        <p:nvSpPr>
          <p:cNvPr id="43" name="mucus from vagina"/>
          <p:cNvSpPr txBox="1"/>
          <p:nvPr/>
        </p:nvSpPr>
        <p:spPr>
          <a:xfrm>
            <a:off x="1044355" y="5214937"/>
            <a:ext cx="3741739" cy="48653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3900"/>
              </a:lnSpc>
              <a:defRPr sz="3200"/>
            </a:lvl1pPr>
          </a:lstStyle>
          <a:p>
            <a:r>
              <a:t>mucus from vagina</a:t>
            </a:r>
          </a:p>
        </p:txBody>
      </p:sp>
      <p:sp>
        <p:nvSpPr>
          <p:cNvPr id="44" name="5/34"/>
          <p:cNvSpPr txBox="1"/>
          <p:nvPr/>
        </p:nvSpPr>
        <p:spPr>
          <a:xfrm>
            <a:off x="549275" y="6446837"/>
            <a:ext cx="520700" cy="176099"/>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1400"/>
              </a:lnSpc>
              <a:defRPr sz="1200">
                <a:solidFill>
                  <a:srgbClr val="898989"/>
                </a:solidFill>
              </a:defRPr>
            </a:lvl1pPr>
          </a:lstStyle>
          <a:p>
            <a:r>
              <a:t>5/34</a:t>
            </a:r>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244" name="Endothelin-1"/>
          <p:cNvSpPr txBox="1"/>
          <p:nvPr/>
        </p:nvSpPr>
        <p:spPr>
          <a:xfrm>
            <a:off x="3082925" y="501649"/>
            <a:ext cx="3819525" cy="662629"/>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5300"/>
              </a:lnSpc>
              <a:defRPr sz="4400" b="1"/>
            </a:lvl1pPr>
          </a:lstStyle>
          <a:p>
            <a:r>
              <a:t>Endothelin-1</a:t>
            </a:r>
          </a:p>
        </p:txBody>
      </p:sp>
      <p:sp>
        <p:nvSpPr>
          <p:cNvPr id="245" name="➢The endothelins are a family of 21-amino acid…"/>
          <p:cNvSpPr txBox="1"/>
          <p:nvPr/>
        </p:nvSpPr>
        <p:spPr>
          <a:xfrm>
            <a:off x="549274" y="1639887"/>
            <a:ext cx="9069389" cy="194957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900"/>
              </a:lnSpc>
              <a:defRPr sz="3200">
                <a:latin typeface="Wingdings"/>
                <a:ea typeface="Wingdings"/>
                <a:cs typeface="Wingdings"/>
                <a:sym typeface="Wingdings"/>
              </a:defRPr>
            </a:pPr>
            <a:r>
              <a:t>➢</a:t>
            </a:r>
            <a:r>
              <a:rPr>
                <a:latin typeface="Calibri"/>
                <a:ea typeface="Calibri"/>
                <a:cs typeface="Calibri"/>
                <a:sym typeface="Calibri"/>
              </a:rPr>
              <a:t>The endothelins are a family of 21-amino acid</a:t>
            </a:r>
          </a:p>
          <a:p>
            <a:pPr indent="341312">
              <a:lnSpc>
                <a:spcPts val="3800"/>
              </a:lnSpc>
              <a:defRPr sz="3200"/>
            </a:pPr>
            <a:r>
              <a:t>peptides that powerfully induce myometrial</a:t>
            </a:r>
          </a:p>
          <a:p>
            <a:pPr indent="341312">
              <a:lnSpc>
                <a:spcPts val="3800"/>
              </a:lnSpc>
              <a:defRPr sz="3200"/>
            </a:pPr>
            <a:r>
              <a:t>contraction.</a:t>
            </a:r>
          </a:p>
        </p:txBody>
      </p:sp>
      <p:sp>
        <p:nvSpPr>
          <p:cNvPr id="246" name="➢It is produced in myometrium and its potential…"/>
          <p:cNvSpPr txBox="1"/>
          <p:nvPr/>
        </p:nvSpPr>
        <p:spPr>
          <a:xfrm>
            <a:off x="549275" y="3786187"/>
            <a:ext cx="9218613" cy="194957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900"/>
              </a:lnSpc>
              <a:defRPr sz="3200">
                <a:latin typeface="Wingdings"/>
                <a:ea typeface="Wingdings"/>
                <a:cs typeface="Wingdings"/>
                <a:sym typeface="Wingdings"/>
              </a:defRPr>
            </a:pPr>
            <a:r>
              <a:t>➢</a:t>
            </a:r>
            <a:r>
              <a:rPr>
                <a:latin typeface="Calibri"/>
                <a:ea typeface="Calibri"/>
                <a:cs typeface="Calibri"/>
                <a:sym typeface="Calibri"/>
              </a:rPr>
              <a:t>It is produced in myometrium and its potential</a:t>
            </a:r>
          </a:p>
          <a:p>
            <a:pPr indent="341312">
              <a:lnSpc>
                <a:spcPts val="3800"/>
              </a:lnSpc>
              <a:defRPr sz="3200"/>
            </a:pPr>
            <a:r>
              <a:t>contribution to phase 3 of parturition is not</a:t>
            </a:r>
          </a:p>
          <a:p>
            <a:pPr indent="341312">
              <a:lnSpc>
                <a:spcPts val="3800"/>
              </a:lnSpc>
              <a:defRPr sz="3200"/>
            </a:pPr>
            <a:r>
              <a:t>defined.</a:t>
            </a:r>
          </a:p>
        </p:txBody>
      </p:sp>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249" name="Angiotensin-II"/>
          <p:cNvSpPr txBox="1"/>
          <p:nvPr/>
        </p:nvSpPr>
        <p:spPr>
          <a:xfrm>
            <a:off x="2951162" y="501649"/>
            <a:ext cx="4087813" cy="662629"/>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5300"/>
              </a:lnSpc>
              <a:defRPr sz="4400" b="1"/>
            </a:lvl1pPr>
          </a:lstStyle>
          <a:p>
            <a:r>
              <a:t>Angiotensin-II</a:t>
            </a:r>
          </a:p>
        </p:txBody>
      </p:sp>
      <p:sp>
        <p:nvSpPr>
          <p:cNvPr id="250" name="➢There are two G-protein-linked angioteneism"/>
          <p:cNvSpPr txBox="1"/>
          <p:nvPr/>
        </p:nvSpPr>
        <p:spPr>
          <a:xfrm>
            <a:off x="549275" y="1590675"/>
            <a:ext cx="8931275" cy="48653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3900"/>
              </a:lnSpc>
              <a:defRPr sz="3200">
                <a:latin typeface="Wingdings"/>
                <a:ea typeface="Wingdings"/>
                <a:cs typeface="Wingdings"/>
                <a:sym typeface="Wingdings"/>
              </a:defRPr>
            </a:pPr>
            <a:r>
              <a:t>➢</a:t>
            </a:r>
            <a:r>
              <a:rPr>
                <a:latin typeface="Calibri"/>
                <a:ea typeface="Calibri"/>
                <a:cs typeface="Calibri"/>
                <a:sym typeface="Calibri"/>
              </a:rPr>
              <a:t>There are two G-protein-linked angioteneism</a:t>
            </a:r>
          </a:p>
        </p:txBody>
      </p:sp>
      <p:sp>
        <p:nvSpPr>
          <p:cNvPr id="251" name="II receptors in the uterus - AT1 and AT2."/>
          <p:cNvSpPr txBox="1"/>
          <p:nvPr/>
        </p:nvSpPr>
        <p:spPr>
          <a:xfrm>
            <a:off x="892175" y="2030412"/>
            <a:ext cx="7467600" cy="48653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3900"/>
              </a:lnSpc>
              <a:defRPr sz="3200"/>
            </a:lvl1pPr>
          </a:lstStyle>
          <a:p>
            <a:r>
              <a:t>II receptors in the uterus - AT1 and AT2.</a:t>
            </a:r>
          </a:p>
        </p:txBody>
      </p:sp>
      <p:sp>
        <p:nvSpPr>
          <p:cNvPr id="252" name="➢In non pregnant women the AT2 receptors is…"/>
          <p:cNvSpPr txBox="1"/>
          <p:nvPr/>
        </p:nvSpPr>
        <p:spPr>
          <a:xfrm>
            <a:off x="218281" y="3103562"/>
            <a:ext cx="8815388" cy="136283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3900"/>
              </a:lnSpc>
              <a:defRPr sz="3200">
                <a:latin typeface="Wingdings"/>
                <a:ea typeface="Wingdings"/>
                <a:cs typeface="Wingdings"/>
                <a:sym typeface="Wingdings"/>
              </a:defRPr>
            </a:pPr>
            <a:r>
              <a:t>➢</a:t>
            </a:r>
            <a:r>
              <a:rPr>
                <a:latin typeface="Calibri"/>
                <a:ea typeface="Calibri"/>
                <a:cs typeface="Calibri"/>
                <a:sym typeface="Calibri"/>
              </a:rPr>
              <a:t>In non pregnant women the AT2 receptors is</a:t>
            </a:r>
          </a:p>
          <a:p>
            <a:pPr indent="341312">
              <a:lnSpc>
                <a:spcPts val="3400"/>
              </a:lnSpc>
              <a:defRPr sz="3200"/>
            </a:pPr>
            <a:r>
              <a:t>predominant, but the AT1 receptor is</a:t>
            </a:r>
          </a:p>
          <a:p>
            <a:pPr indent="341312">
              <a:lnSpc>
                <a:spcPts val="3400"/>
              </a:lnSpc>
              <a:defRPr sz="3200"/>
            </a:pPr>
            <a:r>
              <a:t>preferentially expressed in pregnant.</a:t>
            </a:r>
          </a:p>
        </p:txBody>
      </p:sp>
      <p:sp>
        <p:nvSpPr>
          <p:cNvPr id="253" name="➢Angiotenism II is binding to the plasm-"/>
          <p:cNvSpPr txBox="1"/>
          <p:nvPr/>
        </p:nvSpPr>
        <p:spPr>
          <a:xfrm>
            <a:off x="549275" y="5054600"/>
            <a:ext cx="7675563" cy="48653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3900"/>
              </a:lnSpc>
              <a:defRPr sz="3200">
                <a:latin typeface="Wingdings"/>
                <a:ea typeface="Wingdings"/>
                <a:cs typeface="Wingdings"/>
                <a:sym typeface="Wingdings"/>
              </a:defRPr>
            </a:pPr>
            <a:r>
              <a:t>➢</a:t>
            </a:r>
            <a:r>
              <a:rPr>
                <a:latin typeface="Calibri"/>
                <a:ea typeface="Calibri"/>
                <a:cs typeface="Calibri"/>
                <a:sym typeface="Calibri"/>
              </a:rPr>
              <a:t>Angiotenism II is binding to the plasm-</a:t>
            </a:r>
          </a:p>
        </p:txBody>
      </p:sp>
      <p:sp>
        <p:nvSpPr>
          <p:cNvPr id="254" name="membrane receptor evokes contraction."/>
          <p:cNvSpPr txBox="1"/>
          <p:nvPr/>
        </p:nvSpPr>
        <p:spPr>
          <a:xfrm>
            <a:off x="892175" y="5492750"/>
            <a:ext cx="7607300" cy="48653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3900"/>
              </a:lnSpc>
              <a:defRPr sz="3200"/>
            </a:lvl1pPr>
          </a:lstStyle>
          <a:p>
            <a:r>
              <a:t>membrane receptor evokes contraction.</a:t>
            </a:r>
          </a:p>
        </p:txBody>
      </p:sp>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 name="Rectangle"/>
          <p:cNvSpPr/>
          <p:nvPr/>
        </p:nvSpPr>
        <p:spPr>
          <a:xfrm>
            <a:off x="-1" y="0"/>
            <a:ext cx="9144002" cy="6858000"/>
          </a:xfrm>
          <a:prstGeom prst="rect">
            <a:avLst/>
          </a:prstGeom>
          <a:blipFill>
            <a:blip r:embed="rId2"/>
            <a:stretch>
              <a:fillRect/>
            </a:stretch>
          </a:blipFill>
          <a:ln w="12700">
            <a:miter lim="400000"/>
          </a:ln>
        </p:spPr>
        <p:txBody>
          <a:bodyPr lIns="45719" rIns="45719"/>
          <a:lstStyle/>
          <a:p>
            <a:endParaRPr/>
          </a:p>
        </p:txBody>
      </p:sp>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 name="Rectangle"/>
          <p:cNvSpPr/>
          <p:nvPr/>
        </p:nvSpPr>
        <p:spPr>
          <a:xfrm>
            <a:off x="-1" y="0"/>
            <a:ext cx="9144002" cy="6858000"/>
          </a:xfrm>
          <a:prstGeom prst="rect">
            <a:avLst/>
          </a:prstGeom>
          <a:blipFill>
            <a:blip r:embed="rId2"/>
            <a:stretch>
              <a:fillRect/>
            </a:stretch>
          </a:blipFill>
          <a:ln w="12700">
            <a:miter lim="400000"/>
          </a:ln>
        </p:spPr>
        <p:txBody>
          <a:bodyPr lIns="45719" rIns="45719"/>
          <a:lstStyle/>
          <a:p>
            <a:endParaRPr/>
          </a:p>
        </p:txBody>
      </p:sp>
    </p:spTree>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 name="THANK YOU"/>
          <p:cNvSpPr txBox="1">
            <a:spLocks noGrp="1"/>
          </p:cNvSpPr>
          <p:nvPr>
            <p:ph type="body" idx="4294967295"/>
          </p:nvPr>
        </p:nvSpPr>
        <p:spPr>
          <a:prstGeom prst="rect">
            <a:avLst/>
          </a:prstGeom>
        </p:spPr>
        <p:txBody>
          <a:bodyPr anchor="ctr"/>
          <a:lstStyle>
            <a:lvl1pPr marL="471487" indent="-471487" algn="ctr">
              <a:spcBef>
                <a:spcPts val="0"/>
              </a:spcBef>
              <a:defRPr sz="6500">
                <a:solidFill>
                  <a:srgbClr val="1F497D"/>
                </a:solidFill>
              </a:defRPr>
            </a:lvl1pPr>
          </a:lstStyle>
          <a:p>
            <a:r>
              <a:t>THANK YOU</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47" name="True labour pains"/>
          <p:cNvSpPr txBox="1"/>
          <p:nvPr/>
        </p:nvSpPr>
        <p:spPr>
          <a:xfrm>
            <a:off x="2557462" y="501649"/>
            <a:ext cx="4868863" cy="662629"/>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5300"/>
              </a:lnSpc>
              <a:defRPr sz="4400" b="1"/>
            </a:lvl1pPr>
          </a:lstStyle>
          <a:p>
            <a:r>
              <a:t>True labour pains</a:t>
            </a:r>
          </a:p>
        </p:txBody>
      </p:sp>
      <p:sp>
        <p:nvSpPr>
          <p:cNvPr id="48" name="➢ These Uterine Contractions are Characteristic of                Labour-painful"/>
          <p:cNvSpPr txBox="1"/>
          <p:nvPr/>
        </p:nvSpPr>
        <p:spPr>
          <a:xfrm>
            <a:off x="549274" y="1536700"/>
            <a:ext cx="8763002" cy="807702"/>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3200"/>
              </a:lnSpc>
              <a:defRPr sz="2700">
                <a:latin typeface="Wingdings"/>
                <a:ea typeface="Wingdings"/>
                <a:cs typeface="Wingdings"/>
                <a:sym typeface="Wingdings"/>
              </a:defRPr>
            </a:pPr>
            <a:r>
              <a:t>➢</a:t>
            </a:r>
            <a:r>
              <a:rPr>
                <a:latin typeface="Times New Roman"/>
                <a:ea typeface="Times New Roman"/>
                <a:cs typeface="Times New Roman"/>
                <a:sym typeface="Times New Roman"/>
              </a:rPr>
              <a:t> These </a:t>
            </a:r>
            <a:r>
              <a:rPr>
                <a:latin typeface="Calibri"/>
                <a:ea typeface="Calibri"/>
                <a:cs typeface="Calibri"/>
                <a:sym typeface="Calibri"/>
              </a:rPr>
              <a:t>Uterine Contractions are Characteristic of                Labour-painful</a:t>
            </a:r>
          </a:p>
        </p:txBody>
      </p:sp>
      <p:sp>
        <p:nvSpPr>
          <p:cNvPr id="49" name="➢ cause of pain (not known definitely)…"/>
          <p:cNvSpPr txBox="1"/>
          <p:nvPr/>
        </p:nvSpPr>
        <p:spPr>
          <a:xfrm>
            <a:off x="549275" y="3182937"/>
            <a:ext cx="8993188" cy="1381506"/>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3200"/>
              </a:lnSpc>
              <a:defRPr sz="2700">
                <a:latin typeface="Wingdings"/>
                <a:ea typeface="Wingdings"/>
                <a:cs typeface="Wingdings"/>
                <a:sym typeface="Wingdings"/>
              </a:defRPr>
            </a:pPr>
            <a:r>
              <a:t>➢</a:t>
            </a:r>
            <a:r>
              <a:rPr>
                <a:latin typeface="Times New Roman"/>
                <a:ea typeface="Times New Roman"/>
                <a:cs typeface="Times New Roman"/>
                <a:sym typeface="Times New Roman"/>
              </a:rPr>
              <a:t> </a:t>
            </a:r>
            <a:r>
              <a:rPr>
                <a:latin typeface="Calibri"/>
                <a:ea typeface="Calibri"/>
                <a:cs typeface="Calibri"/>
                <a:sym typeface="Calibri"/>
              </a:rPr>
              <a:t>cause of pain (not known definitely)</a:t>
            </a:r>
          </a:p>
          <a:p>
            <a:pPr>
              <a:lnSpc>
                <a:spcPts val="3200"/>
              </a:lnSpc>
              <a:spcBef>
                <a:spcPts val="500"/>
              </a:spcBef>
              <a:defRPr sz="2700">
                <a:latin typeface="Wingdings"/>
                <a:ea typeface="Wingdings"/>
                <a:cs typeface="Wingdings"/>
                <a:sym typeface="Wingdings"/>
              </a:defRPr>
            </a:pPr>
            <a:r>
              <a:t>➢</a:t>
            </a:r>
            <a:r>
              <a:rPr>
                <a:latin typeface="Times New Roman"/>
                <a:ea typeface="Times New Roman"/>
                <a:cs typeface="Times New Roman"/>
                <a:sym typeface="Times New Roman"/>
              </a:rPr>
              <a:t> </a:t>
            </a:r>
            <a:r>
              <a:rPr>
                <a:latin typeface="MS Mincho"/>
                <a:ea typeface="MS Mincho"/>
                <a:cs typeface="MS Mincho"/>
                <a:sym typeface="MS Mincho"/>
              </a:rPr>
              <a:t>①</a:t>
            </a:r>
            <a:r>
              <a:rPr>
                <a:latin typeface="Times New Roman"/>
                <a:ea typeface="Times New Roman"/>
                <a:cs typeface="Times New Roman"/>
                <a:sym typeface="Times New Roman"/>
              </a:rPr>
              <a:t> </a:t>
            </a:r>
            <a:r>
              <a:rPr>
                <a:latin typeface="Calibri"/>
                <a:ea typeface="Calibri"/>
                <a:cs typeface="Calibri"/>
                <a:sym typeface="Calibri"/>
              </a:rPr>
              <a:t>hypoxia of contracted myometrium</a:t>
            </a:r>
          </a:p>
          <a:p>
            <a:pPr>
              <a:lnSpc>
                <a:spcPts val="3200"/>
              </a:lnSpc>
              <a:spcBef>
                <a:spcPts val="500"/>
              </a:spcBef>
              <a:defRPr sz="2700">
                <a:latin typeface="Wingdings"/>
                <a:ea typeface="Wingdings"/>
                <a:cs typeface="Wingdings"/>
                <a:sym typeface="Wingdings"/>
              </a:defRPr>
            </a:pPr>
            <a:r>
              <a:t>➢</a:t>
            </a:r>
            <a:r>
              <a:rPr>
                <a:latin typeface="Times New Roman"/>
                <a:ea typeface="Times New Roman"/>
                <a:cs typeface="Times New Roman"/>
                <a:sym typeface="Times New Roman"/>
              </a:rPr>
              <a:t> </a:t>
            </a:r>
            <a:r>
              <a:rPr>
                <a:latin typeface="MS Mincho"/>
                <a:ea typeface="MS Mincho"/>
                <a:cs typeface="MS Mincho"/>
                <a:sym typeface="MS Mincho"/>
              </a:rPr>
              <a:t>②</a:t>
            </a:r>
            <a:r>
              <a:rPr>
                <a:latin typeface="Times New Roman"/>
                <a:ea typeface="Times New Roman"/>
                <a:cs typeface="Times New Roman"/>
                <a:sym typeface="Times New Roman"/>
              </a:rPr>
              <a:t> </a:t>
            </a:r>
            <a:r>
              <a:rPr>
                <a:latin typeface="Calibri"/>
                <a:ea typeface="Calibri"/>
                <a:cs typeface="Calibri"/>
                <a:sym typeface="Calibri"/>
              </a:rPr>
              <a:t>compression of nerve ganglia in cervix &amp; lower</a:t>
            </a:r>
          </a:p>
        </p:txBody>
      </p:sp>
      <p:sp>
        <p:nvSpPr>
          <p:cNvPr id="50" name="uterus by the tightly interlocking muscle bundles"/>
          <p:cNvSpPr txBox="1"/>
          <p:nvPr/>
        </p:nvSpPr>
        <p:spPr>
          <a:xfrm>
            <a:off x="1160462" y="4725503"/>
            <a:ext cx="7770813" cy="401302"/>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3200"/>
              </a:lnSpc>
              <a:defRPr sz="2700"/>
            </a:lvl1pPr>
          </a:lstStyle>
          <a:p>
            <a:r>
              <a:t>uterus by the tightly interlocking muscle bundles</a:t>
            </a:r>
          </a:p>
        </p:txBody>
      </p:sp>
      <p:sp>
        <p:nvSpPr>
          <p:cNvPr id="51" name="➢ ③ stretching of cervix during dilatation…"/>
          <p:cNvSpPr txBox="1"/>
          <p:nvPr/>
        </p:nvSpPr>
        <p:spPr>
          <a:xfrm>
            <a:off x="549275" y="5157787"/>
            <a:ext cx="8902700" cy="911606"/>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3200"/>
              </a:lnSpc>
              <a:defRPr sz="2700">
                <a:latin typeface="Wingdings"/>
                <a:ea typeface="Wingdings"/>
                <a:cs typeface="Wingdings"/>
                <a:sym typeface="Wingdings"/>
              </a:defRPr>
            </a:pPr>
            <a:r>
              <a:t>➢</a:t>
            </a:r>
            <a:r>
              <a:rPr>
                <a:latin typeface="Times New Roman"/>
                <a:ea typeface="Times New Roman"/>
                <a:cs typeface="Times New Roman"/>
                <a:sym typeface="Times New Roman"/>
              </a:rPr>
              <a:t> </a:t>
            </a:r>
            <a:r>
              <a:rPr>
                <a:latin typeface="MS Mincho"/>
                <a:ea typeface="MS Mincho"/>
                <a:cs typeface="MS Mincho"/>
                <a:sym typeface="MS Mincho"/>
              </a:rPr>
              <a:t>③</a:t>
            </a:r>
            <a:r>
              <a:rPr>
                <a:latin typeface="Times New Roman"/>
                <a:ea typeface="Times New Roman"/>
                <a:cs typeface="Times New Roman"/>
                <a:sym typeface="Times New Roman"/>
              </a:rPr>
              <a:t> </a:t>
            </a:r>
            <a:r>
              <a:rPr>
                <a:latin typeface="Calibri"/>
                <a:ea typeface="Calibri"/>
                <a:cs typeface="Calibri"/>
                <a:sym typeface="Calibri"/>
              </a:rPr>
              <a:t>stretching of cervix during dilatation</a:t>
            </a:r>
          </a:p>
          <a:p>
            <a:pPr>
              <a:lnSpc>
                <a:spcPts val="3200"/>
              </a:lnSpc>
              <a:spcBef>
                <a:spcPts val="500"/>
              </a:spcBef>
              <a:defRPr sz="2700">
                <a:latin typeface="Wingdings"/>
                <a:ea typeface="Wingdings"/>
                <a:cs typeface="Wingdings"/>
                <a:sym typeface="Wingdings"/>
              </a:defRPr>
            </a:pPr>
            <a:r>
              <a:t>➢</a:t>
            </a:r>
            <a:r>
              <a:rPr>
                <a:latin typeface="Times New Roman"/>
                <a:ea typeface="Times New Roman"/>
                <a:cs typeface="Times New Roman"/>
                <a:sym typeface="Times New Roman"/>
              </a:rPr>
              <a:t> </a:t>
            </a:r>
            <a:r>
              <a:rPr>
                <a:latin typeface="MS Mincho"/>
                <a:ea typeface="MS Mincho"/>
                <a:cs typeface="MS Mincho"/>
                <a:sym typeface="MS Mincho"/>
              </a:rPr>
              <a:t>④</a:t>
            </a:r>
            <a:r>
              <a:rPr>
                <a:latin typeface="Times New Roman"/>
                <a:ea typeface="Times New Roman"/>
                <a:cs typeface="Times New Roman"/>
                <a:sym typeface="Times New Roman"/>
              </a:rPr>
              <a:t> </a:t>
            </a:r>
            <a:r>
              <a:rPr>
                <a:latin typeface="Calibri"/>
                <a:ea typeface="Calibri"/>
                <a:cs typeface="Calibri"/>
                <a:sym typeface="Calibri"/>
              </a:rPr>
              <a:t>stretching of peritoneum overlying the fundus</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54" name="➢ Interval between contractions…"/>
          <p:cNvSpPr txBox="1"/>
          <p:nvPr/>
        </p:nvSpPr>
        <p:spPr>
          <a:xfrm>
            <a:off x="554832" y="497502"/>
            <a:ext cx="6621464" cy="2419758"/>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476250">
              <a:lnSpc>
                <a:spcPts val="2900"/>
              </a:lnSpc>
              <a:defRPr sz="2400">
                <a:latin typeface="Wingdings"/>
                <a:ea typeface="Wingdings"/>
                <a:cs typeface="Wingdings"/>
                <a:sym typeface="Wingdings"/>
              </a:defRPr>
            </a:pPr>
            <a:r>
              <a:t>➢</a:t>
            </a:r>
            <a:r>
              <a:rPr>
                <a:latin typeface="Times New Roman"/>
                <a:ea typeface="Times New Roman"/>
                <a:cs typeface="Times New Roman"/>
                <a:sym typeface="Times New Roman"/>
              </a:rPr>
              <a:t> </a:t>
            </a:r>
            <a:r>
              <a:rPr>
                <a:latin typeface="Calibri"/>
                <a:ea typeface="Calibri"/>
                <a:cs typeface="Calibri"/>
                <a:sym typeface="Calibri"/>
              </a:rPr>
              <a:t>Interval between contractions</a:t>
            </a:r>
          </a:p>
          <a:p>
            <a:pPr indent="476250">
              <a:lnSpc>
                <a:spcPts val="2900"/>
              </a:lnSpc>
              <a:spcBef>
                <a:spcPts val="400"/>
              </a:spcBef>
              <a:defRPr sz="2400"/>
            </a:pPr>
            <a:r>
              <a:t>   10 minutes at the onset of the first stage</a:t>
            </a:r>
          </a:p>
          <a:p>
            <a:pPr indent="476250">
              <a:lnSpc>
                <a:spcPts val="2900"/>
              </a:lnSpc>
              <a:spcBef>
                <a:spcPts val="300"/>
              </a:spcBef>
              <a:defRPr sz="2400"/>
            </a:pPr>
            <a:r>
              <a:t>        → diminishes gradually</a:t>
            </a:r>
          </a:p>
          <a:p>
            <a:pPr indent="476250">
              <a:lnSpc>
                <a:spcPts val="2900"/>
              </a:lnSpc>
              <a:spcBef>
                <a:spcPts val="300"/>
              </a:spcBef>
              <a:defRPr sz="2400"/>
            </a:pPr>
            <a:r>
              <a:t>       → 1 minute or less in the second stage</a:t>
            </a:r>
          </a:p>
          <a:p>
            <a:pPr indent="476250">
              <a:lnSpc>
                <a:spcPts val="2900"/>
              </a:lnSpc>
              <a:spcBef>
                <a:spcPts val="700"/>
              </a:spcBef>
              <a:defRPr sz="2400">
                <a:latin typeface="Wingdings"/>
                <a:ea typeface="Wingdings"/>
                <a:cs typeface="Wingdings"/>
                <a:sym typeface="Wingdings"/>
              </a:defRPr>
            </a:pPr>
            <a:r>
              <a:t>➢</a:t>
            </a:r>
            <a:r>
              <a:rPr>
                <a:latin typeface="Times New Roman"/>
                <a:ea typeface="Times New Roman"/>
                <a:cs typeface="Times New Roman"/>
                <a:sym typeface="Times New Roman"/>
              </a:rPr>
              <a:t> </a:t>
            </a:r>
            <a:r>
              <a:rPr>
                <a:latin typeface="Calibri"/>
                <a:ea typeface="Calibri"/>
                <a:cs typeface="Calibri"/>
                <a:sym typeface="Calibri"/>
              </a:rPr>
              <a:t>Periods of relaxation between contractions</a:t>
            </a:r>
          </a:p>
        </p:txBody>
      </p:sp>
      <p:sp>
        <p:nvSpPr>
          <p:cNvPr id="55" name="- essential to welfare of the fetus"/>
          <p:cNvSpPr txBox="1"/>
          <p:nvPr/>
        </p:nvSpPr>
        <p:spPr>
          <a:xfrm>
            <a:off x="1023068" y="3044782"/>
            <a:ext cx="4684921" cy="362358"/>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2900"/>
              </a:lnSpc>
              <a:defRPr sz="2400"/>
            </a:lvl1pPr>
          </a:lstStyle>
          <a:p>
            <a:r>
              <a:t>- essential to welfare of the fetus</a:t>
            </a:r>
          </a:p>
        </p:txBody>
      </p:sp>
      <p:sp>
        <p:nvSpPr>
          <p:cNvPr id="56" name="- unremitting contraction of uterus compromises…"/>
          <p:cNvSpPr txBox="1"/>
          <p:nvPr/>
        </p:nvSpPr>
        <p:spPr>
          <a:xfrm>
            <a:off x="396875" y="3371850"/>
            <a:ext cx="7621588" cy="2140357"/>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611187">
              <a:lnSpc>
                <a:spcPts val="2900"/>
              </a:lnSpc>
              <a:defRPr sz="2400"/>
            </a:pPr>
            <a:r>
              <a:t>- unremitting contraction of uterus compromises</a:t>
            </a:r>
          </a:p>
          <a:p>
            <a:pPr indent="611187">
              <a:lnSpc>
                <a:spcPts val="2900"/>
              </a:lnSpc>
              <a:spcBef>
                <a:spcPts val="800"/>
              </a:spcBef>
              <a:defRPr sz="2400"/>
            </a:pPr>
            <a:r>
              <a:t>    uteroplacental blood flow, cause fetal hypoxia ➢</a:t>
            </a:r>
            <a:r>
              <a:rPr>
                <a:latin typeface="Times New Roman"/>
                <a:ea typeface="Times New Roman"/>
                <a:cs typeface="Times New Roman"/>
                <a:sym typeface="Times New Roman"/>
              </a:rPr>
              <a:t> </a:t>
            </a:r>
            <a:r>
              <a:t>Duration of contraction in active phase</a:t>
            </a:r>
          </a:p>
          <a:p>
            <a:pPr indent="611187">
              <a:lnSpc>
                <a:spcPts val="2900"/>
              </a:lnSpc>
              <a:spcBef>
                <a:spcPts val="800"/>
              </a:spcBef>
              <a:defRPr sz="2400"/>
            </a:pPr>
            <a:r>
              <a:t>      Duration 30-90 seconds (average 60 sec)</a:t>
            </a:r>
          </a:p>
          <a:p>
            <a:pPr indent="611187">
              <a:lnSpc>
                <a:spcPts val="2900"/>
              </a:lnSpc>
              <a:spcBef>
                <a:spcPts val="800"/>
              </a:spcBef>
              <a:defRPr sz="2400"/>
            </a:pPr>
            <a:r>
              <a:t>      Pressure 20-60 mmHg (average 40 mmHg)</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59" name="DILATATION AND EFFACEMENT OF CERVIX"/>
          <p:cNvSpPr txBox="1"/>
          <p:nvPr/>
        </p:nvSpPr>
        <p:spPr>
          <a:xfrm>
            <a:off x="374954" y="339725"/>
            <a:ext cx="8526464" cy="1320800"/>
          </a:xfrm>
          <a:prstGeom prst="rect">
            <a:avLst/>
          </a:prstGeom>
          <a:solidFill>
            <a:srgbClr val="FFFFFF"/>
          </a:solidFill>
          <a:ln w="25400">
            <a:solidFill>
              <a:schemeClr val="accent1"/>
            </a:solidFill>
          </a:ln>
          <a:extLst>
            <a:ext uri="{C572A759-6A51-4108-AA02-DFA0A04FC94B}">
              <ma14:wrappingTextBoxFlag xmlns:ma14="http://schemas.microsoft.com/office/mac/drawingml/2011/main" xmlns="" val="1"/>
            </a:ext>
          </a:extLst>
        </p:spPr>
        <p:txBody>
          <a:bodyPr lIns="0" tIns="0" rIns="0" bIns="0">
            <a:spAutoFit/>
          </a:bodyPr>
          <a:lstStyle>
            <a:lvl1pPr algn="ctr">
              <a:defRPr sz="4400">
                <a:solidFill>
                  <a:srgbClr val="1F497D"/>
                </a:solidFill>
              </a:defRPr>
            </a:lvl1pPr>
          </a:lstStyle>
          <a:p>
            <a:r>
              <a:t>DILATATION AND EFFACEMENT OF CERVIX</a:t>
            </a:r>
          </a:p>
        </p:txBody>
      </p:sp>
      <p:sp>
        <p:nvSpPr>
          <p:cNvPr id="60" name="•"/>
          <p:cNvSpPr txBox="1"/>
          <p:nvPr/>
        </p:nvSpPr>
        <p:spPr>
          <a:xfrm>
            <a:off x="549275" y="1609725"/>
            <a:ext cx="211138" cy="12700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1000"/>
              </a:lnSpc>
              <a:defRPr sz="900">
                <a:latin typeface="Arial"/>
                <a:ea typeface="Arial"/>
                <a:cs typeface="Arial"/>
                <a:sym typeface="Arial"/>
              </a:defRPr>
            </a:lvl1pPr>
          </a:lstStyle>
          <a:p>
            <a:r>
              <a:t>•</a:t>
            </a:r>
          </a:p>
        </p:txBody>
      </p:sp>
      <p:sp>
        <p:nvSpPr>
          <p:cNvPr id="61" name="•      Effective force of the 1st stage of labor is uterine…"/>
          <p:cNvSpPr txBox="1"/>
          <p:nvPr/>
        </p:nvSpPr>
        <p:spPr>
          <a:xfrm>
            <a:off x="549275" y="1814512"/>
            <a:ext cx="8807450" cy="2230102"/>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3200"/>
              </a:lnSpc>
              <a:defRPr sz="2700">
                <a:latin typeface="Arial"/>
                <a:ea typeface="Arial"/>
                <a:cs typeface="Arial"/>
                <a:sym typeface="Arial"/>
              </a:defRPr>
            </a:pPr>
            <a:r>
              <a:t>•</a:t>
            </a:r>
            <a:r>
              <a:rPr>
                <a:latin typeface="Times New Roman"/>
                <a:ea typeface="Times New Roman"/>
                <a:cs typeface="Times New Roman"/>
                <a:sym typeface="Times New Roman"/>
              </a:rPr>
              <a:t>     </a:t>
            </a:r>
            <a:r>
              <a:rPr>
                <a:latin typeface="Calibri"/>
                <a:ea typeface="Calibri"/>
                <a:cs typeface="Calibri"/>
                <a:sym typeface="Calibri"/>
              </a:rPr>
              <a:t> Effective force of the 1st stage of labor is uterine</a:t>
            </a:r>
          </a:p>
          <a:p>
            <a:pPr>
              <a:lnSpc>
                <a:spcPts val="3200"/>
              </a:lnSpc>
              <a:spcBef>
                <a:spcPts val="400"/>
              </a:spcBef>
              <a:defRPr sz="2700">
                <a:latin typeface="Arial"/>
                <a:ea typeface="Arial"/>
                <a:cs typeface="Arial"/>
                <a:sym typeface="Arial"/>
              </a:defRPr>
            </a:pPr>
            <a:r>
              <a:rPr>
                <a:latin typeface="Times New Roman"/>
                <a:ea typeface="Times New Roman"/>
                <a:cs typeface="Times New Roman"/>
                <a:sym typeface="Times New Roman"/>
              </a:rPr>
              <a:t> </a:t>
            </a:r>
            <a:r>
              <a:rPr>
                <a:latin typeface="Calibri"/>
                <a:ea typeface="Calibri"/>
                <a:cs typeface="Calibri"/>
                <a:sym typeface="Calibri"/>
              </a:rPr>
              <a:t>contraction</a:t>
            </a:r>
          </a:p>
          <a:p>
            <a:pPr>
              <a:lnSpc>
                <a:spcPts val="3200"/>
              </a:lnSpc>
              <a:spcBef>
                <a:spcPts val="400"/>
              </a:spcBef>
              <a:defRPr sz="2700">
                <a:latin typeface="Arial"/>
                <a:ea typeface="Arial"/>
                <a:cs typeface="Arial"/>
                <a:sym typeface="Arial"/>
              </a:defRPr>
            </a:pPr>
            <a:r>
              <a:t>•</a:t>
            </a:r>
            <a:r>
              <a:rPr>
                <a:latin typeface="Times New Roman"/>
                <a:ea typeface="Times New Roman"/>
                <a:cs typeface="Times New Roman"/>
                <a:sym typeface="Times New Roman"/>
              </a:rPr>
              <a:t>      </a:t>
            </a:r>
            <a:r>
              <a:rPr>
                <a:latin typeface="Calibri"/>
                <a:ea typeface="Calibri"/>
                <a:cs typeface="Calibri"/>
                <a:sym typeface="Calibri"/>
              </a:rPr>
              <a:t> As the result of the action of these forces, two</a:t>
            </a:r>
          </a:p>
          <a:p>
            <a:pPr>
              <a:lnSpc>
                <a:spcPts val="3200"/>
              </a:lnSpc>
              <a:spcBef>
                <a:spcPts val="400"/>
              </a:spcBef>
              <a:defRPr sz="2700">
                <a:latin typeface="Arial"/>
                <a:ea typeface="Arial"/>
                <a:cs typeface="Arial"/>
                <a:sym typeface="Arial"/>
              </a:defRPr>
            </a:pPr>
            <a:r>
              <a:rPr>
                <a:latin typeface="Times New Roman"/>
                <a:ea typeface="Times New Roman"/>
                <a:cs typeface="Times New Roman"/>
                <a:sym typeface="Times New Roman"/>
              </a:rPr>
              <a:t> </a:t>
            </a:r>
            <a:r>
              <a:rPr>
                <a:latin typeface="Calibri"/>
                <a:ea typeface="Calibri"/>
                <a:cs typeface="Calibri"/>
                <a:sym typeface="Calibri"/>
              </a:rPr>
              <a:t>fundamental changes take place in the already</a:t>
            </a:r>
          </a:p>
          <a:p>
            <a:pPr>
              <a:lnSpc>
                <a:spcPts val="3200"/>
              </a:lnSpc>
              <a:spcBef>
                <a:spcPts val="400"/>
              </a:spcBef>
              <a:defRPr sz="2700">
                <a:latin typeface="Arial"/>
                <a:ea typeface="Arial"/>
                <a:cs typeface="Arial"/>
                <a:sym typeface="Arial"/>
              </a:defRPr>
            </a:pPr>
            <a:r>
              <a:rPr>
                <a:latin typeface="Times New Roman"/>
                <a:ea typeface="Times New Roman"/>
                <a:cs typeface="Times New Roman"/>
                <a:sym typeface="Times New Roman"/>
              </a:rPr>
              <a:t> </a:t>
            </a:r>
            <a:r>
              <a:rPr>
                <a:latin typeface="Calibri"/>
                <a:ea typeface="Calibri"/>
                <a:cs typeface="Calibri"/>
                <a:sym typeface="Calibri"/>
              </a:rPr>
              <a:t>ripened cervix</a:t>
            </a:r>
          </a:p>
        </p:txBody>
      </p:sp>
      <p:sp>
        <p:nvSpPr>
          <p:cNvPr id="62" name="•"/>
          <p:cNvSpPr txBox="1"/>
          <p:nvPr/>
        </p:nvSpPr>
        <p:spPr>
          <a:xfrm>
            <a:off x="549275" y="4198937"/>
            <a:ext cx="635000" cy="377466"/>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3000"/>
              </a:lnSpc>
              <a:defRPr sz="2700">
                <a:latin typeface="Arial"/>
                <a:ea typeface="Arial"/>
                <a:cs typeface="Arial"/>
                <a:sym typeface="Arial"/>
              </a:defRPr>
            </a:lvl1pPr>
          </a:lstStyle>
          <a:p>
            <a:r>
              <a:t>•</a:t>
            </a:r>
          </a:p>
        </p:txBody>
      </p:sp>
      <p:sp>
        <p:nvSpPr>
          <p:cNvPr id="63" name="“effacement &amp; dilatation”…"/>
          <p:cNvSpPr txBox="1"/>
          <p:nvPr/>
        </p:nvSpPr>
        <p:spPr>
          <a:xfrm>
            <a:off x="549275" y="4183062"/>
            <a:ext cx="7558088" cy="1264902"/>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920750">
              <a:lnSpc>
                <a:spcPts val="3200"/>
              </a:lnSpc>
              <a:defRPr sz="2700" i="1"/>
            </a:pPr>
            <a:r>
              <a:t>“effacement &amp; dilatation”</a:t>
            </a:r>
          </a:p>
          <a:p>
            <a:pPr indent="920750">
              <a:lnSpc>
                <a:spcPts val="3200"/>
              </a:lnSpc>
              <a:spcBef>
                <a:spcPts val="400"/>
              </a:spcBef>
              <a:defRPr sz="2700">
                <a:latin typeface="Arial"/>
                <a:ea typeface="Arial"/>
                <a:cs typeface="Arial"/>
                <a:sym typeface="Arial"/>
              </a:defRPr>
            </a:pPr>
            <a:r>
              <a:t>•</a:t>
            </a:r>
            <a:r>
              <a:rPr>
                <a:latin typeface="Times New Roman"/>
                <a:ea typeface="Times New Roman"/>
                <a:cs typeface="Times New Roman"/>
                <a:sym typeface="Times New Roman"/>
              </a:rPr>
              <a:t> </a:t>
            </a:r>
            <a:r>
              <a:rPr>
                <a:latin typeface="Calibri"/>
                <a:ea typeface="Calibri"/>
                <a:cs typeface="Calibri"/>
                <a:sym typeface="Calibri"/>
              </a:rPr>
              <a:t> The cervix is said to be completely (fully)</a:t>
            </a:r>
            <a:r>
              <a:t>dilated : 10 cm</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66" name="Cervical Effacement"/>
          <p:cNvSpPr txBox="1"/>
          <p:nvPr/>
        </p:nvSpPr>
        <p:spPr>
          <a:xfrm>
            <a:off x="2287587" y="501649"/>
            <a:ext cx="5413376" cy="662629"/>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ts val="5300"/>
              </a:lnSpc>
              <a:defRPr sz="4400" b="1"/>
            </a:lvl1pPr>
          </a:lstStyle>
          <a:p>
            <a:r>
              <a:t>Cervical Effacement</a:t>
            </a:r>
          </a:p>
        </p:txBody>
      </p:sp>
      <p:sp>
        <p:nvSpPr>
          <p:cNvPr id="67" name="➢ obliteration or taking up of the cervix"/>
          <p:cNvSpPr txBox="1"/>
          <p:nvPr/>
        </p:nvSpPr>
        <p:spPr>
          <a:xfrm>
            <a:off x="927893" y="1734099"/>
            <a:ext cx="7694614" cy="48653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3900"/>
              </a:lnSpc>
              <a:defRPr sz="3200">
                <a:latin typeface="Wingdings"/>
                <a:ea typeface="Wingdings"/>
                <a:cs typeface="Wingdings"/>
                <a:sym typeface="Wingdings"/>
              </a:defRPr>
            </a:pPr>
            <a:r>
              <a:t>➢</a:t>
            </a:r>
            <a:r>
              <a:rPr>
                <a:latin typeface="Times New Roman"/>
                <a:ea typeface="Times New Roman"/>
                <a:cs typeface="Times New Roman"/>
                <a:sym typeface="Times New Roman"/>
              </a:rPr>
              <a:t> </a:t>
            </a:r>
            <a:r>
              <a:rPr>
                <a:latin typeface="Calibri"/>
                <a:ea typeface="Calibri"/>
                <a:cs typeface="Calibri"/>
                <a:sym typeface="Calibri"/>
              </a:rPr>
              <a:t>obliteration or taking up of the cervix</a:t>
            </a:r>
          </a:p>
        </p:txBody>
      </p:sp>
      <p:sp>
        <p:nvSpPr>
          <p:cNvPr id="68" name="➢     shortening of the cervical canal"/>
          <p:cNvSpPr txBox="1"/>
          <p:nvPr/>
        </p:nvSpPr>
        <p:spPr>
          <a:xfrm>
            <a:off x="826520" y="2790450"/>
            <a:ext cx="9248776" cy="48653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a:lnSpc>
                <a:spcPts val="3900"/>
              </a:lnSpc>
              <a:defRPr sz="3200">
                <a:latin typeface="Wingdings"/>
                <a:ea typeface="Wingdings"/>
                <a:cs typeface="Wingdings"/>
                <a:sym typeface="Wingdings"/>
              </a:defRPr>
            </a:pPr>
            <a:r>
              <a:t>➢    </a:t>
            </a:r>
            <a:r>
              <a:rPr>
                <a:latin typeface="Times New Roman"/>
                <a:ea typeface="Times New Roman"/>
                <a:cs typeface="Times New Roman"/>
                <a:sym typeface="Times New Roman"/>
              </a:rPr>
              <a:t> </a:t>
            </a:r>
            <a:r>
              <a:rPr>
                <a:latin typeface="Calibri"/>
                <a:ea typeface="Calibri"/>
                <a:cs typeface="Calibri"/>
                <a:sym typeface="Calibri"/>
              </a:rPr>
              <a:t>shortening of the cervical canal</a:t>
            </a:r>
          </a:p>
        </p:txBody>
      </p:sp>
      <p:sp>
        <p:nvSpPr>
          <p:cNvPr id="69" name="➢ muscular fibers at above the level of the…"/>
          <p:cNvSpPr txBox="1"/>
          <p:nvPr/>
        </p:nvSpPr>
        <p:spPr>
          <a:xfrm>
            <a:off x="396875" y="3968923"/>
            <a:ext cx="8756650" cy="1271390"/>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455612">
              <a:lnSpc>
                <a:spcPts val="3900"/>
              </a:lnSpc>
              <a:defRPr sz="3200">
                <a:latin typeface="Wingdings"/>
                <a:ea typeface="Wingdings"/>
                <a:cs typeface="Wingdings"/>
                <a:sym typeface="Wingdings"/>
              </a:defRPr>
            </a:pPr>
            <a:r>
              <a:t>➢</a:t>
            </a:r>
            <a:r>
              <a:rPr>
                <a:latin typeface="Times New Roman"/>
                <a:ea typeface="Times New Roman"/>
                <a:cs typeface="Times New Roman"/>
                <a:sym typeface="Times New Roman"/>
              </a:rPr>
              <a:t> </a:t>
            </a:r>
            <a:r>
              <a:rPr>
                <a:latin typeface="Calibri"/>
                <a:ea typeface="Calibri"/>
                <a:cs typeface="Calibri"/>
                <a:sym typeface="Calibri"/>
              </a:rPr>
              <a:t>muscular fibers at above the level of the</a:t>
            </a:r>
          </a:p>
          <a:p>
            <a:pPr indent="455612">
              <a:lnSpc>
                <a:spcPts val="3000"/>
              </a:lnSpc>
              <a:defRPr sz="3200"/>
            </a:pPr>
            <a:r>
              <a:t>internal os are pulled upward or “taken up”</a:t>
            </a:r>
          </a:p>
          <a:p>
            <a:pPr indent="455612">
              <a:lnSpc>
                <a:spcPts val="3000"/>
              </a:lnSpc>
              <a:defRPr sz="3200"/>
            </a:pPr>
            <a:r>
              <a:t>into the lower uterine segment</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p:cNvSpPr/>
          <p:nvPr/>
        </p:nvSpPr>
        <p:spPr>
          <a:xfrm>
            <a:off x="-1" y="0"/>
            <a:ext cx="9144002" cy="6858000"/>
          </a:xfrm>
          <a:prstGeom prst="rect">
            <a:avLst/>
          </a:prstGeom>
          <a:solidFill>
            <a:srgbClr val="FFFFFF"/>
          </a:solidFill>
          <a:ln w="25400">
            <a:solidFill>
              <a:schemeClr val="accent1"/>
            </a:solidFill>
          </a:ln>
        </p:spPr>
        <p:txBody>
          <a:bodyPr lIns="45719" rIns="45719"/>
          <a:lstStyle/>
          <a:p>
            <a:endParaRPr/>
          </a:p>
        </p:txBody>
      </p:sp>
      <p:sp>
        <p:nvSpPr>
          <p:cNvPr id="72" name="FORMATION OF BAG OF FOREWATERS"/>
          <p:cNvSpPr txBox="1"/>
          <p:nvPr/>
        </p:nvSpPr>
        <p:spPr>
          <a:xfrm>
            <a:off x="328006" y="282264"/>
            <a:ext cx="8487988" cy="1320801"/>
          </a:xfrm>
          <a:prstGeom prst="rect">
            <a:avLst/>
          </a:prstGeom>
          <a:solidFill>
            <a:srgbClr val="FFFFFF"/>
          </a:solidFill>
          <a:ln w="25400">
            <a:solidFill>
              <a:schemeClr val="accent1"/>
            </a:solidFill>
          </a:ln>
          <a:extLst>
            <a:ext uri="{C572A759-6A51-4108-AA02-DFA0A04FC94B}">
              <ma14:wrappingTextBoxFlag xmlns:ma14="http://schemas.microsoft.com/office/mac/drawingml/2011/main" xmlns="" val="1"/>
            </a:ext>
          </a:extLst>
        </p:spPr>
        <p:txBody>
          <a:bodyPr lIns="0" tIns="0" rIns="0" bIns="0">
            <a:spAutoFit/>
          </a:bodyPr>
          <a:lstStyle>
            <a:lvl1pPr algn="ctr">
              <a:defRPr sz="4400">
                <a:solidFill>
                  <a:srgbClr val="1F497D"/>
                </a:solidFill>
              </a:defRPr>
            </a:lvl1pPr>
          </a:lstStyle>
          <a:p>
            <a:r>
              <a:t>FORMATION OF BAG OF FOREWATERS</a:t>
            </a:r>
          </a:p>
        </p:txBody>
      </p:sp>
      <p:sp>
        <p:nvSpPr>
          <p:cNvPr id="73" name="➢The process of cervical effacement…"/>
          <p:cNvSpPr txBox="1"/>
          <p:nvPr/>
        </p:nvSpPr>
        <p:spPr>
          <a:xfrm>
            <a:off x="549275" y="1638300"/>
            <a:ext cx="8794750" cy="4258142"/>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indent="341312">
              <a:lnSpc>
                <a:spcPts val="4800"/>
              </a:lnSpc>
              <a:defRPr sz="4000">
                <a:latin typeface="Wingdings"/>
                <a:ea typeface="Wingdings"/>
                <a:cs typeface="Wingdings"/>
                <a:sym typeface="Wingdings"/>
              </a:defRPr>
            </a:pPr>
            <a:r>
              <a:t>➢</a:t>
            </a:r>
            <a:r>
              <a:rPr>
                <a:latin typeface="Calibri"/>
                <a:ea typeface="Calibri"/>
                <a:cs typeface="Calibri"/>
                <a:sym typeface="Calibri"/>
              </a:rPr>
              <a:t>The process of cervical effacement</a:t>
            </a:r>
          </a:p>
          <a:p>
            <a:pPr indent="341312">
              <a:lnSpc>
                <a:spcPts val="4800"/>
              </a:lnSpc>
              <a:defRPr sz="4000"/>
            </a:pPr>
            <a:r>
              <a:t>and dilatation causes the formation</a:t>
            </a:r>
          </a:p>
          <a:p>
            <a:pPr indent="341312">
              <a:lnSpc>
                <a:spcPts val="4800"/>
              </a:lnSpc>
              <a:defRPr sz="4000"/>
            </a:pPr>
            <a:r>
              <a:t>of the forebag of amniotic fluid</a:t>
            </a:r>
          </a:p>
          <a:p>
            <a:pPr indent="341312">
              <a:lnSpc>
                <a:spcPts val="4800"/>
              </a:lnSpc>
              <a:defRPr sz="4000"/>
            </a:pPr>
            <a:r>
              <a:t>which is the leading portion of</a:t>
            </a:r>
          </a:p>
          <a:p>
            <a:pPr indent="341312">
              <a:lnSpc>
                <a:spcPts val="4800"/>
              </a:lnSpc>
              <a:defRPr sz="4000"/>
            </a:pPr>
            <a:r>
              <a:t>amniotic sac and fluid located in</a:t>
            </a:r>
          </a:p>
          <a:p>
            <a:pPr indent="341312">
              <a:lnSpc>
                <a:spcPts val="4800"/>
              </a:lnSpc>
              <a:defRPr sz="4000"/>
            </a:pPr>
            <a:r>
              <a:t>front of the presenting part</a:t>
            </a:r>
          </a:p>
        </p:txBody>
      </p:sp>
    </p:spTree>
  </p:cSld>
  <p:clrMapOvr>
    <a:masterClrMapping/>
  </p:clrMapOvr>
  <p:transition spd="med"/>
</p:sld>
</file>

<file path=ppt/theme/theme1.xml><?xml version="1.0" encoding="utf-8"?>
<a:theme xmlns:a="http://schemas.openxmlformats.org/drawingml/2006/main" name="Theme Office">
  <a:themeElements>
    <a:clrScheme name="Theme Offic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Theme Office">
      <a:majorFont>
        <a:latin typeface="Helvetica Neue"/>
        <a:ea typeface="Helvetica Neue"/>
        <a:cs typeface="Helvetica Neue"/>
      </a:majorFont>
      <a:minorFont>
        <a:latin typeface="Helvetica"/>
        <a:ea typeface="Helvetica"/>
        <a:cs typeface="Helvetica"/>
      </a:minorFont>
    </a:fontScheme>
    <a:fmtScheme name="Theme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Theme Office">
  <a:themeElements>
    <a:clrScheme name="Theme Offic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Theme Office">
      <a:majorFont>
        <a:latin typeface="Helvetica Neue"/>
        <a:ea typeface="Helvetica Neue"/>
        <a:cs typeface="Helvetica Neue"/>
      </a:majorFont>
      <a:minorFont>
        <a:latin typeface="Helvetica"/>
        <a:ea typeface="Helvetica"/>
        <a:cs typeface="Helvetica"/>
      </a:minorFont>
    </a:fontScheme>
    <a:fmtScheme name="Theme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1757</Words>
  <PresentationFormat>On-screen Show (4:3)</PresentationFormat>
  <Paragraphs>333</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Theme Office</vt:lpstr>
      <vt:lpstr>Slide 1</vt:lpstr>
      <vt:lpstr>NORMAL LABOUR</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Admin</cp:lastModifiedBy>
  <cp:revision>1</cp:revision>
  <dcterms:modified xsi:type="dcterms:W3CDTF">2019-10-03T05:21:36Z</dcterms:modified>
</cp:coreProperties>
</file>