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45"/>
  </p:notesMasterIdLst>
  <p:sldIdLst>
    <p:sldId id="256" r:id="rId2"/>
    <p:sldId id="257" r:id="rId3"/>
    <p:sldId id="258" r:id="rId4"/>
    <p:sldId id="296" r:id="rId5"/>
    <p:sldId id="259" r:id="rId6"/>
    <p:sldId id="260" r:id="rId7"/>
    <p:sldId id="261" r:id="rId8"/>
    <p:sldId id="262" r:id="rId9"/>
    <p:sldId id="263" r:id="rId10"/>
    <p:sldId id="264" r:id="rId11"/>
    <p:sldId id="297" r:id="rId12"/>
    <p:sldId id="265" r:id="rId13"/>
    <p:sldId id="267" r:id="rId14"/>
    <p:sldId id="269" r:id="rId15"/>
    <p:sldId id="270" r:id="rId16"/>
    <p:sldId id="268" r:id="rId17"/>
    <p:sldId id="272" r:id="rId18"/>
    <p:sldId id="273" r:id="rId19"/>
    <p:sldId id="275" r:id="rId20"/>
    <p:sldId id="271" r:id="rId21"/>
    <p:sldId id="276" r:id="rId22"/>
    <p:sldId id="277" r:id="rId23"/>
    <p:sldId id="278" r:id="rId24"/>
    <p:sldId id="279" r:id="rId25"/>
    <p:sldId id="285" r:id="rId26"/>
    <p:sldId id="286" r:id="rId27"/>
    <p:sldId id="290" r:id="rId28"/>
    <p:sldId id="287" r:id="rId29"/>
    <p:sldId id="288" r:id="rId30"/>
    <p:sldId id="289" r:id="rId31"/>
    <p:sldId id="298" r:id="rId32"/>
    <p:sldId id="280" r:id="rId33"/>
    <p:sldId id="281" r:id="rId34"/>
    <p:sldId id="282" r:id="rId35"/>
    <p:sldId id="283" r:id="rId36"/>
    <p:sldId id="284" r:id="rId37"/>
    <p:sldId id="299" r:id="rId38"/>
    <p:sldId id="291" r:id="rId39"/>
    <p:sldId id="292" r:id="rId40"/>
    <p:sldId id="293" r:id="rId41"/>
    <p:sldId id="294" r:id="rId42"/>
    <p:sldId id="300" r:id="rId43"/>
    <p:sldId id="295" r:id="rId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94747" autoAdjust="0"/>
  </p:normalViewPr>
  <p:slideViewPr>
    <p:cSldViewPr>
      <p:cViewPr varScale="1">
        <p:scale>
          <a:sx n="42" d="100"/>
          <a:sy n="42" d="100"/>
        </p:scale>
        <p:origin x="-4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18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slide" Target="slides/slide40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49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slide" Target="slides/slide43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slide" Target="slides/slide42.xml" /><Relationship Id="rId48" Type="http://schemas.openxmlformats.org/officeDocument/2006/relationships/theme" Target="theme/theme1.xml" /><Relationship Id="rId8" Type="http://schemas.openxmlformats.org/officeDocument/2006/relationships/slide" Target="slides/slide7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E05906DA-4FE8-46AB-AF35-5FFFC5FC725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9AC27EAC-E934-4F8D-AB4B-85BFDD3B257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06D78C62-BDC4-48E6-BBE6-9AE785DC41B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FFDC12D7-2742-4C53-A536-977A52F3F95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id="{3624F734-C0DC-43E5-A0A5-12CB80E4821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AB32C8D4-D132-4830-AB56-D6AA5E82C9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/>
            </a:lvl1pPr>
          </a:lstStyle>
          <a:p>
            <a:fld id="{8B03F400-521A-4F96-A4BB-9A769A7334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 /><Relationship Id="rId1" Type="http://schemas.openxmlformats.org/officeDocument/2006/relationships/notesMaster" Target="../notesMasters/notesMaster1.xml" 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A7A9AE03-287E-46A1-A79E-54C2625F98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447C3A4-DB00-4631-942C-2838F3261E2C}" type="slidenum">
              <a:rPr lang="en-US" altLang="en-US" i="0"/>
              <a:pPr/>
              <a:t>1</a:t>
            </a:fld>
            <a:endParaRPr lang="en-US" altLang="en-US" i="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A7FB6A0A-BE64-40BF-B4C8-93FC52FB18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77E139FA-5641-4EC2-AD0D-E6BCB22F6C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8377B993-5B84-4762-8EE1-A2FCC0E712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25B8353-2BFA-4F01-A12E-90E4B75E4A86}" type="slidenum">
              <a:rPr lang="en-US" altLang="en-US" i="0"/>
              <a:pPr/>
              <a:t>12</a:t>
            </a:fld>
            <a:endParaRPr lang="en-US" altLang="en-US" i="0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CF1C9BEC-4155-43FF-808E-336050E30D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39883055-EC48-4E21-8815-BE67CB6F5B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8999D013-07BA-41B2-9F29-3C27DE7F28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7F16E52-07C1-431E-8DBA-962EC9FBC8F0}" type="slidenum">
              <a:rPr lang="en-US" altLang="en-US" i="0"/>
              <a:pPr/>
              <a:t>16</a:t>
            </a:fld>
            <a:endParaRPr lang="en-US" altLang="en-US" i="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871042BD-CEF4-4C04-83F2-E20BEB6820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AA4BB78B-F3BA-4141-A9E3-06344EF654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205449F6-9963-4DC2-A2A8-4586FCC944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24F33A1-9C7E-48FC-B3E6-5FB9B962F80D}" type="slidenum">
              <a:rPr lang="en-US" altLang="en-US" i="0"/>
              <a:pPr/>
              <a:t>17</a:t>
            </a:fld>
            <a:endParaRPr lang="en-US" altLang="en-US" i="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F7B4F51B-F4A0-44F6-8EC1-1DF1DE9F5F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2425871A-CA7D-404E-B7BF-A1C44EED2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DE1D0941-1E4C-443D-A4BE-FD84381E4E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E3A8D07-9EFE-4FB9-A40E-2CA4E2A1D3DE}" type="slidenum">
              <a:rPr lang="en-US" altLang="en-US" i="0"/>
              <a:pPr/>
              <a:t>20</a:t>
            </a:fld>
            <a:endParaRPr lang="en-US" altLang="en-US" i="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6DB37254-615C-4042-96AC-FE79062BF9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3E59648B-BCB4-4C3B-9212-617BF27FF9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z="2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76FA5A40-83DF-4DBA-87C4-5D34AC942D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9F9748B-4FFE-44D9-AEB8-31BFC27B7C82}" type="slidenum">
              <a:rPr lang="en-US" altLang="en-US" i="0"/>
              <a:pPr/>
              <a:t>24</a:t>
            </a:fld>
            <a:endParaRPr lang="en-US" altLang="en-US" i="0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CE2F032E-0858-4E86-B4E4-CD122A294A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DF9E35C0-C51B-4C14-92B6-68E00192EF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8AF9DDC3-1685-4139-99EA-D8CF133B24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C3F526D-7337-449B-B8F4-86C99C1D7EEF}" type="slidenum">
              <a:rPr lang="en-US" altLang="en-US" i="0"/>
              <a:pPr/>
              <a:t>25</a:t>
            </a:fld>
            <a:endParaRPr lang="en-US" altLang="en-US" i="0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C0E3F6F0-67AC-4841-A8B5-0F765F98DF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3D811BB0-D897-4D4D-A9D2-84C9D61016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Normal cervix</a:t>
            </a:r>
          </a:p>
          <a:p>
            <a:pPr eaLnBrk="1" hangingPunct="1"/>
            <a:r>
              <a:rPr lang="en-US" altLang="en-US"/>
              <a:t>Mucopurulent cervicitis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526E5F43-FA9F-45B3-8056-F2C9D451D9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354402A-54D2-43F3-ADA0-F27E7BCD7B80}" type="slidenum">
              <a:rPr lang="en-US" altLang="en-US" i="0"/>
              <a:pPr/>
              <a:t>27</a:t>
            </a:fld>
            <a:endParaRPr lang="en-US" altLang="en-US" i="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82E3CA1F-22CB-4A9C-AEE2-BE4FDD7B30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52525072-7832-4F55-B16D-61AF10C8E5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DE5241AF-8B15-40F7-9A3E-93086C3D06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48E1953-FDC7-40A3-B94C-23FDFACEFDB1}" type="slidenum">
              <a:rPr lang="en-US" altLang="en-US" i="0"/>
              <a:pPr/>
              <a:t>32</a:t>
            </a:fld>
            <a:endParaRPr lang="en-US" altLang="en-US" i="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AE825D08-4B9A-4040-ACD0-1EB55B6358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090ACBEB-E91C-4F96-80DC-DC7F5C286F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72BC9D75-ED00-4D3B-8B9F-EF0F09FCC7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EBCF167-42F7-4811-9930-9CF8EA2C78E1}" type="slidenum">
              <a:rPr lang="en-US" altLang="en-US" i="0"/>
              <a:pPr/>
              <a:t>39</a:t>
            </a:fld>
            <a:endParaRPr lang="en-US" altLang="en-US" i="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1CB1EC15-13A9-4403-9378-4AF74626A1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2107FCBC-6145-4B32-AEF8-266D2C5462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C786ECC7-95D3-4786-8499-27E3FE8F2C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F805198-8FAC-4D79-8249-08B133F7F5C5}" type="slidenum">
              <a:rPr lang="en-US" altLang="en-US" i="0"/>
              <a:pPr/>
              <a:t>2</a:t>
            </a:fld>
            <a:endParaRPr lang="en-US" altLang="en-US" i="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51F0F21A-D074-475A-8BA8-8B12A377E7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128005F5-2998-46F9-B424-3AAE627119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25784C6D-5683-48D8-83E4-CC2B081F28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B2BE345-D392-4C4F-9A1A-C022D6CB2FA2}" type="slidenum">
              <a:rPr lang="en-US" altLang="en-US" i="0"/>
              <a:pPr/>
              <a:t>3</a:t>
            </a:fld>
            <a:endParaRPr lang="en-US" altLang="en-US" i="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D08E1975-9549-4F4F-9E50-F55CE3032E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C37F0F5D-E177-4538-937D-EC66F04676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15BBC5EB-C9FE-4E0E-B565-17B2216ECD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6CC43AA-D02B-45ED-BC92-43BE86D49655}" type="slidenum">
              <a:rPr lang="en-US" altLang="en-US" i="0"/>
              <a:pPr/>
              <a:t>5</a:t>
            </a:fld>
            <a:endParaRPr lang="en-US" altLang="en-US" i="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4FA9931C-EA8D-42E1-A970-E839A9BEF3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947DCB2D-C5E6-4D25-9897-39F50AFF2B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944B0B2A-1990-4A74-94D6-15677C38E4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7ABD098-C716-4F0B-8D49-E0760CCDC576}" type="slidenum">
              <a:rPr lang="en-US" altLang="en-US" i="0"/>
              <a:pPr/>
              <a:t>6</a:t>
            </a:fld>
            <a:endParaRPr lang="en-US" altLang="en-US" i="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8BD45770-0C04-404E-A094-41B1E02C87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FE0EB910-8226-4956-8B21-56D15F9210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F4BFF9BB-FE9A-457C-AF06-2D871D7956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2CB832E-9661-404D-83CE-7BA7EADBA821}" type="slidenum">
              <a:rPr lang="en-US" altLang="en-US" i="0"/>
              <a:pPr/>
              <a:t>7</a:t>
            </a:fld>
            <a:endParaRPr lang="en-US" altLang="en-US" i="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7FD308DB-1492-40DE-8732-45C84523E7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F1289FD7-D229-4578-84D3-3E54E7BC7C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2B787953-D3C1-44B6-86A5-CC2F985861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C02982C-2550-42F4-B9BF-B4BC1369BD8C}" type="slidenum">
              <a:rPr lang="en-US" altLang="en-US" i="0"/>
              <a:pPr/>
              <a:t>8</a:t>
            </a:fld>
            <a:endParaRPr lang="en-US" altLang="en-US" i="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E8CC1167-63F5-4F3E-A396-41926B5CA6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93982903-A056-4E7A-BD5A-041AFB9D03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40FD02BD-1F85-413F-A5DD-79D9365D80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BADAD2D-6605-453F-8FDF-5BF2735A5A49}" type="slidenum">
              <a:rPr lang="en-US" altLang="en-US" i="0"/>
              <a:pPr/>
              <a:t>9</a:t>
            </a:fld>
            <a:endParaRPr lang="en-US" altLang="en-US" i="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2C9FCB55-131E-4A27-AB4B-A70BD74305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4F0E49D9-E60C-4E01-A794-69612D91AF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16E9AA67-E1F2-4329-8EDA-50F802B825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0A89D02-8184-4259-BD5E-645B895A74CD}" type="slidenum">
              <a:rPr lang="en-US" altLang="en-US" i="0"/>
              <a:pPr/>
              <a:t>10</a:t>
            </a:fld>
            <a:endParaRPr lang="en-US" altLang="en-US" i="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A06910F7-5819-4C2F-B18C-D3F27C15AB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E807CDDC-2D1C-4EF3-B63C-891C910CB2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EC1E779-5645-4C2D-A2E6-15430EAB3D1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B96B5D2-864D-44D9-8C5C-62259918EC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altLang="en-US" sz="2400" i="0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" name="AutoShape 4">
              <a:extLst>
                <a:ext uri="{FF2B5EF4-FFF2-40B4-BE49-F238E27FC236}">
                  <a16:creationId xmlns:a16="http://schemas.microsoft.com/office/drawing/2014/main" id="{2325DB74-5E1B-4D2B-9568-0BA819585F16}"/>
                </a:ext>
              </a:extLst>
            </p:cNvPr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altLang="en-US" sz="2400" i="0"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0D9925B0-118B-4F87-90C5-2F80FF4D8476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>
              <a:extLst>
                <a:ext uri="{FF2B5EF4-FFF2-40B4-BE49-F238E27FC236}">
                  <a16:creationId xmlns:a16="http://schemas.microsoft.com/office/drawing/2014/main" id="{F25F792F-3C58-4DA8-995B-C3940E9B091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9" name="AutoShape 7">
              <a:extLst>
                <a:ext uri="{FF2B5EF4-FFF2-40B4-BE49-F238E27FC236}">
                  <a16:creationId xmlns:a16="http://schemas.microsoft.com/office/drawing/2014/main" id="{3F8F961F-F06D-4BA2-B72F-8EFE29609F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18740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87404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87F7B42-1496-486E-A0BE-39E860E6F45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F9D8EA4-8D57-445A-8B2D-3C3A0EB6C6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2F28D1C4-CFF4-4A64-BCAB-48AB912066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8EF40A2B-7A5E-4045-8101-8922FE03D7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415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989CCF5-F6FD-4513-8E1A-D75CD68495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7D0671CE-F735-488F-9A3E-7D13363497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564262E9-3BE6-4C63-88CC-9DC6C4242A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A5D921-CD34-4C28-A367-F743771905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928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FE2EB49E-B349-4626-9677-F8343B1906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2CCA84DE-86DE-4D03-AB89-57B88C9860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158822F7-42AE-4104-85BF-FB488C3C26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27E411-0C4B-4A46-BAF9-9CA659C8EC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131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10A05283-5162-474F-AD78-98D9940C4D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D7868BC-B193-4BFB-A910-FEAFAE36A4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2FFBA4B4-6163-46F0-9FC4-42B3EF5845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6CB064-EED8-4EC8-A736-4752FEE39A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1717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3BB1AF9F-7FC0-4166-B448-A635A8EDAB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D792FBD-03C3-4F54-AF0B-95134F0D1C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8F849DDE-C3D8-42A0-8864-5B6972F27D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90FAEB-412E-470C-A90C-D60FD1DB8B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1917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69748B56-C896-4AB5-A012-C3C28C8CA6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4F455E12-0225-4A9D-8043-A39B624D4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9CDEF216-E9B3-41E0-8FCA-8D84382F7E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C9FF13-99FE-43D6-97FE-4ADBC4D7C6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069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30CA3A24-A90D-401A-9527-E37CD8CE07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CDF1A49C-8295-48C3-85D8-FC553A3890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455DFE9B-210D-44F9-83B5-E5EB584EC0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4127E9-E76B-4B59-BC7A-992B2BA206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4869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613118C5-9BD3-48B6-B81F-125641B368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51429403-A12F-4CDF-9FB7-4AB91AD2A3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01E3E274-97F7-41BA-A75F-16D445D432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B502C1-0C24-467D-B50E-314CE02F5B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7570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B4FDCE23-BD98-471D-9383-AF51DD293D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1F5791BC-BCA4-4FDC-89FE-B3AC633993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017974B-555D-4C84-9DED-DE4544E6A3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F6F5D5-7A71-4535-9281-E1BCD55E01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4237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76C2D28-E021-40EC-9702-8B8B7C11F0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33DBDD79-6BEF-4010-8AE8-4902F18CBD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ED201E5B-0462-4770-8AB8-61717BA08C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182C5-6102-4197-9EC2-FA9EAEF41F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252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6515A640-9B08-4694-8E81-DAA59179F9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EE419A0F-EA3B-4C24-B9EA-6E952C6918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06C98288-8092-45B1-ADEE-B680D52C4E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394863-FCA2-46B5-9DEF-AFC7CF14B1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4730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E5B2D05-502F-4BA4-8D76-BDF984F50D0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1A4BF1DF-4419-4FB9-9EFF-8CD528A9265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>
                <a:extLst>
                  <a:ext uri="{FF2B5EF4-FFF2-40B4-BE49-F238E27FC236}">
                    <a16:creationId xmlns:a16="http://schemas.microsoft.com/office/drawing/2014/main" id="{61871A11-C247-45D2-91AD-FD95478783C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037" name="Freeform 5">
                <a:extLst>
                  <a:ext uri="{FF2B5EF4-FFF2-40B4-BE49-F238E27FC236}">
                    <a16:creationId xmlns:a16="http://schemas.microsoft.com/office/drawing/2014/main" id="{E03C9B10-F07D-4D2B-A562-F583C4F7980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IN"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033" name="Group 6">
              <a:extLst>
                <a:ext uri="{FF2B5EF4-FFF2-40B4-BE49-F238E27FC236}">
                  <a16:creationId xmlns:a16="http://schemas.microsoft.com/office/drawing/2014/main" id="{8486FB8D-B601-4EE3-8EC7-9FBBC6C5FD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>
                <a:extLst>
                  <a:ext uri="{FF2B5EF4-FFF2-40B4-BE49-F238E27FC236}">
                    <a16:creationId xmlns:a16="http://schemas.microsoft.com/office/drawing/2014/main" id="{73B915B8-AB6E-43A5-8A70-C87978EBF6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035" name="AutoShape 8">
                <a:extLst>
                  <a:ext uri="{FF2B5EF4-FFF2-40B4-BE49-F238E27FC236}">
                    <a16:creationId xmlns:a16="http://schemas.microsoft.com/office/drawing/2014/main" id="{A8E777B2-5D94-4E76-8A05-1E561F5123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1027" name="AutoShape 9">
            <a:extLst>
              <a:ext uri="{FF2B5EF4-FFF2-40B4-BE49-F238E27FC236}">
                <a16:creationId xmlns:a16="http://schemas.microsoft.com/office/drawing/2014/main" id="{D58467D5-939A-47D0-9531-DDD16578B3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0">
            <a:extLst>
              <a:ext uri="{FF2B5EF4-FFF2-40B4-BE49-F238E27FC236}">
                <a16:creationId xmlns:a16="http://schemas.microsoft.com/office/drawing/2014/main" id="{EEEAABA2-94BD-43C1-AF36-7A50F95DD3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86379" name="Rectangle 11">
            <a:extLst>
              <a:ext uri="{FF2B5EF4-FFF2-40B4-BE49-F238E27FC236}">
                <a16:creationId xmlns:a16="http://schemas.microsoft.com/office/drawing/2014/main" id="{817C3F34-78AB-4658-B2EF-D6DC401860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6380" name="Rectangle 12">
            <a:extLst>
              <a:ext uri="{FF2B5EF4-FFF2-40B4-BE49-F238E27FC236}">
                <a16:creationId xmlns:a16="http://schemas.microsoft.com/office/drawing/2014/main" id="{A982E213-9AA8-49C4-84AC-AE5297DD0CA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86381" name="Rectangle 13">
            <a:extLst>
              <a:ext uri="{FF2B5EF4-FFF2-40B4-BE49-F238E27FC236}">
                <a16:creationId xmlns:a16="http://schemas.microsoft.com/office/drawing/2014/main" id="{8B789F9A-C79D-44D6-86D2-F317C75DC5C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 i="0">
                <a:solidFill>
                  <a:schemeClr val="bg1"/>
                </a:solidFill>
              </a:defRPr>
            </a:lvl1pPr>
          </a:lstStyle>
          <a:p>
            <a:fld id="{44F4D4F5-4591-4B97-AED3-DCE938A3A7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 /><Relationship Id="rId3" Type="http://schemas.openxmlformats.org/officeDocument/2006/relationships/image" Target="../media/image1.jpeg" /><Relationship Id="rId7" Type="http://schemas.openxmlformats.org/officeDocument/2006/relationships/image" Target="../media/image4.jpeg" /><Relationship Id="rId2" Type="http://schemas.openxmlformats.org/officeDocument/2006/relationships/hyperlink" Target="http://shopproducts.howstuffworks.com/Personal+Care/SF-1/PID-34438823" TargetMode="External" /><Relationship Id="rId1" Type="http://schemas.openxmlformats.org/officeDocument/2006/relationships/slideLayout" Target="../slideLayouts/slideLayout4.xml" /><Relationship Id="rId6" Type="http://schemas.openxmlformats.org/officeDocument/2006/relationships/image" Target="../media/image3.jpeg" /><Relationship Id="rId5" Type="http://schemas.openxmlformats.org/officeDocument/2006/relationships/image" Target="../media/image2.jpeg" /><Relationship Id="rId4" Type="http://schemas.openxmlformats.org/officeDocument/2006/relationships/hyperlink" Target="http://shopproducts.howstuffworks.com/Personal+Care/SF-1/PID-34454119" TargetMode="Externa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 /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4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edicine.com/med/topic3369.htm" TargetMode="External" /><Relationship Id="rId2" Type="http://schemas.openxmlformats.org/officeDocument/2006/relationships/hyperlink" Target="http://www.emedicine.com/med/topic323.htm" TargetMode="External" /><Relationship Id="rId1" Type="http://schemas.openxmlformats.org/officeDocument/2006/relationships/slideLayout" Target="../slideLayouts/slideLayout2.xml" /><Relationship Id="rId5" Type="http://schemas.openxmlformats.org/officeDocument/2006/relationships/hyperlink" Target="http://www.cdc.gov/std/treatment/2006/toc.htm" TargetMode="External" /><Relationship Id="rId4" Type="http://schemas.openxmlformats.org/officeDocument/2006/relationships/hyperlink" Target="http://www.emedicine.com/med/topic2358.htm" TargetMode="External" 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>
            <a:extLst>
              <a:ext uri="{FF2B5EF4-FFF2-40B4-BE49-F238E27FC236}">
                <a16:creationId xmlns:a16="http://schemas.microsoft.com/office/drawing/2014/main" id="{7A3EAB6E-6658-4994-9B5E-C62BF5A33DC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2667000"/>
            <a:ext cx="7772400" cy="1462088"/>
          </a:xfrm>
        </p:spPr>
        <p:txBody>
          <a:bodyPr/>
          <a:lstStyle/>
          <a:p>
            <a:pPr eaLnBrk="1" hangingPunct="1"/>
            <a:r>
              <a:rPr lang="en-US" altLang="en-US" sz="4000"/>
              <a:t>Vulvovaginal Infections,</a:t>
            </a:r>
            <a:br>
              <a:rPr lang="en-US" altLang="en-US" sz="4000"/>
            </a:br>
            <a:r>
              <a:rPr lang="en-US" altLang="en-US" sz="4000"/>
              <a:t>Cervicitis and Bartholin’s Cyst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7BD5B8B-0926-4C1A-8D72-2C6DE790502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47800" y="4572000"/>
            <a:ext cx="6400800" cy="2286000"/>
          </a:xfrm>
        </p:spPr>
        <p:txBody>
          <a:bodyPr/>
          <a:lstStyle/>
          <a:p>
            <a:pPr eaLnBrk="1" hangingPunct="1"/>
            <a:r>
              <a:rPr lang="en-US" altLang="en-US" sz="3600"/>
              <a:t>           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>
            <a:extLst>
              <a:ext uri="{FF2B5EF4-FFF2-40B4-BE49-F238E27FC236}">
                <a16:creationId xmlns:a16="http://schemas.microsoft.com/office/drawing/2014/main" id="{39EB85E4-1FDB-4410-AFE8-76907B3958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Treatment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A4D3AD45-5976-4DF8-BCB4-7193AA1C40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Nonspecific/No defined etiologic agent - improve perineal hygiene.</a:t>
            </a:r>
          </a:p>
          <a:p>
            <a:pPr eaLnBrk="1" hangingPunct="1"/>
            <a:r>
              <a:rPr lang="en-US" altLang="en-US"/>
              <a:t>Chemical irritants - withdrawal of the irritant.</a:t>
            </a:r>
          </a:p>
          <a:p>
            <a:pPr eaLnBrk="1" hangingPunct="1"/>
            <a:r>
              <a:rPr lang="en-US" altLang="en-US"/>
              <a:t>Vaginal foreign bodies - removal.</a:t>
            </a:r>
          </a:p>
          <a:p>
            <a:pPr eaLnBrk="1" hangingPunct="1"/>
            <a:r>
              <a:rPr lang="en-US" altLang="en-US"/>
              <a:t>Pinworm infection - Mebendazole.</a:t>
            </a:r>
          </a:p>
          <a:p>
            <a:pPr eaLnBrk="1" hangingPunct="1"/>
            <a:r>
              <a:rPr lang="en-US" altLang="en-US"/>
              <a:t>GABHS infection – Penicillin/Amoxicillin.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>
            <a:extLst>
              <a:ext uri="{FF2B5EF4-FFF2-40B4-BE49-F238E27FC236}">
                <a16:creationId xmlns:a16="http://schemas.microsoft.com/office/drawing/2014/main" id="{FE75F014-F95F-4313-A278-9E768A8813A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Vulvovaginitis in Childbearing Age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>
            <a:extLst>
              <a:ext uri="{FF2B5EF4-FFF2-40B4-BE49-F238E27FC236}">
                <a16:creationId xmlns:a16="http://schemas.microsoft.com/office/drawing/2014/main" id="{0EEBFE07-B0AD-4BE6-A028-164CA66EA0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Vulvovaginitis in Childbearing Age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3FAA475-4152-4939-A132-54EA5D559A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000"/>
              <a:t>Factors preventing vulvovaginitis: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Endocervix and/or endometrial mucus acting as a barrier. </a:t>
            </a:r>
          </a:p>
          <a:p>
            <a:pPr lvl="1" eaLnBrk="1" hangingPunct="1"/>
            <a:r>
              <a:rPr lang="en-US" altLang="en-US"/>
              <a:t>An intact immune system.</a:t>
            </a:r>
          </a:p>
          <a:p>
            <a:pPr lvl="1" eaLnBrk="1" hangingPunct="1"/>
            <a:r>
              <a:rPr lang="en-US" altLang="en-US"/>
              <a:t>Normal vaginal flora, especially lactobacillus.</a:t>
            </a:r>
          </a:p>
          <a:p>
            <a:pPr lvl="1" eaLnBrk="1" hangingPunct="1"/>
            <a:r>
              <a:rPr lang="en-US" altLang="en-US"/>
              <a:t>Acidic pH (typically 3.8-4.2).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>
            <a:extLst>
              <a:ext uri="{FF2B5EF4-FFF2-40B4-BE49-F238E27FC236}">
                <a16:creationId xmlns:a16="http://schemas.microsoft.com/office/drawing/2014/main" id="{3857C7D0-095B-4D18-9A3F-D14E1944C2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Etiology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F28F224-E93D-4676-BB39-0E0A89393D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Bacterial Vaginosis (BV) (22-50%), </a:t>
            </a:r>
          </a:p>
          <a:p>
            <a:pPr eaLnBrk="1" hangingPunct="1"/>
            <a:r>
              <a:rPr lang="en-US" altLang="en-US"/>
              <a:t>Vulvovaginal Candidiasis (17-39%), and </a:t>
            </a:r>
          </a:p>
          <a:p>
            <a:pPr eaLnBrk="1" hangingPunct="1"/>
            <a:r>
              <a:rPr lang="en-US" altLang="en-US"/>
              <a:t>Trichomoniasis (4-35%); </a:t>
            </a:r>
          </a:p>
          <a:p>
            <a:pPr eaLnBrk="1" hangingPunct="1"/>
            <a:r>
              <a:rPr lang="en-US" altLang="en-US"/>
              <a:t>Undiagnosed - 7-72% </a:t>
            </a:r>
          </a:p>
          <a:p>
            <a:pPr lvl="1" eaLnBrk="1" hangingPunct="1"/>
            <a:r>
              <a:rPr lang="en-US" altLang="en-US"/>
              <a:t>Accurate diagnosis may be elusive and must be distinguished from other infectious and noninfectious causes.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>
            <a:extLst>
              <a:ext uri="{FF2B5EF4-FFF2-40B4-BE49-F238E27FC236}">
                <a16:creationId xmlns:a16="http://schemas.microsoft.com/office/drawing/2014/main" id="{B0BBDF97-0845-48E8-9ABF-6E6A998C3E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History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052C408-DE8D-4CE4-A16B-37047DEFCD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Chief Complain : Abnormal vaginal discharge.</a:t>
            </a:r>
          </a:p>
          <a:p>
            <a:pPr eaLnBrk="1" hangingPunct="1"/>
            <a:r>
              <a:rPr lang="en-US" altLang="en-US"/>
              <a:t>Ascertain the following attributes of the discharge </a:t>
            </a:r>
          </a:p>
          <a:p>
            <a:pPr lvl="1" eaLnBrk="1" hangingPunct="1"/>
            <a:r>
              <a:rPr lang="en-US" altLang="en-US"/>
              <a:t>Quantity</a:t>
            </a:r>
          </a:p>
          <a:p>
            <a:pPr lvl="1" eaLnBrk="1" hangingPunct="1"/>
            <a:r>
              <a:rPr lang="en-US" altLang="en-US"/>
              <a:t>Duration</a:t>
            </a:r>
          </a:p>
          <a:p>
            <a:pPr lvl="1" eaLnBrk="1" hangingPunct="1"/>
            <a:r>
              <a:rPr lang="en-US" altLang="en-US"/>
              <a:t>Color</a:t>
            </a:r>
          </a:p>
          <a:p>
            <a:pPr lvl="1" eaLnBrk="1" hangingPunct="1"/>
            <a:r>
              <a:rPr lang="en-US" altLang="en-US"/>
              <a:t>Consistency</a:t>
            </a:r>
          </a:p>
          <a:p>
            <a:pPr lvl="1" eaLnBrk="1" hangingPunct="1"/>
            <a:r>
              <a:rPr lang="en-US" altLang="en-US"/>
              <a:t>Odor</a:t>
            </a:r>
          </a:p>
          <a:p>
            <a:pPr lvl="1" eaLnBrk="1" hangingPunct="1">
              <a:buFont typeface="Wingdings" panose="05000000000000000000" pitchFamily="2" charset="2"/>
              <a:buChar char="•"/>
            </a:pP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extLst>
              <a:ext uri="{FF2B5EF4-FFF2-40B4-BE49-F238E27FC236}">
                <a16:creationId xmlns:a16="http://schemas.microsoft.com/office/drawing/2014/main" id="{94005062-75FC-46E6-BD63-5EDE7B6AC9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History </a:t>
            </a:r>
            <a:r>
              <a:rPr lang="en-US" altLang="en-US" b="0"/>
              <a:t>(cont.)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53925D8-FC35-4E5F-8AC4-F18AEA9B9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altLang="en-US"/>
              <a:t>Prior similar episodes.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Sexually transmitted infection.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Sexual activities.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Birth control method.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Last menstrual period.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Douching practice.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Antibiotic use.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General medical history.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Systemic symptoms such as lower abdominal pain, fever, chills, nausea, and vomiting.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>
            <a:extLst>
              <a:ext uri="{FF2B5EF4-FFF2-40B4-BE49-F238E27FC236}">
                <a16:creationId xmlns:a16="http://schemas.microsoft.com/office/drawing/2014/main" id="{58DC64E3-5985-4F32-B67D-215B351430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Bacterial Vaginosis</a:t>
            </a:r>
          </a:p>
        </p:txBody>
      </p:sp>
      <p:sp>
        <p:nvSpPr>
          <p:cNvPr id="18435" name="Rectangle 4">
            <a:extLst>
              <a:ext uri="{FF2B5EF4-FFF2-40B4-BE49-F238E27FC236}">
                <a16:creationId xmlns:a16="http://schemas.microsoft.com/office/drawing/2014/main" id="{F15DB3EF-25E5-4F25-B800-36F04F6F7B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Characterized by thin, homogenous, malodorous frothy white-to-grey vaginal discharge, adherent to the vaginal mucosa.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Caused by an overgrowth of organisms like </a:t>
            </a:r>
            <a:r>
              <a:rPr lang="en-US" altLang="en-US" i="1"/>
              <a:t>Gardnerella vaginalis</a:t>
            </a:r>
            <a:r>
              <a:rPr lang="en-US" altLang="en-US"/>
              <a:t>, </a:t>
            </a:r>
            <a:r>
              <a:rPr lang="en-US" altLang="en-US" i="1"/>
              <a:t>Mobiluncus</a:t>
            </a:r>
            <a:r>
              <a:rPr lang="en-US" altLang="en-US"/>
              <a:t> species, </a:t>
            </a:r>
            <a:r>
              <a:rPr lang="en-US" altLang="en-US" i="1"/>
              <a:t>Mycoplasma hominis</a:t>
            </a:r>
            <a:r>
              <a:rPr lang="en-US" altLang="en-US"/>
              <a:t>, and </a:t>
            </a:r>
            <a:r>
              <a:rPr lang="en-US" altLang="en-US" i="1"/>
              <a:t>Peptostreptococcus</a:t>
            </a:r>
            <a:r>
              <a:rPr lang="en-US" altLang="en-US"/>
              <a:t> species.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4">
            <a:extLst>
              <a:ext uri="{FF2B5EF4-FFF2-40B4-BE49-F238E27FC236}">
                <a16:creationId xmlns:a16="http://schemas.microsoft.com/office/drawing/2014/main" id="{534B1613-4199-4603-9BE6-B120FA33A0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Bacterial Vaginosis</a:t>
            </a:r>
          </a:p>
        </p:txBody>
      </p:sp>
      <p:sp>
        <p:nvSpPr>
          <p:cNvPr id="19459" name="Rectangle 5">
            <a:extLst>
              <a:ext uri="{FF2B5EF4-FFF2-40B4-BE49-F238E27FC236}">
                <a16:creationId xmlns:a16="http://schemas.microsoft.com/office/drawing/2014/main" id="{9BB8177B-50CC-445D-997C-37F757FDB0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 diagnosis of BV, 3 out of the following 4 criteria must be present:</a:t>
            </a:r>
          </a:p>
          <a:p>
            <a:pPr lvl="1" eaLnBrk="1" hangingPunct="1"/>
            <a:r>
              <a:rPr lang="en-US" altLang="en-US"/>
              <a:t>Homogenous, white, adherent discharge</a:t>
            </a:r>
          </a:p>
          <a:p>
            <a:pPr lvl="1" eaLnBrk="1" hangingPunct="1"/>
            <a:r>
              <a:rPr lang="en-US" altLang="en-US"/>
              <a:t>Vaginal pH higher than 4.5</a:t>
            </a:r>
          </a:p>
          <a:p>
            <a:pPr lvl="1" eaLnBrk="1" hangingPunct="1"/>
            <a:r>
              <a:rPr lang="en-US" altLang="en-US"/>
              <a:t>Release of fishy odor from vaginal discharge with potassium hydroxide (KOH)</a:t>
            </a:r>
          </a:p>
          <a:p>
            <a:pPr lvl="1" eaLnBrk="1" hangingPunct="1"/>
            <a:r>
              <a:rPr lang="en-US" altLang="en-US"/>
              <a:t>Clue cells on wet mount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>
            <a:extLst>
              <a:ext uri="{FF2B5EF4-FFF2-40B4-BE49-F238E27FC236}">
                <a16:creationId xmlns:a16="http://schemas.microsoft.com/office/drawing/2014/main" id="{FBFE1C6E-A586-41E4-BF06-6C0BBC221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/>
              <a:t>http://www.cdc.gov/std/treatment/2006/toc.htm</a:t>
            </a:r>
          </a:p>
        </p:txBody>
      </p:sp>
      <p:sp>
        <p:nvSpPr>
          <p:cNvPr id="20483" name="AutoShape 2">
            <a:extLst>
              <a:ext uri="{FF2B5EF4-FFF2-40B4-BE49-F238E27FC236}">
                <a16:creationId xmlns:a16="http://schemas.microsoft.com/office/drawing/2014/main" id="{25EB4E25-FE4D-4D18-B508-C4261CC91D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Bacterial Vaginosis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4558050E-A434-4045-A261-B56C2A430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000" b="1"/>
              <a:t>Treatment</a:t>
            </a:r>
          </a:p>
          <a:p>
            <a:pPr lvl="1" eaLnBrk="1" hangingPunct="1"/>
            <a:r>
              <a:rPr lang="en-US" altLang="en-US" sz="2600" b="1"/>
              <a:t>Metronidazole</a:t>
            </a:r>
            <a:r>
              <a:rPr lang="en-US" altLang="en-US" sz="2600"/>
              <a:t> 500 mg p.o. bid for 7 days, </a:t>
            </a:r>
            <a:r>
              <a:rPr lang="en-US" altLang="en-US" sz="2600" b="1" u="sng"/>
              <a:t>or</a:t>
            </a:r>
            <a:r>
              <a:rPr lang="en-US" altLang="en-US" sz="2600"/>
              <a:t> 2 g po single dose</a:t>
            </a:r>
          </a:p>
          <a:p>
            <a:pPr lvl="1" eaLnBrk="1" hangingPunct="1"/>
            <a:r>
              <a:rPr lang="en-US" altLang="en-US" sz="2600" b="1"/>
              <a:t>Metronidazole gel</a:t>
            </a:r>
            <a:r>
              <a:rPr lang="en-US" altLang="en-US" sz="2600"/>
              <a:t> 0.75%, one full applicator (5g) intravaginally, q day for 5 days,</a:t>
            </a:r>
          </a:p>
          <a:p>
            <a:pPr lvl="1" eaLnBrk="1" hangingPunct="1"/>
            <a:r>
              <a:rPr lang="en-US" altLang="en-US" sz="2600" b="1"/>
              <a:t>Clindamycin cream 2%,</a:t>
            </a:r>
            <a:r>
              <a:rPr lang="en-US" altLang="en-US" sz="2600"/>
              <a:t> one full applicator (5 g) intravaginally q hs for 7 days, </a:t>
            </a:r>
            <a:r>
              <a:rPr lang="en-US" altLang="en-US" sz="2600" b="1" u="sng"/>
              <a:t>or</a:t>
            </a:r>
            <a:r>
              <a:rPr lang="en-US" altLang="en-US" sz="2600"/>
              <a:t> 300 mg orally bid for 7 days </a:t>
            </a:r>
            <a:r>
              <a:rPr lang="en-US" altLang="en-US" sz="2600" b="1" u="sng"/>
              <a:t>or</a:t>
            </a:r>
            <a:r>
              <a:rPr lang="en-US" altLang="en-US" sz="2600"/>
              <a:t> 100 g intravaginally once q hs for 3 days.</a:t>
            </a:r>
          </a:p>
          <a:p>
            <a:pPr lvl="1" eaLnBrk="1" hangingPunct="1"/>
            <a:endParaRPr lang="en-US" altLang="en-US" sz="2600"/>
          </a:p>
          <a:p>
            <a:pPr lvl="1"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4">
            <a:extLst>
              <a:ext uri="{FF2B5EF4-FFF2-40B4-BE49-F238E27FC236}">
                <a16:creationId xmlns:a16="http://schemas.microsoft.com/office/drawing/2014/main" id="{D3803242-17FC-4BB0-A393-D826B34144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Vaginal Candidiasis</a:t>
            </a:r>
          </a:p>
        </p:txBody>
      </p:sp>
      <p:sp>
        <p:nvSpPr>
          <p:cNvPr id="21507" name="Rectangle 5">
            <a:extLst>
              <a:ext uri="{FF2B5EF4-FFF2-40B4-BE49-F238E27FC236}">
                <a16:creationId xmlns:a16="http://schemas.microsoft.com/office/drawing/2014/main" id="{DEA0FB0F-253B-4468-895B-E8E04F509B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Second most common cause of vaginitis.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Caused  by Candida species (albicans, tropicalis, glabrata)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Risk Factors- Diabetes, pregnancy, broad spectrum antibiotic therapy etc.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Pruritus is the most common symptom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>
            <a:extLst>
              <a:ext uri="{FF2B5EF4-FFF2-40B4-BE49-F238E27FC236}">
                <a16:creationId xmlns:a16="http://schemas.microsoft.com/office/drawing/2014/main" id="{80DE5056-1BF6-4984-BF38-B0C2C722D8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200"/>
              <a:t>Objective</a:t>
            </a:r>
            <a:r>
              <a:rPr lang="en-US" altLang="en-US"/>
              <a:t> 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E8E4CED-17DE-4C0E-B3E0-F59DC18799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300"/>
              <a:t>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300"/>
              <a:t>   Approach the etiology of vulvovaginal infections vaginitis and cervicitis in age dependent fashion to help accurate diagnosis and treatment.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33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>
            <a:extLst>
              <a:ext uri="{FF2B5EF4-FFF2-40B4-BE49-F238E27FC236}">
                <a16:creationId xmlns:a16="http://schemas.microsoft.com/office/drawing/2014/main" id="{26FC8678-F609-4045-A385-96B6A58126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Vaginal Candidiasis</a:t>
            </a:r>
          </a:p>
        </p:txBody>
      </p:sp>
      <p:sp>
        <p:nvSpPr>
          <p:cNvPr id="22531" name="Rectangle 4">
            <a:extLst>
              <a:ext uri="{FF2B5EF4-FFF2-40B4-BE49-F238E27FC236}">
                <a16:creationId xmlns:a16="http://schemas.microsoft.com/office/drawing/2014/main" id="{B7303EBD-809D-424B-A180-9B02D631F1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1600"/>
          </a:p>
          <a:p>
            <a:pPr eaLnBrk="1" hangingPunct="1">
              <a:lnSpc>
                <a:spcPct val="80000"/>
              </a:lnSpc>
            </a:pPr>
            <a:r>
              <a:rPr lang="en-US" altLang="en-US" sz="3000"/>
              <a:t>Thick, odorless, white vaginal discharge (cottage cheese like). </a:t>
            </a:r>
          </a:p>
          <a:p>
            <a:pPr eaLnBrk="1" hangingPunct="1">
              <a:lnSpc>
                <a:spcPct val="80000"/>
              </a:lnSpc>
            </a:pPr>
            <a:endParaRPr lang="en-US" altLang="en-US" sz="3000"/>
          </a:p>
          <a:p>
            <a:pPr eaLnBrk="1" hangingPunct="1">
              <a:lnSpc>
                <a:spcPct val="80000"/>
              </a:lnSpc>
            </a:pPr>
            <a:r>
              <a:rPr lang="en-US" altLang="en-US" sz="3000"/>
              <a:t>Associated with</a:t>
            </a:r>
            <a:r>
              <a:rPr lang="en-US" altLang="en-US" sz="230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500"/>
              <a:t>Vulvar candidiasis with vulvar burning,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500"/>
              <a:t>Dyspareunia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500"/>
              <a:t>Vulvar dysuria. </a:t>
            </a:r>
          </a:p>
          <a:p>
            <a:pPr eaLnBrk="1" hangingPunct="1">
              <a:lnSpc>
                <a:spcPct val="80000"/>
              </a:lnSpc>
            </a:pPr>
            <a:endParaRPr lang="en-US" altLang="en-US" sz="3000"/>
          </a:p>
          <a:p>
            <a:pPr eaLnBrk="1" hangingPunct="1">
              <a:lnSpc>
                <a:spcPct val="80000"/>
              </a:lnSpc>
            </a:pPr>
            <a:r>
              <a:rPr lang="en-US" altLang="en-US" sz="3000"/>
              <a:t>Wet Prep – hyphae &amp; budding yeasts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4">
            <a:extLst>
              <a:ext uri="{FF2B5EF4-FFF2-40B4-BE49-F238E27FC236}">
                <a16:creationId xmlns:a16="http://schemas.microsoft.com/office/drawing/2014/main" id="{0791C9C4-25F4-4C8D-9FF5-855CC13F60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Vaginal Candidiasis</a:t>
            </a:r>
          </a:p>
        </p:txBody>
      </p:sp>
      <p:sp>
        <p:nvSpPr>
          <p:cNvPr id="23555" name="Rectangle 5">
            <a:extLst>
              <a:ext uri="{FF2B5EF4-FFF2-40B4-BE49-F238E27FC236}">
                <a16:creationId xmlns:a16="http://schemas.microsoft.com/office/drawing/2014/main" id="{1DEDF650-D05E-4BE3-BB04-F4F0E76CFD1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 eaLnBrk="1" hangingPunct="1"/>
            <a:r>
              <a:rPr lang="en-US" altLang="en-US" sz="2400"/>
              <a:t>Treatment – A variety of Azole’s both oral and topical are available. </a:t>
            </a:r>
          </a:p>
        </p:txBody>
      </p:sp>
      <p:pic>
        <p:nvPicPr>
          <p:cNvPr id="23556" name="Picture 10" descr="Cvs Miconazole 3 Day Combination Pack Photo">
            <a:hlinkClick r:id="rId2"/>
            <a:extLst>
              <a:ext uri="{FF2B5EF4-FFF2-40B4-BE49-F238E27FC236}">
                <a16:creationId xmlns:a16="http://schemas.microsoft.com/office/drawing/2014/main" id="{6DADEC80-609B-4FE1-A23D-C0B1B673B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209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12" descr="Vaginal Antifungal In Prefilled Applicators Photo">
            <a:hlinkClick r:id="rId4"/>
            <a:extLst>
              <a:ext uri="{FF2B5EF4-FFF2-40B4-BE49-F238E27FC236}">
                <a16:creationId xmlns:a16="http://schemas.microsoft.com/office/drawing/2014/main" id="{3735BEA5-7633-4557-91F3-EA9DEECFFA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505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14" descr="Rite Aid Clotrimazole, Vaginal Cream 7-Day Therapy">
            <a:extLst>
              <a:ext uri="{FF2B5EF4-FFF2-40B4-BE49-F238E27FC236}">
                <a16:creationId xmlns:a16="http://schemas.microsoft.com/office/drawing/2014/main" id="{35B44572-9AD5-49F3-8906-2040B849D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828800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16" descr="femstat13">
            <a:extLst>
              <a:ext uri="{FF2B5EF4-FFF2-40B4-BE49-F238E27FC236}">
                <a16:creationId xmlns:a16="http://schemas.microsoft.com/office/drawing/2014/main" id="{D3F1E865-44F1-4581-8D4D-3A6F5C20BF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733800"/>
            <a:ext cx="23812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0" name="Picture 20" descr="diflucan">
            <a:extLst>
              <a:ext uri="{FF2B5EF4-FFF2-40B4-BE49-F238E27FC236}">
                <a16:creationId xmlns:a16="http://schemas.microsoft.com/office/drawing/2014/main" id="{7DBFF3A1-F853-449F-8BC7-58A7375C81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267200"/>
            <a:ext cx="179070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>
            <a:extLst>
              <a:ext uri="{FF2B5EF4-FFF2-40B4-BE49-F238E27FC236}">
                <a16:creationId xmlns:a16="http://schemas.microsoft.com/office/drawing/2014/main" id="{D0525D6E-1F60-4BEE-B376-23D50C8A09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Trichomoniasis</a:t>
            </a:r>
          </a:p>
        </p:txBody>
      </p:sp>
      <p:sp>
        <p:nvSpPr>
          <p:cNvPr id="24579" name="Rectangle 4">
            <a:extLst>
              <a:ext uri="{FF2B5EF4-FFF2-40B4-BE49-F238E27FC236}">
                <a16:creationId xmlns:a16="http://schemas.microsoft.com/office/drawing/2014/main" id="{CAE55368-26E7-4EC2-9C08-449027950F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Third most common.</a:t>
            </a:r>
          </a:p>
          <a:p>
            <a:pPr eaLnBrk="1" hangingPunct="1"/>
            <a:r>
              <a:rPr lang="en-US" altLang="en-US" sz="2400"/>
              <a:t>Caused by Trichomonas Vaginalis- flagellated protozoa.</a:t>
            </a:r>
          </a:p>
          <a:p>
            <a:pPr eaLnBrk="1" hangingPunct="1"/>
            <a:r>
              <a:rPr lang="en-US" altLang="en-US" sz="2400"/>
              <a:t>Sexually transmitted.</a:t>
            </a:r>
          </a:p>
          <a:p>
            <a:pPr eaLnBrk="1" hangingPunct="1"/>
            <a:r>
              <a:rPr lang="en-US" altLang="en-US" sz="2400"/>
              <a:t>Profuse frothy yellowish grey discharge.</a:t>
            </a:r>
          </a:p>
          <a:p>
            <a:pPr eaLnBrk="1" hangingPunct="1"/>
            <a:r>
              <a:rPr lang="en-US" altLang="en-US" sz="2400"/>
              <a:t>Vulvar/vaginal erythema and edema may be associated.</a:t>
            </a:r>
          </a:p>
          <a:p>
            <a:pPr eaLnBrk="1" hangingPunct="1"/>
            <a:r>
              <a:rPr lang="en-US" altLang="en-US" sz="2400"/>
              <a:t>Strawberry Cervix .</a:t>
            </a:r>
          </a:p>
          <a:p>
            <a:pPr eaLnBrk="1" hangingPunct="1"/>
            <a:r>
              <a:rPr lang="en-US" altLang="en-US" sz="2400"/>
              <a:t>Saline wet mount – motile oval or fusiform protozoa.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>
            <a:extLst>
              <a:ext uri="{FF2B5EF4-FFF2-40B4-BE49-F238E27FC236}">
                <a16:creationId xmlns:a16="http://schemas.microsoft.com/office/drawing/2014/main" id="{A95427CD-3E8F-4181-802D-B022A7C04C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Trichomoniasis</a:t>
            </a:r>
          </a:p>
        </p:txBody>
      </p:sp>
      <p:sp>
        <p:nvSpPr>
          <p:cNvPr id="25603" name="Rectangle 8">
            <a:extLst>
              <a:ext uri="{FF2B5EF4-FFF2-40B4-BE49-F238E27FC236}">
                <a16:creationId xmlns:a16="http://schemas.microsoft.com/office/drawing/2014/main" id="{CF3FF360-0A7D-4389-B7CB-2A9D85D024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i="1" u="sng"/>
              <a:t>Insert Image of Trichomonas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>
            <a:extLst>
              <a:ext uri="{FF2B5EF4-FFF2-40B4-BE49-F238E27FC236}">
                <a16:creationId xmlns:a16="http://schemas.microsoft.com/office/drawing/2014/main" id="{8938535B-7A4F-4CC2-B526-BFFB097F5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/>
              <a:t>http://www.cdc.gov/std/treatment/2006/toc.htm</a:t>
            </a:r>
          </a:p>
        </p:txBody>
      </p:sp>
      <p:sp>
        <p:nvSpPr>
          <p:cNvPr id="26627" name="AutoShape 2">
            <a:extLst>
              <a:ext uri="{FF2B5EF4-FFF2-40B4-BE49-F238E27FC236}">
                <a16:creationId xmlns:a16="http://schemas.microsoft.com/office/drawing/2014/main" id="{1F4C8BD4-5619-46ED-BC6E-8460E54BB4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Trichomoniasis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E4ECA554-8889-4DB7-BB0E-921AAF42B1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i="1"/>
          </a:p>
          <a:p>
            <a:pPr eaLnBrk="1" hangingPunct="1"/>
            <a:r>
              <a:rPr lang="en-US" altLang="en-US" sz="3000"/>
              <a:t>Recommended Regimen		</a:t>
            </a:r>
          </a:p>
          <a:p>
            <a:pPr lvl="1" eaLnBrk="1" hangingPunct="1"/>
            <a:r>
              <a:rPr lang="en-US" altLang="en-US" sz="2600"/>
              <a:t>Metronidazole 2 g orally in a single dose.</a:t>
            </a:r>
          </a:p>
          <a:p>
            <a:pPr eaLnBrk="1" hangingPunct="1"/>
            <a:r>
              <a:rPr lang="en-US" altLang="en-US" sz="3000"/>
              <a:t>Alternative Regimen </a:t>
            </a:r>
          </a:p>
          <a:p>
            <a:pPr lvl="1" eaLnBrk="1" hangingPunct="1"/>
            <a:r>
              <a:rPr lang="en-US" altLang="en-US" sz="2600"/>
              <a:t>Metronidazole 500 mg twice a day for 7 days</a:t>
            </a:r>
          </a:p>
          <a:p>
            <a:pPr eaLnBrk="1" hangingPunct="1"/>
            <a:r>
              <a:rPr lang="en-US" altLang="en-US" sz="3000"/>
              <a:t>Sex partners of patients with </a:t>
            </a:r>
            <a:r>
              <a:rPr lang="en-US" altLang="en-US" sz="3000" i="1"/>
              <a:t>T. vaginalis</a:t>
            </a:r>
            <a:r>
              <a:rPr lang="en-US" altLang="en-US" sz="3000"/>
              <a:t> should be treated.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>
            <a:extLst>
              <a:ext uri="{FF2B5EF4-FFF2-40B4-BE49-F238E27FC236}">
                <a16:creationId xmlns:a16="http://schemas.microsoft.com/office/drawing/2014/main" id="{234EEFA9-3331-4CE6-88B9-4A0362DC83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0"/>
              <a:t>Cervicitis</a:t>
            </a:r>
          </a:p>
        </p:txBody>
      </p:sp>
      <p:sp>
        <p:nvSpPr>
          <p:cNvPr id="27651" name="Rectangle 6">
            <a:extLst>
              <a:ext uri="{FF2B5EF4-FFF2-40B4-BE49-F238E27FC236}">
                <a16:creationId xmlns:a16="http://schemas.microsoft.com/office/drawing/2014/main" id="{E28AB4C8-54FA-44D0-AFA6-55F9BC4F8E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Etiology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Infectious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Trichomonas vaginalis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Chlamydia trachomtis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Neisseria gonrrhoeae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HSV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HPV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Noninfectous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Local trauma/irritation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Malignancy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Radiation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>
            <a:extLst>
              <a:ext uri="{FF2B5EF4-FFF2-40B4-BE49-F238E27FC236}">
                <a16:creationId xmlns:a16="http://schemas.microsoft.com/office/drawing/2014/main" id="{C770232A-A87E-49C2-B304-BDCDE4452F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Cervicitis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88E0D2EC-D1A2-4547-B8CE-84D890F58E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/>
              <a:t>Symptoms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None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Abnormal vaginal discharge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Abnormal bleeding esp. post-coital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Dysuria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Dyspareunia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Signs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Mucopurulent discharge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Friability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Erythema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Petechia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Cervix tender to palpation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Char char=""/>
            </a:pPr>
            <a:endParaRPr lang="en-US" altLang="en-US" sz="23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>
            <a:extLst>
              <a:ext uri="{FF2B5EF4-FFF2-40B4-BE49-F238E27FC236}">
                <a16:creationId xmlns:a16="http://schemas.microsoft.com/office/drawing/2014/main" id="{95214F00-00E1-4D35-A55D-20A2F403EB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Diagnosis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2200D92E-F301-42A9-B45B-15C60F726A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Any new episode of cervicitis should be assessed for signs of PID and tested for </a:t>
            </a:r>
            <a:r>
              <a:rPr lang="en-US" altLang="en-US" sz="2400" i="1"/>
              <a:t>C. trachomatis</a:t>
            </a:r>
            <a:r>
              <a:rPr lang="en-US" altLang="en-US" sz="2400"/>
              <a:t> and for </a:t>
            </a:r>
            <a:r>
              <a:rPr lang="en-US" altLang="en-US" sz="2400" i="1"/>
              <a:t>N. gonorrhoeae</a:t>
            </a:r>
            <a:r>
              <a:rPr lang="en-US" altLang="en-US" sz="240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Evaluated for BV and trichomoniasis.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Although HSV-2 infection has been associated, the utility of specific testing for HSV-2 in this setting is unclear.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Some consider &gt;10 WBC in vaginal fluid, in the absence of trichomoniasis, might indicate endocervical inflammation by </a:t>
            </a:r>
            <a:r>
              <a:rPr lang="en-US" altLang="en-US" sz="2400" i="1"/>
              <a:t>C. trachomatis</a:t>
            </a:r>
            <a:r>
              <a:rPr lang="en-US" altLang="en-US" sz="2400"/>
              <a:t> or </a:t>
            </a:r>
            <a:r>
              <a:rPr lang="en-US" altLang="en-US" sz="2400" i="1"/>
              <a:t>N. gonorrhoeae</a:t>
            </a:r>
            <a:endParaRPr lang="en-US" altLang="en-US" sz="2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4">
            <a:extLst>
              <a:ext uri="{FF2B5EF4-FFF2-40B4-BE49-F238E27FC236}">
                <a16:creationId xmlns:a16="http://schemas.microsoft.com/office/drawing/2014/main" id="{DDEBA201-20ED-4301-8A15-CE7FA96FD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/>
              <a:t>http://www.cdc.gov/std/treatment/2006/toc.htm</a:t>
            </a:r>
          </a:p>
        </p:txBody>
      </p:sp>
      <p:sp>
        <p:nvSpPr>
          <p:cNvPr id="30723" name="AutoShape 2">
            <a:extLst>
              <a:ext uri="{FF2B5EF4-FFF2-40B4-BE49-F238E27FC236}">
                <a16:creationId xmlns:a16="http://schemas.microsoft.com/office/drawing/2014/main" id="{26AF8B77-07E2-4A97-9E08-A7F2CAF5DB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Treatment Guidelines(CDC 2006)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27CBC533-E574-4B79-9115-FCBD1B3483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Treatment with antibiotics for </a:t>
            </a:r>
            <a:r>
              <a:rPr lang="en-US" altLang="en-US" i="1"/>
              <a:t>C. trachomatis</a:t>
            </a:r>
            <a:r>
              <a:rPr lang="en-US" altLang="en-US"/>
              <a:t> should be provided in women at increased risk for this common STD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age ≤25 years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new or multiple sex partners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unprotected sex), especially if follow-up cannot be ensured.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/>
              <a:t>Concurrent therapy for </a:t>
            </a:r>
            <a:r>
              <a:rPr lang="en-US" altLang="en-US" sz="3000" i="1"/>
              <a:t>N. gonorrhoeae</a:t>
            </a:r>
            <a:r>
              <a:rPr lang="en-US" altLang="en-US" sz="3000"/>
              <a:t> is indicated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if the prevalence of this infection is high (&gt;5%) in the patient population (young age and facility prevalence).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4">
            <a:extLst>
              <a:ext uri="{FF2B5EF4-FFF2-40B4-BE49-F238E27FC236}">
                <a16:creationId xmlns:a16="http://schemas.microsoft.com/office/drawing/2014/main" id="{3F560F1C-D3C8-485A-92BB-10B71A98F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/>
              <a:t>http://www.cdc.gov/std/treatment/2006/toc.htm</a:t>
            </a:r>
          </a:p>
        </p:txBody>
      </p:sp>
      <p:sp>
        <p:nvSpPr>
          <p:cNvPr id="31747" name="AutoShape 2">
            <a:extLst>
              <a:ext uri="{FF2B5EF4-FFF2-40B4-BE49-F238E27FC236}">
                <a16:creationId xmlns:a16="http://schemas.microsoft.com/office/drawing/2014/main" id="{32E2CB0C-9767-4597-A626-714443BBD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Treatment Guidelines(CDC 2006)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C62C7853-ADA7-4F18-A8A2-9FC6211B1B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Concomitant trichomoniasis or symptomatic BV should also be treated if detected.</a:t>
            </a:r>
          </a:p>
          <a:p>
            <a:pPr eaLnBrk="1" hangingPunct="1"/>
            <a:r>
              <a:rPr lang="en-US" altLang="en-US" sz="2400"/>
              <a:t>For women in whom any (or all) presumptive therapy is deferred, the results of tests for </a:t>
            </a:r>
            <a:r>
              <a:rPr lang="en-US" altLang="en-US" sz="2400" i="1"/>
              <a:t>C. trachomatis</a:t>
            </a:r>
            <a:r>
              <a:rPr lang="en-US" altLang="en-US" sz="2400"/>
              <a:t> and </a:t>
            </a:r>
            <a:r>
              <a:rPr lang="en-US" altLang="en-US" sz="2400" i="1"/>
              <a:t>N. gonorrhoeae</a:t>
            </a:r>
            <a:r>
              <a:rPr lang="en-US" altLang="en-US" sz="2400"/>
              <a:t> should determine the need for subsequent treatment.</a:t>
            </a:r>
          </a:p>
          <a:p>
            <a:pPr eaLnBrk="1" hangingPunct="1"/>
            <a:r>
              <a:rPr lang="en-US" altLang="en-US" sz="2400"/>
              <a:t>Management of Sex Partners </a:t>
            </a:r>
          </a:p>
          <a:p>
            <a:pPr lvl="1" eaLnBrk="1" hangingPunct="1"/>
            <a:r>
              <a:rPr lang="en-US" altLang="en-US" sz="2000"/>
              <a:t>Management of sex partners of women treated for cervicitis should be appropriate for the identified or suspected STD.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>
            <a:extLst>
              <a:ext uri="{FF2B5EF4-FFF2-40B4-BE49-F238E27FC236}">
                <a16:creationId xmlns:a16="http://schemas.microsoft.com/office/drawing/2014/main" id="{61BD6B4A-0630-48EC-B35E-D458FCE9B2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200"/>
              <a:t>Age Groups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2D9351A-DF29-424F-BC61-2D2EDFA26A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z="3300"/>
          </a:p>
          <a:p>
            <a:pPr eaLnBrk="1" hangingPunct="1"/>
            <a:r>
              <a:rPr lang="en-US" altLang="en-US" sz="3300"/>
              <a:t>Premenarche</a:t>
            </a:r>
          </a:p>
          <a:p>
            <a:pPr eaLnBrk="1" hangingPunct="1"/>
            <a:endParaRPr lang="en-US" altLang="en-US" sz="3300"/>
          </a:p>
          <a:p>
            <a:pPr eaLnBrk="1" hangingPunct="1"/>
            <a:r>
              <a:rPr lang="en-US" altLang="en-US" sz="3300"/>
              <a:t>Childbearing age</a:t>
            </a:r>
          </a:p>
          <a:p>
            <a:pPr eaLnBrk="1" hangingPunct="1"/>
            <a:endParaRPr lang="en-US" altLang="en-US" sz="3300"/>
          </a:p>
          <a:p>
            <a:pPr eaLnBrk="1" hangingPunct="1"/>
            <a:r>
              <a:rPr lang="en-US" altLang="en-US" sz="3300"/>
              <a:t>Postmenopausal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4">
            <a:extLst>
              <a:ext uri="{FF2B5EF4-FFF2-40B4-BE49-F238E27FC236}">
                <a16:creationId xmlns:a16="http://schemas.microsoft.com/office/drawing/2014/main" id="{8C39C523-027D-4625-A829-3DA46BFCF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/>
              <a:t>http://www.cdc.gov/std/treatment/2006/toc.htm</a:t>
            </a:r>
          </a:p>
        </p:txBody>
      </p:sp>
      <p:sp>
        <p:nvSpPr>
          <p:cNvPr id="32771" name="AutoShape 2">
            <a:extLst>
              <a:ext uri="{FF2B5EF4-FFF2-40B4-BE49-F238E27FC236}">
                <a16:creationId xmlns:a16="http://schemas.microsoft.com/office/drawing/2014/main" id="{1FD5A024-4515-48F6-8FF5-1809DEC629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Treatment Guidelines(CDC 2006)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9B11D157-BA1E-4DD1-9C03-33B2AD7567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900" b="1" i="1"/>
              <a:t>Recommended Regimens</a:t>
            </a:r>
            <a:br>
              <a:rPr lang="en-US" altLang="en-US" sz="1900"/>
            </a:br>
            <a:br>
              <a:rPr lang="en-US" altLang="en-US" sz="1900"/>
            </a:br>
            <a:r>
              <a:rPr lang="en-US" altLang="en-US" sz="1900" b="1"/>
              <a:t>Azithromycin</a:t>
            </a:r>
            <a:r>
              <a:rPr lang="en-US" altLang="en-US" sz="1900"/>
              <a:t> 1 g orally in a single dose</a:t>
            </a:r>
            <a:br>
              <a:rPr lang="en-US" altLang="en-US" sz="1900"/>
            </a:br>
            <a:r>
              <a:rPr lang="en-US" altLang="en-US" sz="1900"/>
              <a:t>   </a:t>
            </a:r>
            <a:r>
              <a:rPr lang="en-US" altLang="en-US" sz="1900" b="1"/>
              <a:t>OR</a:t>
            </a:r>
            <a:br>
              <a:rPr lang="en-US" altLang="en-US" sz="1900"/>
            </a:br>
            <a:r>
              <a:rPr lang="en-US" altLang="en-US" sz="1900" b="1"/>
              <a:t>Doxycycline</a:t>
            </a:r>
            <a:r>
              <a:rPr lang="en-US" altLang="en-US" sz="1900"/>
              <a:t> 100 mg orally twice a day for 7 days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900"/>
          </a:p>
          <a:p>
            <a:pPr eaLnBrk="1" hangingPunct="1">
              <a:lnSpc>
                <a:spcPct val="80000"/>
              </a:lnSpc>
            </a:pPr>
            <a:r>
              <a:rPr lang="en-US" altLang="en-US" sz="1900" b="1" i="1"/>
              <a:t>Alternative Regimens</a:t>
            </a:r>
            <a:br>
              <a:rPr lang="en-US" altLang="en-US" sz="1900"/>
            </a:br>
            <a:br>
              <a:rPr lang="en-US" altLang="en-US" sz="1900"/>
            </a:br>
            <a:r>
              <a:rPr lang="en-US" altLang="en-US" sz="1900" b="1"/>
              <a:t>Erythromycin base</a:t>
            </a:r>
            <a:r>
              <a:rPr lang="en-US" altLang="en-US" sz="1900"/>
              <a:t> 500 mg orally four times a day for 7 days</a:t>
            </a:r>
            <a:br>
              <a:rPr lang="en-US" altLang="en-US" sz="1900"/>
            </a:br>
            <a:r>
              <a:rPr lang="en-US" altLang="en-US" sz="1900"/>
              <a:t>   </a:t>
            </a:r>
            <a:r>
              <a:rPr lang="en-US" altLang="en-US" sz="1900" b="1"/>
              <a:t>OR</a:t>
            </a:r>
            <a:br>
              <a:rPr lang="en-US" altLang="en-US" sz="1900"/>
            </a:br>
            <a:r>
              <a:rPr lang="en-US" altLang="en-US" sz="1900" b="1"/>
              <a:t>Erythromycin ethylsuccinate</a:t>
            </a:r>
            <a:r>
              <a:rPr lang="en-US" altLang="en-US" sz="1900"/>
              <a:t> 800 mg orally four times a day for 7 days</a:t>
            </a:r>
            <a:br>
              <a:rPr lang="en-US" altLang="en-US" sz="1900"/>
            </a:br>
            <a:r>
              <a:rPr lang="en-US" altLang="en-US" sz="1900"/>
              <a:t>   </a:t>
            </a:r>
            <a:r>
              <a:rPr lang="en-US" altLang="en-US" sz="1900" b="1"/>
              <a:t>OR</a:t>
            </a:r>
            <a:br>
              <a:rPr lang="en-US" altLang="en-US" sz="1900"/>
            </a:br>
            <a:r>
              <a:rPr lang="en-US" altLang="en-US" sz="1900" b="1"/>
              <a:t>Ofloxacin</a:t>
            </a:r>
            <a:r>
              <a:rPr lang="en-US" altLang="en-US" sz="1900"/>
              <a:t> 300 mg orally twice a day for 7 days</a:t>
            </a:r>
            <a:br>
              <a:rPr lang="en-US" altLang="en-US" sz="1900"/>
            </a:br>
            <a:r>
              <a:rPr lang="en-US" altLang="en-US" sz="1900"/>
              <a:t>   </a:t>
            </a:r>
            <a:r>
              <a:rPr lang="en-US" altLang="en-US" sz="1900" b="1"/>
              <a:t>OR</a:t>
            </a:r>
            <a:br>
              <a:rPr lang="en-US" altLang="en-US" sz="1900"/>
            </a:br>
            <a:r>
              <a:rPr lang="en-US" altLang="en-US" sz="1900" b="1"/>
              <a:t>Levofloxacin</a:t>
            </a:r>
            <a:r>
              <a:rPr lang="en-US" altLang="en-US" sz="1900"/>
              <a:t> 500 mg orally once daily for 7 days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81F69112-BF00-47BB-A13D-089694A11DE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3795" name="Rectangle 5">
            <a:extLst>
              <a:ext uri="{FF2B5EF4-FFF2-40B4-BE49-F238E27FC236}">
                <a16:creationId xmlns:a16="http://schemas.microsoft.com/office/drawing/2014/main" id="{11A09B23-E6DB-4184-95B5-3A5C2E6A10F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Infections of Bartholin’s Glands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5">
            <a:extLst>
              <a:ext uri="{FF2B5EF4-FFF2-40B4-BE49-F238E27FC236}">
                <a16:creationId xmlns:a16="http://schemas.microsoft.com/office/drawing/2014/main" id="{FA250C53-5CAE-4F43-96AC-372062BF1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/>
              <a:t>http://www.aafp.org/afp/20030701/135.html</a:t>
            </a:r>
          </a:p>
        </p:txBody>
      </p:sp>
      <p:sp>
        <p:nvSpPr>
          <p:cNvPr id="34819" name="AutoShape 2">
            <a:extLst>
              <a:ext uri="{FF2B5EF4-FFF2-40B4-BE49-F238E27FC236}">
                <a16:creationId xmlns:a16="http://schemas.microsoft.com/office/drawing/2014/main" id="{244C8973-7004-459E-A856-F3247E53D2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Infections of Bartholin’s Glands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3852EB10-CAFB-4269-93D7-6618F2CDB44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100"/>
              <a:t>Pea sized glands located at 4 o’clock and 8 o’clock positions.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/>
              <a:t>Begin to function at puberty.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/>
              <a:t>Gradual involution by 30 years of age.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/>
              <a:t>Obstruction of the ducts may lead to retention of secretions and development of a duct cyst.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/>
              <a:t>A duct cyst does not have to precede a gland abscess.                                     </a:t>
            </a:r>
          </a:p>
        </p:txBody>
      </p:sp>
      <p:sp>
        <p:nvSpPr>
          <p:cNvPr id="34821" name="Rectangle 7">
            <a:extLst>
              <a:ext uri="{FF2B5EF4-FFF2-40B4-BE49-F238E27FC236}">
                <a16:creationId xmlns:a16="http://schemas.microsoft.com/office/drawing/2014/main" id="{424C4E10-ADB9-41F3-B6C6-EF0F111CA2E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i="1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i="1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i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i="1"/>
              <a:t>Insert image of anatomy of bartholin’s gland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4">
            <a:extLst>
              <a:ext uri="{FF2B5EF4-FFF2-40B4-BE49-F238E27FC236}">
                <a16:creationId xmlns:a16="http://schemas.microsoft.com/office/drawing/2014/main" id="{A939C857-BB24-475C-9F00-4075B5D76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/>
              <a:t>http://www.aafp.org/afp/20030701/135.html</a:t>
            </a:r>
          </a:p>
        </p:txBody>
      </p:sp>
      <p:sp>
        <p:nvSpPr>
          <p:cNvPr id="35843" name="AutoShape 2">
            <a:extLst>
              <a:ext uri="{FF2B5EF4-FFF2-40B4-BE49-F238E27FC236}">
                <a16:creationId xmlns:a16="http://schemas.microsoft.com/office/drawing/2014/main" id="{6E61CA38-6039-4B16-826E-EAD09A60EF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Infections of Bartholin’s Glands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E49E56D0-B2C4-4518-AD0B-F855D3803D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z="2400"/>
          </a:p>
          <a:p>
            <a:pPr eaLnBrk="1" hangingPunct="1"/>
            <a:r>
              <a:rPr lang="en-US" altLang="en-US" sz="2400"/>
              <a:t>Polymicrobial etiology</a:t>
            </a:r>
          </a:p>
          <a:p>
            <a:pPr lvl="1" eaLnBrk="1" hangingPunct="1"/>
            <a:r>
              <a:rPr lang="en-US" altLang="en-US"/>
              <a:t>Anaerobes are most common</a:t>
            </a:r>
          </a:p>
          <a:p>
            <a:pPr lvl="1" eaLnBrk="1" hangingPunct="1"/>
            <a:r>
              <a:rPr lang="en-US" altLang="en-US"/>
              <a:t>Most common aerobe is N. gonorrhoeae</a:t>
            </a:r>
          </a:p>
          <a:p>
            <a:pPr lvl="1" eaLnBrk="1" hangingPunct="1"/>
            <a:r>
              <a:rPr lang="en-US" altLang="en-US"/>
              <a:t>Chlamydia trachomatis</a:t>
            </a:r>
          </a:p>
          <a:p>
            <a:pPr eaLnBrk="1" hangingPunct="1"/>
            <a:r>
              <a:rPr lang="en-US" altLang="en-US" sz="2400"/>
              <a:t>No longer considered exclusively result of STI’s</a:t>
            </a:r>
          </a:p>
          <a:p>
            <a:pPr eaLnBrk="1" hangingPunct="1"/>
            <a:r>
              <a:rPr lang="en-US" altLang="en-US" sz="2400"/>
              <a:t>Presentation: Vulvar pain, dyspareunia, and pain with walking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/>
          </a:p>
          <a:p>
            <a:pPr eaLnBrk="1" hangingPunct="1"/>
            <a:endParaRPr lang="en-US" altLang="en-US" sz="24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>
            <a:extLst>
              <a:ext uri="{FF2B5EF4-FFF2-40B4-BE49-F238E27FC236}">
                <a16:creationId xmlns:a16="http://schemas.microsoft.com/office/drawing/2014/main" id="{6A951DF5-62C4-4360-A787-50D7691C60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Treatment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44B52436-8BEE-4054-AE1E-A0E5D21C93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Asymptomatic – No treatment</a:t>
            </a:r>
          </a:p>
          <a:p>
            <a:pPr eaLnBrk="1" hangingPunct="1"/>
            <a:r>
              <a:rPr lang="en-US" altLang="en-US"/>
              <a:t>Marsupialization</a:t>
            </a:r>
          </a:p>
          <a:p>
            <a:pPr eaLnBrk="1" hangingPunct="1"/>
            <a:r>
              <a:rPr lang="en-US" altLang="en-US"/>
              <a:t>Word Catheter placement</a:t>
            </a:r>
          </a:p>
          <a:p>
            <a:pPr eaLnBrk="1" hangingPunct="1"/>
            <a:r>
              <a:rPr lang="en-US" altLang="en-US"/>
              <a:t>Bartholin’s glands shrink during menopause, vulvar growth in postmenopausal should be evaluated for malignancy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5">
            <a:extLst>
              <a:ext uri="{FF2B5EF4-FFF2-40B4-BE49-F238E27FC236}">
                <a16:creationId xmlns:a16="http://schemas.microsoft.com/office/drawing/2014/main" id="{B1BDD5CE-2BAB-4D76-9CC5-86C8B339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/>
              <a:t>http://www.aafp.org/afp/20030701/135.html</a:t>
            </a:r>
          </a:p>
        </p:txBody>
      </p:sp>
      <p:sp>
        <p:nvSpPr>
          <p:cNvPr id="37891" name="AutoShape 2">
            <a:extLst>
              <a:ext uri="{FF2B5EF4-FFF2-40B4-BE49-F238E27FC236}">
                <a16:creationId xmlns:a16="http://schemas.microsoft.com/office/drawing/2014/main" id="{C840DD59-126B-4633-A13C-56D8BC46C2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Word Catheter Placement.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2CABF8A5-CA2F-4D9F-8106-8CB481BE7A3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/>
              <a:t>  </a:t>
            </a:r>
          </a:p>
        </p:txBody>
      </p:sp>
      <p:sp>
        <p:nvSpPr>
          <p:cNvPr id="37893" name="Rectangle 16">
            <a:extLst>
              <a:ext uri="{FF2B5EF4-FFF2-40B4-BE49-F238E27FC236}">
                <a16:creationId xmlns:a16="http://schemas.microsoft.com/office/drawing/2014/main" id="{3A1AEC07-FC42-4592-B184-273E77AB61F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i="1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i="1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i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i="1"/>
              <a:t>Insert images of ward catheter and it’s placement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>
            <a:extLst>
              <a:ext uri="{FF2B5EF4-FFF2-40B4-BE49-F238E27FC236}">
                <a16:creationId xmlns:a16="http://schemas.microsoft.com/office/drawing/2014/main" id="{402DA0B4-9652-42C4-A02E-7CE3AD4A53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Marsupialization of Bartholin's duct cyst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6241B3C2-EBB3-409C-9DA5-993E513713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i="1"/>
              <a:t>(Left)</a:t>
            </a:r>
            <a:r>
              <a:rPr lang="en-US" altLang="en-US" sz="2400"/>
              <a:t> A vertical incision is made over the center of the cyst to dissect it free of mucosa.</a:t>
            </a:r>
          </a:p>
          <a:p>
            <a:pPr eaLnBrk="1" hangingPunct="1"/>
            <a:r>
              <a:rPr lang="en-US" altLang="en-US" sz="2400" i="1"/>
              <a:t>(Right)</a:t>
            </a:r>
            <a:r>
              <a:rPr lang="en-US" altLang="en-US" sz="2400"/>
              <a:t> The cyst wall is everted and approximated to the edge of the vestibular mucosa with interrupted sutures.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400" i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 i="1"/>
              <a:t>Insert images of steps of marsupialization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600" i="1"/>
              <a:t>                                                               </a:t>
            </a:r>
            <a:r>
              <a:rPr lang="en-US" altLang="en-US" sz="1600"/>
              <a:t>http://www.aafp.org/afp/20030701/135.html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6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8">
            <a:extLst>
              <a:ext uri="{FF2B5EF4-FFF2-40B4-BE49-F238E27FC236}">
                <a16:creationId xmlns:a16="http://schemas.microsoft.com/office/drawing/2014/main" id="{A797BD09-F1C3-45AA-89FE-811BA986EF9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Vulvovaginitis in postmenopausal women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>
            <a:extLst>
              <a:ext uri="{FF2B5EF4-FFF2-40B4-BE49-F238E27FC236}">
                <a16:creationId xmlns:a16="http://schemas.microsoft.com/office/drawing/2014/main" id="{26AA4A7A-F21A-4F06-8B99-6FB98BB4C4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Vulvovaginitis in postmenopausal women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784A1B67-6812-4F5E-BBEA-68DE2E4805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/>
              <a:t>Atrophic Vaginitis is most common.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Etiology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decreased levels of circulating estrogen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Cigarette smoking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Vaginal nulliparity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Milder atrophy occurs in postmenopausal women who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/>
              <a:t>participate in coitus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/>
              <a:t>have higher androgen levels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/>
              <a:t>have not undergone vaginal surgery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9">
            <a:extLst>
              <a:ext uri="{FF2B5EF4-FFF2-40B4-BE49-F238E27FC236}">
                <a16:creationId xmlns:a16="http://schemas.microsoft.com/office/drawing/2014/main" id="{CB6D79B7-AA03-41C1-BB7A-08DFE5F515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Atrophic Vaginitis</a:t>
            </a:r>
          </a:p>
        </p:txBody>
      </p:sp>
      <p:sp>
        <p:nvSpPr>
          <p:cNvPr id="41987" name="Rectangle 10">
            <a:extLst>
              <a:ext uri="{FF2B5EF4-FFF2-40B4-BE49-F238E27FC236}">
                <a16:creationId xmlns:a16="http://schemas.microsoft.com/office/drawing/2014/main" id="{21013A34-8852-48D9-8257-9E6D348991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Symptoms</a:t>
            </a:r>
          </a:p>
          <a:p>
            <a:pPr lvl="1" eaLnBrk="1" hangingPunct="1"/>
            <a:r>
              <a:rPr lang="en-US" altLang="en-US" sz="2000"/>
              <a:t>Loss of vaginal secretions </a:t>
            </a:r>
          </a:p>
          <a:p>
            <a:pPr lvl="1" eaLnBrk="1" hangingPunct="1"/>
            <a:r>
              <a:rPr lang="en-US" altLang="en-US" sz="2000"/>
              <a:t>Burning</a:t>
            </a:r>
          </a:p>
          <a:p>
            <a:pPr lvl="1" eaLnBrk="1" hangingPunct="1"/>
            <a:r>
              <a:rPr lang="en-US" altLang="en-US" sz="2000"/>
              <a:t>Dyspareunia</a:t>
            </a:r>
          </a:p>
          <a:p>
            <a:pPr lvl="1" eaLnBrk="1" hangingPunct="1"/>
            <a:r>
              <a:rPr lang="en-US" altLang="en-US" sz="2000"/>
              <a:t>Leukorrhea</a:t>
            </a:r>
          </a:p>
          <a:p>
            <a:pPr lvl="1" eaLnBrk="1" hangingPunct="1"/>
            <a:r>
              <a:rPr lang="en-US" altLang="en-US" sz="2000"/>
              <a:t>Vulvar pruritus</a:t>
            </a:r>
          </a:p>
          <a:p>
            <a:pPr lvl="1" eaLnBrk="1" hangingPunct="1"/>
            <a:r>
              <a:rPr lang="en-US" altLang="en-US" sz="2000"/>
              <a:t>Feeling of pressure, itching and yellow malodorous discharge.</a:t>
            </a:r>
          </a:p>
          <a:p>
            <a:pPr lvl="1" eaLnBrk="1" hangingPunct="1"/>
            <a:r>
              <a:rPr lang="en-US" altLang="en-US" sz="2000"/>
              <a:t>Urinary symptoms of urethral discomfort, frequency, hematuria, urinary tract infection, dysuria and stress incontinence may be later symptoms of vaginal atrophy.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6">
            <a:extLst>
              <a:ext uri="{FF2B5EF4-FFF2-40B4-BE49-F238E27FC236}">
                <a16:creationId xmlns:a16="http://schemas.microsoft.com/office/drawing/2014/main" id="{1EF49434-1D52-48D2-B7D7-2F0AC5217BD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br>
              <a:rPr lang="en-US" altLang="en-US"/>
            </a:br>
            <a:r>
              <a:rPr lang="en-US" altLang="en-US"/>
              <a:t> </a:t>
            </a:r>
          </a:p>
        </p:txBody>
      </p:sp>
      <p:sp>
        <p:nvSpPr>
          <p:cNvPr id="6147" name="Rectangle 7">
            <a:extLst>
              <a:ext uri="{FF2B5EF4-FFF2-40B4-BE49-F238E27FC236}">
                <a16:creationId xmlns:a16="http://schemas.microsoft.com/office/drawing/2014/main" id="{1CFB2F54-D675-46C9-A262-BCA000CF740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Vulvovaginitis in Premenarche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>
            <a:extLst>
              <a:ext uri="{FF2B5EF4-FFF2-40B4-BE49-F238E27FC236}">
                <a16:creationId xmlns:a16="http://schemas.microsoft.com/office/drawing/2014/main" id="{D65D9621-02EE-4D4C-87C7-343EC6653F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Atrophic Vaginitis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F12DEEEB-C8FC-4536-8C6B-7496565664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400"/>
              <a:t>Signs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Genital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/>
              <a:t>Pale, smooth or shiny vaginal epithelium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/>
              <a:t>Loss of elasticity or turgor of skin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/>
              <a:t>Sparsity of pubic hair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/>
              <a:t>Dryness of labia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Urethral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/>
              <a:t>Urethral caruncle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/>
              <a:t>Eversion of urethral mucosa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/>
              <a:t>Cystocele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400"/>
              <a:t>Treatment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/>
              <a:t>Estrogen Replacement</a:t>
            </a:r>
            <a:endParaRPr lang="en-US" altLang="en-US" sz="26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>
            <a:extLst>
              <a:ext uri="{FF2B5EF4-FFF2-40B4-BE49-F238E27FC236}">
                <a16:creationId xmlns:a16="http://schemas.microsoft.com/office/drawing/2014/main" id="{A0F30C6F-064C-4A6F-98D7-5855A9E8E3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Treatment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34AD916D-ACEE-4660-A450-8E9FAA1580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Estrogen Replacement</a:t>
            </a:r>
          </a:p>
          <a:p>
            <a:pPr eaLnBrk="1" hangingPunct="1"/>
            <a:r>
              <a:rPr lang="en-US" altLang="en-US"/>
              <a:t>Routes of administration include oral, transdermal and intravaginal. </a:t>
            </a:r>
          </a:p>
          <a:p>
            <a:pPr eaLnBrk="1" hangingPunct="1"/>
            <a:r>
              <a:rPr lang="en-US" altLang="en-US"/>
              <a:t>Dose frequency may be continuous, cyclic or symptomatic. </a:t>
            </a:r>
          </a:p>
          <a:p>
            <a:pPr eaLnBrk="1" hangingPunct="1"/>
            <a:r>
              <a:rPr lang="en-US" altLang="en-US"/>
              <a:t>The amount of estrogen and the duration of time required to eliminate symptoms depend on the degree of vaginal atrophy.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>
            <a:extLst>
              <a:ext uri="{FF2B5EF4-FFF2-40B4-BE49-F238E27FC236}">
                <a16:creationId xmlns:a16="http://schemas.microsoft.com/office/drawing/2014/main" id="{14801CA2-29D3-4FA3-B16F-8C454A55D0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Resources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24B829FB-743D-448B-84DE-D46556BD2F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>
                <a:hlinkClick r:id="rId2"/>
              </a:rPr>
              <a:t>http://www.emedicine.com/med/topic323.htm</a:t>
            </a:r>
            <a:endParaRPr lang="en-US" altLang="en-US" sz="1800"/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hlinkClick r:id="rId3"/>
              </a:rPr>
              <a:t>http://www.emedicine.com/med/topic3369.htm</a:t>
            </a:r>
            <a:endParaRPr lang="en-US" altLang="en-US" sz="1800"/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hlinkClick r:id="rId4"/>
              </a:rPr>
              <a:t>http://www.emedicine.com/med/topic2358.htm</a:t>
            </a:r>
            <a:endParaRPr lang="en-US" altLang="en-US" sz="1800"/>
          </a:p>
          <a:p>
            <a:pPr eaLnBrk="1" hangingPunct="1">
              <a:lnSpc>
                <a:spcPct val="80000"/>
              </a:lnSpc>
            </a:pPr>
            <a:r>
              <a:rPr lang="en-US" altLang="en-US" sz="1800" u="sng"/>
              <a:t>http://www.emedicine.com/EMERG/topic639.htm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i="1"/>
              <a:t>(accessed october 2006)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u="sng"/>
              <a:t>http://www.aafp.org/afp/20030701/135.html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/>
              <a:t>     Management of Bartholin's Duct Cyst and Gland Abscess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/>
              <a:t>     FOLASHADE OMOLE, M.D., BARBARA J. SIMMONS, M.D., and YOLANDA HACKER, M.D.</a:t>
            </a:r>
            <a:br>
              <a:rPr lang="en-US" altLang="en-US" sz="1800"/>
            </a:br>
            <a:r>
              <a:rPr lang="en-US" altLang="en-US" sz="1800"/>
              <a:t>Morehouse School of Medicine, Atlanta, Georgia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i="1"/>
              <a:t>(accessed october 2006)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>
                <a:hlinkClick r:id="rId5"/>
              </a:rPr>
              <a:t>http://www.cdc.gov/std/treatment/2006/toc.htm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800" i="1"/>
              <a:t>(accessed october 2006)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800"/>
          </a:p>
          <a:p>
            <a:pPr eaLnBrk="1" hangingPunct="1">
              <a:lnSpc>
                <a:spcPct val="80000"/>
              </a:lnSpc>
            </a:pPr>
            <a:endParaRPr lang="en-US" altLang="en-US" sz="18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6">
            <a:extLst>
              <a:ext uri="{FF2B5EF4-FFF2-40B4-BE49-F238E27FC236}">
                <a16:creationId xmlns:a16="http://schemas.microsoft.com/office/drawing/2014/main" id="{C3B9E2B8-F5B5-41DD-8711-665378A3DAF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br>
              <a:rPr lang="en-US" altLang="en-US" sz="3200"/>
            </a:br>
            <a:br>
              <a:rPr lang="en-US" altLang="en-US" sz="3200"/>
            </a:br>
            <a:br>
              <a:rPr lang="en-US" altLang="en-US" sz="3200"/>
            </a:br>
            <a:br>
              <a:rPr lang="en-US" altLang="en-US" sz="3200"/>
            </a:br>
            <a:br>
              <a:rPr lang="en-US" altLang="en-US" sz="3200"/>
            </a:br>
            <a:endParaRPr lang="en-US" altLang="en-US" sz="3200"/>
          </a:p>
        </p:txBody>
      </p:sp>
      <p:sp>
        <p:nvSpPr>
          <p:cNvPr id="46083" name="Rectangle 7">
            <a:extLst>
              <a:ext uri="{FF2B5EF4-FFF2-40B4-BE49-F238E27FC236}">
                <a16:creationId xmlns:a16="http://schemas.microsoft.com/office/drawing/2014/main" id="{C6AA889E-28DE-46AA-AAE5-2F29570222E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QUESTIONS??</a:t>
            </a:r>
            <a:r>
              <a:rPr lang="en-US" altLang="en-US"/>
              <a:t>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>
            <a:extLst>
              <a:ext uri="{FF2B5EF4-FFF2-40B4-BE49-F238E27FC236}">
                <a16:creationId xmlns:a16="http://schemas.microsoft.com/office/drawing/2014/main" id="{8AE5F036-D05D-4280-981C-148F4F32BA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Vulvovaginitis in Premenarche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0664E54-751C-485E-A469-C6943811A4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3500"/>
          </a:p>
          <a:p>
            <a:pPr eaLnBrk="1" hangingPunct="1">
              <a:lnSpc>
                <a:spcPct val="90000"/>
              </a:lnSpc>
            </a:pPr>
            <a:r>
              <a:rPr lang="en-US" altLang="en-US" sz="3500"/>
              <a:t>Site: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700"/>
              <a:t>Usually vulvar with extension to lower vagina.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900"/>
              <a:t>Frequency: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700"/>
              <a:t>The most common gynecologic problem affecting prepubertal girls.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>
            <a:extLst>
              <a:ext uri="{FF2B5EF4-FFF2-40B4-BE49-F238E27FC236}">
                <a16:creationId xmlns:a16="http://schemas.microsoft.com/office/drawing/2014/main" id="{D12F8AA4-B4D0-4A76-82BA-E37284B61C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900"/>
              <a:t>Predisposing factors:</a:t>
            </a:r>
            <a:br>
              <a:rPr lang="en-US" altLang="en-US" sz="3900"/>
            </a:br>
            <a:endParaRPr lang="en-US" altLang="en-US" sz="390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71DA4D2-06A9-4F9D-8B53-10BA2A97B9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000"/>
              <a:t>Lack of the protective effects of estrogen.</a:t>
            </a:r>
          </a:p>
          <a:p>
            <a:pPr eaLnBrk="1" hangingPunct="1"/>
            <a:r>
              <a:rPr lang="en-US" altLang="en-US" sz="3000"/>
              <a:t>Relative lack of lactobacilli.</a:t>
            </a:r>
          </a:p>
          <a:p>
            <a:pPr eaLnBrk="1" hangingPunct="1"/>
            <a:r>
              <a:rPr lang="en-US" altLang="en-US" sz="3000"/>
              <a:t>Immature antibody response. </a:t>
            </a:r>
          </a:p>
          <a:p>
            <a:pPr eaLnBrk="1" hangingPunct="1"/>
            <a:r>
              <a:rPr lang="en-US" altLang="en-US" sz="3000"/>
              <a:t>Lack of an acidic pH (typical pH being 6-7.5.</a:t>
            </a:r>
          </a:p>
          <a:p>
            <a:pPr eaLnBrk="1" hangingPunct="1"/>
            <a:r>
              <a:rPr lang="en-US" altLang="en-US" sz="3000"/>
              <a:t>Variations in the configuration and location of the hymen. </a:t>
            </a:r>
          </a:p>
          <a:p>
            <a:pPr eaLnBrk="1" hangingPunct="1"/>
            <a:r>
              <a:rPr lang="en-US" altLang="en-US" sz="3000"/>
              <a:t>Often poor perineal hygiene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>
            <a:extLst>
              <a:ext uri="{FF2B5EF4-FFF2-40B4-BE49-F238E27FC236}">
                <a16:creationId xmlns:a16="http://schemas.microsoft.com/office/drawing/2014/main" id="{48709115-62C6-42C0-9F77-EB4D674BA6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Etiology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B7A62DD-F6ED-4935-A805-FEAB68CC79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000"/>
              <a:t>Mostly nonspecific with negative cultures or mixed flora.</a:t>
            </a:r>
          </a:p>
          <a:p>
            <a:pPr eaLnBrk="1" hangingPunct="1"/>
            <a:r>
              <a:rPr lang="en-US" altLang="en-US" sz="3000"/>
              <a:t>Gonorrhea/Chlamydia – </a:t>
            </a:r>
            <a:r>
              <a:rPr lang="en-US" altLang="en-US" sz="3000" b="1"/>
              <a:t>Sexual Abuse.</a:t>
            </a:r>
          </a:p>
          <a:p>
            <a:pPr eaLnBrk="1" hangingPunct="1"/>
            <a:r>
              <a:rPr lang="en-US" altLang="en-US" sz="3000"/>
              <a:t>Foreign Body.</a:t>
            </a:r>
          </a:p>
          <a:p>
            <a:pPr eaLnBrk="1" hangingPunct="1"/>
            <a:r>
              <a:rPr lang="en-US" altLang="en-US" sz="3000"/>
              <a:t>Chemical irritation.</a:t>
            </a:r>
          </a:p>
          <a:p>
            <a:pPr eaLnBrk="1" hangingPunct="1"/>
            <a:r>
              <a:rPr lang="en-US" altLang="en-US" sz="3000"/>
              <a:t>Pin worm infestation.</a:t>
            </a:r>
          </a:p>
          <a:p>
            <a:pPr eaLnBrk="1" hangingPunct="1"/>
            <a:r>
              <a:rPr lang="en-US" altLang="en-US" sz="3000"/>
              <a:t>Group A Beta Hemolytic Strep.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>
            <a:extLst>
              <a:ext uri="{FF2B5EF4-FFF2-40B4-BE49-F238E27FC236}">
                <a16:creationId xmlns:a16="http://schemas.microsoft.com/office/drawing/2014/main" id="{934F9B56-D3DC-4281-A5FB-0CAECC17A7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History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3E5374B-FDB1-4224-A09E-B7680AF386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Asymptomatic vaginal discharge months prior to menarche – physiologic.</a:t>
            </a:r>
          </a:p>
          <a:p>
            <a:pPr eaLnBrk="1" hangingPunct="1"/>
            <a:r>
              <a:rPr lang="en-US" altLang="en-US" sz="2400"/>
              <a:t>Bloody and foul-smelling discharge – possible vaginal foreign body.</a:t>
            </a:r>
          </a:p>
          <a:p>
            <a:pPr eaLnBrk="1" hangingPunct="1"/>
            <a:r>
              <a:rPr lang="en-US" altLang="en-US" sz="2400"/>
              <a:t>Using of vaginal irritants such as bubble baths – chemical vaginitis. </a:t>
            </a:r>
          </a:p>
          <a:p>
            <a:pPr eaLnBrk="1" hangingPunct="1"/>
            <a:r>
              <a:rPr lang="en-US" altLang="en-US" sz="2400"/>
              <a:t>History of skin conditions (i.e., eczema, psoriasis, seborrhea). </a:t>
            </a:r>
          </a:p>
          <a:p>
            <a:pPr eaLnBrk="1" hangingPunct="1"/>
            <a:r>
              <a:rPr lang="en-US" altLang="en-US" sz="2400"/>
              <a:t>Vaginal pruritus, esp. at night – pinworms.</a:t>
            </a:r>
          </a:p>
          <a:p>
            <a:pPr eaLnBrk="1" hangingPunct="1"/>
            <a:r>
              <a:rPr lang="en-US" altLang="en-US" sz="2400"/>
              <a:t>Recent upper respiratory infection - GABHS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extLst>
              <a:ext uri="{FF2B5EF4-FFF2-40B4-BE49-F238E27FC236}">
                <a16:creationId xmlns:a16="http://schemas.microsoft.com/office/drawing/2014/main" id="{17450F5C-2DB2-4B83-801C-B544367795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Workup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0162782-8843-48B6-9A77-8C1AA1E696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Usually history and physical exam are sufficient for diagnosis.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Culture – as indicated by H&amp;P.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2595</TotalTime>
  <Words>1433</Words>
  <Application>Microsoft Office PowerPoint</Application>
  <PresentationFormat>On-screen Show (4:3)</PresentationFormat>
  <Paragraphs>303</Paragraphs>
  <Slides>43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Capsules</vt:lpstr>
      <vt:lpstr>Vulvovaginal Infections, Cervicitis and Bartholin’s Cyst</vt:lpstr>
      <vt:lpstr>Objective </vt:lpstr>
      <vt:lpstr>Age Groups</vt:lpstr>
      <vt:lpstr>  </vt:lpstr>
      <vt:lpstr>Vulvovaginitis in Premenarche</vt:lpstr>
      <vt:lpstr>Predisposing factors: </vt:lpstr>
      <vt:lpstr>Etiology </vt:lpstr>
      <vt:lpstr>History</vt:lpstr>
      <vt:lpstr>Workup</vt:lpstr>
      <vt:lpstr>Treatment</vt:lpstr>
      <vt:lpstr>PowerPoint Presentation</vt:lpstr>
      <vt:lpstr>Vulvovaginitis in Childbearing Age</vt:lpstr>
      <vt:lpstr>Etiology</vt:lpstr>
      <vt:lpstr>History</vt:lpstr>
      <vt:lpstr>History (cont.)</vt:lpstr>
      <vt:lpstr>Bacterial Vaginosis</vt:lpstr>
      <vt:lpstr>Bacterial Vaginosis</vt:lpstr>
      <vt:lpstr>Bacterial Vaginosis</vt:lpstr>
      <vt:lpstr>Vaginal Candidiasis</vt:lpstr>
      <vt:lpstr>Vaginal Candidiasis</vt:lpstr>
      <vt:lpstr>Vaginal Candidiasis</vt:lpstr>
      <vt:lpstr>Trichomoniasis</vt:lpstr>
      <vt:lpstr>Trichomoniasis</vt:lpstr>
      <vt:lpstr>Trichomoniasis</vt:lpstr>
      <vt:lpstr>Cervicitis</vt:lpstr>
      <vt:lpstr>Cervicitis</vt:lpstr>
      <vt:lpstr>Diagnosis</vt:lpstr>
      <vt:lpstr>Treatment Guidelines(CDC 2006)</vt:lpstr>
      <vt:lpstr>Treatment Guidelines(CDC 2006)</vt:lpstr>
      <vt:lpstr>Treatment Guidelines(CDC 2006)</vt:lpstr>
      <vt:lpstr>PowerPoint Presentation</vt:lpstr>
      <vt:lpstr>Infections of Bartholin’s Glands</vt:lpstr>
      <vt:lpstr>Infections of Bartholin’s Glands</vt:lpstr>
      <vt:lpstr>Treatment</vt:lpstr>
      <vt:lpstr>Word Catheter Placement.</vt:lpstr>
      <vt:lpstr>Marsupialization of Bartholin's duct cyst</vt:lpstr>
      <vt:lpstr>PowerPoint Presentation</vt:lpstr>
      <vt:lpstr>Vulvovaginitis in postmenopausal women</vt:lpstr>
      <vt:lpstr>Atrophic Vaginitis</vt:lpstr>
      <vt:lpstr>Atrophic Vaginitis</vt:lpstr>
      <vt:lpstr>Treatment</vt:lpstr>
      <vt:lpstr>Resources</vt:lpstr>
      <vt:lpstr>     </vt:lpstr>
    </vt:vector>
  </TitlesOfParts>
  <Company>San Jacinto Methodist Hospital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Vulvovaginal Infections,Vaginitis, Cervicitis and Bartholin’s Cyst</dc:title>
  <dc:creator>SJMHUSER</dc:creator>
  <cp:lastModifiedBy>Unknown User</cp:lastModifiedBy>
  <cp:revision>36</cp:revision>
  <dcterms:created xsi:type="dcterms:W3CDTF">2006-10-04T00:23:07Z</dcterms:created>
  <dcterms:modified xsi:type="dcterms:W3CDTF">2020-05-26T07:31:44Z</dcterms:modified>
</cp:coreProperties>
</file>