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7" r:id="rId38"/>
    <p:sldId id="293" r:id="rId39"/>
    <p:sldId id="294" r:id="rId40"/>
    <p:sldId id="298" r:id="rId41"/>
    <p:sldId id="29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4660"/>
  </p:normalViewPr>
  <p:slideViewPr>
    <p:cSldViewPr snapToGrid="0">
      <p:cViewPr>
        <p:scale>
          <a:sx n="60" d="100"/>
          <a:sy n="60" d="100"/>
        </p:scale>
        <p:origin x="182" y="-5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3711BBEC-D909-4957-BF10-B2E8B3DEF789}" type="datetimeFigureOut">
              <a:rPr lang="en-IN" smtClean="0"/>
              <a:t>02-06-2020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246713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711BBEC-D909-4957-BF10-B2E8B3DEF789}" type="datetimeFigureOut">
              <a:rPr lang="en-IN" smtClean="0"/>
              <a:t>02-06-2020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422891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711BBEC-D909-4957-BF10-B2E8B3DEF789}" type="datetimeFigureOut">
              <a:rPr lang="en-IN" smtClean="0"/>
              <a:t>02-06-2020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41645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711BBEC-D909-4957-BF10-B2E8B3DEF789}" type="datetimeFigureOut">
              <a:rPr lang="en-IN" smtClean="0"/>
              <a:t>02-06-2020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150163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11BBEC-D909-4957-BF10-B2E8B3DEF789}" type="datetimeFigureOut">
              <a:rPr lang="en-IN" smtClean="0"/>
              <a:t>02-06-2020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294103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3711BBEC-D909-4957-BF10-B2E8B3DEF789}" type="datetimeFigureOut">
              <a:rPr lang="en-IN" smtClean="0"/>
              <a:t>02-06-2020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331827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3711BBEC-D909-4957-BF10-B2E8B3DEF789}" type="datetimeFigureOut">
              <a:rPr lang="en-IN" smtClean="0"/>
              <a:t>02-06-2020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423870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711BBEC-D909-4957-BF10-B2E8B3DEF789}" type="datetimeFigureOut">
              <a:rPr lang="en-IN" smtClean="0"/>
              <a:t>02-06-2020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396323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1BBEC-D909-4957-BF10-B2E8B3DEF789}" type="datetimeFigureOut">
              <a:rPr lang="en-IN" smtClean="0"/>
              <a:t>02-06-2020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200514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1BBEC-D909-4957-BF10-B2E8B3DEF789}" type="datetimeFigureOut">
              <a:rPr lang="en-IN" smtClean="0"/>
              <a:t>02-06-2020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351957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11BBEC-D909-4957-BF10-B2E8B3DEF789}" type="datetimeFigureOut">
              <a:rPr lang="en-IN" smtClean="0"/>
              <a:t>02-06-2020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BB77142-6E9C-4002-8481-CD7D5953D655}" type="slidenum">
              <a:rPr lang="en-IN" smtClean="0"/>
              <a:t>‹#›</a:t>
            </a:fld>
            <a:endParaRPr lang="en-IN"/>
          </a:p>
        </p:txBody>
      </p:sp>
    </p:spTree>
    <p:extLst>
      <p:ext uri="{BB962C8B-B14F-4D97-AF65-F5344CB8AC3E}">
        <p14:creationId xmlns:p14="http://schemas.microsoft.com/office/powerpoint/2010/main" val="841337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1BBEC-D909-4957-BF10-B2E8B3DEF789}" type="datetimeFigureOut">
              <a:rPr lang="en-IN" smtClean="0"/>
              <a:t>02-06-2020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77142-6E9C-4002-8481-CD7D5953D655}" type="slidenum">
              <a:rPr lang="en-IN" smtClean="0"/>
              <a:t>‹#›</a:t>
            </a:fld>
            <a:endParaRPr lang="en-IN"/>
          </a:p>
        </p:txBody>
      </p:sp>
    </p:spTree>
    <p:extLst>
      <p:ext uri="{BB962C8B-B14F-4D97-AF65-F5344CB8AC3E}">
        <p14:creationId xmlns:p14="http://schemas.microsoft.com/office/powerpoint/2010/main" val="1967920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hyperlink" Target="https://obgyn.onlinelibrary.wiley.com/doi/10.1002/ijgo.12611#ijgo12611-note-0002_15"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hyperlink" Target="https://obgyn.onlinelibrary.wiley.com/doi/10.1002/ijgo.12611#ijgo12611-note-0003_16"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hyperlink" Target="https://obgyn.onlinelibrary.wiley.com/doi/10.1002/ijgo.12611#ijgo12611-note-0004_17"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hyperlink" Target="https://obgyn.onlinelibrary.wiley.com/doi/10.1002/ijgo.12611#ijgo12611-note-0004_18"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hyperlink" Target="https://obgyn.onlinelibrary.wiley.com/doi/10.1002/ijgo.12611#ijgo12611-tbl-0002"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hyperlink" Target="https://obgyn.onlinelibrary.wiley.com/doi/10.1002/ijgo.12611#ijgo12611-bib-0042" TargetMode="External"/><Relationship Id="rId5" Type="http://schemas.openxmlformats.org/officeDocument/2006/relationships/hyperlink" Target="https://obgyn.onlinelibrary.wiley.com/doi/10.1002/ijgo.12611#ijgo12611-bib-0041" TargetMode="External"/><Relationship Id="rId4" Type="http://schemas.openxmlformats.org/officeDocument/2006/relationships/hyperlink" Target="https://obgyn.onlinelibrary.wiley.com/doi/10.1002/ijgo.12611#ijgo12611-bib-0040"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obgyn.onlinelibrary.wiley.com/doi/10.1002/ijgo.12611#ijgo12611-bib-0048" TargetMode="External"/><Relationship Id="rId3" Type="http://schemas.openxmlformats.org/officeDocument/2006/relationships/slideLayout" Target="../slideLayouts/slideLayout2.xml"/><Relationship Id="rId7" Type="http://schemas.openxmlformats.org/officeDocument/2006/relationships/hyperlink" Target="https://obgyn.onlinelibrary.wiley.com/doi/10.1002/ijgo.12611#ijgo12611-bib-0047" TargetMode="External"/><Relationship Id="rId12" Type="http://schemas.openxmlformats.org/officeDocument/2006/relationships/image" Target="../media/image1.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hyperlink" Target="https://obgyn.onlinelibrary.wiley.com/doi/10.1002/ijgo.12611#ijgo12611-bib-0046" TargetMode="External"/><Relationship Id="rId11" Type="http://schemas.openxmlformats.org/officeDocument/2006/relationships/hyperlink" Target="https://obgyn.onlinelibrary.wiley.com/doi/10.1002/ijgo.12611#ijgo12611-bib-0051" TargetMode="External"/><Relationship Id="rId5" Type="http://schemas.openxmlformats.org/officeDocument/2006/relationships/hyperlink" Target="https://obgyn.onlinelibrary.wiley.com/doi/10.1002/ijgo.12611#ijgo12611-bib-0045" TargetMode="External"/><Relationship Id="rId10" Type="http://schemas.openxmlformats.org/officeDocument/2006/relationships/hyperlink" Target="https://obgyn.onlinelibrary.wiley.com/doi/10.1002/ijgo.12611#ijgo12611-bib-0050" TargetMode="External"/><Relationship Id="rId4" Type="http://schemas.openxmlformats.org/officeDocument/2006/relationships/hyperlink" Target="https://obgyn.onlinelibrary.wiley.com/doi/10.1002/ijgo.12611#ijgo12611-bib-0042" TargetMode="External"/><Relationship Id="rId9" Type="http://schemas.openxmlformats.org/officeDocument/2006/relationships/hyperlink" Target="https://obgyn.onlinelibrary.wiley.com/doi/10.1002/ijgo.12611#ijgo12611-bib-0049"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hyperlink" Target="https://obgyn.onlinelibrary.wiley.com/doi/10.1002/ijgo.12611#ijgo12611-bib-0040"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png"/><Relationship Id="rId5" Type="http://schemas.openxmlformats.org/officeDocument/2006/relationships/hyperlink" Target="https://obgyn.onlinelibrary.wiley.com/doi/10.1002/ijgo.12611#ijgo12611-bib-0047" TargetMode="External"/><Relationship Id="rId4" Type="http://schemas.openxmlformats.org/officeDocument/2006/relationships/hyperlink" Target="https://obgyn.onlinelibrary.wiley.com/doi/10.1002/ijgo.12611#ijgo12611-bib-0046"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png"/><Relationship Id="rId5" Type="http://schemas.openxmlformats.org/officeDocument/2006/relationships/hyperlink" Target="https://obgyn.onlinelibrary.wiley.com/doi/10.1002/ijgo.12611#ijgo12611-bib-0056" TargetMode="External"/><Relationship Id="rId4" Type="http://schemas.openxmlformats.org/officeDocument/2006/relationships/hyperlink" Target="https://obgyn.onlinelibrary.wiley.com/doi/10.1002/ijgo.12611#ijgo12611-bib-005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png"/><Relationship Id="rId4" Type="http://schemas.openxmlformats.org/officeDocument/2006/relationships/hyperlink" Target="https://obgyn.onlinelibrary.wiley.com/doi/10.1002/ijgo.12611#ijgo12611-bib-0057"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1.png"/><Relationship Id="rId5" Type="http://schemas.openxmlformats.org/officeDocument/2006/relationships/hyperlink" Target="https://obgyn.onlinelibrary.wiley.com/doi/10.1002/ijgo.12611#ijgo12611-bib-0065" TargetMode="External"/><Relationship Id="rId4" Type="http://schemas.openxmlformats.org/officeDocument/2006/relationships/hyperlink" Target="https://obgyn.onlinelibrary.wiley.com/doi/10.1002/ijgo.12611#ijgo12611-bib-0064"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hyperlink" Target="https://obgyn.onlinelibrary.wiley.com/doi/10.1002/ijgo.12611#ijgo12611-bib-0067" TargetMode="External"/><Relationship Id="rId5" Type="http://schemas.openxmlformats.org/officeDocument/2006/relationships/hyperlink" Target="https://obgyn.onlinelibrary.wiley.com/doi/10.1002/ijgo.12611#ijgo12611-bib-0066" TargetMode="External"/><Relationship Id="rId4" Type="http://schemas.openxmlformats.org/officeDocument/2006/relationships/hyperlink" Target="https://obgyn.onlinelibrary.wiley.com/doi/10.1002/ijgo.12611#ijgo12611-bib-0052"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png"/><Relationship Id="rId5" Type="http://schemas.openxmlformats.org/officeDocument/2006/relationships/hyperlink" Target="https://obgyn.onlinelibrary.wiley.com/doi/10.1002/ijgo.12611#ijgo12611-bib-0075" TargetMode="External"/><Relationship Id="rId4" Type="http://schemas.openxmlformats.org/officeDocument/2006/relationships/hyperlink" Target="https://obgyn.onlinelibrary.wiley.com/doi/10.1002/ijgo.12611#ijgo12611-bib-0071"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hyperlink" Target="https://obgyn.onlinelibrary.wiley.com/doi/10.1002/ijgo.12611#ijgo12611-bib-0106" TargetMode="External"/><Relationship Id="rId3" Type="http://schemas.openxmlformats.org/officeDocument/2006/relationships/slideLayout" Target="../slideLayouts/slideLayout2.xml"/><Relationship Id="rId7" Type="http://schemas.openxmlformats.org/officeDocument/2006/relationships/hyperlink" Target="https://obgyn.onlinelibrary.wiley.com/doi/10.1002/ijgo.12611#ijgo12611-bib-0105" TargetMode="Externa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hyperlink" Target="https://obgyn.onlinelibrary.wiley.com/doi/10.1002/ijgo.12611#ijgo12611-bib-0104" TargetMode="External"/><Relationship Id="rId5" Type="http://schemas.openxmlformats.org/officeDocument/2006/relationships/hyperlink" Target="https://obgyn.onlinelibrary.wiley.com/doi/10.1002/ijgo.12611#ijgo12611-bib-0102" TargetMode="External"/><Relationship Id="rId4" Type="http://schemas.openxmlformats.org/officeDocument/2006/relationships/hyperlink" Target="https://obgyn.onlinelibrary.wiley.com/doi/10.1002/ijgo.12611#ijgo12611-bib-0099" TargetMode="Externa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hyperlink" Target="https://obgyn.onlinelibrary.wiley.com/doi/10.1002/ijgo.12611#ijgo12611-tbl-0003"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hyperlink" Target="https://obgyn.onlinelibrary.wiley.com/doi/10.1002/ijgo.12611#ijgo12611-bib-010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Cancer cervix</a:t>
            </a:r>
            <a:endParaRPr lang="en-IN" dirty="0"/>
          </a:p>
        </p:txBody>
      </p:sp>
      <p:sp>
        <p:nvSpPr>
          <p:cNvPr id="3" name="Subtitle 2"/>
          <p:cNvSpPr>
            <a:spLocks noGrp="1"/>
          </p:cNvSpPr>
          <p:nvPr>
            <p:ph type="subTitle" idx="1"/>
          </p:nvPr>
        </p:nvSpPr>
        <p:spPr>
          <a:xfrm>
            <a:off x="5130800" y="5245100"/>
            <a:ext cx="9144000" cy="304800"/>
          </a:xfrm>
        </p:spPr>
        <p:txBody>
          <a:bodyPr>
            <a:normAutofit fontScale="85000" lnSpcReduction="20000"/>
          </a:bodyPr>
          <a:lstStyle/>
          <a:p>
            <a:r>
              <a:rPr lang="en-IN" dirty="0" err="1" smtClean="0"/>
              <a:t>Dr.s</a:t>
            </a:r>
            <a:r>
              <a:rPr lang="en-IN" dirty="0" err="1" smtClean="0"/>
              <a:t>.senthil</a:t>
            </a:r>
            <a:r>
              <a:rPr lang="en-IN" dirty="0" smtClean="0"/>
              <a:t> </a:t>
            </a:r>
            <a:r>
              <a:rPr lang="en-IN" dirty="0" err="1" smtClean="0"/>
              <a:t>priya</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781953"/>
      </p:ext>
    </p:extLst>
  </p:cSld>
  <p:clrMapOvr>
    <a:masterClrMapping/>
  </p:clrMapOvr>
  <mc:AlternateContent xmlns:mc="http://schemas.openxmlformats.org/markup-compatibility/2006">
    <mc:Choice xmlns:p14="http://schemas.microsoft.com/office/powerpoint/2010/main" Requires="p14">
      <p:transition spd="slow" p14:dur="2000" advTm="22055"/>
    </mc:Choice>
    <mc:Fallback>
      <p:transition spd="slow" advTm="2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staging</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6385115"/>
              </p:ext>
            </p:extLst>
          </p:nvPr>
        </p:nvGraphicFramePr>
        <p:xfrm>
          <a:off x="2374900" y="1825625"/>
          <a:ext cx="6934200" cy="4351338"/>
        </p:xfrm>
        <a:graphic>
          <a:graphicData uri="http://schemas.openxmlformats.org/drawingml/2006/table">
            <a:tbl>
              <a:tblPr/>
              <a:tblGrid>
                <a:gridCol w="3467100"/>
                <a:gridCol w="3467100"/>
              </a:tblGrid>
              <a:tr h="1488616">
                <a:tc>
                  <a:txBody>
                    <a:bodyPr/>
                    <a:lstStyle/>
                    <a:p>
                      <a:pPr algn="l" fontAlgn="t"/>
                      <a:r>
                        <a:rPr lang="en-IN" sz="1500" b="0" dirty="0">
                          <a:effectLst/>
                        </a:rPr>
                        <a:t>I</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500" b="0">
                          <a:effectLst/>
                        </a:rPr>
                        <a:t>The carcinoma is strictly confined to the cervix (extension to the uterine corpus should be disregarded)</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1259598">
                <a:tc>
                  <a:txBody>
                    <a:bodyPr/>
                    <a:lstStyle/>
                    <a:p>
                      <a:pPr algn="l" fontAlgn="t"/>
                      <a:r>
                        <a:rPr lang="en-IN" sz="1500" b="0">
                          <a:effectLst/>
                        </a:rPr>
                        <a:t>IA</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500" b="0" dirty="0">
                          <a:effectLst/>
                        </a:rPr>
                        <a:t>Invasive carcinoma that can be diagnosed only by microscopy, with maximum </a:t>
                      </a:r>
                      <a:r>
                        <a:rPr lang="en-IN" sz="1500" b="0" dirty="0">
                          <a:solidFill>
                            <a:srgbClr val="FF0000"/>
                          </a:solidFill>
                          <a:effectLst/>
                        </a:rPr>
                        <a:t>depth</a:t>
                      </a:r>
                      <a:r>
                        <a:rPr lang="en-IN" sz="1500" b="0" dirty="0">
                          <a:effectLst/>
                        </a:rPr>
                        <a:t> of </a:t>
                      </a:r>
                      <a:r>
                        <a:rPr lang="en-IN" sz="1500" b="0" dirty="0">
                          <a:solidFill>
                            <a:srgbClr val="FF0000"/>
                          </a:solidFill>
                          <a:effectLst/>
                        </a:rPr>
                        <a:t>invasion &lt;5 </a:t>
                      </a:r>
                      <a:r>
                        <a:rPr lang="en-IN" sz="1500" b="0" dirty="0" err="1">
                          <a:solidFill>
                            <a:srgbClr val="FF0000"/>
                          </a:solidFill>
                          <a:effectLst/>
                        </a:rPr>
                        <a:t>mm</a:t>
                      </a:r>
                      <a:r>
                        <a:rPr lang="en-IN" sz="1500" b="0" u="none" strike="noStrike" dirty="0" err="1">
                          <a:solidFill>
                            <a:srgbClr val="FF0000"/>
                          </a:solidFill>
                          <a:effectLst/>
                          <a:hlinkClick r:id="rId4" tooltip="Link to note"/>
                        </a:rPr>
                        <a:t>a</a:t>
                      </a:r>
                      <a:endParaRPr lang="en-IN" sz="1500" b="0" dirty="0">
                        <a:solidFill>
                          <a:srgbClr val="FF0000"/>
                        </a:solidFill>
                        <a:effectLst/>
                      </a:endParaRP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801562">
                <a:tc>
                  <a:txBody>
                    <a:bodyPr/>
                    <a:lstStyle/>
                    <a:p>
                      <a:pPr algn="l" fontAlgn="t"/>
                      <a:r>
                        <a:rPr lang="en-IN" sz="1500" b="0">
                          <a:effectLst/>
                        </a:rPr>
                        <a:t>IA1</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500" b="0" dirty="0">
                          <a:effectLst/>
                        </a:rPr>
                        <a:t>Measured stromal </a:t>
                      </a:r>
                      <a:r>
                        <a:rPr lang="en-IN" sz="1500" b="0" dirty="0">
                          <a:solidFill>
                            <a:srgbClr val="FF0000"/>
                          </a:solidFill>
                          <a:effectLst/>
                        </a:rPr>
                        <a:t>invasion &lt;3 mm </a:t>
                      </a:r>
                      <a:r>
                        <a:rPr lang="en-IN" sz="1500" b="0" dirty="0">
                          <a:effectLst/>
                        </a:rPr>
                        <a:t>in depth</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801562">
                <a:tc>
                  <a:txBody>
                    <a:bodyPr/>
                    <a:lstStyle/>
                    <a:p>
                      <a:pPr algn="l" fontAlgn="t"/>
                      <a:r>
                        <a:rPr lang="en-IN" sz="1500" b="0">
                          <a:effectLst/>
                        </a:rPr>
                        <a:t>IA2</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500" b="0" dirty="0">
                          <a:effectLst/>
                        </a:rPr>
                        <a:t>Measured stromal </a:t>
                      </a:r>
                      <a:r>
                        <a:rPr lang="en-IN" sz="1500" b="0" dirty="0">
                          <a:solidFill>
                            <a:srgbClr val="FF0000"/>
                          </a:solidFill>
                          <a:effectLst/>
                        </a:rPr>
                        <a:t>invasion ≥3 mm and &lt;5 mm in depth</a:t>
                      </a:r>
                    </a:p>
                  </a:txBody>
                  <a:tcPr marL="76339" marR="76339" marT="76339" marB="3817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0960044"/>
      </p:ext>
    </p:extLst>
  </p:cSld>
  <p:clrMapOvr>
    <a:masterClrMapping/>
  </p:clrMapOvr>
  <mc:AlternateContent xmlns:mc="http://schemas.openxmlformats.org/markup-compatibility/2006">
    <mc:Choice xmlns:p14="http://schemas.microsoft.com/office/powerpoint/2010/main" Requires="p14">
      <p:transition spd="slow" p14:dur="2000" advTm="98875"/>
    </mc:Choice>
    <mc:Fallback>
      <p:transition spd="slow" advTm="9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262077"/>
              </p:ext>
            </p:extLst>
          </p:nvPr>
        </p:nvGraphicFramePr>
        <p:xfrm>
          <a:off x="2882897" y="1825625"/>
          <a:ext cx="6896102" cy="4351338"/>
        </p:xfrm>
        <a:graphic>
          <a:graphicData uri="http://schemas.openxmlformats.org/drawingml/2006/table">
            <a:tbl>
              <a:tblPr/>
              <a:tblGrid>
                <a:gridCol w="3448051"/>
                <a:gridCol w="3448051"/>
              </a:tblGrid>
              <a:tr h="1631752">
                <a:tc>
                  <a:txBody>
                    <a:bodyPr/>
                    <a:lstStyle/>
                    <a:p>
                      <a:pPr algn="l" fontAlgn="t"/>
                      <a:r>
                        <a:rPr lang="en-IN" sz="1400" b="0" dirty="0">
                          <a:effectLst/>
                        </a:rPr>
                        <a:t>IB</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400" b="0" dirty="0">
                          <a:effectLst/>
                        </a:rPr>
                        <a:t>Invasive carcinoma with measured deepest </a:t>
                      </a:r>
                      <a:r>
                        <a:rPr lang="en-IN" sz="1400" b="0" dirty="0">
                          <a:solidFill>
                            <a:srgbClr val="FF0000"/>
                          </a:solidFill>
                          <a:effectLst/>
                        </a:rPr>
                        <a:t>invasion ≥5 mm </a:t>
                      </a:r>
                      <a:r>
                        <a:rPr lang="en-IN" sz="1400" b="0" dirty="0">
                          <a:effectLst/>
                        </a:rPr>
                        <a:t>(greater than Stage IA), lesion limited to the cervix </a:t>
                      </a:r>
                      <a:r>
                        <a:rPr lang="en-IN" sz="1400" b="0" dirty="0" err="1">
                          <a:effectLst/>
                        </a:rPr>
                        <a:t>uteri</a:t>
                      </a:r>
                      <a:r>
                        <a:rPr lang="en-IN" sz="1400" b="0" u="none" strike="noStrike" dirty="0" err="1">
                          <a:solidFill>
                            <a:srgbClr val="005274"/>
                          </a:solidFill>
                          <a:effectLst/>
                          <a:hlinkClick r:id="rId4" tooltip="Link to note"/>
                        </a:rPr>
                        <a:t>b</a:t>
                      </a:r>
                      <a:endParaRPr lang="en-IN" sz="1400" b="0" dirty="0">
                        <a:effectLst/>
                      </a:endParaRP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1196618">
                <a:tc>
                  <a:txBody>
                    <a:bodyPr/>
                    <a:lstStyle/>
                    <a:p>
                      <a:pPr algn="l" fontAlgn="t"/>
                      <a:r>
                        <a:rPr lang="en-IN" sz="1400" b="0">
                          <a:effectLst/>
                        </a:rPr>
                        <a:t>IB1</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400" b="0" dirty="0">
                          <a:effectLst/>
                        </a:rPr>
                        <a:t>Invasive carcinoma ≥5 mm depth of stromal invasion, and </a:t>
                      </a:r>
                      <a:r>
                        <a:rPr lang="en-IN" sz="1400" b="0" dirty="0">
                          <a:solidFill>
                            <a:srgbClr val="FF0000"/>
                          </a:solidFill>
                          <a:effectLst/>
                        </a:rPr>
                        <a:t>&lt;2 cm </a:t>
                      </a:r>
                      <a:r>
                        <a:rPr lang="en-IN" sz="1400" b="0" dirty="0">
                          <a:effectLst/>
                        </a:rPr>
                        <a:t>in greatest dimension</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761484">
                <a:tc>
                  <a:txBody>
                    <a:bodyPr/>
                    <a:lstStyle/>
                    <a:p>
                      <a:pPr algn="l" fontAlgn="t"/>
                      <a:r>
                        <a:rPr lang="en-IN" sz="1400" b="0">
                          <a:effectLst/>
                        </a:rPr>
                        <a:t>IB2</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400" b="0" dirty="0">
                          <a:effectLst/>
                        </a:rPr>
                        <a:t>Invasive </a:t>
                      </a:r>
                      <a:r>
                        <a:rPr lang="en-IN" sz="1400" b="0" dirty="0">
                          <a:solidFill>
                            <a:srgbClr val="FF0000"/>
                          </a:solidFill>
                          <a:effectLst/>
                        </a:rPr>
                        <a:t>carcinoma ≥2 cm and &lt;4 </a:t>
                      </a:r>
                      <a:r>
                        <a:rPr lang="en-IN" sz="1400" b="0" dirty="0">
                          <a:effectLst/>
                        </a:rPr>
                        <a:t>cm in greatest dimension</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761484">
                <a:tc>
                  <a:txBody>
                    <a:bodyPr/>
                    <a:lstStyle/>
                    <a:p>
                      <a:pPr algn="l" fontAlgn="t"/>
                      <a:r>
                        <a:rPr lang="en-IN" sz="1400" b="0">
                          <a:effectLst/>
                        </a:rPr>
                        <a:t>IB3</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it-IT" sz="1400" b="0" dirty="0">
                          <a:effectLst/>
                        </a:rPr>
                        <a:t>Invasive </a:t>
                      </a:r>
                      <a:r>
                        <a:rPr lang="it-IT" sz="1400" b="0" dirty="0">
                          <a:solidFill>
                            <a:srgbClr val="FF0000"/>
                          </a:solidFill>
                          <a:effectLst/>
                        </a:rPr>
                        <a:t>carcinoma ≥4 cm in </a:t>
                      </a:r>
                      <a:r>
                        <a:rPr lang="it-IT" sz="1400" b="0" dirty="0">
                          <a:effectLst/>
                        </a:rPr>
                        <a:t>greatest dimension</a:t>
                      </a:r>
                    </a:p>
                  </a:txBody>
                  <a:tcPr marL="72522" marR="72522" marT="72522" marB="3626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9896782"/>
      </p:ext>
    </p:extLst>
  </p:cSld>
  <p:clrMapOvr>
    <a:masterClrMapping/>
  </p:clrMapOvr>
  <mc:AlternateContent xmlns:mc="http://schemas.openxmlformats.org/markup-compatibility/2006">
    <mc:Choice xmlns:p14="http://schemas.microsoft.com/office/powerpoint/2010/main" Requires="p14">
      <p:transition spd="slow" p14:dur="2000" advTm="91931"/>
    </mc:Choice>
    <mc:Fallback>
      <p:transition spd="slow" advTm="9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8554018"/>
              </p:ext>
            </p:extLst>
          </p:nvPr>
        </p:nvGraphicFramePr>
        <p:xfrm>
          <a:off x="1206500" y="1563688"/>
          <a:ext cx="7799586" cy="4351339"/>
        </p:xfrm>
        <a:graphic>
          <a:graphicData uri="http://schemas.openxmlformats.org/drawingml/2006/table">
            <a:tbl>
              <a:tblPr/>
              <a:tblGrid>
                <a:gridCol w="3899793"/>
                <a:gridCol w="3899793"/>
              </a:tblGrid>
              <a:tr h="1332042">
                <a:tc>
                  <a:txBody>
                    <a:bodyPr/>
                    <a:lstStyle/>
                    <a:p>
                      <a:pPr algn="l" fontAlgn="t"/>
                      <a:r>
                        <a:rPr lang="en-IN" sz="1200" b="0" dirty="0">
                          <a:effectLst/>
                        </a:rPr>
                        <a:t>II</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200" b="0" dirty="0">
                          <a:effectLst/>
                        </a:rPr>
                        <a:t>The carcinoma </a:t>
                      </a:r>
                      <a:r>
                        <a:rPr lang="en-IN" sz="1200" b="0" dirty="0">
                          <a:solidFill>
                            <a:srgbClr val="FF0000"/>
                          </a:solidFill>
                          <a:effectLst/>
                        </a:rPr>
                        <a:t>invades beyond the uterus</a:t>
                      </a:r>
                      <a:r>
                        <a:rPr lang="en-IN" sz="1200" b="0" dirty="0">
                          <a:effectLst/>
                        </a:rPr>
                        <a:t>, but has </a:t>
                      </a:r>
                      <a:r>
                        <a:rPr lang="en-IN" sz="1200" b="0" dirty="0">
                          <a:solidFill>
                            <a:srgbClr val="FF0000"/>
                          </a:solidFill>
                          <a:effectLst/>
                        </a:rPr>
                        <a:t>not extended onto the lower third of the vagina or to the pelvic wall</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1154437">
                <a:tc>
                  <a:txBody>
                    <a:bodyPr/>
                    <a:lstStyle/>
                    <a:p>
                      <a:pPr algn="l" fontAlgn="t"/>
                      <a:r>
                        <a:rPr lang="en-IN" sz="1200" b="0" dirty="0">
                          <a:effectLst/>
                        </a:rPr>
                        <a:t>IIA</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200" b="0" dirty="0">
                          <a:effectLst/>
                        </a:rPr>
                        <a:t>Involvement limited to </a:t>
                      </a:r>
                      <a:r>
                        <a:rPr lang="en-IN" sz="1200" b="0" dirty="0">
                          <a:solidFill>
                            <a:srgbClr val="FF0000"/>
                          </a:solidFill>
                          <a:effectLst/>
                        </a:rPr>
                        <a:t>the upper two‐thirds of the </a:t>
                      </a:r>
                      <a:r>
                        <a:rPr lang="en-IN" sz="1200" b="0" dirty="0">
                          <a:effectLst/>
                        </a:rPr>
                        <a:t>vagina without </a:t>
                      </a:r>
                      <a:r>
                        <a:rPr lang="en-IN" sz="1200" b="0" dirty="0" err="1">
                          <a:effectLst/>
                        </a:rPr>
                        <a:t>parametrial</a:t>
                      </a:r>
                      <a:r>
                        <a:rPr lang="en-IN" sz="1200" b="0" dirty="0">
                          <a:effectLst/>
                        </a:rPr>
                        <a:t> involvement</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621620">
                <a:tc>
                  <a:txBody>
                    <a:bodyPr/>
                    <a:lstStyle/>
                    <a:p>
                      <a:pPr algn="l" fontAlgn="t"/>
                      <a:r>
                        <a:rPr lang="en-IN" sz="1200" b="0">
                          <a:effectLst/>
                        </a:rPr>
                        <a:t>IIA1</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it-IT" sz="1200" b="0" dirty="0">
                          <a:effectLst/>
                        </a:rPr>
                        <a:t>Invasive carcinoma </a:t>
                      </a:r>
                      <a:r>
                        <a:rPr lang="it-IT" sz="1200" b="0" dirty="0">
                          <a:solidFill>
                            <a:srgbClr val="FF0000"/>
                          </a:solidFill>
                          <a:effectLst/>
                        </a:rPr>
                        <a:t>&lt;4 c</a:t>
                      </a:r>
                      <a:r>
                        <a:rPr lang="it-IT" sz="1200" b="0" dirty="0">
                          <a:effectLst/>
                        </a:rPr>
                        <a:t>m in greatest dimension</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621620">
                <a:tc>
                  <a:txBody>
                    <a:bodyPr/>
                    <a:lstStyle/>
                    <a:p>
                      <a:pPr algn="l" fontAlgn="t"/>
                      <a:r>
                        <a:rPr lang="en-IN" sz="1200" b="0">
                          <a:effectLst/>
                        </a:rPr>
                        <a:t>IIA2</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it-IT" sz="1200" b="0" dirty="0">
                          <a:effectLst/>
                        </a:rPr>
                        <a:t>Invasive </a:t>
                      </a:r>
                      <a:r>
                        <a:rPr lang="it-IT" sz="1200" b="0" dirty="0">
                          <a:solidFill>
                            <a:srgbClr val="FF0000"/>
                          </a:solidFill>
                          <a:effectLst/>
                        </a:rPr>
                        <a:t>carcinoma ≥4 c</a:t>
                      </a:r>
                      <a:r>
                        <a:rPr lang="it-IT" sz="1200" b="0" dirty="0">
                          <a:effectLst/>
                        </a:rPr>
                        <a:t>m in greatest dimension</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621620">
                <a:tc>
                  <a:txBody>
                    <a:bodyPr/>
                    <a:lstStyle/>
                    <a:p>
                      <a:pPr algn="l" fontAlgn="t"/>
                      <a:r>
                        <a:rPr lang="en-IN" sz="1200" b="0">
                          <a:effectLst/>
                        </a:rPr>
                        <a:t>IIB</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200" b="0" dirty="0">
                          <a:effectLst/>
                        </a:rPr>
                        <a:t>With </a:t>
                      </a:r>
                      <a:r>
                        <a:rPr lang="en-IN" sz="1200" b="0" dirty="0" err="1">
                          <a:solidFill>
                            <a:srgbClr val="FF0000"/>
                          </a:solidFill>
                          <a:effectLst/>
                        </a:rPr>
                        <a:t>parametrial</a:t>
                      </a:r>
                      <a:r>
                        <a:rPr lang="en-IN" sz="1200" b="0" dirty="0">
                          <a:effectLst/>
                        </a:rPr>
                        <a:t> involvement but </a:t>
                      </a:r>
                      <a:r>
                        <a:rPr lang="en-IN" sz="1200" b="0" dirty="0">
                          <a:solidFill>
                            <a:srgbClr val="FF0000"/>
                          </a:solidFill>
                          <a:effectLst/>
                        </a:rPr>
                        <a:t>not up to the pelvic </a:t>
                      </a:r>
                      <a:r>
                        <a:rPr lang="en-IN" sz="1200" b="0" dirty="0">
                          <a:effectLst/>
                        </a:rPr>
                        <a:t>wall</a:t>
                      </a:r>
                    </a:p>
                  </a:txBody>
                  <a:tcPr marL="59202" marR="59202" marT="59202" marB="2960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49729740"/>
      </p:ext>
    </p:extLst>
  </p:cSld>
  <p:clrMapOvr>
    <a:masterClrMapping/>
  </p:clrMapOvr>
  <mc:AlternateContent xmlns:mc="http://schemas.openxmlformats.org/markup-compatibility/2006">
    <mc:Choice xmlns:p14="http://schemas.microsoft.com/office/powerpoint/2010/main" Requires="p14">
      <p:transition spd="slow" p14:dur="2000" advTm="146178"/>
    </mc:Choice>
    <mc:Fallback>
      <p:transition spd="slow" advTm="14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2760906"/>
              </p:ext>
            </p:extLst>
          </p:nvPr>
        </p:nvGraphicFramePr>
        <p:xfrm>
          <a:off x="2679700" y="1825625"/>
          <a:ext cx="6604000" cy="4351338"/>
        </p:xfrm>
        <a:graphic>
          <a:graphicData uri="http://schemas.openxmlformats.org/drawingml/2006/table">
            <a:tbl>
              <a:tblPr/>
              <a:tblGrid>
                <a:gridCol w="2020240"/>
                <a:gridCol w="4583760"/>
              </a:tblGrid>
              <a:tr h="2133009">
                <a:tc>
                  <a:txBody>
                    <a:bodyPr/>
                    <a:lstStyle/>
                    <a:p>
                      <a:pPr algn="l" fontAlgn="t"/>
                      <a:r>
                        <a:rPr lang="en-IN" sz="1100" b="0">
                          <a:effectLst/>
                        </a:rPr>
                        <a:t>III</a:t>
                      </a:r>
                    </a:p>
                  </a:txBody>
                  <a:tcPr marL="56880" marR="56880" marT="56880" marB="28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100" b="0" dirty="0">
                          <a:effectLst/>
                        </a:rPr>
                        <a:t>The carcinoma involves the </a:t>
                      </a:r>
                      <a:r>
                        <a:rPr lang="en-IN" sz="1100" b="0" dirty="0">
                          <a:solidFill>
                            <a:srgbClr val="FF0000"/>
                          </a:solidFill>
                          <a:effectLst/>
                        </a:rPr>
                        <a:t>lower third of the vagina </a:t>
                      </a:r>
                      <a:r>
                        <a:rPr lang="en-IN" sz="1100" b="0" dirty="0">
                          <a:effectLst/>
                        </a:rPr>
                        <a:t>and/or extends to the </a:t>
                      </a:r>
                      <a:r>
                        <a:rPr lang="en-IN" sz="1100" b="0" dirty="0">
                          <a:solidFill>
                            <a:srgbClr val="FF0000"/>
                          </a:solidFill>
                          <a:effectLst/>
                        </a:rPr>
                        <a:t>pelvic wall </a:t>
                      </a:r>
                      <a:r>
                        <a:rPr lang="en-IN" sz="1100" b="0" dirty="0">
                          <a:effectLst/>
                        </a:rPr>
                        <a:t>and/or causes </a:t>
                      </a:r>
                      <a:r>
                        <a:rPr lang="en-IN" sz="1100" b="0" dirty="0" err="1">
                          <a:solidFill>
                            <a:srgbClr val="FF0000"/>
                          </a:solidFill>
                          <a:effectLst/>
                        </a:rPr>
                        <a:t>hydronephrosis</a:t>
                      </a:r>
                      <a:r>
                        <a:rPr lang="en-IN" sz="1100" b="0" dirty="0">
                          <a:effectLst/>
                        </a:rPr>
                        <a:t> or </a:t>
                      </a:r>
                      <a:r>
                        <a:rPr lang="en-IN" sz="1100" b="0" dirty="0" err="1">
                          <a:solidFill>
                            <a:srgbClr val="FF0000"/>
                          </a:solidFill>
                          <a:effectLst/>
                        </a:rPr>
                        <a:t>nonfunctioning</a:t>
                      </a:r>
                      <a:r>
                        <a:rPr lang="en-IN" sz="1100" b="0" dirty="0">
                          <a:solidFill>
                            <a:srgbClr val="FF0000"/>
                          </a:solidFill>
                          <a:effectLst/>
                        </a:rPr>
                        <a:t> kidney </a:t>
                      </a:r>
                      <a:r>
                        <a:rPr lang="en-IN" sz="1100" b="0" dirty="0">
                          <a:effectLst/>
                        </a:rPr>
                        <a:t>and/or </a:t>
                      </a:r>
                      <a:r>
                        <a:rPr lang="en-IN" sz="1100" b="0" dirty="0">
                          <a:solidFill>
                            <a:srgbClr val="FF0000"/>
                          </a:solidFill>
                          <a:effectLst/>
                        </a:rPr>
                        <a:t>involves pelvic and/or para‐aortic lymph </a:t>
                      </a:r>
                      <a:r>
                        <a:rPr lang="en-IN" sz="1100" b="0" dirty="0" err="1">
                          <a:effectLst/>
                        </a:rPr>
                        <a:t>nodes</a:t>
                      </a:r>
                      <a:r>
                        <a:rPr lang="en-IN" sz="1100" b="0" u="none" strike="noStrike" dirty="0" err="1">
                          <a:solidFill>
                            <a:srgbClr val="005274"/>
                          </a:solidFill>
                          <a:effectLst/>
                          <a:hlinkClick r:id="rId4" tooltip="Link to note"/>
                        </a:rPr>
                        <a:t>c</a:t>
                      </a:r>
                      <a:endParaRPr lang="en-IN" sz="1100" b="0" dirty="0">
                        <a:effectLst/>
                      </a:endParaRPr>
                    </a:p>
                  </a:txBody>
                  <a:tcPr marL="56880" marR="56880" marT="56880" marB="28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938524">
                <a:tc>
                  <a:txBody>
                    <a:bodyPr/>
                    <a:lstStyle/>
                    <a:p>
                      <a:pPr algn="l" fontAlgn="t"/>
                      <a:r>
                        <a:rPr lang="en-IN" sz="1100" b="0">
                          <a:effectLst/>
                        </a:rPr>
                        <a:t>IIIA</a:t>
                      </a:r>
                    </a:p>
                  </a:txBody>
                  <a:tcPr marL="56880" marR="56880" marT="56880" marB="28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100" b="0" dirty="0">
                          <a:effectLst/>
                        </a:rPr>
                        <a:t>The carcinoma involves the </a:t>
                      </a:r>
                      <a:r>
                        <a:rPr lang="en-IN" sz="1100" b="0" dirty="0">
                          <a:solidFill>
                            <a:srgbClr val="FF0000"/>
                          </a:solidFill>
                          <a:effectLst/>
                        </a:rPr>
                        <a:t>lower third of the vagina, with </a:t>
                      </a:r>
                      <a:r>
                        <a:rPr lang="en-IN" sz="1100" b="0" dirty="0">
                          <a:effectLst/>
                        </a:rPr>
                        <a:t>no extension to the pelvic wall</a:t>
                      </a:r>
                    </a:p>
                  </a:txBody>
                  <a:tcPr marL="56880" marR="56880" marT="56880" marB="28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1279805">
                <a:tc>
                  <a:txBody>
                    <a:bodyPr/>
                    <a:lstStyle/>
                    <a:p>
                      <a:pPr algn="l" fontAlgn="t"/>
                      <a:r>
                        <a:rPr lang="en-IN" sz="1100" b="0" dirty="0">
                          <a:effectLst/>
                        </a:rPr>
                        <a:t>IIIB</a:t>
                      </a:r>
                    </a:p>
                  </a:txBody>
                  <a:tcPr marL="56880" marR="56880" marT="56880" marB="28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100" b="0" dirty="0">
                          <a:solidFill>
                            <a:srgbClr val="FF0000"/>
                          </a:solidFill>
                          <a:effectLst/>
                        </a:rPr>
                        <a:t>Extension to the pelvic wall </a:t>
                      </a:r>
                      <a:r>
                        <a:rPr lang="en-IN" sz="1100" b="0" dirty="0">
                          <a:effectLst/>
                        </a:rPr>
                        <a:t>and/or </a:t>
                      </a:r>
                      <a:r>
                        <a:rPr lang="en-IN" sz="1100" b="0" dirty="0" err="1">
                          <a:effectLst/>
                        </a:rPr>
                        <a:t>hydronephrosis</a:t>
                      </a:r>
                      <a:r>
                        <a:rPr lang="en-IN" sz="1100" b="0" dirty="0">
                          <a:effectLst/>
                        </a:rPr>
                        <a:t> or </a:t>
                      </a:r>
                      <a:r>
                        <a:rPr lang="en-IN" sz="1100" b="0" dirty="0" err="1">
                          <a:effectLst/>
                        </a:rPr>
                        <a:t>nonfunctioning</a:t>
                      </a:r>
                      <a:r>
                        <a:rPr lang="en-IN" sz="1100" b="0" dirty="0">
                          <a:effectLst/>
                        </a:rPr>
                        <a:t> kidney (unless known to be due to another cause)</a:t>
                      </a:r>
                    </a:p>
                  </a:txBody>
                  <a:tcPr marL="56880" marR="56880" marT="56880" marB="28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108169"/>
      </p:ext>
    </p:extLst>
  </p:cSld>
  <p:clrMapOvr>
    <a:masterClrMapping/>
  </p:clrMapOvr>
  <mc:AlternateContent xmlns:mc="http://schemas.openxmlformats.org/markup-compatibility/2006">
    <mc:Choice xmlns:p14="http://schemas.microsoft.com/office/powerpoint/2010/main" Requires="p14">
      <p:transition spd="slow" p14:dur="2000" advTm="96278"/>
    </mc:Choice>
    <mc:Fallback>
      <p:transition spd="slow" advTm="9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9215132"/>
              </p:ext>
            </p:extLst>
          </p:nvPr>
        </p:nvGraphicFramePr>
        <p:xfrm>
          <a:off x="3837432" y="2423954"/>
          <a:ext cx="4517136" cy="3154680"/>
        </p:xfrm>
        <a:graphic>
          <a:graphicData uri="http://schemas.openxmlformats.org/drawingml/2006/table">
            <a:tbl>
              <a:tblPr/>
              <a:tblGrid>
                <a:gridCol w="2258568"/>
                <a:gridCol w="2258568"/>
              </a:tblGrid>
              <a:tr h="0">
                <a:tc>
                  <a:txBody>
                    <a:bodyPr/>
                    <a:lstStyle/>
                    <a:p>
                      <a:pPr algn="l" fontAlgn="t"/>
                      <a:r>
                        <a:rPr lang="en-IN" b="0" dirty="0">
                          <a:effectLst/>
                        </a:rPr>
                        <a:t>IIIC</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a:effectLst/>
                        </a:rPr>
                        <a:t>Involvement of pelvic and/or para‐aortic lymph nodes, irrespective of tumor size and extent (with r and p notations)</a:t>
                      </a:r>
                      <a:r>
                        <a:rPr lang="en-IN" b="0" u="none" strike="noStrike">
                          <a:solidFill>
                            <a:srgbClr val="005274"/>
                          </a:solidFill>
                          <a:effectLst/>
                          <a:hlinkClick r:id="rId4" tooltip="Link to note"/>
                        </a:rPr>
                        <a:t>c</a:t>
                      </a:r>
                      <a:endParaRPr lang="en-IN" b="0">
                        <a:effectLst/>
                      </a:endParaRP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0">
                <a:tc>
                  <a:txBody>
                    <a:bodyPr/>
                    <a:lstStyle/>
                    <a:p>
                      <a:pPr algn="l" fontAlgn="t"/>
                      <a:r>
                        <a:rPr lang="en-IN" b="0">
                          <a:effectLst/>
                        </a:rPr>
                        <a:t>IIIC1</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dirty="0">
                          <a:solidFill>
                            <a:srgbClr val="FF0000"/>
                          </a:solidFill>
                          <a:effectLst/>
                        </a:rPr>
                        <a:t>Pelvic lymph </a:t>
                      </a:r>
                      <a:r>
                        <a:rPr lang="en-IN" b="0" dirty="0">
                          <a:effectLst/>
                        </a:rPr>
                        <a:t>node metastasis only</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0">
                <a:tc>
                  <a:txBody>
                    <a:bodyPr/>
                    <a:lstStyle/>
                    <a:p>
                      <a:pPr algn="l" fontAlgn="t"/>
                      <a:r>
                        <a:rPr lang="en-IN" b="0">
                          <a:effectLst/>
                        </a:rPr>
                        <a:t>IIIC2</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dirty="0">
                          <a:solidFill>
                            <a:srgbClr val="FF0000"/>
                          </a:solidFill>
                          <a:effectLst/>
                        </a:rPr>
                        <a:t>Para‐aortic </a:t>
                      </a:r>
                      <a:r>
                        <a:rPr lang="en-IN" b="0" dirty="0">
                          <a:effectLst/>
                        </a:rPr>
                        <a:t>lymph node metastasis</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0003356"/>
      </p:ext>
    </p:extLst>
  </p:cSld>
  <p:clrMapOvr>
    <a:masterClrMapping/>
  </p:clrMapOvr>
  <mc:AlternateContent xmlns:mc="http://schemas.openxmlformats.org/markup-compatibility/2006">
    <mc:Choice xmlns:p14="http://schemas.microsoft.com/office/powerpoint/2010/main" Requires="p14">
      <p:transition spd="slow" p14:dur="2000" advTm="70003"/>
    </mc:Choice>
    <mc:Fallback>
      <p:transition spd="slow" advTm="7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4957681"/>
              </p:ext>
            </p:extLst>
          </p:nvPr>
        </p:nvGraphicFramePr>
        <p:xfrm>
          <a:off x="3946439" y="1825625"/>
          <a:ext cx="4299122" cy="4351338"/>
        </p:xfrm>
        <a:graphic>
          <a:graphicData uri="http://schemas.openxmlformats.org/drawingml/2006/table">
            <a:tbl>
              <a:tblPr/>
              <a:tblGrid>
                <a:gridCol w="2149561"/>
                <a:gridCol w="2149561"/>
              </a:tblGrid>
              <a:tr h="3002423">
                <a:tc>
                  <a:txBody>
                    <a:bodyPr/>
                    <a:lstStyle/>
                    <a:p>
                      <a:pPr algn="l" fontAlgn="t"/>
                      <a:r>
                        <a:rPr lang="en-IN" sz="1700" b="0" dirty="0">
                          <a:effectLst/>
                        </a:rPr>
                        <a:t>IV</a:t>
                      </a:r>
                    </a:p>
                  </a:txBody>
                  <a:tcPr marL="87027" marR="87027" marT="87027" marB="4351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700" b="0" dirty="0">
                          <a:effectLst/>
                        </a:rPr>
                        <a:t>The carcinoma has </a:t>
                      </a:r>
                      <a:r>
                        <a:rPr lang="en-IN" sz="1700" b="0" dirty="0">
                          <a:solidFill>
                            <a:srgbClr val="FF0000"/>
                          </a:solidFill>
                          <a:effectLst/>
                        </a:rPr>
                        <a:t>extended beyond the true pelvis or has in</a:t>
                      </a:r>
                      <a:r>
                        <a:rPr lang="en-IN" sz="1700" b="0" dirty="0">
                          <a:effectLst/>
                        </a:rPr>
                        <a:t>volved (biopsy proven) the </a:t>
                      </a:r>
                      <a:r>
                        <a:rPr lang="en-IN" sz="1700" b="0" dirty="0">
                          <a:solidFill>
                            <a:srgbClr val="FF0000"/>
                          </a:solidFill>
                          <a:effectLst/>
                        </a:rPr>
                        <a:t>mucosa</a:t>
                      </a:r>
                      <a:r>
                        <a:rPr lang="en-IN" sz="1700" b="0" dirty="0">
                          <a:effectLst/>
                        </a:rPr>
                        <a:t> of the bladder or rectum. (A bullous </a:t>
                      </a:r>
                      <a:r>
                        <a:rPr lang="en-IN" sz="1700" b="0" dirty="0" err="1">
                          <a:effectLst/>
                        </a:rPr>
                        <a:t>edema</a:t>
                      </a:r>
                      <a:r>
                        <a:rPr lang="en-IN" sz="1700" b="0" dirty="0">
                          <a:effectLst/>
                        </a:rPr>
                        <a:t>, as such, does not permit a case to be allotted to Stage IV)</a:t>
                      </a:r>
                    </a:p>
                  </a:txBody>
                  <a:tcPr marL="87027" marR="87027" marT="87027" marB="4351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652701">
                <a:tc>
                  <a:txBody>
                    <a:bodyPr/>
                    <a:lstStyle/>
                    <a:p>
                      <a:pPr algn="l" fontAlgn="t"/>
                      <a:r>
                        <a:rPr lang="en-IN" sz="1700" b="0">
                          <a:effectLst/>
                        </a:rPr>
                        <a:t>IVA</a:t>
                      </a:r>
                    </a:p>
                  </a:txBody>
                  <a:tcPr marL="87027" marR="87027" marT="87027" marB="4351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700" b="0" dirty="0">
                          <a:effectLst/>
                        </a:rPr>
                        <a:t>Spread to </a:t>
                      </a:r>
                      <a:r>
                        <a:rPr lang="en-IN" sz="1700" b="0" dirty="0">
                          <a:solidFill>
                            <a:srgbClr val="FF0000"/>
                          </a:solidFill>
                          <a:effectLst/>
                        </a:rPr>
                        <a:t>adjacent </a:t>
                      </a:r>
                      <a:r>
                        <a:rPr lang="en-IN" sz="1700" b="0" dirty="0">
                          <a:effectLst/>
                        </a:rPr>
                        <a:t>pelvic organs</a:t>
                      </a:r>
                    </a:p>
                  </a:txBody>
                  <a:tcPr marL="87027" marR="87027" marT="87027" marB="43513">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696214">
                <a:tc>
                  <a:txBody>
                    <a:bodyPr/>
                    <a:lstStyle/>
                    <a:p>
                      <a:pPr algn="l" fontAlgn="t"/>
                      <a:r>
                        <a:rPr lang="en-IN" sz="1700" b="0">
                          <a:effectLst/>
                        </a:rPr>
                        <a:t>IVB</a:t>
                      </a:r>
                    </a:p>
                  </a:txBody>
                  <a:tcPr marL="87027" marR="87027" marT="87027" marB="87027">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sz="1700" b="0" dirty="0">
                          <a:effectLst/>
                        </a:rPr>
                        <a:t>Spread </a:t>
                      </a:r>
                      <a:r>
                        <a:rPr lang="en-IN" sz="1700" b="0" dirty="0">
                          <a:solidFill>
                            <a:srgbClr val="FF0000"/>
                          </a:solidFill>
                          <a:effectLst/>
                        </a:rPr>
                        <a:t>to distant </a:t>
                      </a:r>
                      <a:r>
                        <a:rPr lang="en-IN" sz="1700" b="0" dirty="0">
                          <a:effectLst/>
                        </a:rPr>
                        <a:t>organs</a:t>
                      </a:r>
                    </a:p>
                  </a:txBody>
                  <a:tcPr marL="87027" marR="87027" marT="87027" marB="87027">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46883862"/>
      </p:ext>
    </p:extLst>
  </p:cSld>
  <p:clrMapOvr>
    <a:masterClrMapping/>
  </p:clrMapOvr>
  <mc:AlternateContent xmlns:mc="http://schemas.openxmlformats.org/markup-compatibility/2006">
    <mc:Choice xmlns:p14="http://schemas.microsoft.com/office/powerpoint/2010/main" Requires="p14">
      <p:transition spd="slow" p14:dur="2000" advTm="48149"/>
    </mc:Choice>
    <mc:Fallback>
      <p:transition spd="slow" advTm="4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dirty="0"/>
              <a:t>When in doubt, the </a:t>
            </a:r>
            <a:r>
              <a:rPr lang="en-IN" dirty="0">
                <a:solidFill>
                  <a:srgbClr val="FF0000"/>
                </a:solidFill>
              </a:rPr>
              <a:t>lower </a:t>
            </a:r>
            <a:r>
              <a:rPr lang="en-IN" dirty="0"/>
              <a:t>staging should be assigned.</a:t>
            </a:r>
          </a:p>
          <a:p>
            <a:r>
              <a:rPr lang="en-IN" i="1" baseline="30000" dirty="0"/>
              <a:t>a</a:t>
            </a:r>
            <a:r>
              <a:rPr lang="en-IN" dirty="0"/>
              <a:t> </a:t>
            </a:r>
            <a:r>
              <a:rPr lang="en-IN" dirty="0">
                <a:solidFill>
                  <a:srgbClr val="FF0000"/>
                </a:solidFill>
              </a:rPr>
              <a:t>Imaging and pathology </a:t>
            </a:r>
            <a:r>
              <a:rPr lang="en-IN" dirty="0"/>
              <a:t>can be used, where available, to supplement clinical findings with respect to </a:t>
            </a:r>
            <a:r>
              <a:rPr lang="en-IN" dirty="0" err="1"/>
              <a:t>tumor</a:t>
            </a:r>
            <a:r>
              <a:rPr lang="en-IN" dirty="0"/>
              <a:t> size and extent, in all stages.</a:t>
            </a:r>
          </a:p>
          <a:p>
            <a:r>
              <a:rPr lang="en-IN" i="1" baseline="30000" dirty="0"/>
              <a:t>b</a:t>
            </a:r>
            <a:r>
              <a:rPr lang="en-IN" dirty="0"/>
              <a:t> The involvement of </a:t>
            </a:r>
            <a:r>
              <a:rPr lang="en-IN" dirty="0" smtClean="0">
                <a:solidFill>
                  <a:srgbClr val="FF0000"/>
                </a:solidFill>
              </a:rPr>
              <a:t>vascular/lymphatic spaces </a:t>
            </a:r>
            <a:r>
              <a:rPr lang="en-IN" dirty="0" smtClean="0"/>
              <a:t>does </a:t>
            </a:r>
            <a:r>
              <a:rPr lang="en-IN" dirty="0"/>
              <a:t>not </a:t>
            </a:r>
            <a:r>
              <a:rPr lang="en-IN" dirty="0" smtClean="0"/>
              <a:t>change </a:t>
            </a:r>
            <a:r>
              <a:rPr lang="en-IN" dirty="0"/>
              <a:t>the staging. The lateral extent of the lesion is no longer considered.</a:t>
            </a:r>
          </a:p>
          <a:p>
            <a:r>
              <a:rPr lang="en-IN" i="1" baseline="30000" dirty="0"/>
              <a:t>c</a:t>
            </a:r>
            <a:r>
              <a:rPr lang="en-IN" dirty="0"/>
              <a:t> Adding notation of r (imaging) and p (pathology) to indicate the findings that are used to allocate the case to Stage IIIC. Example: If imaging indicates pelvic lymph node metastasis, the stage allocation would be Stage IIIC1r, and if confirmed by pathologic findings, it would be Stage IIIC1p. The type of imaging modality or pathology technique used should always be documented.</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7742244"/>
      </p:ext>
    </p:extLst>
  </p:cSld>
  <p:clrMapOvr>
    <a:masterClrMapping/>
  </p:clrMapOvr>
  <mc:AlternateContent xmlns:mc="http://schemas.openxmlformats.org/markup-compatibility/2006">
    <mc:Choice xmlns:p14="http://schemas.microsoft.com/office/powerpoint/2010/main" Requires="p14">
      <p:transition spd="slow" p14:dur="2000" advTm="1803"/>
    </mc:Choice>
    <mc:Fallback>
      <p:transition spd="slow" advTm="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In the case of visible lesions, a </a:t>
            </a:r>
            <a:r>
              <a:rPr lang="en-IN" dirty="0">
                <a:solidFill>
                  <a:srgbClr val="FF0000"/>
                </a:solidFill>
              </a:rPr>
              <a:t>punch biopsy </a:t>
            </a:r>
            <a:r>
              <a:rPr lang="en-IN" dirty="0"/>
              <a:t>may generally suffice, but if </a:t>
            </a:r>
            <a:r>
              <a:rPr lang="en-IN" dirty="0">
                <a:solidFill>
                  <a:srgbClr val="FF0000"/>
                </a:solidFill>
              </a:rPr>
              <a:t>not satisfactory </a:t>
            </a:r>
            <a:r>
              <a:rPr lang="en-IN" dirty="0"/>
              <a:t>a small </a:t>
            </a:r>
            <a:r>
              <a:rPr lang="en-IN" dirty="0">
                <a:solidFill>
                  <a:srgbClr val="FF0000"/>
                </a:solidFill>
              </a:rPr>
              <a:t>loop biopsy or cone </a:t>
            </a:r>
            <a:r>
              <a:rPr lang="en-IN" dirty="0"/>
              <a:t>may be required. Clinical assessment is the first step in allocation of staging.</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86445550"/>
      </p:ext>
    </p:extLst>
  </p:cSld>
  <p:clrMapOvr>
    <a:masterClrMapping/>
  </p:clrMapOvr>
  <mc:AlternateContent xmlns:mc="http://schemas.openxmlformats.org/markup-compatibility/2006">
    <mc:Choice xmlns:p14="http://schemas.microsoft.com/office/powerpoint/2010/main" Requires="p14">
      <p:transition spd="slow" p14:dur="2000" advTm="14"/>
    </mc:Choice>
    <mc:Fallback>
      <p:transition spd="slow" advTm="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Imaging evaluation may now be used in addition to clinical examination where resources permit. </a:t>
            </a:r>
            <a:endParaRPr lang="en-IN" dirty="0" smtClean="0"/>
          </a:p>
          <a:p>
            <a:r>
              <a:rPr lang="en-IN" dirty="0" smtClean="0"/>
              <a:t>The </a:t>
            </a:r>
            <a:r>
              <a:rPr lang="en-IN" dirty="0"/>
              <a:t>revised staging permits the use of any of the imaging modalities according to available resources, i.e. </a:t>
            </a:r>
            <a:r>
              <a:rPr lang="en-IN" dirty="0">
                <a:solidFill>
                  <a:srgbClr val="FF0000"/>
                </a:solidFill>
              </a:rPr>
              <a:t>ultrasound, CT, MRI, positron emission tomography (PET), to provide information on </a:t>
            </a:r>
            <a:r>
              <a:rPr lang="en-IN" dirty="0" err="1">
                <a:solidFill>
                  <a:srgbClr val="FF0000"/>
                </a:solidFill>
              </a:rPr>
              <a:t>tumor</a:t>
            </a:r>
            <a:r>
              <a:rPr lang="en-IN" dirty="0">
                <a:solidFill>
                  <a:srgbClr val="FF0000"/>
                </a:solidFill>
              </a:rPr>
              <a:t> size, nodal status, and local or systemic spread</a:t>
            </a:r>
            <a:r>
              <a:rPr lang="en-IN" dirty="0" smtClean="0">
                <a:solidFill>
                  <a:srgbClr val="FF0000"/>
                </a:solidFill>
              </a:rPr>
              <a:t>.</a:t>
            </a:r>
          </a:p>
          <a:p>
            <a:r>
              <a:rPr lang="en-IN" dirty="0" smtClean="0"/>
              <a:t> </a:t>
            </a:r>
            <a:r>
              <a:rPr lang="en-IN" dirty="0"/>
              <a:t>The accuracy of various methods depends on the skill of the operator. </a:t>
            </a:r>
            <a:r>
              <a:rPr lang="en-IN" dirty="0">
                <a:solidFill>
                  <a:srgbClr val="FF0000"/>
                </a:solidFill>
              </a:rPr>
              <a:t>MRI is the best method of radiologic assessment of primary </a:t>
            </a:r>
            <a:r>
              <a:rPr lang="en-IN" dirty="0" err="1">
                <a:solidFill>
                  <a:srgbClr val="FF0000"/>
                </a:solidFill>
              </a:rPr>
              <a:t>tumors</a:t>
            </a:r>
            <a:r>
              <a:rPr lang="en-IN" dirty="0">
                <a:solidFill>
                  <a:srgbClr val="FF0000"/>
                </a:solidFill>
              </a:rPr>
              <a:t> greater than 10 </a:t>
            </a:r>
            <a:r>
              <a:rPr lang="en-IN" dirty="0" smtClean="0">
                <a:solidFill>
                  <a:srgbClr val="FF0000"/>
                </a:solidFill>
              </a:rPr>
              <a:t>mm.</a:t>
            </a:r>
            <a:endParaRPr lang="en-IN"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2198015"/>
      </p:ext>
    </p:extLst>
  </p:cSld>
  <p:clrMapOvr>
    <a:masterClrMapping/>
  </p:clrMapOvr>
  <mc:AlternateContent xmlns:mc="http://schemas.openxmlformats.org/markup-compatibility/2006">
    <mc:Choice xmlns:p14="http://schemas.microsoft.com/office/powerpoint/2010/main" Requires="p14">
      <p:transition spd="slow" p14:dur="2000" advTm="45533"/>
    </mc:Choice>
    <mc:Fallback>
      <p:transition spd="slow" advTm="4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The goal is to identify the most appropriate method and to </a:t>
            </a:r>
            <a:r>
              <a:rPr lang="en-IN" dirty="0">
                <a:solidFill>
                  <a:srgbClr val="FF0000"/>
                </a:solidFill>
              </a:rPr>
              <a:t>avoid dual therapy</a:t>
            </a:r>
            <a:r>
              <a:rPr lang="en-IN" dirty="0"/>
              <a:t> with surgery and radiation as this has the potential to greatly augment morbidity.</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5645292"/>
      </p:ext>
    </p:extLst>
  </p:cSld>
  <p:clrMapOvr>
    <a:masterClrMapping/>
  </p:clrMapOvr>
  <mc:AlternateContent xmlns:mc="http://schemas.openxmlformats.org/markup-compatibility/2006">
    <mc:Choice xmlns:p14="http://schemas.microsoft.com/office/powerpoint/2010/main" Requires="p14">
      <p:transition spd="slow" p14:dur="2000" advTm="184660"/>
    </mc:Choice>
    <mc:Fallback>
      <p:transition spd="slow" advTm="184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cervical </a:t>
            </a:r>
            <a:r>
              <a:rPr lang="en-IN" dirty="0"/>
              <a:t>cancer continues to be one of the most common cancers among females, </a:t>
            </a:r>
            <a:endParaRPr lang="en-IN" dirty="0" smtClean="0"/>
          </a:p>
          <a:p>
            <a:r>
              <a:rPr lang="en-IN" dirty="0" smtClean="0"/>
              <a:t>being </a:t>
            </a:r>
            <a:r>
              <a:rPr lang="en-IN" dirty="0"/>
              <a:t>the fourth most common after breast, colorectal, and </a:t>
            </a:r>
            <a:endParaRPr lang="en-IN" dirty="0" smtClean="0"/>
          </a:p>
          <a:p>
            <a:r>
              <a:rPr lang="en-IN" dirty="0" smtClean="0"/>
              <a:t>lung </a:t>
            </a:r>
            <a:r>
              <a:rPr lang="en-IN" dirty="0"/>
              <a:t>cancer. </a:t>
            </a:r>
            <a:endParaRPr lang="en-IN" dirty="0"/>
          </a:p>
          <a:p>
            <a:endParaRPr lang="en-IN"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42694871"/>
      </p:ext>
    </p:extLst>
  </p:cSld>
  <p:clrMapOvr>
    <a:masterClrMapping/>
  </p:clrMapOvr>
  <mc:AlternateContent xmlns:mc="http://schemas.openxmlformats.org/markup-compatibility/2006">
    <mc:Choice xmlns:p14="http://schemas.microsoft.com/office/powerpoint/2010/main" Requires="p14">
      <p:transition spd="slow" p14:dur="2000" advTm="14008"/>
    </mc:Choice>
    <mc:Fallback>
      <p:transition spd="slow" advTm="1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 </a:t>
            </a:r>
            <a:r>
              <a:rPr lang="en-IN" dirty="0" smtClean="0"/>
              <a:t>, </a:t>
            </a:r>
            <a:r>
              <a:rPr lang="en-IN" dirty="0"/>
              <a:t>in patients with frank invasive carcinoma, a </a:t>
            </a:r>
            <a:r>
              <a:rPr lang="en-IN" dirty="0">
                <a:solidFill>
                  <a:srgbClr val="FF0000"/>
                </a:solidFill>
              </a:rPr>
              <a:t>chest X‐ray, </a:t>
            </a:r>
            <a:r>
              <a:rPr lang="en-IN" dirty="0"/>
              <a:t>and assessment of </a:t>
            </a:r>
            <a:r>
              <a:rPr lang="en-IN" dirty="0" err="1"/>
              <a:t>hydronephrosis</a:t>
            </a:r>
            <a:r>
              <a:rPr lang="en-IN" dirty="0"/>
              <a:t> (with renal ultrasound, intravenous pyelography, CT, or MRI) should be done</a:t>
            </a:r>
            <a:r>
              <a:rPr lang="en-IN" dirty="0" smtClean="0"/>
              <a:t>.</a:t>
            </a:r>
          </a:p>
          <a:p>
            <a:r>
              <a:rPr lang="en-IN" dirty="0" smtClean="0"/>
              <a:t> </a:t>
            </a:r>
            <a:r>
              <a:rPr lang="en-IN" dirty="0"/>
              <a:t>The bladder and rectum are evaluated by </a:t>
            </a:r>
            <a:r>
              <a:rPr lang="en-IN" dirty="0" smtClean="0">
                <a:solidFill>
                  <a:srgbClr val="FF0000"/>
                </a:solidFill>
              </a:rPr>
              <a:t>cystoscopy and </a:t>
            </a:r>
            <a:r>
              <a:rPr lang="en-IN" dirty="0" err="1" smtClean="0">
                <a:solidFill>
                  <a:srgbClr val="FF0000"/>
                </a:solidFill>
              </a:rPr>
              <a:t>sigmoidoscopy</a:t>
            </a:r>
            <a:r>
              <a:rPr lang="en-IN" dirty="0" smtClean="0">
                <a:solidFill>
                  <a:srgbClr val="FF0000"/>
                </a:solidFill>
              </a:rPr>
              <a:t> only </a:t>
            </a:r>
            <a:r>
              <a:rPr lang="en-IN" dirty="0" smtClean="0"/>
              <a:t>if </a:t>
            </a:r>
            <a:r>
              <a:rPr lang="en-IN" dirty="0"/>
              <a:t>the </a:t>
            </a:r>
            <a:r>
              <a:rPr lang="en-IN" dirty="0" smtClean="0"/>
              <a:t>patient </a:t>
            </a:r>
            <a:r>
              <a:rPr lang="en-IN" dirty="0"/>
              <a:t>is </a:t>
            </a:r>
            <a:r>
              <a:rPr lang="en-IN" dirty="0">
                <a:solidFill>
                  <a:srgbClr val="FF0000"/>
                </a:solidFill>
              </a:rPr>
              <a:t>clinically symptomatic</a:t>
            </a:r>
            <a:r>
              <a:rPr lang="en-IN" dirty="0"/>
              <a:t>. </a:t>
            </a:r>
            <a:endParaRPr lang="en-IN" dirty="0" smtClean="0"/>
          </a:p>
          <a:p>
            <a:r>
              <a:rPr lang="en-IN" dirty="0" smtClean="0"/>
              <a:t>Cystoscopy </a:t>
            </a:r>
            <a:r>
              <a:rPr lang="en-IN" dirty="0"/>
              <a:t>is also recommended in cases of a barrel‐shaped </a:t>
            </a:r>
            <a:r>
              <a:rPr lang="en-IN" dirty="0" err="1"/>
              <a:t>endocervical</a:t>
            </a:r>
            <a:r>
              <a:rPr lang="en-IN" dirty="0"/>
              <a:t> growth and in cases where the growth has extended to the anterior vaginal wall. </a:t>
            </a:r>
            <a:r>
              <a:rPr lang="en-IN" dirty="0">
                <a:solidFill>
                  <a:srgbClr val="FF0000"/>
                </a:solidFill>
              </a:rPr>
              <a:t>Suspected bladder or rectal involvement should be confirmed by biopsy and histologic evidence</a:t>
            </a:r>
            <a:r>
              <a:rPr lang="en-IN" dirty="0"/>
              <a:t>. Bullous </a:t>
            </a:r>
            <a:r>
              <a:rPr lang="en-IN" dirty="0" err="1"/>
              <a:t>edema</a:t>
            </a:r>
            <a:r>
              <a:rPr lang="en-IN" dirty="0"/>
              <a:t> alone does not warrant a case to be allocated to Stage IV</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57529686"/>
      </p:ext>
    </p:extLst>
  </p:cSld>
  <p:clrMapOvr>
    <a:masterClrMapping/>
  </p:clrMapOvr>
  <mc:AlternateContent xmlns:mc="http://schemas.openxmlformats.org/markup-compatibility/2006">
    <mc:Choice xmlns:p14="http://schemas.microsoft.com/office/powerpoint/2010/main" Requires="p14">
      <p:transition spd="slow" p14:dur="2000" advTm="906"/>
    </mc:Choice>
    <mc:Fallback>
      <p:transition spd="slow" advTm="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Management of cervical cancer is primarily by </a:t>
            </a:r>
            <a:r>
              <a:rPr lang="en-IN" dirty="0">
                <a:solidFill>
                  <a:srgbClr val="FF0000"/>
                </a:solidFill>
              </a:rPr>
              <a:t>surgery or radiation therapy, with chemotherapy a valuable adjunct</a:t>
            </a:r>
            <a:r>
              <a:rPr lang="en-IN" dirty="0" smtClean="0"/>
              <a:t>.</a:t>
            </a:r>
          </a:p>
          <a:p>
            <a:r>
              <a:rPr lang="en-IN" dirty="0"/>
              <a:t> Surgical management</a:t>
            </a:r>
          </a:p>
          <a:p>
            <a:r>
              <a:rPr lang="en-IN" dirty="0">
                <a:solidFill>
                  <a:srgbClr val="FF0000"/>
                </a:solidFill>
              </a:rPr>
              <a:t>Surgery is suitable for early </a:t>
            </a:r>
            <a:r>
              <a:rPr lang="en-IN" dirty="0"/>
              <a:t>stages, where cervical </a:t>
            </a:r>
            <a:r>
              <a:rPr lang="en-IN" dirty="0" err="1"/>
              <a:t>conization</a:t>
            </a:r>
            <a:r>
              <a:rPr lang="en-IN" dirty="0"/>
              <a:t>, total simple hysterectomy, or radical hysterectomy may be selected according to the stage of disease and extent of spread of cervical cancer. Table </a:t>
            </a:r>
            <a:r>
              <a:rPr lang="en-IN" b="1" u="sng" dirty="0">
                <a:hlinkClick r:id="rId4" tooltip="Link to table"/>
              </a:rPr>
              <a:t>2</a:t>
            </a:r>
            <a:r>
              <a:rPr lang="en-IN" dirty="0"/>
              <a:t> shows the types of radical hysterectomy. In Stage IVA, there is a place for pelvic </a:t>
            </a:r>
            <a:r>
              <a:rPr lang="en-IN" dirty="0" err="1"/>
              <a:t>exenteration</a:t>
            </a:r>
            <a:r>
              <a:rPr lang="en-IN" dirty="0"/>
              <a:t> in selected cases.</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9547814"/>
      </p:ext>
    </p:extLst>
  </p:cSld>
  <p:clrMapOvr>
    <a:masterClrMapping/>
  </p:clrMapOvr>
  <mc:AlternateContent xmlns:mc="http://schemas.openxmlformats.org/markup-compatibility/2006">
    <mc:Choice xmlns:p14="http://schemas.microsoft.com/office/powerpoint/2010/main" Requires="p14">
      <p:transition spd="slow" p14:dur="2000" advTm="129560"/>
    </mc:Choice>
    <mc:Fallback>
      <p:transition spd="slow" advTm="129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3837432" y="2629694"/>
          <a:ext cx="4517136" cy="2743200"/>
        </p:xfrm>
        <a:graphic>
          <a:graphicData uri="http://schemas.openxmlformats.org/drawingml/2006/table">
            <a:tbl>
              <a:tblPr/>
              <a:tblGrid>
                <a:gridCol w="1129284"/>
                <a:gridCol w="1129284"/>
                <a:gridCol w="1129284"/>
                <a:gridCol w="1129284"/>
              </a:tblGrid>
              <a:tr h="0">
                <a:tc>
                  <a:txBody>
                    <a:bodyPr/>
                    <a:lstStyle/>
                    <a:p>
                      <a:pPr algn="l" fontAlgn="t"/>
                      <a:r>
                        <a:rPr lang="en-IN" b="0">
                          <a:effectLst/>
                        </a:rPr>
                        <a:t>Piver and Rutledge Classification</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a:effectLst/>
                        </a:rPr>
                        <a:t>Type I</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a:effectLst/>
                        </a:rPr>
                        <a:t>Type II</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a:effectLst/>
                        </a:rPr>
                        <a:t>Type III</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r h="0">
                <a:tc>
                  <a:txBody>
                    <a:bodyPr/>
                    <a:lstStyle/>
                    <a:p>
                      <a:pPr algn="l" fontAlgn="t"/>
                      <a:r>
                        <a:rPr lang="en-IN" b="0">
                          <a:effectLst/>
                        </a:rPr>
                        <a:t>Querleu and Morrow classification</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a:effectLst/>
                        </a:rPr>
                        <a:t>Type A</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a:effectLst/>
                        </a:rPr>
                        <a:t>Type B</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c>
                  <a:txBody>
                    <a:bodyPr/>
                    <a:lstStyle/>
                    <a:p>
                      <a:pPr algn="l" fontAlgn="t"/>
                      <a:r>
                        <a:rPr lang="en-IN" b="0" dirty="0">
                          <a:effectLst/>
                        </a:rPr>
                        <a:t>Type C</a:t>
                      </a:r>
                    </a:p>
                  </a:txBody>
                  <a:tcPr marT="91440">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solidFill>
                      <a:srgbClr val="FFFFFF"/>
                    </a:solidFill>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94607533"/>
      </p:ext>
    </p:extLst>
  </p:cSld>
  <p:clrMapOvr>
    <a:masterClrMapping/>
  </p:clrMapOvr>
  <mc:AlternateContent xmlns:mc="http://schemas.openxmlformats.org/markup-compatibility/2006">
    <mc:Choice xmlns:p14="http://schemas.microsoft.com/office/powerpoint/2010/main" Requires="p14">
      <p:transition spd="slow" p14:dur="2000" advTm="24546"/>
    </mc:Choice>
    <mc:Fallback>
      <p:transition spd="slow" advTm="2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2333564" y="1810161"/>
          <a:ext cx="7524872" cy="4382267"/>
        </p:xfrm>
        <a:graphic>
          <a:graphicData uri="http://schemas.openxmlformats.org/drawingml/2006/table">
            <a:tbl>
              <a:tblPr/>
              <a:tblGrid>
                <a:gridCol w="1881218"/>
                <a:gridCol w="1881218"/>
                <a:gridCol w="1881218"/>
                <a:gridCol w="1881218"/>
              </a:tblGrid>
              <a:tr h="490752">
                <a:tc>
                  <a:txBody>
                    <a:bodyPr/>
                    <a:lstStyle/>
                    <a:p>
                      <a:pPr algn="l" fontAlgn="t"/>
                      <a:r>
                        <a:rPr lang="en-IN" sz="1300" b="0">
                          <a:effectLst/>
                        </a:rPr>
                        <a:t>Indication</a:t>
                      </a:r>
                    </a:p>
                  </a:txBody>
                  <a:tcPr marL="65434" marR="65434" marT="65434" marB="32717">
                    <a:lnL>
                      <a:noFill/>
                    </a:lnL>
                    <a:lnR>
                      <a:noFill/>
                    </a:lnR>
                    <a:lnT>
                      <a:noFill/>
                    </a:lnT>
                    <a:lnB>
                      <a:noFill/>
                    </a:lnB>
                  </a:tcPr>
                </a:tc>
                <a:tc>
                  <a:txBody>
                    <a:bodyPr/>
                    <a:lstStyle/>
                    <a:p>
                      <a:pPr algn="l" fontAlgn="t"/>
                      <a:r>
                        <a:rPr lang="en-IN" sz="1300" b="0">
                          <a:effectLst/>
                        </a:rPr>
                        <a:t>Stage IA1</a:t>
                      </a:r>
                    </a:p>
                  </a:txBody>
                  <a:tcPr marL="65434" marR="65434" marT="65434" marB="32717">
                    <a:lnL>
                      <a:noFill/>
                    </a:lnL>
                    <a:lnR>
                      <a:noFill/>
                    </a:lnR>
                    <a:lnT>
                      <a:noFill/>
                    </a:lnT>
                    <a:lnB>
                      <a:noFill/>
                    </a:lnB>
                  </a:tcPr>
                </a:tc>
                <a:tc>
                  <a:txBody>
                    <a:bodyPr/>
                    <a:lstStyle/>
                    <a:p>
                      <a:pPr algn="l" fontAlgn="t"/>
                      <a:r>
                        <a:rPr lang="pt-BR" sz="1300" b="0">
                          <a:effectLst/>
                        </a:rPr>
                        <a:t>Type IA1 with LVSI. IA2</a:t>
                      </a:r>
                    </a:p>
                  </a:txBody>
                  <a:tcPr marL="65434" marR="65434" marT="65434" marB="32717">
                    <a:lnL>
                      <a:noFill/>
                    </a:lnL>
                    <a:lnR>
                      <a:noFill/>
                    </a:lnR>
                    <a:lnT>
                      <a:noFill/>
                    </a:lnT>
                    <a:lnB>
                      <a:noFill/>
                    </a:lnB>
                  </a:tcPr>
                </a:tc>
                <a:tc>
                  <a:txBody>
                    <a:bodyPr/>
                    <a:lstStyle/>
                    <a:p>
                      <a:pPr algn="l" fontAlgn="t"/>
                      <a:r>
                        <a:rPr lang="en-IN" sz="1300" b="0">
                          <a:effectLst/>
                        </a:rPr>
                        <a:t>Stage IB1 and IB2, selected Stage IIA</a:t>
                      </a:r>
                    </a:p>
                  </a:txBody>
                  <a:tcPr marL="65434" marR="65434" marT="65434" marB="32717">
                    <a:lnL>
                      <a:noFill/>
                    </a:lnL>
                    <a:lnR>
                      <a:noFill/>
                    </a:lnR>
                    <a:lnT>
                      <a:noFill/>
                    </a:lnT>
                    <a:lnB>
                      <a:noFill/>
                    </a:lnB>
                  </a:tcPr>
                </a:tc>
              </a:tr>
              <a:tr h="294451">
                <a:tc>
                  <a:txBody>
                    <a:bodyPr/>
                    <a:lstStyle/>
                    <a:p>
                      <a:pPr algn="l" fontAlgn="t"/>
                      <a:r>
                        <a:rPr lang="en-IN" sz="1300" b="0">
                          <a:effectLst/>
                        </a:rPr>
                        <a:t>Uterus and cervix</a:t>
                      </a:r>
                    </a:p>
                  </a:txBody>
                  <a:tcPr marL="65434" marR="65434" marT="65434" marB="32717">
                    <a:lnL>
                      <a:noFill/>
                    </a:lnL>
                    <a:lnR>
                      <a:noFill/>
                    </a:lnR>
                    <a:lnT>
                      <a:noFill/>
                    </a:lnT>
                    <a:lnB>
                      <a:noFill/>
                    </a:lnB>
                  </a:tcPr>
                </a:tc>
                <a:tc>
                  <a:txBody>
                    <a:bodyPr/>
                    <a:lstStyle/>
                    <a:p>
                      <a:pPr algn="l" fontAlgn="t"/>
                      <a:r>
                        <a:rPr lang="en-IN" sz="1300" b="0">
                          <a:effectLst/>
                        </a:rPr>
                        <a:t>Removed</a:t>
                      </a:r>
                    </a:p>
                  </a:txBody>
                  <a:tcPr marL="65434" marR="65434" marT="65434" marB="32717">
                    <a:lnL>
                      <a:noFill/>
                    </a:lnL>
                    <a:lnR>
                      <a:noFill/>
                    </a:lnR>
                    <a:lnT>
                      <a:noFill/>
                    </a:lnT>
                    <a:lnB>
                      <a:noFill/>
                    </a:lnB>
                  </a:tcPr>
                </a:tc>
                <a:tc>
                  <a:txBody>
                    <a:bodyPr/>
                    <a:lstStyle/>
                    <a:p>
                      <a:pPr algn="l" fontAlgn="t"/>
                      <a:r>
                        <a:rPr lang="en-IN" sz="1300" b="0">
                          <a:effectLst/>
                        </a:rPr>
                        <a:t>Removed</a:t>
                      </a:r>
                    </a:p>
                  </a:txBody>
                  <a:tcPr marL="65434" marR="65434" marT="65434" marB="32717">
                    <a:lnL>
                      <a:noFill/>
                    </a:lnL>
                    <a:lnR>
                      <a:noFill/>
                    </a:lnR>
                    <a:lnT>
                      <a:noFill/>
                    </a:lnT>
                    <a:lnB>
                      <a:noFill/>
                    </a:lnB>
                  </a:tcPr>
                </a:tc>
                <a:tc>
                  <a:txBody>
                    <a:bodyPr/>
                    <a:lstStyle/>
                    <a:p>
                      <a:pPr algn="l" fontAlgn="t"/>
                      <a:r>
                        <a:rPr lang="en-IN" sz="1300" b="0">
                          <a:effectLst/>
                        </a:rPr>
                        <a:t>Removed</a:t>
                      </a:r>
                    </a:p>
                  </a:txBody>
                  <a:tcPr marL="65434" marR="65434" marT="65434" marB="32717">
                    <a:lnL>
                      <a:noFill/>
                    </a:lnL>
                    <a:lnR>
                      <a:noFill/>
                    </a:lnR>
                    <a:lnT>
                      <a:noFill/>
                    </a:lnT>
                    <a:lnB>
                      <a:noFill/>
                    </a:lnB>
                  </a:tcPr>
                </a:tc>
              </a:tr>
              <a:tr h="294451">
                <a:tc>
                  <a:txBody>
                    <a:bodyPr/>
                    <a:lstStyle/>
                    <a:p>
                      <a:pPr algn="l" fontAlgn="t"/>
                      <a:r>
                        <a:rPr lang="en-IN" sz="1300" b="0">
                          <a:effectLst/>
                        </a:rPr>
                        <a:t>Ovaries</a:t>
                      </a:r>
                    </a:p>
                  </a:txBody>
                  <a:tcPr marL="65434" marR="65434" marT="65434" marB="32717">
                    <a:lnL>
                      <a:noFill/>
                    </a:lnL>
                    <a:lnR>
                      <a:noFill/>
                    </a:lnR>
                    <a:lnT>
                      <a:noFill/>
                    </a:lnT>
                    <a:lnB>
                      <a:noFill/>
                    </a:lnB>
                  </a:tcPr>
                </a:tc>
                <a:tc>
                  <a:txBody>
                    <a:bodyPr/>
                    <a:lstStyle/>
                    <a:p>
                      <a:pPr algn="l" fontAlgn="t"/>
                      <a:r>
                        <a:rPr lang="en-IN" sz="1300" b="0">
                          <a:effectLst/>
                        </a:rPr>
                        <a:t>Optional removal</a:t>
                      </a:r>
                    </a:p>
                  </a:txBody>
                  <a:tcPr marL="65434" marR="65434" marT="65434" marB="32717">
                    <a:lnL>
                      <a:noFill/>
                    </a:lnL>
                    <a:lnR>
                      <a:noFill/>
                    </a:lnR>
                    <a:lnT>
                      <a:noFill/>
                    </a:lnT>
                    <a:lnB>
                      <a:noFill/>
                    </a:lnB>
                  </a:tcPr>
                </a:tc>
                <a:tc>
                  <a:txBody>
                    <a:bodyPr/>
                    <a:lstStyle/>
                    <a:p>
                      <a:pPr algn="l" fontAlgn="t"/>
                      <a:r>
                        <a:rPr lang="en-IN" sz="1300" b="0">
                          <a:effectLst/>
                        </a:rPr>
                        <a:t>Optional removal</a:t>
                      </a:r>
                    </a:p>
                  </a:txBody>
                  <a:tcPr marL="65434" marR="65434" marT="65434" marB="32717">
                    <a:lnL>
                      <a:noFill/>
                    </a:lnL>
                    <a:lnR>
                      <a:noFill/>
                    </a:lnR>
                    <a:lnT>
                      <a:noFill/>
                    </a:lnT>
                    <a:lnB>
                      <a:noFill/>
                    </a:lnB>
                  </a:tcPr>
                </a:tc>
                <a:tc>
                  <a:txBody>
                    <a:bodyPr/>
                    <a:lstStyle/>
                    <a:p>
                      <a:pPr algn="l" fontAlgn="t"/>
                      <a:r>
                        <a:rPr lang="en-IN" sz="1300" b="0">
                          <a:effectLst/>
                        </a:rPr>
                        <a:t>Optional removal</a:t>
                      </a:r>
                    </a:p>
                  </a:txBody>
                  <a:tcPr marL="65434" marR="65434" marT="65434" marB="32717">
                    <a:lnL>
                      <a:noFill/>
                    </a:lnL>
                    <a:lnR>
                      <a:noFill/>
                    </a:lnR>
                    <a:lnT>
                      <a:noFill/>
                    </a:lnT>
                    <a:lnB>
                      <a:noFill/>
                    </a:lnB>
                  </a:tcPr>
                </a:tc>
              </a:tr>
              <a:tr h="490752">
                <a:tc>
                  <a:txBody>
                    <a:bodyPr/>
                    <a:lstStyle/>
                    <a:p>
                      <a:pPr algn="l" fontAlgn="t"/>
                      <a:r>
                        <a:rPr lang="en-IN" sz="1300" b="0">
                          <a:effectLst/>
                        </a:rPr>
                        <a:t>Vaginal margin</a:t>
                      </a:r>
                    </a:p>
                  </a:txBody>
                  <a:tcPr marL="65434" marR="65434" marT="65434" marB="32717">
                    <a:lnL>
                      <a:noFill/>
                    </a:lnL>
                    <a:lnR>
                      <a:noFill/>
                    </a:lnR>
                    <a:lnT>
                      <a:noFill/>
                    </a:lnT>
                    <a:lnB>
                      <a:noFill/>
                    </a:lnB>
                  </a:tcPr>
                </a:tc>
                <a:tc>
                  <a:txBody>
                    <a:bodyPr/>
                    <a:lstStyle/>
                    <a:p>
                      <a:pPr algn="l" fontAlgn="t"/>
                      <a:r>
                        <a:rPr lang="en-IN" sz="1300" b="0">
                          <a:effectLst/>
                        </a:rPr>
                        <a:t>None</a:t>
                      </a:r>
                    </a:p>
                  </a:txBody>
                  <a:tcPr marL="65434" marR="65434" marT="65434" marB="32717">
                    <a:lnL>
                      <a:noFill/>
                    </a:lnL>
                    <a:lnR>
                      <a:noFill/>
                    </a:lnR>
                    <a:lnT>
                      <a:noFill/>
                    </a:lnT>
                    <a:lnB>
                      <a:noFill/>
                    </a:lnB>
                  </a:tcPr>
                </a:tc>
                <a:tc>
                  <a:txBody>
                    <a:bodyPr/>
                    <a:lstStyle/>
                    <a:p>
                      <a:pPr algn="l" fontAlgn="t"/>
                      <a:r>
                        <a:rPr lang="en-IN" sz="1300" b="0">
                          <a:effectLst/>
                        </a:rPr>
                        <a:t>1–2 cm</a:t>
                      </a:r>
                    </a:p>
                  </a:txBody>
                  <a:tcPr marL="65434" marR="65434" marT="65434" marB="32717">
                    <a:lnL>
                      <a:noFill/>
                    </a:lnL>
                    <a:lnR>
                      <a:noFill/>
                    </a:lnR>
                    <a:lnT>
                      <a:noFill/>
                    </a:lnT>
                    <a:lnB>
                      <a:noFill/>
                    </a:lnB>
                  </a:tcPr>
                </a:tc>
                <a:tc>
                  <a:txBody>
                    <a:bodyPr/>
                    <a:lstStyle/>
                    <a:p>
                      <a:pPr algn="l" fontAlgn="t"/>
                      <a:r>
                        <a:rPr lang="en-IN" sz="1300" b="0">
                          <a:effectLst/>
                        </a:rPr>
                        <a:t>Upper one‐quarter to one‐third</a:t>
                      </a:r>
                    </a:p>
                  </a:txBody>
                  <a:tcPr marL="65434" marR="65434" marT="65434" marB="32717">
                    <a:lnL>
                      <a:noFill/>
                    </a:lnL>
                    <a:lnR>
                      <a:noFill/>
                    </a:lnR>
                    <a:lnT>
                      <a:noFill/>
                    </a:lnT>
                    <a:lnB>
                      <a:noFill/>
                    </a:lnB>
                  </a:tcPr>
                </a:tc>
              </a:tr>
              <a:tr h="490752">
                <a:tc>
                  <a:txBody>
                    <a:bodyPr/>
                    <a:lstStyle/>
                    <a:p>
                      <a:pPr algn="l" fontAlgn="t"/>
                      <a:r>
                        <a:rPr lang="en-IN" sz="1300" b="0">
                          <a:effectLst/>
                        </a:rPr>
                        <a:t>Ureters</a:t>
                      </a:r>
                    </a:p>
                  </a:txBody>
                  <a:tcPr marL="65434" marR="65434" marT="65434" marB="32717">
                    <a:lnL>
                      <a:noFill/>
                    </a:lnL>
                    <a:lnR>
                      <a:noFill/>
                    </a:lnR>
                    <a:lnT>
                      <a:noFill/>
                    </a:lnT>
                    <a:lnB>
                      <a:noFill/>
                    </a:lnB>
                  </a:tcPr>
                </a:tc>
                <a:tc>
                  <a:txBody>
                    <a:bodyPr/>
                    <a:lstStyle/>
                    <a:p>
                      <a:pPr algn="l" fontAlgn="t"/>
                      <a:r>
                        <a:rPr lang="en-IN" sz="1300" b="0">
                          <a:effectLst/>
                        </a:rPr>
                        <a:t>Not mobilized</a:t>
                      </a:r>
                    </a:p>
                  </a:txBody>
                  <a:tcPr marL="65434" marR="65434" marT="65434" marB="32717">
                    <a:lnL>
                      <a:noFill/>
                    </a:lnL>
                    <a:lnR>
                      <a:noFill/>
                    </a:lnR>
                    <a:lnT>
                      <a:noFill/>
                    </a:lnT>
                    <a:lnB>
                      <a:noFill/>
                    </a:lnB>
                  </a:tcPr>
                </a:tc>
                <a:tc>
                  <a:txBody>
                    <a:bodyPr/>
                    <a:lstStyle/>
                    <a:p>
                      <a:pPr algn="l" fontAlgn="t"/>
                      <a:r>
                        <a:rPr lang="en-IN" sz="1300" b="0">
                          <a:effectLst/>
                        </a:rPr>
                        <a:t>Tunnel through broad ligament</a:t>
                      </a:r>
                    </a:p>
                  </a:txBody>
                  <a:tcPr marL="65434" marR="65434" marT="65434" marB="32717">
                    <a:lnL>
                      <a:noFill/>
                    </a:lnL>
                    <a:lnR>
                      <a:noFill/>
                    </a:lnR>
                    <a:lnT>
                      <a:noFill/>
                    </a:lnT>
                    <a:lnB>
                      <a:noFill/>
                    </a:lnB>
                  </a:tcPr>
                </a:tc>
                <a:tc>
                  <a:txBody>
                    <a:bodyPr/>
                    <a:lstStyle/>
                    <a:p>
                      <a:pPr algn="l" fontAlgn="t"/>
                      <a:r>
                        <a:rPr lang="en-IN" sz="1300" b="0">
                          <a:effectLst/>
                        </a:rPr>
                        <a:t>Tunnel through broad ligament</a:t>
                      </a:r>
                    </a:p>
                  </a:txBody>
                  <a:tcPr marL="65434" marR="65434" marT="65434" marB="32717">
                    <a:lnL>
                      <a:noFill/>
                    </a:lnL>
                    <a:lnR>
                      <a:noFill/>
                    </a:lnR>
                    <a:lnT>
                      <a:noFill/>
                    </a:lnT>
                    <a:lnB>
                      <a:noFill/>
                    </a:lnB>
                  </a:tcPr>
                </a:tc>
              </a:tr>
              <a:tr h="490752">
                <a:tc>
                  <a:txBody>
                    <a:bodyPr/>
                    <a:lstStyle/>
                    <a:p>
                      <a:pPr algn="l" fontAlgn="t"/>
                      <a:r>
                        <a:rPr lang="en-IN" sz="1300" b="0">
                          <a:effectLst/>
                        </a:rPr>
                        <a:t>Cardinal ligaments</a:t>
                      </a:r>
                    </a:p>
                  </a:txBody>
                  <a:tcPr marL="65434" marR="65434" marT="65434" marB="32717">
                    <a:lnL>
                      <a:noFill/>
                    </a:lnL>
                    <a:lnR>
                      <a:noFill/>
                    </a:lnR>
                    <a:lnT>
                      <a:noFill/>
                    </a:lnT>
                    <a:lnB>
                      <a:noFill/>
                    </a:lnB>
                  </a:tcPr>
                </a:tc>
                <a:tc>
                  <a:txBody>
                    <a:bodyPr/>
                    <a:lstStyle/>
                    <a:p>
                      <a:pPr algn="l" fontAlgn="t"/>
                      <a:r>
                        <a:rPr lang="en-IN" sz="1300" b="0">
                          <a:effectLst/>
                        </a:rPr>
                        <a:t>Divided at uterine and cervical border</a:t>
                      </a:r>
                    </a:p>
                  </a:txBody>
                  <a:tcPr marL="65434" marR="65434" marT="65434" marB="32717">
                    <a:lnL>
                      <a:noFill/>
                    </a:lnL>
                    <a:lnR>
                      <a:noFill/>
                    </a:lnR>
                    <a:lnT>
                      <a:noFill/>
                    </a:lnT>
                    <a:lnB>
                      <a:noFill/>
                    </a:lnB>
                  </a:tcPr>
                </a:tc>
                <a:tc>
                  <a:txBody>
                    <a:bodyPr/>
                    <a:lstStyle/>
                    <a:p>
                      <a:pPr algn="l" fontAlgn="t"/>
                      <a:r>
                        <a:rPr lang="en-IN" sz="1300" b="0">
                          <a:effectLst/>
                        </a:rPr>
                        <a:t>Divided where ureter transits broad ligaments</a:t>
                      </a:r>
                    </a:p>
                  </a:txBody>
                  <a:tcPr marL="65434" marR="65434" marT="65434" marB="32717">
                    <a:lnL>
                      <a:noFill/>
                    </a:lnL>
                    <a:lnR>
                      <a:noFill/>
                    </a:lnR>
                    <a:lnT>
                      <a:noFill/>
                    </a:lnT>
                    <a:lnB>
                      <a:noFill/>
                    </a:lnB>
                  </a:tcPr>
                </a:tc>
                <a:tc>
                  <a:txBody>
                    <a:bodyPr/>
                    <a:lstStyle/>
                    <a:p>
                      <a:pPr algn="l" fontAlgn="t"/>
                      <a:r>
                        <a:rPr lang="en-IN" sz="1300" b="0">
                          <a:effectLst/>
                        </a:rPr>
                        <a:t>Divided at pelvic side wall</a:t>
                      </a:r>
                    </a:p>
                  </a:txBody>
                  <a:tcPr marL="65434" marR="65434" marT="65434" marB="32717">
                    <a:lnL>
                      <a:noFill/>
                    </a:lnL>
                    <a:lnR>
                      <a:noFill/>
                    </a:lnR>
                    <a:lnT>
                      <a:noFill/>
                    </a:lnT>
                    <a:lnB>
                      <a:noFill/>
                    </a:lnB>
                  </a:tcPr>
                </a:tc>
              </a:tr>
              <a:tr h="294451">
                <a:tc>
                  <a:txBody>
                    <a:bodyPr/>
                    <a:lstStyle/>
                    <a:p>
                      <a:pPr algn="l" fontAlgn="t"/>
                      <a:r>
                        <a:rPr lang="en-IN" sz="1300" b="0">
                          <a:effectLst/>
                        </a:rPr>
                        <a:t>Uterosacral ligaments</a:t>
                      </a:r>
                    </a:p>
                  </a:txBody>
                  <a:tcPr marL="65434" marR="65434" marT="65434" marB="32717">
                    <a:lnL>
                      <a:noFill/>
                    </a:lnL>
                    <a:lnR>
                      <a:noFill/>
                    </a:lnR>
                    <a:lnT>
                      <a:noFill/>
                    </a:lnT>
                    <a:lnB>
                      <a:noFill/>
                    </a:lnB>
                  </a:tcPr>
                </a:tc>
                <a:tc>
                  <a:txBody>
                    <a:bodyPr/>
                    <a:lstStyle/>
                    <a:p>
                      <a:pPr algn="l" fontAlgn="t"/>
                      <a:r>
                        <a:rPr lang="en-IN" sz="1300" b="0">
                          <a:effectLst/>
                        </a:rPr>
                        <a:t>Divided at cervical border</a:t>
                      </a:r>
                    </a:p>
                  </a:txBody>
                  <a:tcPr marL="65434" marR="65434" marT="65434" marB="32717">
                    <a:lnL>
                      <a:noFill/>
                    </a:lnL>
                    <a:lnR>
                      <a:noFill/>
                    </a:lnR>
                    <a:lnT>
                      <a:noFill/>
                    </a:lnT>
                    <a:lnB>
                      <a:noFill/>
                    </a:lnB>
                  </a:tcPr>
                </a:tc>
                <a:tc>
                  <a:txBody>
                    <a:bodyPr/>
                    <a:lstStyle/>
                    <a:p>
                      <a:pPr algn="l" fontAlgn="t"/>
                      <a:r>
                        <a:rPr lang="en-IN" sz="1300" b="0">
                          <a:effectLst/>
                        </a:rPr>
                        <a:t>Partially removed</a:t>
                      </a:r>
                    </a:p>
                  </a:txBody>
                  <a:tcPr marL="65434" marR="65434" marT="65434" marB="32717">
                    <a:lnL>
                      <a:noFill/>
                    </a:lnL>
                    <a:lnR>
                      <a:noFill/>
                    </a:lnR>
                    <a:lnT>
                      <a:noFill/>
                    </a:lnT>
                    <a:lnB>
                      <a:noFill/>
                    </a:lnB>
                  </a:tcPr>
                </a:tc>
                <a:tc>
                  <a:txBody>
                    <a:bodyPr/>
                    <a:lstStyle/>
                    <a:p>
                      <a:pPr algn="l" fontAlgn="t"/>
                      <a:r>
                        <a:rPr lang="en-IN" sz="1300" b="0">
                          <a:effectLst/>
                        </a:rPr>
                        <a:t>Divided near sacral origin</a:t>
                      </a:r>
                    </a:p>
                  </a:txBody>
                  <a:tcPr marL="65434" marR="65434" marT="65434" marB="32717">
                    <a:lnL>
                      <a:noFill/>
                    </a:lnL>
                    <a:lnR>
                      <a:noFill/>
                    </a:lnR>
                    <a:lnT>
                      <a:noFill/>
                    </a:lnT>
                    <a:lnB>
                      <a:noFill/>
                    </a:lnB>
                  </a:tcPr>
                </a:tc>
              </a:tr>
              <a:tr h="490752">
                <a:tc>
                  <a:txBody>
                    <a:bodyPr/>
                    <a:lstStyle/>
                    <a:p>
                      <a:pPr algn="l" fontAlgn="t"/>
                      <a:r>
                        <a:rPr lang="en-IN" sz="1300" b="0">
                          <a:effectLst/>
                        </a:rPr>
                        <a:t>Urinary bladder</a:t>
                      </a:r>
                    </a:p>
                  </a:txBody>
                  <a:tcPr marL="65434" marR="65434" marT="65434" marB="32717">
                    <a:lnL>
                      <a:noFill/>
                    </a:lnL>
                    <a:lnR>
                      <a:noFill/>
                    </a:lnR>
                    <a:lnT>
                      <a:noFill/>
                    </a:lnT>
                    <a:lnB>
                      <a:noFill/>
                    </a:lnB>
                  </a:tcPr>
                </a:tc>
                <a:tc>
                  <a:txBody>
                    <a:bodyPr/>
                    <a:lstStyle/>
                    <a:p>
                      <a:pPr algn="l" fontAlgn="t"/>
                      <a:r>
                        <a:rPr lang="en-IN" sz="1300" b="0">
                          <a:effectLst/>
                        </a:rPr>
                        <a:t>Mobilized to base of bladder</a:t>
                      </a:r>
                    </a:p>
                  </a:txBody>
                  <a:tcPr marL="65434" marR="65434" marT="65434" marB="32717">
                    <a:lnL>
                      <a:noFill/>
                    </a:lnL>
                    <a:lnR>
                      <a:noFill/>
                    </a:lnR>
                    <a:lnT>
                      <a:noFill/>
                    </a:lnT>
                    <a:lnB>
                      <a:noFill/>
                    </a:lnB>
                  </a:tcPr>
                </a:tc>
                <a:tc>
                  <a:txBody>
                    <a:bodyPr/>
                    <a:lstStyle/>
                    <a:p>
                      <a:pPr algn="l" fontAlgn="t"/>
                      <a:r>
                        <a:rPr lang="en-IN" sz="1300" b="0">
                          <a:effectLst/>
                        </a:rPr>
                        <a:t>Mobilized to upper vagina</a:t>
                      </a:r>
                    </a:p>
                  </a:txBody>
                  <a:tcPr marL="65434" marR="65434" marT="65434" marB="32717">
                    <a:lnL>
                      <a:noFill/>
                    </a:lnL>
                    <a:lnR>
                      <a:noFill/>
                    </a:lnR>
                    <a:lnT>
                      <a:noFill/>
                    </a:lnT>
                    <a:lnB>
                      <a:noFill/>
                    </a:lnB>
                  </a:tcPr>
                </a:tc>
                <a:tc>
                  <a:txBody>
                    <a:bodyPr/>
                    <a:lstStyle/>
                    <a:p>
                      <a:pPr algn="l" fontAlgn="t"/>
                      <a:r>
                        <a:rPr lang="en-IN" sz="1300" b="0">
                          <a:effectLst/>
                        </a:rPr>
                        <a:t>Mobilized to middle vagina</a:t>
                      </a:r>
                    </a:p>
                  </a:txBody>
                  <a:tcPr marL="65434" marR="65434" marT="65434" marB="32717">
                    <a:lnL>
                      <a:noFill/>
                    </a:lnL>
                    <a:lnR>
                      <a:noFill/>
                    </a:lnR>
                    <a:lnT>
                      <a:noFill/>
                    </a:lnT>
                    <a:lnB>
                      <a:noFill/>
                    </a:lnB>
                  </a:tcPr>
                </a:tc>
              </a:tr>
              <a:tr h="294451">
                <a:tc>
                  <a:txBody>
                    <a:bodyPr/>
                    <a:lstStyle/>
                    <a:p>
                      <a:pPr algn="l" fontAlgn="t"/>
                      <a:r>
                        <a:rPr lang="en-IN" sz="1300" b="0">
                          <a:effectLst/>
                        </a:rPr>
                        <a:t>Rectum</a:t>
                      </a:r>
                    </a:p>
                  </a:txBody>
                  <a:tcPr marL="65434" marR="65434" marT="65434" marB="32717">
                    <a:lnL>
                      <a:noFill/>
                    </a:lnL>
                    <a:lnR>
                      <a:noFill/>
                    </a:lnR>
                    <a:lnT>
                      <a:noFill/>
                    </a:lnT>
                    <a:lnB>
                      <a:noFill/>
                    </a:lnB>
                  </a:tcPr>
                </a:tc>
                <a:tc>
                  <a:txBody>
                    <a:bodyPr/>
                    <a:lstStyle/>
                    <a:p>
                      <a:pPr algn="l" fontAlgn="t"/>
                      <a:r>
                        <a:rPr lang="en-IN" sz="1300" b="0">
                          <a:effectLst/>
                        </a:rPr>
                        <a:t>Not mobilized</a:t>
                      </a:r>
                    </a:p>
                  </a:txBody>
                  <a:tcPr marL="65434" marR="65434" marT="65434" marB="32717">
                    <a:lnL>
                      <a:noFill/>
                    </a:lnL>
                    <a:lnR>
                      <a:noFill/>
                    </a:lnR>
                    <a:lnT>
                      <a:noFill/>
                    </a:lnT>
                    <a:lnB>
                      <a:noFill/>
                    </a:lnB>
                  </a:tcPr>
                </a:tc>
                <a:tc>
                  <a:txBody>
                    <a:bodyPr/>
                    <a:lstStyle/>
                    <a:p>
                      <a:pPr algn="l" fontAlgn="t"/>
                      <a:r>
                        <a:rPr lang="en-IN" sz="1300" b="0">
                          <a:effectLst/>
                        </a:rPr>
                        <a:t>Mobilized below cervix</a:t>
                      </a:r>
                    </a:p>
                  </a:txBody>
                  <a:tcPr marL="65434" marR="65434" marT="65434" marB="32717">
                    <a:lnL>
                      <a:noFill/>
                    </a:lnL>
                    <a:lnR>
                      <a:noFill/>
                    </a:lnR>
                    <a:lnT>
                      <a:noFill/>
                    </a:lnT>
                    <a:lnB>
                      <a:noFill/>
                    </a:lnB>
                  </a:tcPr>
                </a:tc>
                <a:tc>
                  <a:txBody>
                    <a:bodyPr/>
                    <a:lstStyle/>
                    <a:p>
                      <a:pPr algn="l" fontAlgn="t"/>
                      <a:r>
                        <a:rPr lang="en-IN" sz="1300" b="0">
                          <a:effectLst/>
                        </a:rPr>
                        <a:t>Mobilized below cervix</a:t>
                      </a:r>
                    </a:p>
                  </a:txBody>
                  <a:tcPr marL="65434" marR="65434" marT="65434" marB="32717">
                    <a:lnL>
                      <a:noFill/>
                    </a:lnL>
                    <a:lnR>
                      <a:noFill/>
                    </a:lnR>
                    <a:lnT>
                      <a:noFill/>
                    </a:lnT>
                    <a:lnB>
                      <a:noFill/>
                    </a:lnB>
                  </a:tcPr>
                </a:tc>
              </a:tr>
              <a:tr h="719770">
                <a:tc>
                  <a:txBody>
                    <a:bodyPr/>
                    <a:lstStyle/>
                    <a:p>
                      <a:pPr algn="l" fontAlgn="t"/>
                      <a:r>
                        <a:rPr lang="en-IN" sz="1300" b="0">
                          <a:effectLst/>
                        </a:rPr>
                        <a:t>Surgical approach</a:t>
                      </a:r>
                    </a:p>
                  </a:txBody>
                  <a:tcPr marL="65434" marR="65434" marT="65434" marB="65434">
                    <a:lnL>
                      <a:noFill/>
                    </a:lnL>
                    <a:lnR>
                      <a:noFill/>
                    </a:lnR>
                    <a:lnT>
                      <a:noFill/>
                    </a:lnT>
                    <a:lnB>
                      <a:noFill/>
                    </a:lnB>
                  </a:tcPr>
                </a:tc>
                <a:tc>
                  <a:txBody>
                    <a:bodyPr/>
                    <a:lstStyle/>
                    <a:p>
                      <a:pPr algn="l" fontAlgn="t"/>
                      <a:r>
                        <a:rPr lang="en-IN" sz="1300" b="0">
                          <a:effectLst/>
                        </a:rPr>
                        <a:t>Laparotomy or laparoscopy or robotic surgery</a:t>
                      </a:r>
                    </a:p>
                  </a:txBody>
                  <a:tcPr marL="65434" marR="65434" marT="65434" marB="65434">
                    <a:lnL>
                      <a:noFill/>
                    </a:lnL>
                    <a:lnR>
                      <a:noFill/>
                    </a:lnR>
                    <a:lnT>
                      <a:noFill/>
                    </a:lnT>
                    <a:lnB>
                      <a:noFill/>
                    </a:lnB>
                  </a:tcPr>
                </a:tc>
                <a:tc>
                  <a:txBody>
                    <a:bodyPr/>
                    <a:lstStyle/>
                    <a:p>
                      <a:pPr algn="l" fontAlgn="t"/>
                      <a:r>
                        <a:rPr lang="en-IN" sz="1300" b="0">
                          <a:effectLst/>
                        </a:rPr>
                        <a:t>Laparotomy or laparoscopy or robotic surgery</a:t>
                      </a:r>
                    </a:p>
                  </a:txBody>
                  <a:tcPr marL="65434" marR="65434" marT="65434" marB="65434">
                    <a:lnL>
                      <a:noFill/>
                    </a:lnL>
                    <a:lnR>
                      <a:noFill/>
                    </a:lnR>
                    <a:lnT>
                      <a:noFill/>
                    </a:lnT>
                    <a:lnB>
                      <a:noFill/>
                    </a:lnB>
                  </a:tcPr>
                </a:tc>
                <a:tc>
                  <a:txBody>
                    <a:bodyPr/>
                    <a:lstStyle/>
                    <a:p>
                      <a:pPr algn="l" fontAlgn="t"/>
                      <a:r>
                        <a:rPr lang="en-IN" sz="1300" b="0" dirty="0">
                          <a:effectLst/>
                        </a:rPr>
                        <a:t>Laparotomy or laparoscopy or robotic surgery</a:t>
                      </a:r>
                    </a:p>
                  </a:txBody>
                  <a:tcPr marL="65434" marR="65434" marT="65434" marB="65434">
                    <a:lnL>
                      <a:noFill/>
                    </a:lnL>
                    <a:lnR>
                      <a:noFill/>
                    </a:lnR>
                    <a:lnT>
                      <a:noFill/>
                    </a:lnT>
                    <a:lnB>
                      <a:noFill/>
                    </a:lnB>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38328082"/>
      </p:ext>
    </p:extLst>
  </p:cSld>
  <p:clrMapOvr>
    <a:masterClrMapping/>
  </p:clrMapOvr>
  <mc:AlternateContent xmlns:mc="http://schemas.openxmlformats.org/markup-compatibility/2006">
    <mc:Choice xmlns:p14="http://schemas.microsoft.com/office/powerpoint/2010/main" Requires="p14">
      <p:transition spd="slow" p14:dur="2000" advTm="289938"/>
    </mc:Choice>
    <mc:Fallback>
      <p:transition spd="slow" advTm="289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b="1" dirty="0"/>
              <a:t> </a:t>
            </a:r>
            <a:r>
              <a:rPr lang="en-IN" b="1" dirty="0" err="1"/>
              <a:t>Microinvasive</a:t>
            </a:r>
            <a:r>
              <a:rPr lang="en-IN" b="1" dirty="0"/>
              <a:t> cervical carcinoma: FIGO Stage IA</a:t>
            </a:r>
          </a:p>
          <a:p>
            <a:r>
              <a:rPr lang="en-IN" b="1" dirty="0"/>
              <a:t>5.1.1.1 Stage IA1</a:t>
            </a:r>
          </a:p>
          <a:p>
            <a:r>
              <a:rPr lang="en-IN" dirty="0"/>
              <a:t>The treatment is completed with </a:t>
            </a:r>
            <a:r>
              <a:rPr lang="en-IN" dirty="0">
                <a:solidFill>
                  <a:srgbClr val="FF0000"/>
                </a:solidFill>
              </a:rPr>
              <a:t>cervical </a:t>
            </a:r>
            <a:r>
              <a:rPr lang="en-IN" dirty="0" err="1">
                <a:solidFill>
                  <a:srgbClr val="FF0000"/>
                </a:solidFill>
              </a:rPr>
              <a:t>conization</a:t>
            </a:r>
            <a:r>
              <a:rPr lang="en-IN" dirty="0">
                <a:solidFill>
                  <a:srgbClr val="FF0000"/>
                </a:solidFill>
              </a:rPr>
              <a:t> </a:t>
            </a:r>
            <a:r>
              <a:rPr lang="en-IN" dirty="0"/>
              <a:t>unless there is </a:t>
            </a:r>
            <a:r>
              <a:rPr lang="en-IN" dirty="0" err="1"/>
              <a:t>lymphovascular</a:t>
            </a:r>
            <a:r>
              <a:rPr lang="en-IN" dirty="0"/>
              <a:t> space invasion (LVSI) or </a:t>
            </a:r>
            <a:r>
              <a:rPr lang="en-IN" dirty="0" err="1"/>
              <a:t>tumor</a:t>
            </a:r>
            <a:r>
              <a:rPr lang="en-IN" dirty="0"/>
              <a:t> cells are present at the surgical </a:t>
            </a:r>
            <a:r>
              <a:rPr lang="en-IN" dirty="0" smtClean="0"/>
              <a:t>margin</a:t>
            </a:r>
          </a:p>
          <a:p>
            <a:r>
              <a:rPr lang="en-IN" dirty="0" smtClean="0"/>
              <a:t>. </a:t>
            </a:r>
            <a:r>
              <a:rPr lang="en-IN" dirty="0"/>
              <a:t>In women who have completed childbearing or elderly women, total </a:t>
            </a:r>
            <a:r>
              <a:rPr lang="en-IN" dirty="0" err="1"/>
              <a:t>extrafascial</a:t>
            </a:r>
            <a:r>
              <a:rPr lang="en-IN" dirty="0"/>
              <a:t> hysterectomy may also be </a:t>
            </a:r>
            <a:r>
              <a:rPr lang="en-IN" dirty="0" smtClean="0"/>
              <a:t>recommended.</a:t>
            </a:r>
            <a:r>
              <a:rPr lang="en-IN" b="1" u="sng" dirty="0" smtClean="0">
                <a:hlinkClick r:id="rId4"/>
              </a:rPr>
              <a:t>40</a:t>
            </a:r>
            <a:endParaRPr lang="en-IN" b="1" u="sng" dirty="0" smtClean="0"/>
          </a:p>
          <a:p>
            <a:r>
              <a:rPr lang="en-IN" dirty="0"/>
              <a:t> Any route can be chosen, i.e. abdominal, vaginal, or laparoscopic</a:t>
            </a:r>
            <a:r>
              <a:rPr lang="en-IN" dirty="0" smtClean="0"/>
              <a:t>.</a:t>
            </a:r>
          </a:p>
          <a:p>
            <a:r>
              <a:rPr lang="en-IN" dirty="0" smtClean="0"/>
              <a:t> </a:t>
            </a:r>
            <a:r>
              <a:rPr lang="en-IN" dirty="0"/>
              <a:t>When </a:t>
            </a:r>
            <a:r>
              <a:rPr lang="en-IN" dirty="0">
                <a:solidFill>
                  <a:srgbClr val="FF0000"/>
                </a:solidFill>
              </a:rPr>
              <a:t>LVSI is evident, pelvic lymphadenectomy should be considered, along with modified radical hysterectomy.</a:t>
            </a:r>
            <a:r>
              <a:rPr lang="en-IN" b="1" u="sng" dirty="0">
                <a:solidFill>
                  <a:srgbClr val="FF0000"/>
                </a:solidFill>
                <a:hlinkClick r:id="rId5"/>
              </a:rPr>
              <a:t>41</a:t>
            </a:r>
            <a:r>
              <a:rPr lang="en-IN" dirty="0"/>
              <a:t>, </a:t>
            </a:r>
            <a:r>
              <a:rPr lang="en-IN" b="1" u="sng" dirty="0">
                <a:hlinkClick r:id="rId6"/>
              </a:rPr>
              <a:t>42</a:t>
            </a:r>
            <a:r>
              <a:rPr lang="en-IN" dirty="0"/>
              <a:t> If fertility is desired, cervical </a:t>
            </a:r>
            <a:r>
              <a:rPr lang="en-IN" dirty="0" err="1"/>
              <a:t>conization</a:t>
            </a:r>
            <a:r>
              <a:rPr lang="en-IN" dirty="0"/>
              <a:t> with close follow‐up will be adequate.</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4743990"/>
      </p:ext>
    </p:extLst>
  </p:cSld>
  <p:clrMapOvr>
    <a:masterClrMapping/>
  </p:clrMapOvr>
  <mc:AlternateContent xmlns:mc="http://schemas.openxmlformats.org/markup-compatibility/2006">
    <mc:Choice xmlns:p14="http://schemas.microsoft.com/office/powerpoint/2010/main" Requires="p14">
      <p:transition spd="slow" p14:dur="2000" advTm="51734"/>
    </mc:Choice>
    <mc:Fallback>
      <p:transition spd="slow" advTm="51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a:bodyPr>
          <a:lstStyle/>
          <a:p>
            <a:r>
              <a:rPr lang="en-IN" b="1" dirty="0"/>
              <a:t> Stage IA2</a:t>
            </a:r>
          </a:p>
          <a:p>
            <a:r>
              <a:rPr lang="en-IN" dirty="0"/>
              <a:t>Since there is a small risk of lymph node metastases in these cases,</a:t>
            </a:r>
            <a:r>
              <a:rPr lang="en-IN" b="1" u="sng" dirty="0">
                <a:hlinkClick r:id="rId4"/>
              </a:rPr>
              <a:t>42</a:t>
            </a:r>
            <a:r>
              <a:rPr lang="en-IN" dirty="0"/>
              <a:t>-</a:t>
            </a:r>
            <a:r>
              <a:rPr lang="en-IN" b="1" u="sng" dirty="0">
                <a:hlinkClick r:id="rId5"/>
              </a:rPr>
              <a:t>45</a:t>
            </a:r>
            <a:r>
              <a:rPr lang="en-IN" dirty="0"/>
              <a:t> </a:t>
            </a:r>
            <a:r>
              <a:rPr lang="en-IN" dirty="0">
                <a:solidFill>
                  <a:srgbClr val="FF0000"/>
                </a:solidFill>
              </a:rPr>
              <a:t>pelvic lymphadenectomy is performed in addition to type B radical hysterectomy or mor</a:t>
            </a:r>
            <a:r>
              <a:rPr lang="en-IN" dirty="0"/>
              <a:t>e radical surgery.</a:t>
            </a:r>
            <a:r>
              <a:rPr lang="en-IN" b="1" u="sng" dirty="0">
                <a:hlinkClick r:id="rId6"/>
              </a:rPr>
              <a:t>46</a:t>
            </a:r>
            <a:r>
              <a:rPr lang="en-IN" dirty="0"/>
              <a:t>, </a:t>
            </a:r>
            <a:r>
              <a:rPr lang="en-IN" b="1" u="sng" dirty="0">
                <a:hlinkClick r:id="rId7"/>
              </a:rPr>
              <a:t>47</a:t>
            </a:r>
            <a:r>
              <a:rPr lang="en-IN" dirty="0"/>
              <a:t> In low risk cases, simple hysterectomy or </a:t>
            </a:r>
            <a:r>
              <a:rPr lang="en-IN" dirty="0" err="1"/>
              <a:t>trachelectomy</a:t>
            </a:r>
            <a:r>
              <a:rPr lang="en-IN" dirty="0"/>
              <a:t>, with either pelvic lymphadenectomy or sentinel lymph node assessment, may be adequate surgical treatment.</a:t>
            </a:r>
            <a:r>
              <a:rPr lang="en-IN" b="1" u="sng" dirty="0">
                <a:hlinkClick r:id="rId8"/>
              </a:rPr>
              <a:t>48</a:t>
            </a:r>
            <a:r>
              <a:rPr lang="en-IN" dirty="0"/>
              <a:t>, </a:t>
            </a:r>
            <a:r>
              <a:rPr lang="en-IN" b="1" u="sng" dirty="0" smtClean="0">
                <a:hlinkClick r:id="rId9"/>
              </a:rPr>
              <a:t>49</a:t>
            </a:r>
            <a:endParaRPr lang="en-IN" b="1" u="sng" dirty="0" smtClean="0"/>
          </a:p>
          <a:p>
            <a:r>
              <a:rPr lang="en-IN" dirty="0"/>
              <a:t> When the patient </a:t>
            </a:r>
            <a:r>
              <a:rPr lang="en-IN" dirty="0">
                <a:solidFill>
                  <a:srgbClr val="FF0000"/>
                </a:solidFill>
              </a:rPr>
              <a:t>desires fertility, she may be offered a choice of the following: (1) cervical </a:t>
            </a:r>
            <a:r>
              <a:rPr lang="en-IN" dirty="0" err="1">
                <a:solidFill>
                  <a:srgbClr val="FF0000"/>
                </a:solidFill>
              </a:rPr>
              <a:t>conization</a:t>
            </a:r>
            <a:r>
              <a:rPr lang="en-IN" dirty="0">
                <a:solidFill>
                  <a:srgbClr val="FF0000"/>
                </a:solidFill>
              </a:rPr>
              <a:t> with laparoscopic (or </a:t>
            </a:r>
            <a:r>
              <a:rPr lang="en-IN" dirty="0" err="1">
                <a:solidFill>
                  <a:srgbClr val="FF0000"/>
                </a:solidFill>
              </a:rPr>
              <a:t>extraperitoneal</a:t>
            </a:r>
            <a:r>
              <a:rPr lang="en-IN" dirty="0">
                <a:solidFill>
                  <a:srgbClr val="FF0000"/>
                </a:solidFill>
              </a:rPr>
              <a:t>) pelvic lymphadenectomy; or (2) radical abdominal, vaginal, or laparoscopic </a:t>
            </a:r>
            <a:r>
              <a:rPr lang="en-IN" dirty="0" err="1">
                <a:solidFill>
                  <a:srgbClr val="FF0000"/>
                </a:solidFill>
              </a:rPr>
              <a:t>trachelectomy</a:t>
            </a:r>
            <a:r>
              <a:rPr lang="en-IN" dirty="0">
                <a:solidFill>
                  <a:srgbClr val="FF0000"/>
                </a:solidFill>
              </a:rPr>
              <a:t> with pelvic lymphadenectomy.</a:t>
            </a:r>
            <a:r>
              <a:rPr lang="en-IN" b="1" u="sng" dirty="0">
                <a:solidFill>
                  <a:srgbClr val="FF0000"/>
                </a:solidFill>
                <a:hlinkClick r:id="rId10"/>
              </a:rPr>
              <a:t>50</a:t>
            </a:r>
            <a:r>
              <a:rPr lang="en-IN" dirty="0">
                <a:solidFill>
                  <a:srgbClr val="FF0000"/>
                </a:solidFill>
              </a:rPr>
              <a:t>, </a:t>
            </a:r>
            <a:r>
              <a:rPr lang="en-IN" b="1" u="sng" dirty="0">
                <a:solidFill>
                  <a:srgbClr val="FF0000"/>
                </a:solidFill>
                <a:hlinkClick r:id="rId11"/>
              </a:rPr>
              <a:t>51</a:t>
            </a:r>
            <a:endParaRPr lang="en-IN" dirty="0">
              <a:solidFill>
                <a:srgbClr val="FF0000"/>
              </a:solidFill>
            </a:endParaRP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7491416"/>
      </p:ext>
    </p:extLst>
  </p:cSld>
  <p:clrMapOvr>
    <a:masterClrMapping/>
  </p:clrMapOvr>
  <mc:AlternateContent xmlns:mc="http://schemas.openxmlformats.org/markup-compatibility/2006">
    <mc:Choice xmlns:p14="http://schemas.microsoft.com/office/powerpoint/2010/main" Requires="p14">
      <p:transition spd="slow" p14:dur="2000" advTm="117300"/>
    </mc:Choice>
    <mc:Fallback>
      <p:transition spd="slow" advTm="11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Post‐treatment follow‐up</a:t>
            </a:r>
          </a:p>
          <a:p>
            <a:r>
              <a:rPr lang="en-IN" dirty="0"/>
              <a:t>Follow‐up with 3‐monthly Pap smears for 2 years, then 6‐monthly for the next 3 years is recommended after treatment of </a:t>
            </a:r>
            <a:r>
              <a:rPr lang="en-IN" dirty="0" err="1"/>
              <a:t>microinvasive</a:t>
            </a:r>
            <a:r>
              <a:rPr lang="en-IN" dirty="0"/>
              <a:t> carcinoma</a:t>
            </a:r>
            <a:r>
              <a:rPr lang="en-IN" dirty="0" smtClean="0"/>
              <a:t>.</a:t>
            </a:r>
          </a:p>
          <a:p>
            <a:r>
              <a:rPr lang="en-IN" dirty="0" smtClean="0"/>
              <a:t> </a:t>
            </a:r>
            <a:r>
              <a:rPr lang="en-IN" dirty="0"/>
              <a:t>With normal follow‐up at 5 years, the patient can return to the routine screening schedule according to the national guidelines.</a:t>
            </a:r>
            <a:r>
              <a:rPr lang="en-IN" b="1" u="sng" dirty="0">
                <a:hlinkClick r:id="rId4"/>
              </a:rPr>
              <a:t>40</a:t>
            </a:r>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4419489"/>
      </p:ext>
    </p:extLst>
  </p:cSld>
  <p:clrMapOvr>
    <a:masterClrMapping/>
  </p:clrMapOvr>
  <mc:AlternateContent xmlns:mc="http://schemas.openxmlformats.org/markup-compatibility/2006">
    <mc:Choice xmlns:p14="http://schemas.microsoft.com/office/powerpoint/2010/main" Requires="p14">
      <p:transition spd="slow" p14:dur="2000" advTm="24507"/>
    </mc:Choice>
    <mc:Fallback>
      <p:transition spd="slow" advTm="2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Invasive cervical carcinoma: FIGO Stage IB1, IB2, IIA1</a:t>
            </a:r>
          </a:p>
          <a:p>
            <a:r>
              <a:rPr lang="en-IN" dirty="0">
                <a:solidFill>
                  <a:srgbClr val="FF0000"/>
                </a:solidFill>
              </a:rPr>
              <a:t>Surgica</a:t>
            </a:r>
            <a:r>
              <a:rPr lang="en-IN" dirty="0"/>
              <a:t>l treatment is the preferred modality for the treatment of Stage IB1, IB2, and IIA1 lesions. </a:t>
            </a:r>
            <a:endParaRPr lang="en-IN" dirty="0" smtClean="0"/>
          </a:p>
          <a:p>
            <a:r>
              <a:rPr lang="en-IN" dirty="0" smtClean="0"/>
              <a:t>It </a:t>
            </a:r>
            <a:r>
              <a:rPr lang="en-IN" dirty="0"/>
              <a:t>would usually consist </a:t>
            </a:r>
            <a:r>
              <a:rPr lang="en-IN" dirty="0">
                <a:solidFill>
                  <a:srgbClr val="FF0000"/>
                </a:solidFill>
              </a:rPr>
              <a:t>of type C radical hysterectomy </a:t>
            </a:r>
            <a:r>
              <a:rPr lang="en-IN" dirty="0"/>
              <a:t>with pelvic </a:t>
            </a:r>
            <a:r>
              <a:rPr lang="en-IN" dirty="0" smtClean="0"/>
              <a:t>lymphadenectomy.</a:t>
            </a:r>
          </a:p>
          <a:p>
            <a:r>
              <a:rPr lang="en-IN" dirty="0" smtClean="0"/>
              <a:t>The </a:t>
            </a:r>
            <a:r>
              <a:rPr lang="en-IN" dirty="0"/>
              <a:t>routes of surgery may be open or minimally invasive, i.e. laparoscopic or robotic.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14275011"/>
      </p:ext>
    </p:extLst>
  </p:cSld>
  <p:clrMapOvr>
    <a:masterClrMapping/>
  </p:clrMapOvr>
  <mc:AlternateContent xmlns:mc="http://schemas.openxmlformats.org/markup-compatibility/2006">
    <mc:Choice xmlns:p14="http://schemas.microsoft.com/office/powerpoint/2010/main" Requires="p14">
      <p:transition spd="slow" p14:dur="2000" advTm="31508"/>
    </mc:Choice>
    <mc:Fallback>
      <p:transition spd="slow" advTm="3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 FIGO Stage IB1</a:t>
            </a:r>
          </a:p>
          <a:p>
            <a:r>
              <a:rPr lang="en-IN" dirty="0"/>
              <a:t>FIGO Stage IB1 is considered as </a:t>
            </a:r>
            <a:r>
              <a:rPr lang="en-IN" dirty="0" smtClean="0">
                <a:solidFill>
                  <a:srgbClr val="FF0000"/>
                </a:solidFill>
              </a:rPr>
              <a:t>low risk </a:t>
            </a:r>
            <a:r>
              <a:rPr lang="en-IN" dirty="0"/>
              <a:t>with the following criteria: largest </a:t>
            </a:r>
            <a:r>
              <a:rPr lang="en-IN" dirty="0" err="1"/>
              <a:t>tumor</a:t>
            </a:r>
            <a:r>
              <a:rPr lang="en-IN" dirty="0"/>
              <a:t> diameter less than </a:t>
            </a:r>
            <a:r>
              <a:rPr lang="en-IN" dirty="0">
                <a:solidFill>
                  <a:srgbClr val="FF0000"/>
                </a:solidFill>
              </a:rPr>
              <a:t>2 cm</a:t>
            </a:r>
            <a:r>
              <a:rPr lang="en-IN" dirty="0"/>
              <a:t>, cervical </a:t>
            </a:r>
            <a:r>
              <a:rPr lang="en-IN" dirty="0">
                <a:solidFill>
                  <a:srgbClr val="FF0000"/>
                </a:solidFill>
              </a:rPr>
              <a:t>stromal invasion less than 50%, and no suspicious lymph nodes on imaging</a:t>
            </a:r>
            <a:r>
              <a:rPr lang="en-IN" dirty="0"/>
              <a:t>. The standard management is a type C radical hysterectomy, but modified radical hysterectomy may be considered in these cases. </a:t>
            </a:r>
            <a:endParaRPr lang="en-IN" dirty="0" smtClean="0"/>
          </a:p>
          <a:p>
            <a:r>
              <a:rPr lang="en-IN" dirty="0" smtClean="0">
                <a:solidFill>
                  <a:srgbClr val="FF0000"/>
                </a:solidFill>
              </a:rPr>
              <a:t>Pelvic </a:t>
            </a:r>
            <a:r>
              <a:rPr lang="en-IN" dirty="0">
                <a:solidFill>
                  <a:srgbClr val="FF0000"/>
                </a:solidFill>
              </a:rPr>
              <a:t>lymphadenectomy should always be included on account of the high frequency of lymph node </a:t>
            </a:r>
            <a:r>
              <a:rPr lang="en-IN" dirty="0"/>
              <a:t>involvement.</a:t>
            </a:r>
            <a:r>
              <a:rPr lang="en-IN" b="1" u="sng" dirty="0">
                <a:hlinkClick r:id="rId4"/>
              </a:rPr>
              <a:t>46</a:t>
            </a:r>
            <a:r>
              <a:rPr lang="en-IN" dirty="0"/>
              <a:t>, </a:t>
            </a:r>
            <a:r>
              <a:rPr lang="en-IN" b="1" u="sng" dirty="0">
                <a:hlinkClick r:id="rId5"/>
              </a:rPr>
              <a:t>4</a:t>
            </a:r>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9406722"/>
      </p:ext>
    </p:extLst>
  </p:cSld>
  <p:clrMapOvr>
    <a:masterClrMapping/>
  </p:clrMapOvr>
  <mc:AlternateContent xmlns:mc="http://schemas.openxmlformats.org/markup-compatibility/2006">
    <mc:Choice xmlns:p14="http://schemas.microsoft.com/office/powerpoint/2010/main" Requires="p14">
      <p:transition spd="slow" p14:dur="2000" advTm="29767"/>
    </mc:Choice>
    <mc:Fallback>
      <p:transition spd="slow" advTm="2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A </a:t>
            </a:r>
            <a:r>
              <a:rPr lang="en-IN" dirty="0">
                <a:solidFill>
                  <a:srgbClr val="FF0000"/>
                </a:solidFill>
              </a:rPr>
              <a:t>pelvic nerve‐sparing surgical </a:t>
            </a:r>
            <a:r>
              <a:rPr lang="en-IN" dirty="0"/>
              <a:t>procedure is recommended in patients undergoing radical hysterectomy, in so far as radical curability is maintained, as </a:t>
            </a:r>
            <a:r>
              <a:rPr lang="en-IN" dirty="0" err="1"/>
              <a:t>intrapelvic</a:t>
            </a:r>
            <a:r>
              <a:rPr lang="en-IN" dirty="0"/>
              <a:t> injuries to the autonomic nerves (i.e. </a:t>
            </a:r>
            <a:r>
              <a:rPr lang="en-IN" dirty="0" err="1"/>
              <a:t>hypogastric</a:t>
            </a:r>
            <a:r>
              <a:rPr lang="en-IN" dirty="0"/>
              <a:t> nerve, splanchnic nerve, and pelvic plexus) often lead to </a:t>
            </a:r>
            <a:r>
              <a:rPr lang="en-IN" dirty="0">
                <a:solidFill>
                  <a:srgbClr val="FF0000"/>
                </a:solidFill>
              </a:rPr>
              <a:t>impairment of urination, defecation</a:t>
            </a:r>
            <a:r>
              <a:rPr lang="en-IN" dirty="0"/>
              <a:t>, and sexual function, and consequent deterioration of the postoperative quality of life (QOL).</a:t>
            </a:r>
            <a:r>
              <a:rPr lang="en-IN" b="1" u="sng" dirty="0">
                <a:hlinkClick r:id="rId4"/>
              </a:rPr>
              <a:t>55</a:t>
            </a:r>
            <a:r>
              <a:rPr lang="en-IN" dirty="0"/>
              <a:t>, </a:t>
            </a:r>
            <a:r>
              <a:rPr lang="en-IN" b="1" u="sng" dirty="0">
                <a:hlinkClick r:id="rId5"/>
              </a:rPr>
              <a:t>56</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9821885"/>
      </p:ext>
    </p:extLst>
  </p:cSld>
  <p:clrMapOvr>
    <a:masterClrMapping/>
  </p:clrMapOvr>
  <mc:AlternateContent xmlns:mc="http://schemas.openxmlformats.org/markup-compatibility/2006">
    <mc:Choice xmlns:p14="http://schemas.microsoft.com/office/powerpoint/2010/main" Requires="p14">
      <p:transition spd="slow" p14:dur="2000" advTm="40268"/>
    </mc:Choice>
    <mc:Fallback>
      <p:transition spd="slow" advTm="4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In low‐ and middle‐income countries (LMICs), it is more common, being the second most common cancer in incidence among women and the third most common in terms of </a:t>
            </a:r>
            <a:r>
              <a:rPr lang="en-IN" dirty="0" smtClean="0"/>
              <a:t>mortality</a:t>
            </a:r>
            <a:r>
              <a:rPr lang="en-IN" dirty="0"/>
              <a:t>.</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30109760"/>
      </p:ext>
    </p:extLst>
  </p:cSld>
  <p:clrMapOvr>
    <a:masterClrMapping/>
  </p:clrMapOvr>
  <mc:AlternateContent xmlns:mc="http://schemas.openxmlformats.org/markup-compatibility/2006">
    <mc:Choice xmlns:p14="http://schemas.microsoft.com/office/powerpoint/2010/main" Requires="p14">
      <p:transition spd="slow" p14:dur="2000" advTm="13124"/>
    </mc:Choice>
    <mc:Fallback>
      <p:transition spd="slow" advTm="1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dirty="0"/>
              <a:t>In young women desiring </a:t>
            </a:r>
            <a:r>
              <a:rPr lang="en-IN" dirty="0">
                <a:solidFill>
                  <a:srgbClr val="FF0000"/>
                </a:solidFill>
              </a:rPr>
              <a:t>fertility sparing</a:t>
            </a:r>
            <a:r>
              <a:rPr lang="en-IN" dirty="0"/>
              <a:t>, a radical </a:t>
            </a:r>
            <a:r>
              <a:rPr lang="en-IN" dirty="0" err="1"/>
              <a:t>trachelectomy</a:t>
            </a:r>
            <a:r>
              <a:rPr lang="en-IN" dirty="0"/>
              <a:t> may be performed, indicated for Stage IA2–IB1 </a:t>
            </a:r>
            <a:r>
              <a:rPr lang="en-IN" dirty="0" err="1"/>
              <a:t>tumors</a:t>
            </a:r>
            <a:r>
              <a:rPr lang="en-IN" dirty="0"/>
              <a:t> measuring less than or equal to 2 cm in largest diameter.</a:t>
            </a:r>
            <a:r>
              <a:rPr lang="en-IN" b="1" u="sng" dirty="0">
                <a:hlinkClick r:id="rId4"/>
              </a:rPr>
              <a:t>57</a:t>
            </a:r>
            <a:r>
              <a:rPr lang="en-IN" dirty="0"/>
              <a:t> The </a:t>
            </a:r>
            <a:r>
              <a:rPr lang="en-IN" dirty="0">
                <a:solidFill>
                  <a:srgbClr val="FF0000"/>
                </a:solidFill>
              </a:rPr>
              <a:t>cervix along with the </a:t>
            </a:r>
            <a:r>
              <a:rPr lang="en-IN" dirty="0" err="1">
                <a:solidFill>
                  <a:srgbClr val="FF0000"/>
                </a:solidFill>
              </a:rPr>
              <a:t>parametrium</a:t>
            </a:r>
            <a:r>
              <a:rPr lang="en-IN" dirty="0">
                <a:solidFill>
                  <a:srgbClr val="FF0000"/>
                </a:solidFill>
              </a:rPr>
              <a:t> is removed followed by anastomosis of the uterus </a:t>
            </a:r>
            <a:r>
              <a:rPr lang="en-IN" dirty="0"/>
              <a:t>with the </a:t>
            </a:r>
            <a:r>
              <a:rPr lang="en-IN" dirty="0">
                <a:solidFill>
                  <a:srgbClr val="FF0000"/>
                </a:solidFill>
              </a:rPr>
              <a:t>vaginal end. </a:t>
            </a:r>
            <a:r>
              <a:rPr lang="en-IN" dirty="0" err="1">
                <a:solidFill>
                  <a:srgbClr val="FF0000"/>
                </a:solidFill>
              </a:rPr>
              <a:t>Trachelectomy</a:t>
            </a:r>
            <a:r>
              <a:rPr lang="en-IN" dirty="0"/>
              <a:t> can be done by open </a:t>
            </a:r>
            <a:r>
              <a:rPr lang="en-IN" dirty="0">
                <a:solidFill>
                  <a:srgbClr val="FF0000"/>
                </a:solidFill>
              </a:rPr>
              <a:t>abdomin</a:t>
            </a:r>
            <a:r>
              <a:rPr lang="en-IN" dirty="0"/>
              <a:t>al, </a:t>
            </a:r>
            <a:r>
              <a:rPr lang="en-IN" dirty="0">
                <a:solidFill>
                  <a:srgbClr val="FF0000"/>
                </a:solidFill>
              </a:rPr>
              <a:t>vaginal,</a:t>
            </a:r>
            <a:r>
              <a:rPr lang="en-IN" dirty="0"/>
              <a:t> or by minimally invasive routes. </a:t>
            </a:r>
            <a:endParaRPr lang="en-IN" dirty="0" smtClean="0"/>
          </a:p>
          <a:p>
            <a:r>
              <a:rPr lang="en-IN" dirty="0" smtClean="0"/>
              <a:t>When </a:t>
            </a:r>
            <a:r>
              <a:rPr lang="en-IN" dirty="0"/>
              <a:t>a vaginal approach is planned, the pelvic nodes are first removed </a:t>
            </a:r>
            <a:r>
              <a:rPr lang="en-IN" dirty="0" err="1">
                <a:solidFill>
                  <a:srgbClr val="FF0000"/>
                </a:solidFill>
              </a:rPr>
              <a:t>laparoscopically</a:t>
            </a:r>
            <a:r>
              <a:rPr lang="en-IN" dirty="0"/>
              <a:t> and sent </a:t>
            </a:r>
            <a:r>
              <a:rPr lang="en-IN" dirty="0">
                <a:solidFill>
                  <a:srgbClr val="FF0000"/>
                </a:solidFill>
              </a:rPr>
              <a:t>for frozen section </a:t>
            </a:r>
            <a:r>
              <a:rPr lang="en-IN" dirty="0"/>
              <a:t>to confirm </a:t>
            </a:r>
            <a:r>
              <a:rPr lang="en-IN" dirty="0">
                <a:solidFill>
                  <a:srgbClr val="FF0000"/>
                </a:solidFill>
              </a:rPr>
              <a:t>node</a:t>
            </a:r>
            <a:r>
              <a:rPr lang="en-IN" dirty="0"/>
              <a:t> </a:t>
            </a:r>
            <a:r>
              <a:rPr lang="en-IN" dirty="0">
                <a:solidFill>
                  <a:srgbClr val="FF0000"/>
                </a:solidFill>
              </a:rPr>
              <a:t>negativity</a:t>
            </a:r>
            <a:r>
              <a:rPr lang="en-IN" dirty="0"/>
              <a:t> and then </a:t>
            </a:r>
            <a:r>
              <a:rPr lang="en-IN" dirty="0">
                <a:solidFill>
                  <a:srgbClr val="FF0000"/>
                </a:solidFill>
              </a:rPr>
              <a:t>proceed with the radical </a:t>
            </a:r>
            <a:r>
              <a:rPr lang="en-IN" dirty="0" err="1">
                <a:solidFill>
                  <a:srgbClr val="FF0000"/>
                </a:solidFill>
              </a:rPr>
              <a:t>trachelectomy</a:t>
            </a:r>
            <a:r>
              <a:rPr lang="en-IN" dirty="0">
                <a:solidFill>
                  <a:srgbClr val="FF0000"/>
                </a:solidFill>
              </a:rPr>
              <a:t> vaginally. </a:t>
            </a:r>
            <a:endParaRPr lang="en-IN" dirty="0" smtClean="0">
              <a:solidFill>
                <a:srgbClr val="FF0000"/>
              </a:solidFill>
            </a:endParaRPr>
          </a:p>
          <a:p>
            <a:r>
              <a:rPr lang="en-IN" dirty="0" smtClean="0"/>
              <a:t>Alternatively</a:t>
            </a:r>
            <a:r>
              <a:rPr lang="en-IN" dirty="0"/>
              <a:t>, the nodes may be first be assessed by conventional pathologic methods and the radical </a:t>
            </a:r>
            <a:r>
              <a:rPr lang="en-IN" dirty="0" err="1"/>
              <a:t>trachelectomy</a:t>
            </a:r>
            <a:r>
              <a:rPr lang="en-IN" dirty="0"/>
              <a:t> done as a second surgery after 1 week.</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4483504"/>
      </p:ext>
    </p:extLst>
  </p:cSld>
  <p:clrMapOvr>
    <a:masterClrMapping/>
  </p:clrMapOvr>
  <mc:AlternateContent xmlns:mc="http://schemas.openxmlformats.org/markup-compatibility/2006">
    <mc:Choice xmlns:p14="http://schemas.microsoft.com/office/powerpoint/2010/main" Requires="p14">
      <p:transition spd="slow" p14:dur="2000" advTm="54255"/>
    </mc:Choice>
    <mc:Fallback>
      <p:transition spd="slow" advTm="5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endParaRPr lang="en-IN" dirty="0"/>
          </a:p>
          <a:p>
            <a:r>
              <a:rPr lang="en-IN" b="1" dirty="0"/>
              <a:t>FIGO Stage IB3 and IIA2</a:t>
            </a:r>
          </a:p>
          <a:p>
            <a:r>
              <a:rPr lang="en-IN" dirty="0"/>
              <a:t>In Stage IB3 and IIA2, the </a:t>
            </a:r>
            <a:r>
              <a:rPr lang="en-IN" dirty="0" err="1"/>
              <a:t>tumors</a:t>
            </a:r>
            <a:r>
              <a:rPr lang="en-IN" dirty="0"/>
              <a:t> are larger and the likelihood of high risk factors such as positive lymph nodes, positive </a:t>
            </a:r>
            <a:r>
              <a:rPr lang="en-IN" dirty="0" err="1"/>
              <a:t>parametria</a:t>
            </a:r>
            <a:r>
              <a:rPr lang="en-IN" dirty="0"/>
              <a:t>, or positive surgical margins that increase the risk of recurrence and require adjuvant radiation after surgery are high</a:t>
            </a:r>
            <a:r>
              <a:rPr lang="en-IN" dirty="0" smtClean="0"/>
              <a:t>.</a:t>
            </a:r>
          </a:p>
          <a:p>
            <a:r>
              <a:rPr lang="en-IN" dirty="0" smtClean="0"/>
              <a:t> </a:t>
            </a:r>
            <a:r>
              <a:rPr lang="en-IN" dirty="0"/>
              <a:t>Other risk factors that </a:t>
            </a:r>
            <a:r>
              <a:rPr lang="en-IN" dirty="0">
                <a:solidFill>
                  <a:srgbClr val="FF0000"/>
                </a:solidFill>
              </a:rPr>
              <a:t>increase the risk of pelvic recurrenc</a:t>
            </a:r>
            <a:r>
              <a:rPr lang="en-IN" dirty="0"/>
              <a:t>e even when nodes are not involved include: largest </a:t>
            </a:r>
            <a:r>
              <a:rPr lang="en-IN" dirty="0" err="1"/>
              <a:t>tumor</a:t>
            </a:r>
            <a:r>
              <a:rPr lang="en-IN" dirty="0"/>
              <a:t> diameter greater </a:t>
            </a:r>
            <a:r>
              <a:rPr lang="en-IN" dirty="0">
                <a:solidFill>
                  <a:srgbClr val="FF0000"/>
                </a:solidFill>
              </a:rPr>
              <a:t>than 4 cm</a:t>
            </a:r>
            <a:r>
              <a:rPr lang="en-IN" dirty="0"/>
              <a:t>, LVSI, and </a:t>
            </a:r>
            <a:r>
              <a:rPr lang="en-IN" dirty="0">
                <a:solidFill>
                  <a:srgbClr val="FF0000"/>
                </a:solidFill>
              </a:rPr>
              <a:t>invasion of outer one‐third of the cervical </a:t>
            </a:r>
            <a:r>
              <a:rPr lang="en-IN" dirty="0"/>
              <a:t>stroma.</a:t>
            </a:r>
            <a:r>
              <a:rPr lang="en-IN" b="1" u="sng" dirty="0">
                <a:hlinkClick r:id="rId4"/>
              </a:rPr>
              <a:t>64</a:t>
            </a:r>
            <a:r>
              <a:rPr lang="en-IN" dirty="0"/>
              <a:t>, </a:t>
            </a:r>
            <a:r>
              <a:rPr lang="en-IN" b="1" u="sng" dirty="0">
                <a:hlinkClick r:id="rId5"/>
              </a:rPr>
              <a:t>65</a:t>
            </a:r>
            <a:r>
              <a:rPr lang="en-IN" dirty="0"/>
              <a:t> </a:t>
            </a:r>
            <a:endParaRPr lang="en-IN" dirty="0" smtClean="0"/>
          </a:p>
          <a:p>
            <a:r>
              <a:rPr lang="en-IN" dirty="0" smtClean="0"/>
              <a:t>In </a:t>
            </a:r>
            <a:r>
              <a:rPr lang="en-IN" dirty="0"/>
              <a:t>such cases, adjuvant </a:t>
            </a:r>
            <a:r>
              <a:rPr lang="en-IN" dirty="0">
                <a:solidFill>
                  <a:srgbClr val="FF0000"/>
                </a:solidFill>
              </a:rPr>
              <a:t>whole pelvic irradiation reduces </a:t>
            </a:r>
            <a:r>
              <a:rPr lang="en-IN" dirty="0"/>
              <a:t>the </a:t>
            </a:r>
            <a:r>
              <a:rPr lang="en-IN" dirty="0">
                <a:solidFill>
                  <a:srgbClr val="FF0000"/>
                </a:solidFill>
              </a:rPr>
              <a:t>local failure rate and improves progression‐free </a:t>
            </a:r>
            <a:r>
              <a:rPr lang="en-IN" dirty="0"/>
              <a:t>survival compared with patients treated with surgery alone.</a:t>
            </a:r>
            <a:r>
              <a:rPr lang="en-IN" b="1" u="sng" dirty="0">
                <a:hlinkClick r:id="rId5"/>
              </a:rPr>
              <a:t>65</a:t>
            </a:r>
            <a:r>
              <a:rPr lang="en-IN" dirty="0"/>
              <a:t> However, the dual modality treatment increases the risk of major morbidity to the patient.</a:t>
            </a:r>
          </a:p>
          <a:p>
            <a:endParaRPr lang="en-IN" dirty="0"/>
          </a:p>
          <a:p>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20116681"/>
      </p:ext>
    </p:extLst>
  </p:cSld>
  <p:clrMapOvr>
    <a:masterClrMapping/>
  </p:clrMapOvr>
  <mc:AlternateContent xmlns:mc="http://schemas.openxmlformats.org/markup-compatibility/2006">
    <mc:Choice xmlns:p14="http://schemas.microsoft.com/office/powerpoint/2010/main" Requires="p14">
      <p:transition spd="slow" p14:dur="2000" advTm="14921"/>
    </mc:Choice>
    <mc:Fallback>
      <p:transition spd="slow" advTm="1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endParaRPr lang="en-IN" dirty="0"/>
          </a:p>
          <a:p>
            <a:r>
              <a:rPr lang="en-IN" dirty="0"/>
              <a:t>The treatment modality must, therefore, be determined based on the availability of resources and </a:t>
            </a:r>
            <a:r>
              <a:rPr lang="en-IN" dirty="0" err="1"/>
              <a:t>tumor</a:t>
            </a:r>
            <a:r>
              <a:rPr lang="en-IN" dirty="0"/>
              <a:t>‐ and patient‐related factors. </a:t>
            </a:r>
            <a:r>
              <a:rPr lang="en-IN" dirty="0">
                <a:solidFill>
                  <a:srgbClr val="FF0000"/>
                </a:solidFill>
              </a:rPr>
              <a:t>Concurrent platinum‐based </a:t>
            </a:r>
            <a:r>
              <a:rPr lang="en-IN" dirty="0" err="1">
                <a:solidFill>
                  <a:srgbClr val="FF0000"/>
                </a:solidFill>
              </a:rPr>
              <a:t>chemoradiation</a:t>
            </a:r>
            <a:r>
              <a:rPr lang="en-IN" dirty="0">
                <a:solidFill>
                  <a:srgbClr val="FF0000"/>
                </a:solidFill>
              </a:rPr>
              <a:t> (CCRT) is the preferred treatment option for Stage IB3 to IIA2 lesions</a:t>
            </a:r>
            <a:r>
              <a:rPr lang="en-IN" dirty="0"/>
              <a:t>. It has been demonstrated that the </a:t>
            </a:r>
            <a:r>
              <a:rPr lang="en-IN" dirty="0">
                <a:solidFill>
                  <a:srgbClr val="FF0000"/>
                </a:solidFill>
              </a:rPr>
              <a:t>prognosis is more </a:t>
            </a:r>
            <a:r>
              <a:rPr lang="en-IN" dirty="0" err="1">
                <a:solidFill>
                  <a:srgbClr val="FF0000"/>
                </a:solidFill>
              </a:rPr>
              <a:t>favorable</a:t>
            </a:r>
            <a:r>
              <a:rPr lang="en-IN" dirty="0">
                <a:solidFill>
                  <a:srgbClr val="FF0000"/>
                </a:solidFill>
              </a:rPr>
              <a:t> with CCRT, rather than radiotherapy alone, </a:t>
            </a:r>
            <a:r>
              <a:rPr lang="en-IN" dirty="0"/>
              <a:t>as postoperative adjuvant therapy as well in terms of overall survival, progression‐free survival, and local and distant recurrences.</a:t>
            </a:r>
            <a:r>
              <a:rPr lang="en-IN" b="1" u="sng" dirty="0">
                <a:hlinkClick r:id="rId4"/>
              </a:rPr>
              <a:t>52</a:t>
            </a:r>
            <a:r>
              <a:rPr lang="en-IN" dirty="0"/>
              <a:t>, </a:t>
            </a:r>
            <a:r>
              <a:rPr lang="en-IN" b="1" u="sng" dirty="0">
                <a:hlinkClick r:id="rId5"/>
              </a:rPr>
              <a:t>66</a:t>
            </a:r>
            <a:r>
              <a:rPr lang="en-IN" dirty="0"/>
              <a:t>, </a:t>
            </a:r>
            <a:r>
              <a:rPr lang="en-IN" b="1" u="sng" dirty="0">
                <a:hlinkClick r:id="rId6"/>
              </a:rPr>
              <a:t>67</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7459252"/>
      </p:ext>
    </p:extLst>
  </p:cSld>
  <p:clrMapOvr>
    <a:masterClrMapping/>
  </p:clrMapOvr>
  <mc:AlternateContent xmlns:mc="http://schemas.openxmlformats.org/markup-compatibility/2006">
    <mc:Choice xmlns:p14="http://schemas.microsoft.com/office/powerpoint/2010/main" Requires="p14">
      <p:transition spd="slow" p14:dur="2000" advTm="47298"/>
    </mc:Choice>
    <mc:Fallback>
      <p:transition spd="slow" advTm="4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FIGO Stage IVA or recurrence</a:t>
            </a:r>
          </a:p>
          <a:p>
            <a:r>
              <a:rPr lang="en-IN" dirty="0"/>
              <a:t>Rarely, patients with Stage IVA disease may have </a:t>
            </a:r>
            <a:r>
              <a:rPr lang="en-IN" dirty="0">
                <a:solidFill>
                  <a:srgbClr val="FF0000"/>
                </a:solidFill>
              </a:rPr>
              <a:t>only central disease without involvement to the pelvic sidewall </a:t>
            </a:r>
            <a:r>
              <a:rPr lang="en-IN" dirty="0"/>
              <a:t>or distant spread. Such cases, or in case of such a recurrence, </a:t>
            </a:r>
            <a:r>
              <a:rPr lang="en-IN" dirty="0">
                <a:solidFill>
                  <a:srgbClr val="FF0000"/>
                </a:solidFill>
              </a:rPr>
              <a:t>pelvic </a:t>
            </a:r>
            <a:r>
              <a:rPr lang="en-IN" dirty="0" err="1">
                <a:solidFill>
                  <a:srgbClr val="FF0000"/>
                </a:solidFill>
              </a:rPr>
              <a:t>exenteration</a:t>
            </a:r>
            <a:r>
              <a:rPr lang="en-IN" dirty="0">
                <a:solidFill>
                  <a:srgbClr val="FF0000"/>
                </a:solidFill>
              </a:rPr>
              <a:t> can be considered but usually has a poor prognosis.</a:t>
            </a:r>
            <a:r>
              <a:rPr lang="en-IN" b="1" u="sng" dirty="0">
                <a:solidFill>
                  <a:srgbClr val="FF0000"/>
                </a:solidFill>
                <a:hlinkClick r:id="rId4"/>
              </a:rPr>
              <a:t>71</a:t>
            </a:r>
            <a:r>
              <a:rPr lang="en-IN" dirty="0">
                <a:solidFill>
                  <a:srgbClr val="FF0000"/>
                </a:solidFill>
              </a:rPr>
              <a:t>-</a:t>
            </a:r>
            <a:r>
              <a:rPr lang="en-IN" b="1" u="sng" dirty="0">
                <a:solidFill>
                  <a:srgbClr val="FF0000"/>
                </a:solidFill>
                <a:hlinkClick r:id="rId5"/>
              </a:rPr>
              <a:t>75</a:t>
            </a:r>
            <a:endParaRPr lang="en-IN" dirty="0">
              <a:solidFill>
                <a:srgbClr val="FF0000"/>
              </a:solidFill>
            </a:endParaRP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7448347"/>
      </p:ext>
    </p:extLst>
  </p:cSld>
  <p:clrMapOvr>
    <a:masterClrMapping/>
  </p:clrMapOvr>
  <mc:AlternateContent xmlns:mc="http://schemas.openxmlformats.org/markup-compatibility/2006">
    <mc:Choice xmlns:p14="http://schemas.microsoft.com/office/powerpoint/2010/main" Requires="p14">
      <p:transition spd="slow" p14:dur="2000" advTm="913"/>
    </mc:Choice>
    <mc:Fallback>
      <p:transition spd="slow" advTm="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Radiation therapy for FIGO Stage IIB–IVA</a:t>
            </a:r>
          </a:p>
          <a:p>
            <a:r>
              <a:rPr lang="en-IN" dirty="0"/>
              <a:t>Concurrent </a:t>
            </a:r>
            <a:r>
              <a:rPr lang="en-IN" dirty="0" err="1"/>
              <a:t>chemoradiation</a:t>
            </a:r>
            <a:r>
              <a:rPr lang="en-IN" dirty="0"/>
              <a:t> is considered the standard treatment for patients with locally advanced cervical cancer (LACC). The chemotherapy regimen is </a:t>
            </a:r>
            <a:r>
              <a:rPr lang="en-IN" dirty="0">
                <a:solidFill>
                  <a:srgbClr val="FF0000"/>
                </a:solidFill>
              </a:rPr>
              <a:t>intravenous administration of weekly </a:t>
            </a:r>
            <a:r>
              <a:rPr lang="en-IN" dirty="0" err="1">
                <a:solidFill>
                  <a:srgbClr val="FF0000"/>
                </a:solidFill>
              </a:rPr>
              <a:t>cisplatin</a:t>
            </a:r>
            <a:r>
              <a:rPr lang="en-IN" dirty="0">
                <a:solidFill>
                  <a:srgbClr val="FF0000"/>
                </a:solidFill>
              </a:rPr>
              <a:t> during the course of EBRT.</a:t>
            </a:r>
          </a:p>
          <a:p>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6382359"/>
      </p:ext>
    </p:extLst>
  </p:cSld>
  <p:clrMapOvr>
    <a:masterClrMapping/>
  </p:clrMapOvr>
  <mc:AlternateContent xmlns:mc="http://schemas.openxmlformats.org/markup-compatibility/2006">
    <mc:Choice xmlns:p14="http://schemas.microsoft.com/office/powerpoint/2010/main" Requires="p14">
      <p:transition spd="slow" p14:dur="2000" advTm="29798"/>
    </mc:Choice>
    <mc:Fallback>
      <p:transition spd="slow" advTm="2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A once‐weekly infusion of </a:t>
            </a:r>
            <a:r>
              <a:rPr lang="en-IN" dirty="0" err="1">
                <a:solidFill>
                  <a:srgbClr val="FF0000"/>
                </a:solidFill>
              </a:rPr>
              <a:t>cisplatin</a:t>
            </a:r>
            <a:r>
              <a:rPr lang="en-IN" dirty="0">
                <a:solidFill>
                  <a:srgbClr val="FF0000"/>
                </a:solidFill>
              </a:rPr>
              <a:t> (40 mg/m</a:t>
            </a:r>
            <a:r>
              <a:rPr lang="en-IN" baseline="30000" dirty="0">
                <a:solidFill>
                  <a:srgbClr val="FF0000"/>
                </a:solidFill>
              </a:rPr>
              <a:t>2</a:t>
            </a:r>
            <a:r>
              <a:rPr lang="en-IN" dirty="0"/>
              <a:t> weekly with appropriate hydration) for 5–6 cycles during external beam therapy is a commonly used concurrent chemotherapy regimen.</a:t>
            </a:r>
            <a:r>
              <a:rPr lang="en-IN" b="1" u="sng" dirty="0">
                <a:hlinkClick r:id="rId4"/>
              </a:rPr>
              <a:t>99</a:t>
            </a:r>
            <a:r>
              <a:rPr lang="en-IN" dirty="0"/>
              <a:t>, </a:t>
            </a:r>
            <a:r>
              <a:rPr lang="en-IN" b="1" u="sng" dirty="0">
                <a:hlinkClick r:id="rId5"/>
              </a:rPr>
              <a:t>102</a:t>
            </a:r>
            <a:r>
              <a:rPr lang="en-IN" dirty="0"/>
              <a:t> For patients who are unable to receive platinum chemotherapy, </a:t>
            </a:r>
            <a:r>
              <a:rPr lang="en-IN" dirty="0">
                <a:solidFill>
                  <a:srgbClr val="FF0000"/>
                </a:solidFill>
              </a:rPr>
              <a:t>5–fluorouracil‐based regimens are an acceptable alternative.</a:t>
            </a:r>
            <a:r>
              <a:rPr lang="en-IN" b="1" u="sng" dirty="0">
                <a:solidFill>
                  <a:srgbClr val="FF0000"/>
                </a:solidFill>
                <a:hlinkClick r:id="rId5"/>
              </a:rPr>
              <a:t>102</a:t>
            </a:r>
            <a:r>
              <a:rPr lang="en-IN" dirty="0">
                <a:solidFill>
                  <a:srgbClr val="FF0000"/>
                </a:solidFill>
              </a:rPr>
              <a:t>-</a:t>
            </a:r>
            <a:r>
              <a:rPr lang="en-IN" b="1" u="sng" dirty="0">
                <a:solidFill>
                  <a:srgbClr val="FF0000"/>
                </a:solidFill>
                <a:hlinkClick r:id="rId6"/>
              </a:rPr>
              <a:t>104</a:t>
            </a:r>
            <a:r>
              <a:rPr lang="en-IN" dirty="0"/>
              <a:t> Data on the toxicity associated with concurrent chemotherapy and extended field irradiation are limited.</a:t>
            </a:r>
            <a:r>
              <a:rPr lang="en-IN" b="1" u="sng" dirty="0">
                <a:hlinkClick r:id="rId7"/>
              </a:rPr>
              <a:t>105</a:t>
            </a:r>
            <a:r>
              <a:rPr lang="en-IN" dirty="0"/>
              <a:t>, </a:t>
            </a:r>
            <a:r>
              <a:rPr lang="en-IN" b="1" u="sng" dirty="0">
                <a:hlinkClick r:id="rId8"/>
              </a:rPr>
              <a:t>106</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0327451"/>
      </p:ext>
    </p:extLst>
  </p:cSld>
  <p:clrMapOvr>
    <a:masterClrMapping/>
  </p:clrMapOvr>
  <mc:AlternateContent xmlns:mc="http://schemas.openxmlformats.org/markup-compatibility/2006">
    <mc:Choice xmlns:p14="http://schemas.microsoft.com/office/powerpoint/2010/main" Requires="p14">
      <p:transition spd="slow" p14:dur="2000" advTm="21005"/>
    </mc:Choice>
    <mc:Fallback>
      <p:transition spd="slow" advTm="2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The combination of </a:t>
            </a:r>
            <a:r>
              <a:rPr lang="en-IN" dirty="0">
                <a:solidFill>
                  <a:srgbClr val="FF0000"/>
                </a:solidFill>
              </a:rPr>
              <a:t>EBRT and ICRT </a:t>
            </a:r>
            <a:r>
              <a:rPr lang="en-IN" dirty="0"/>
              <a:t>maximizes the likelihood of </a:t>
            </a:r>
            <a:r>
              <a:rPr lang="en-IN" dirty="0" err="1">
                <a:solidFill>
                  <a:srgbClr val="FF0000"/>
                </a:solidFill>
              </a:rPr>
              <a:t>locoregional</a:t>
            </a:r>
            <a:r>
              <a:rPr lang="en-IN" dirty="0">
                <a:solidFill>
                  <a:srgbClr val="FF0000"/>
                </a:solidFill>
              </a:rPr>
              <a:t> control while minimizing the risk of treatment complication</a:t>
            </a:r>
            <a:r>
              <a:rPr lang="en-IN" dirty="0"/>
              <a:t>s. </a:t>
            </a:r>
            <a:endParaRPr lang="en-IN" dirty="0" smtClean="0"/>
          </a:p>
          <a:p>
            <a:r>
              <a:rPr lang="en-IN" dirty="0" smtClean="0"/>
              <a:t>The </a:t>
            </a:r>
            <a:r>
              <a:rPr lang="en-IN" dirty="0"/>
              <a:t>primary </a:t>
            </a:r>
            <a:r>
              <a:rPr lang="en-IN" dirty="0">
                <a:solidFill>
                  <a:srgbClr val="FF0000"/>
                </a:solidFill>
              </a:rPr>
              <a:t>goal of EBRT </a:t>
            </a:r>
            <a:r>
              <a:rPr lang="en-IN" dirty="0"/>
              <a:t>is to </a:t>
            </a:r>
            <a:r>
              <a:rPr lang="en-IN" dirty="0" smtClean="0">
                <a:solidFill>
                  <a:srgbClr val="FF0000"/>
                </a:solidFill>
              </a:rPr>
              <a:t>sterilize local disease </a:t>
            </a:r>
            <a:r>
              <a:rPr lang="en-IN" dirty="0"/>
              <a:t>and to </a:t>
            </a:r>
            <a:r>
              <a:rPr lang="en-IN" dirty="0">
                <a:solidFill>
                  <a:srgbClr val="FF0000"/>
                </a:solidFill>
              </a:rPr>
              <a:t>shrink the </a:t>
            </a:r>
            <a:r>
              <a:rPr lang="en-IN" dirty="0" err="1">
                <a:solidFill>
                  <a:srgbClr val="FF0000"/>
                </a:solidFill>
              </a:rPr>
              <a:t>tumor</a:t>
            </a:r>
            <a:r>
              <a:rPr lang="en-IN" dirty="0"/>
              <a:t> to facilitate subsequent ICRT</a:t>
            </a:r>
            <a:r>
              <a:rPr lang="en-IN" dirty="0" smtClean="0"/>
              <a:t>.</a:t>
            </a:r>
          </a:p>
          <a:p>
            <a:r>
              <a:rPr lang="en-IN" dirty="0" smtClean="0"/>
              <a:t> </a:t>
            </a:r>
            <a:r>
              <a:rPr lang="en-IN" dirty="0"/>
              <a:t>Standard </a:t>
            </a:r>
            <a:r>
              <a:rPr lang="en-IN" dirty="0">
                <a:solidFill>
                  <a:srgbClr val="FF0000"/>
                </a:solidFill>
              </a:rPr>
              <a:t>EBRT s</a:t>
            </a:r>
            <a:r>
              <a:rPr lang="en-IN" dirty="0"/>
              <a:t>hould deliver a dose of </a:t>
            </a:r>
            <a:r>
              <a:rPr lang="en-IN" dirty="0">
                <a:solidFill>
                  <a:srgbClr val="FF0000"/>
                </a:solidFill>
              </a:rPr>
              <a:t>45–50 </a:t>
            </a:r>
            <a:r>
              <a:rPr lang="en-IN" dirty="0" err="1">
                <a:solidFill>
                  <a:srgbClr val="FF0000"/>
                </a:solidFill>
              </a:rPr>
              <a:t>Gy</a:t>
            </a:r>
            <a:r>
              <a:rPr lang="en-IN" dirty="0">
                <a:solidFill>
                  <a:srgbClr val="FF0000"/>
                </a:solidFill>
              </a:rPr>
              <a:t> </a:t>
            </a:r>
            <a:r>
              <a:rPr lang="en-IN" dirty="0"/>
              <a:t>to the whole pelvis by 2 or 4 field box technique (Table </a:t>
            </a:r>
            <a:r>
              <a:rPr lang="en-IN" b="1" u="sng" dirty="0">
                <a:hlinkClick r:id="rId4" tooltip="Link to table"/>
              </a:rPr>
              <a:t>3</a:t>
            </a:r>
            <a:r>
              <a:rPr lang="en-IN" dirty="0"/>
              <a:t>) encompassing </a:t>
            </a:r>
            <a:r>
              <a:rPr lang="en-IN" dirty="0">
                <a:solidFill>
                  <a:srgbClr val="FF0000"/>
                </a:solidFill>
              </a:rPr>
              <a:t>uterus, cervix, adnexal structures, </a:t>
            </a:r>
            <a:r>
              <a:rPr lang="en-IN" dirty="0" err="1">
                <a:solidFill>
                  <a:srgbClr val="FF0000"/>
                </a:solidFill>
              </a:rPr>
              <a:t>parametria</a:t>
            </a:r>
            <a:r>
              <a:rPr lang="en-IN" dirty="0">
                <a:solidFill>
                  <a:srgbClr val="FF0000"/>
                </a:solidFill>
              </a:rPr>
              <a:t>, and pelvic lymph nodes. </a:t>
            </a:r>
            <a:endParaRPr lang="en-IN"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8572310"/>
      </p:ext>
    </p:extLst>
  </p:cSld>
  <p:clrMapOvr>
    <a:masterClrMapping/>
  </p:clrMapOvr>
  <mc:AlternateContent xmlns:mc="http://schemas.openxmlformats.org/markup-compatibility/2006">
    <mc:Choice xmlns:p14="http://schemas.microsoft.com/office/powerpoint/2010/main" Requires="p14">
      <p:transition spd="slow" p14:dur="2000" advTm="81390"/>
    </mc:Choice>
    <mc:Fallback>
      <p:transition spd="slow" advTm="8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 Although EBRT is commonly </a:t>
            </a:r>
            <a:r>
              <a:rPr lang="en-IN" dirty="0">
                <a:solidFill>
                  <a:srgbClr val="FF0000"/>
                </a:solidFill>
              </a:rPr>
              <a:t>delivered by a Cobalt‐60 </a:t>
            </a:r>
            <a:r>
              <a:rPr lang="en-IN" dirty="0" err="1">
                <a:solidFill>
                  <a:srgbClr val="FF0000"/>
                </a:solidFill>
              </a:rPr>
              <a:t>teletherapy</a:t>
            </a:r>
            <a:r>
              <a:rPr lang="en-IN" dirty="0">
                <a:solidFill>
                  <a:srgbClr val="FF0000"/>
                </a:solidFill>
              </a:rPr>
              <a:t> machine</a:t>
            </a:r>
            <a:r>
              <a:rPr lang="en-IN" dirty="0"/>
              <a:t> in several low‐resource countries</a:t>
            </a:r>
            <a:r>
              <a:rPr lang="en-IN" dirty="0">
                <a:solidFill>
                  <a:srgbClr val="FF0000"/>
                </a:solidFill>
              </a:rPr>
              <a:t>, linear accelerators </a:t>
            </a:r>
            <a:r>
              <a:rPr lang="en-IN" dirty="0"/>
              <a:t>are preferred nowadays as they provide higher energy beams resulting in more homogeneous dose delivery to deep tissues with relative sparing of superficial tissues. </a:t>
            </a:r>
            <a:endParaRPr lang="en-IN" dirty="0" smtClean="0"/>
          </a:p>
          <a:p>
            <a:r>
              <a:rPr lang="en-IN" dirty="0" smtClean="0"/>
              <a:t>Recently</a:t>
            </a:r>
            <a:r>
              <a:rPr lang="en-IN" dirty="0"/>
              <a:t>, conformal radiotherapy techniques like 3D‐CRT and </a:t>
            </a:r>
            <a:r>
              <a:rPr lang="en-IN" dirty="0">
                <a:solidFill>
                  <a:srgbClr val="FF0000"/>
                </a:solidFill>
              </a:rPr>
              <a:t>IMRT </a:t>
            </a:r>
            <a:r>
              <a:rPr lang="en-IN" dirty="0"/>
              <a:t>are increasingly being used with encouraging results in terms of reduced toxicity </a:t>
            </a:r>
          </a:p>
          <a:p>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4360234"/>
      </p:ext>
    </p:extLst>
  </p:cSld>
  <p:clrMapOvr>
    <a:masterClrMapping/>
  </p:clrMapOvr>
  <mc:AlternateContent xmlns:mc="http://schemas.openxmlformats.org/markup-compatibility/2006">
    <mc:Choice xmlns:p14="http://schemas.microsoft.com/office/powerpoint/2010/main" Requires="p14">
      <p:transition spd="slow" p14:dur="2000" advTm="46400"/>
    </mc:Choice>
    <mc:Fallback>
      <p:transition spd="slow" advTm="4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nvPr>
        </p:nvGraphicFramePr>
        <p:xfrm>
          <a:off x="1221936" y="1794550"/>
          <a:ext cx="9748128" cy="4413488"/>
        </p:xfrm>
        <a:graphic>
          <a:graphicData uri="http://schemas.openxmlformats.org/drawingml/2006/table">
            <a:tbl>
              <a:tblPr/>
              <a:tblGrid>
                <a:gridCol w="3249376"/>
                <a:gridCol w="3249376"/>
                <a:gridCol w="3249376"/>
              </a:tblGrid>
              <a:tr h="367321">
                <a:tc>
                  <a:txBody>
                    <a:bodyPr/>
                    <a:lstStyle/>
                    <a:p>
                      <a:pPr algn="l" fontAlgn="t"/>
                      <a:r>
                        <a:rPr lang="en-IN" sz="1700" b="1">
                          <a:solidFill>
                            <a:srgbClr val="000000"/>
                          </a:solidFill>
                          <a:effectLst/>
                        </a:rPr>
                        <a:t>ield</a:t>
                      </a:r>
                    </a:p>
                  </a:txBody>
                  <a:tcPr marL="56511" marR="56511" marT="56511" marB="56511">
                    <a:lnL>
                      <a:noFill/>
                    </a:lnL>
                    <a:lnR>
                      <a:noFill/>
                    </a:lnR>
                    <a:lnT>
                      <a:noFill/>
                    </a:lnT>
                    <a:lnB>
                      <a:noFill/>
                    </a:lnB>
                    <a:solidFill>
                      <a:srgbClr val="EEEEEE"/>
                    </a:solidFill>
                  </a:tcPr>
                </a:tc>
                <a:tc>
                  <a:txBody>
                    <a:bodyPr/>
                    <a:lstStyle/>
                    <a:p>
                      <a:pPr algn="l" fontAlgn="t"/>
                      <a:r>
                        <a:rPr lang="en-IN" sz="1700" b="1">
                          <a:solidFill>
                            <a:srgbClr val="000000"/>
                          </a:solidFill>
                          <a:effectLst/>
                        </a:rPr>
                        <a:t>Border</a:t>
                      </a:r>
                    </a:p>
                  </a:txBody>
                  <a:tcPr marL="56511" marR="56511" marT="56511" marB="56511">
                    <a:lnL>
                      <a:noFill/>
                    </a:lnL>
                    <a:lnR>
                      <a:noFill/>
                    </a:lnR>
                    <a:lnT>
                      <a:noFill/>
                    </a:lnT>
                    <a:lnB>
                      <a:noFill/>
                    </a:lnB>
                    <a:solidFill>
                      <a:srgbClr val="EEEEEE"/>
                    </a:solidFill>
                  </a:tcPr>
                </a:tc>
                <a:tc>
                  <a:txBody>
                    <a:bodyPr/>
                    <a:lstStyle/>
                    <a:p>
                      <a:pPr algn="l" fontAlgn="t"/>
                      <a:r>
                        <a:rPr lang="en-IN" sz="1700" b="1">
                          <a:solidFill>
                            <a:srgbClr val="000000"/>
                          </a:solidFill>
                          <a:effectLst/>
                        </a:rPr>
                        <a:t>Landmark</a:t>
                      </a:r>
                    </a:p>
                  </a:txBody>
                  <a:tcPr marL="56511" marR="56511" marT="56511" marB="56511">
                    <a:lnL>
                      <a:noFill/>
                    </a:lnL>
                    <a:lnR>
                      <a:noFill/>
                    </a:lnR>
                    <a:lnT>
                      <a:noFill/>
                    </a:lnT>
                    <a:lnB>
                      <a:noFill/>
                    </a:lnB>
                    <a:solidFill>
                      <a:srgbClr val="EEEEEE"/>
                    </a:solidFill>
                  </a:tcPr>
                </a:tc>
              </a:tr>
              <a:tr h="381448">
                <a:tc rowSpan="3">
                  <a:txBody>
                    <a:bodyPr/>
                    <a:lstStyle/>
                    <a:p>
                      <a:pPr algn="l" fontAlgn="t"/>
                      <a:r>
                        <a:rPr lang="en-IN" sz="1700" b="0">
                          <a:effectLst/>
                        </a:rPr>
                        <a:t>AP‐PA fields</a:t>
                      </a:r>
                    </a:p>
                  </a:txBody>
                  <a:tcPr marL="84766" marR="84766" marT="84766" marB="42383">
                    <a:lnL>
                      <a:noFill/>
                    </a:lnL>
                    <a:lnR>
                      <a:noFill/>
                    </a:lnR>
                    <a:lnT>
                      <a:noFill/>
                    </a:lnT>
                    <a:lnB>
                      <a:noFill/>
                    </a:lnB>
                  </a:tcPr>
                </a:tc>
                <a:tc>
                  <a:txBody>
                    <a:bodyPr/>
                    <a:lstStyle/>
                    <a:p>
                      <a:pPr algn="l" fontAlgn="t"/>
                      <a:r>
                        <a:rPr lang="en-IN" sz="1700" b="0">
                          <a:effectLst/>
                        </a:rPr>
                        <a:t>Superior</a:t>
                      </a:r>
                    </a:p>
                  </a:txBody>
                  <a:tcPr marL="84766" marR="84766" marT="84766" marB="42383">
                    <a:lnL>
                      <a:noFill/>
                    </a:lnL>
                    <a:lnR>
                      <a:noFill/>
                    </a:lnR>
                    <a:lnT>
                      <a:noFill/>
                    </a:lnT>
                    <a:lnB>
                      <a:noFill/>
                    </a:lnB>
                  </a:tcPr>
                </a:tc>
                <a:tc>
                  <a:txBody>
                    <a:bodyPr/>
                    <a:lstStyle/>
                    <a:p>
                      <a:pPr algn="l" fontAlgn="t"/>
                      <a:r>
                        <a:rPr lang="en-IN" sz="1700" b="0">
                          <a:effectLst/>
                        </a:rPr>
                        <a:t>L4–5 vertebral interspace</a:t>
                      </a:r>
                    </a:p>
                  </a:txBody>
                  <a:tcPr marL="84766" marR="84766" marT="84766" marB="42383">
                    <a:lnL>
                      <a:noFill/>
                    </a:lnL>
                    <a:lnR>
                      <a:noFill/>
                    </a:lnR>
                    <a:lnT>
                      <a:noFill/>
                    </a:lnT>
                    <a:lnB>
                      <a:noFill/>
                    </a:lnB>
                  </a:tcPr>
                </a:tc>
              </a:tr>
              <a:tr h="890046">
                <a:tc vMerge="1">
                  <a:txBody>
                    <a:bodyPr/>
                    <a:lstStyle/>
                    <a:p>
                      <a:endParaRPr lang="en-IN"/>
                    </a:p>
                  </a:txBody>
                  <a:tcPr/>
                </a:tc>
                <a:tc>
                  <a:txBody>
                    <a:bodyPr/>
                    <a:lstStyle/>
                    <a:p>
                      <a:pPr algn="l" fontAlgn="t"/>
                      <a:r>
                        <a:rPr lang="en-IN" sz="1700" b="0">
                          <a:effectLst/>
                        </a:rPr>
                        <a:t>Inferior</a:t>
                      </a:r>
                    </a:p>
                  </a:txBody>
                  <a:tcPr marL="84766" marR="84766" marT="84766" marB="42383">
                    <a:lnL>
                      <a:noFill/>
                    </a:lnL>
                    <a:lnR>
                      <a:noFill/>
                    </a:lnR>
                    <a:lnT>
                      <a:noFill/>
                    </a:lnT>
                    <a:lnB>
                      <a:noFill/>
                    </a:lnB>
                  </a:tcPr>
                </a:tc>
                <a:tc>
                  <a:txBody>
                    <a:bodyPr/>
                    <a:lstStyle/>
                    <a:p>
                      <a:pPr algn="l" fontAlgn="t"/>
                      <a:r>
                        <a:rPr lang="en-IN" sz="1700" b="0">
                          <a:effectLst/>
                        </a:rPr>
                        <a:t>2 cm below the obturator foramen or 3 cm inferior to distal disease, whichever is lower</a:t>
                      </a:r>
                    </a:p>
                  </a:txBody>
                  <a:tcPr marL="84766" marR="84766" marT="84766" marB="42383">
                    <a:lnL>
                      <a:noFill/>
                    </a:lnL>
                    <a:lnR>
                      <a:noFill/>
                    </a:lnR>
                    <a:lnT>
                      <a:noFill/>
                    </a:lnT>
                    <a:lnB>
                      <a:noFill/>
                    </a:lnB>
                  </a:tcPr>
                </a:tc>
              </a:tr>
              <a:tr h="381448">
                <a:tc vMerge="1">
                  <a:txBody>
                    <a:bodyPr/>
                    <a:lstStyle/>
                    <a:p>
                      <a:endParaRPr lang="en-IN"/>
                    </a:p>
                  </a:txBody>
                  <a:tcPr/>
                </a:tc>
                <a:tc>
                  <a:txBody>
                    <a:bodyPr/>
                    <a:lstStyle/>
                    <a:p>
                      <a:pPr algn="l" fontAlgn="t"/>
                      <a:r>
                        <a:rPr lang="en-IN" sz="1700" b="0">
                          <a:effectLst/>
                        </a:rPr>
                        <a:t>Lateral</a:t>
                      </a:r>
                    </a:p>
                  </a:txBody>
                  <a:tcPr marL="84766" marR="84766" marT="84766" marB="42383">
                    <a:lnL>
                      <a:noFill/>
                    </a:lnL>
                    <a:lnR>
                      <a:noFill/>
                    </a:lnR>
                    <a:lnT>
                      <a:noFill/>
                    </a:lnT>
                    <a:lnB>
                      <a:noFill/>
                    </a:lnB>
                  </a:tcPr>
                </a:tc>
                <a:tc>
                  <a:txBody>
                    <a:bodyPr/>
                    <a:lstStyle/>
                    <a:p>
                      <a:pPr algn="l" fontAlgn="t"/>
                      <a:r>
                        <a:rPr lang="en-IN" sz="1700" b="0">
                          <a:effectLst/>
                        </a:rPr>
                        <a:t>1.5–2 cm lateral to the pelvic brim</a:t>
                      </a:r>
                    </a:p>
                  </a:txBody>
                  <a:tcPr marL="84766" marR="84766" marT="84766" marB="42383">
                    <a:lnL>
                      <a:noFill/>
                    </a:lnL>
                    <a:lnR>
                      <a:noFill/>
                    </a:lnR>
                    <a:lnT>
                      <a:noFill/>
                    </a:lnT>
                    <a:lnB>
                      <a:noFill/>
                    </a:lnB>
                  </a:tcPr>
                </a:tc>
              </a:tr>
              <a:tr h="381448">
                <a:tc rowSpan="4">
                  <a:txBody>
                    <a:bodyPr/>
                    <a:lstStyle/>
                    <a:p>
                      <a:pPr algn="l" fontAlgn="t"/>
                      <a:r>
                        <a:rPr lang="en-IN" sz="1700" b="0" dirty="0">
                          <a:effectLst/>
                        </a:rPr>
                        <a:t>Lateral fields</a:t>
                      </a:r>
                    </a:p>
                  </a:txBody>
                  <a:tcPr marL="84766" marR="84766" marT="84766" marB="42383">
                    <a:lnL>
                      <a:noFill/>
                    </a:lnL>
                    <a:lnR>
                      <a:noFill/>
                    </a:lnR>
                    <a:lnT>
                      <a:noFill/>
                    </a:lnT>
                    <a:lnB>
                      <a:noFill/>
                    </a:lnB>
                  </a:tcPr>
                </a:tc>
                <a:tc>
                  <a:txBody>
                    <a:bodyPr/>
                    <a:lstStyle/>
                    <a:p>
                      <a:pPr algn="l" fontAlgn="t"/>
                      <a:r>
                        <a:rPr lang="en-IN" sz="1700" b="0">
                          <a:effectLst/>
                        </a:rPr>
                        <a:t>Superior</a:t>
                      </a:r>
                    </a:p>
                  </a:txBody>
                  <a:tcPr marL="84766" marR="84766" marT="84766" marB="42383">
                    <a:lnL>
                      <a:noFill/>
                    </a:lnL>
                    <a:lnR>
                      <a:noFill/>
                    </a:lnR>
                    <a:lnT>
                      <a:noFill/>
                    </a:lnT>
                    <a:lnB>
                      <a:noFill/>
                    </a:lnB>
                  </a:tcPr>
                </a:tc>
                <a:tc>
                  <a:txBody>
                    <a:bodyPr/>
                    <a:lstStyle/>
                    <a:p>
                      <a:pPr algn="l" fontAlgn="t"/>
                      <a:r>
                        <a:rPr lang="en-IN" sz="1700" b="0">
                          <a:effectLst/>
                        </a:rPr>
                        <a:t>Same as AP‐PA field</a:t>
                      </a:r>
                    </a:p>
                  </a:txBody>
                  <a:tcPr marL="84766" marR="84766" marT="84766" marB="42383">
                    <a:lnL>
                      <a:noFill/>
                    </a:lnL>
                    <a:lnR>
                      <a:noFill/>
                    </a:lnR>
                    <a:lnT>
                      <a:noFill/>
                    </a:lnT>
                    <a:lnB>
                      <a:noFill/>
                    </a:lnB>
                  </a:tcPr>
                </a:tc>
              </a:tr>
              <a:tr h="381448">
                <a:tc vMerge="1">
                  <a:txBody>
                    <a:bodyPr/>
                    <a:lstStyle/>
                    <a:p>
                      <a:endParaRPr lang="en-IN"/>
                    </a:p>
                  </a:txBody>
                  <a:tcPr/>
                </a:tc>
                <a:tc>
                  <a:txBody>
                    <a:bodyPr/>
                    <a:lstStyle/>
                    <a:p>
                      <a:pPr algn="l" fontAlgn="t"/>
                      <a:r>
                        <a:rPr lang="en-IN" sz="1700" b="0">
                          <a:effectLst/>
                        </a:rPr>
                        <a:t>Inferior</a:t>
                      </a:r>
                    </a:p>
                  </a:txBody>
                  <a:tcPr marL="84766" marR="84766" marT="84766" marB="42383">
                    <a:lnL>
                      <a:noFill/>
                    </a:lnL>
                    <a:lnR>
                      <a:noFill/>
                    </a:lnR>
                    <a:lnT>
                      <a:noFill/>
                    </a:lnT>
                    <a:lnB>
                      <a:noFill/>
                    </a:lnB>
                  </a:tcPr>
                </a:tc>
                <a:tc>
                  <a:txBody>
                    <a:bodyPr/>
                    <a:lstStyle/>
                    <a:p>
                      <a:pPr algn="l" fontAlgn="t"/>
                      <a:r>
                        <a:rPr lang="en-IN" sz="1700" b="0">
                          <a:effectLst/>
                        </a:rPr>
                        <a:t>Same as AP‐PA field</a:t>
                      </a:r>
                    </a:p>
                  </a:txBody>
                  <a:tcPr marL="84766" marR="84766" marT="84766" marB="42383">
                    <a:lnL>
                      <a:noFill/>
                    </a:lnL>
                    <a:lnR>
                      <a:noFill/>
                    </a:lnR>
                    <a:lnT>
                      <a:noFill/>
                    </a:lnT>
                    <a:lnB>
                      <a:noFill/>
                    </a:lnB>
                  </a:tcPr>
                </a:tc>
              </a:tr>
              <a:tr h="381448">
                <a:tc vMerge="1">
                  <a:txBody>
                    <a:bodyPr/>
                    <a:lstStyle/>
                    <a:p>
                      <a:endParaRPr lang="en-IN"/>
                    </a:p>
                  </a:txBody>
                  <a:tcPr/>
                </a:tc>
                <a:tc>
                  <a:txBody>
                    <a:bodyPr/>
                    <a:lstStyle/>
                    <a:p>
                      <a:pPr algn="l" fontAlgn="t"/>
                      <a:r>
                        <a:rPr lang="en-IN" sz="1700" b="0">
                          <a:effectLst/>
                        </a:rPr>
                        <a:t>Anterior</a:t>
                      </a:r>
                    </a:p>
                  </a:txBody>
                  <a:tcPr marL="84766" marR="84766" marT="84766" marB="42383">
                    <a:lnL>
                      <a:noFill/>
                    </a:lnL>
                    <a:lnR>
                      <a:noFill/>
                    </a:lnR>
                    <a:lnT>
                      <a:noFill/>
                    </a:lnT>
                    <a:lnB>
                      <a:noFill/>
                    </a:lnB>
                  </a:tcPr>
                </a:tc>
                <a:tc>
                  <a:txBody>
                    <a:bodyPr/>
                    <a:lstStyle/>
                    <a:p>
                      <a:pPr algn="l" fontAlgn="t"/>
                      <a:r>
                        <a:rPr lang="en-IN" sz="1700" b="0">
                          <a:effectLst/>
                        </a:rPr>
                        <a:t>Anterior to the pubic symphysis</a:t>
                      </a:r>
                    </a:p>
                  </a:txBody>
                  <a:tcPr marL="84766" marR="84766" marT="84766" marB="42383">
                    <a:lnL>
                      <a:noFill/>
                    </a:lnL>
                    <a:lnR>
                      <a:noFill/>
                    </a:lnR>
                    <a:lnT>
                      <a:noFill/>
                    </a:lnT>
                    <a:lnB>
                      <a:noFill/>
                    </a:lnB>
                  </a:tcPr>
                </a:tc>
              </a:tr>
              <a:tr h="1186729">
                <a:tc vMerge="1">
                  <a:txBody>
                    <a:bodyPr/>
                    <a:lstStyle/>
                    <a:p>
                      <a:endParaRPr lang="en-IN"/>
                    </a:p>
                  </a:txBody>
                  <a:tcPr/>
                </a:tc>
                <a:tc>
                  <a:txBody>
                    <a:bodyPr/>
                    <a:lstStyle/>
                    <a:p>
                      <a:pPr algn="l" fontAlgn="t"/>
                      <a:r>
                        <a:rPr lang="en-IN" sz="1700" b="0" dirty="0">
                          <a:effectLst/>
                        </a:rPr>
                        <a:t>Posterior</a:t>
                      </a:r>
                    </a:p>
                  </a:txBody>
                  <a:tcPr marL="84766" marR="84766" marT="84766" marB="84766">
                    <a:lnL>
                      <a:noFill/>
                    </a:lnL>
                    <a:lnR>
                      <a:noFill/>
                    </a:lnR>
                    <a:lnT>
                      <a:noFill/>
                    </a:lnT>
                    <a:lnB>
                      <a:noFill/>
                    </a:lnB>
                  </a:tcPr>
                </a:tc>
                <a:tc>
                  <a:txBody>
                    <a:bodyPr/>
                    <a:lstStyle/>
                    <a:p>
                      <a:pPr algn="l" fontAlgn="t"/>
                      <a:r>
                        <a:rPr lang="en-IN" sz="1700" b="0" dirty="0">
                          <a:effectLst/>
                        </a:rPr>
                        <a:t>0.5 cm posterior to the anterior border of the S2/3 vertebral junction. May include the entire sacrum to cover the disease extent</a:t>
                      </a:r>
                    </a:p>
                  </a:txBody>
                  <a:tcPr marL="84766" marR="84766" marT="84766" marB="84766">
                    <a:lnL>
                      <a:noFill/>
                    </a:lnL>
                    <a:lnR>
                      <a:noFill/>
                    </a:lnR>
                    <a:lnT>
                      <a:noFill/>
                    </a:lnT>
                    <a:lnB>
                      <a:noFill/>
                    </a:lnB>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5925374"/>
      </p:ext>
    </p:extLst>
  </p:cSld>
  <p:clrMapOvr>
    <a:masterClrMapping/>
  </p:clrMapOvr>
  <mc:AlternateContent xmlns:mc="http://schemas.openxmlformats.org/markup-compatibility/2006">
    <mc:Choice xmlns:p14="http://schemas.microsoft.com/office/powerpoint/2010/main" Requires="p14">
      <p:transition spd="slow" p14:dur="2000" advTm="21910"/>
    </mc:Choice>
    <mc:Fallback>
      <p:transition spd="slow" advTm="2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a:bodyPr>
          <a:lstStyle/>
          <a:p>
            <a:r>
              <a:rPr lang="en-IN" dirty="0"/>
              <a:t>Standard ICRT is usually performed using a </a:t>
            </a:r>
            <a:r>
              <a:rPr lang="en-IN" dirty="0">
                <a:solidFill>
                  <a:srgbClr val="FF0000"/>
                </a:solidFill>
              </a:rPr>
              <a:t>tandem and two </a:t>
            </a:r>
            <a:r>
              <a:rPr lang="en-IN" dirty="0" err="1">
                <a:solidFill>
                  <a:srgbClr val="FF0000"/>
                </a:solidFill>
              </a:rPr>
              <a:t>ovoids</a:t>
            </a:r>
            <a:r>
              <a:rPr lang="en-IN" dirty="0"/>
              <a:t>, or a </a:t>
            </a:r>
            <a:r>
              <a:rPr lang="en-IN" dirty="0">
                <a:solidFill>
                  <a:srgbClr val="FF0000"/>
                </a:solidFill>
              </a:rPr>
              <a:t>tandem and ring</a:t>
            </a:r>
            <a:r>
              <a:rPr lang="en-IN" dirty="0" smtClean="0"/>
              <a:t>.</a:t>
            </a:r>
          </a:p>
          <a:p>
            <a:r>
              <a:rPr lang="en-IN" dirty="0" smtClean="0"/>
              <a:t> </a:t>
            </a:r>
            <a:r>
              <a:rPr lang="en-IN" dirty="0"/>
              <a:t>Any of the dose rate systems, namely </a:t>
            </a:r>
            <a:r>
              <a:rPr lang="en-IN" dirty="0">
                <a:solidFill>
                  <a:srgbClr val="FF0000"/>
                </a:solidFill>
              </a:rPr>
              <a:t>low‐dose‐rate </a:t>
            </a:r>
            <a:r>
              <a:rPr lang="en-IN" dirty="0"/>
              <a:t>(LDR), high‐dose‐rate (HDR), or </a:t>
            </a:r>
            <a:r>
              <a:rPr lang="en-IN" dirty="0">
                <a:solidFill>
                  <a:srgbClr val="FF0000"/>
                </a:solidFill>
              </a:rPr>
              <a:t>pulsed‐dose‐rate (PDR</a:t>
            </a:r>
            <a:r>
              <a:rPr lang="en-IN" dirty="0"/>
              <a:t>) may be practiced as all three yield </a:t>
            </a:r>
            <a:r>
              <a:rPr lang="en-IN" dirty="0">
                <a:solidFill>
                  <a:srgbClr val="FF0000"/>
                </a:solidFill>
              </a:rPr>
              <a:t>comparable survival </a:t>
            </a:r>
            <a:r>
              <a:rPr lang="en-IN" dirty="0" smtClean="0">
                <a:solidFill>
                  <a:srgbClr val="FF0000"/>
                </a:solidFill>
              </a:rPr>
              <a:t>rates.</a:t>
            </a:r>
            <a:r>
              <a:rPr lang="en-IN" b="1" u="sng" dirty="0" smtClean="0">
                <a:solidFill>
                  <a:srgbClr val="FF0000"/>
                </a:solidFill>
                <a:hlinkClick r:id="rId4"/>
              </a:rPr>
              <a:t>108</a:t>
            </a:r>
            <a:endParaRPr lang="en-IN" b="1" u="sng" dirty="0" smtClean="0">
              <a:solidFill>
                <a:srgbClr val="FF0000"/>
              </a:solidFill>
            </a:endParaRPr>
          </a:p>
          <a:p>
            <a:endParaRPr lang="en-IN" dirty="0"/>
          </a:p>
          <a:p>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6509949"/>
      </p:ext>
    </p:extLst>
  </p:cSld>
  <p:clrMapOvr>
    <a:masterClrMapping/>
  </p:clrMapOvr>
  <mc:AlternateContent xmlns:mc="http://schemas.openxmlformats.org/markup-compatibility/2006">
    <mc:Choice xmlns:p14="http://schemas.microsoft.com/office/powerpoint/2010/main" Requires="p14">
      <p:transition spd="slow" p14:dur="2000" advTm="58642"/>
    </mc:Choice>
    <mc:Fallback>
      <p:transition spd="slow" advTm="5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r>
              <a:rPr lang="en-IN" dirty="0"/>
              <a:t>The cervix, which is the lowermost part of the uterus, is a cylindrical‐shaped structure composed of </a:t>
            </a:r>
            <a:r>
              <a:rPr lang="en-IN" dirty="0" err="1"/>
              <a:t>stroma</a:t>
            </a:r>
            <a:r>
              <a:rPr lang="en-IN" dirty="0"/>
              <a:t> and epithelium</a:t>
            </a:r>
            <a:r>
              <a:rPr lang="en-IN" dirty="0" smtClean="0"/>
              <a:t>.</a:t>
            </a:r>
          </a:p>
          <a:p>
            <a:r>
              <a:rPr lang="en-IN" dirty="0"/>
              <a:t> </a:t>
            </a:r>
            <a:r>
              <a:rPr lang="en-IN" dirty="0" smtClean="0"/>
              <a:t> </a:t>
            </a:r>
            <a:r>
              <a:rPr lang="en-IN" dirty="0"/>
              <a:t>The </a:t>
            </a:r>
            <a:r>
              <a:rPr lang="en-IN" dirty="0" err="1"/>
              <a:t>intravaginal</a:t>
            </a:r>
            <a:r>
              <a:rPr lang="en-IN" dirty="0"/>
              <a:t> part, the </a:t>
            </a:r>
            <a:r>
              <a:rPr lang="en-IN" dirty="0" err="1"/>
              <a:t>ectocervix</a:t>
            </a:r>
            <a:r>
              <a:rPr lang="en-IN" dirty="0"/>
              <a:t>, projects into the vagina and is lined by squamous epithelium</a:t>
            </a:r>
            <a:r>
              <a:rPr lang="en-IN" dirty="0" smtClean="0"/>
              <a:t>.</a:t>
            </a:r>
          </a:p>
          <a:p>
            <a:r>
              <a:rPr lang="en-IN" dirty="0" smtClean="0"/>
              <a:t> </a:t>
            </a:r>
            <a:r>
              <a:rPr lang="en-IN" dirty="0"/>
              <a:t>The </a:t>
            </a:r>
            <a:r>
              <a:rPr lang="en-IN" dirty="0" err="1"/>
              <a:t>endocervical</a:t>
            </a:r>
            <a:r>
              <a:rPr lang="en-IN" dirty="0"/>
              <a:t> canal extends from the internal </a:t>
            </a:r>
            <a:r>
              <a:rPr lang="en-IN" dirty="0" err="1"/>
              <a:t>os</a:t>
            </a:r>
            <a:r>
              <a:rPr lang="en-IN" dirty="0"/>
              <a:t> at the junction with the uterus to the external </a:t>
            </a:r>
            <a:r>
              <a:rPr lang="en-IN" dirty="0" err="1"/>
              <a:t>os</a:t>
            </a:r>
            <a:r>
              <a:rPr lang="en-IN" dirty="0"/>
              <a:t> which opens into the vagina and is lined by columnar epithelium</a:t>
            </a:r>
            <a:r>
              <a:rPr lang="en-IN" dirty="0" smtClean="0"/>
              <a:t>.</a:t>
            </a:r>
          </a:p>
          <a:p>
            <a:r>
              <a:rPr lang="en-IN" dirty="0" smtClean="0"/>
              <a:t> </a:t>
            </a:r>
            <a:r>
              <a:rPr lang="en-IN" dirty="0"/>
              <a:t>Almost all cases of cervical carcinoma originate in the </a:t>
            </a:r>
            <a:r>
              <a:rPr lang="en-IN" dirty="0">
                <a:solidFill>
                  <a:srgbClr val="FF0000"/>
                </a:solidFill>
              </a:rPr>
              <a:t>transformation zone </a:t>
            </a:r>
            <a:r>
              <a:rPr lang="en-IN" dirty="0"/>
              <a:t>from the </a:t>
            </a:r>
            <a:r>
              <a:rPr lang="en-IN" dirty="0" err="1"/>
              <a:t>ecto</a:t>
            </a:r>
            <a:r>
              <a:rPr lang="en-IN" dirty="0"/>
              <a:t>‐ or </a:t>
            </a:r>
            <a:r>
              <a:rPr lang="en-IN" dirty="0" err="1"/>
              <a:t>endocervical</a:t>
            </a:r>
            <a:r>
              <a:rPr lang="en-IN" dirty="0"/>
              <a:t> mucosa. The transformation zone is </a:t>
            </a:r>
            <a:r>
              <a:rPr lang="en-IN" dirty="0">
                <a:solidFill>
                  <a:srgbClr val="FF0000"/>
                </a:solidFill>
              </a:rPr>
              <a:t>the area of the cervix between the old and new </a:t>
            </a:r>
            <a:r>
              <a:rPr lang="en-IN" dirty="0" err="1">
                <a:solidFill>
                  <a:srgbClr val="FF0000"/>
                </a:solidFill>
              </a:rPr>
              <a:t>squamocolumnar</a:t>
            </a:r>
            <a:r>
              <a:rPr lang="en-IN" dirty="0">
                <a:solidFill>
                  <a:srgbClr val="FF0000"/>
                </a:solidFill>
              </a:rPr>
              <a:t> junction.</a:t>
            </a:r>
          </a:p>
          <a:p>
            <a:r>
              <a:rPr lang="en-IN" dirty="0"/>
              <a:t>The fact that the cervix can be easily visualized and sampled, and can be treated by freezing and burning with little or no </a:t>
            </a:r>
            <a:r>
              <a:rPr lang="en-IN" dirty="0" err="1"/>
              <a:t>anesthesia</a:t>
            </a:r>
            <a:r>
              <a:rPr lang="en-IN" dirty="0"/>
              <a:t>, has contributed to the understanding of the natural history of this cancer along with the development of </a:t>
            </a:r>
            <a:r>
              <a:rPr lang="en-IN" dirty="0">
                <a:solidFill>
                  <a:srgbClr val="FF0000"/>
                </a:solidFill>
              </a:rPr>
              <a:t>simple outpatient techniques of screening and prevention.</a:t>
            </a:r>
          </a:p>
          <a:p>
            <a:endParaRPr lang="en-IN"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6157047"/>
      </p:ext>
    </p:extLst>
  </p:cSld>
  <p:clrMapOvr>
    <a:masterClrMapping/>
  </p:clrMapOvr>
  <mc:AlternateContent xmlns:mc="http://schemas.openxmlformats.org/markup-compatibility/2006">
    <mc:Choice xmlns:p14="http://schemas.microsoft.com/office/powerpoint/2010/main" Requires="p14">
      <p:transition spd="slow" p14:dur="2000" advTm="111165"/>
    </mc:Choice>
    <mc:Fallback>
      <p:transition spd="slow" advTm="11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10000"/>
          </a:bodyPr>
          <a:lstStyle/>
          <a:p>
            <a:r>
              <a:rPr lang="en-IN" dirty="0"/>
              <a:t>With an LDR system, a dose of 30–40 </a:t>
            </a:r>
            <a:r>
              <a:rPr lang="en-IN" dirty="0" err="1"/>
              <a:t>Gy</a:t>
            </a:r>
            <a:r>
              <a:rPr lang="en-IN" dirty="0"/>
              <a:t> is prescribed in one or two sessions. </a:t>
            </a:r>
            <a:endParaRPr lang="en-IN" dirty="0" smtClean="0"/>
          </a:p>
          <a:p>
            <a:r>
              <a:rPr lang="en-IN" dirty="0" smtClean="0"/>
              <a:t>With </a:t>
            </a:r>
            <a:r>
              <a:rPr lang="en-IN" dirty="0"/>
              <a:t>HDR, various dose fraction schedules are used, employing a dose of 5.5–8 </a:t>
            </a:r>
            <a:r>
              <a:rPr lang="en-IN" dirty="0" err="1"/>
              <a:t>Gy</a:t>
            </a:r>
            <a:r>
              <a:rPr lang="en-IN" dirty="0"/>
              <a:t> by 3–5 weekly </a:t>
            </a:r>
            <a:r>
              <a:rPr lang="en-IN" dirty="0" smtClean="0"/>
              <a:t>fractions</a:t>
            </a:r>
          </a:p>
          <a:p>
            <a:r>
              <a:rPr lang="en-IN" dirty="0" smtClean="0"/>
              <a:t>. </a:t>
            </a:r>
            <a:r>
              <a:rPr lang="en-IN" dirty="0"/>
              <a:t>Owing to resource constraints and long travelling distances in low‐resource countries, delivering three instead of five fractions is often more realistic and allows for treatment of a higher number of patients</a:t>
            </a:r>
            <a:r>
              <a:rPr lang="en-IN" dirty="0" smtClean="0"/>
              <a:t>.</a:t>
            </a:r>
          </a:p>
          <a:p>
            <a:r>
              <a:rPr lang="en-IN" dirty="0" smtClean="0"/>
              <a:t> </a:t>
            </a:r>
            <a:r>
              <a:rPr lang="en-IN" dirty="0"/>
              <a:t>The total combined dose with EBRT and ICRT should be in the range of 80–90 </a:t>
            </a:r>
            <a:r>
              <a:rPr lang="en-IN" dirty="0" err="1"/>
              <a:t>Gy</a:t>
            </a:r>
            <a:r>
              <a:rPr lang="en-IN" dirty="0"/>
              <a:t>. Though PDR is rarely used, the overall treatment time and dose in PDR remains almost the same as in LDR except that the treatment is given in multiple hourly pulses each lasting for a few minutes.</a:t>
            </a:r>
          </a:p>
          <a:p>
            <a:endParaRPr lang="en-IN" dirty="0"/>
          </a:p>
          <a:p>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417649"/>
      </p:ext>
    </p:extLst>
  </p:cSld>
  <p:clrMapOvr>
    <a:masterClrMapping/>
  </p:clrMapOvr>
  <mc:AlternateContent xmlns:mc="http://schemas.openxmlformats.org/markup-compatibility/2006">
    <mc:Choice xmlns:p14="http://schemas.microsoft.com/office/powerpoint/2010/main" Requires="p14">
      <p:transition spd="slow" p14:dur="2000" advTm="36113"/>
    </mc:Choice>
    <mc:Fallback>
      <p:transition spd="slow" advTm="3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Thank you</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6061945"/>
      </p:ext>
    </p:extLst>
  </p:cSld>
  <p:clrMapOvr>
    <a:masterClrMapping/>
  </p:clrMapOvr>
  <mc:AlternateContent xmlns:mc="http://schemas.openxmlformats.org/markup-compatibility/2006">
    <mc:Choice xmlns:p14="http://schemas.microsoft.com/office/powerpoint/2010/main" Requires="p14">
      <p:transition spd="slow" p14:dur="2000" advTm="4"/>
    </mc:Choice>
    <mc:Fallback>
      <p:transition spd="slow" advTm="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Gross pathology</a:t>
            </a:r>
          </a:p>
          <a:p>
            <a:r>
              <a:rPr lang="en-IN" dirty="0" err="1" smtClean="0"/>
              <a:t>Exophytic</a:t>
            </a:r>
            <a:r>
              <a:rPr lang="en-IN" dirty="0" smtClean="0"/>
              <a:t>  </a:t>
            </a:r>
          </a:p>
          <a:p>
            <a:r>
              <a:rPr lang="en-IN" dirty="0" smtClean="0"/>
              <a:t>Ulcerative</a:t>
            </a:r>
          </a:p>
          <a:p>
            <a:r>
              <a:rPr lang="en-IN" dirty="0" smtClean="0"/>
              <a:t>Infiltrative</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89820729"/>
      </p:ext>
    </p:extLst>
  </p:cSld>
  <p:clrMapOvr>
    <a:masterClrMapping/>
  </p:clrMapOvr>
  <mc:AlternateContent xmlns:mc="http://schemas.openxmlformats.org/markup-compatibility/2006">
    <mc:Choice xmlns:p14="http://schemas.microsoft.com/office/powerpoint/2010/main" Requires="p14">
      <p:transition spd="slow" p14:dur="2000" advTm="38511"/>
    </mc:Choice>
    <mc:Fallback>
      <p:transition spd="slow" advTm="3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Histopathology</a:t>
            </a:r>
          </a:p>
          <a:p>
            <a:r>
              <a:rPr lang="en-IN" dirty="0" smtClean="0"/>
              <a:t>SCC</a:t>
            </a:r>
          </a:p>
          <a:p>
            <a:r>
              <a:rPr lang="en-IN" dirty="0" smtClean="0"/>
              <a:t>Large cell keratinising</a:t>
            </a:r>
          </a:p>
          <a:p>
            <a:r>
              <a:rPr lang="en-IN" dirty="0" smtClean="0"/>
              <a:t>Large cell non keratinising</a:t>
            </a:r>
          </a:p>
          <a:p>
            <a:r>
              <a:rPr lang="en-IN" dirty="0" smtClean="0"/>
              <a:t>Small cell </a:t>
            </a:r>
          </a:p>
          <a:p>
            <a:endParaRPr lang="en-IN" dirty="0"/>
          </a:p>
          <a:p>
            <a:r>
              <a:rPr lang="en-IN" dirty="0" smtClean="0"/>
              <a:t>Adenocarcinoma</a:t>
            </a:r>
          </a:p>
          <a:p>
            <a:r>
              <a:rPr lang="en-IN" dirty="0" smtClean="0"/>
              <a:t>Adenoma </a:t>
            </a:r>
            <a:r>
              <a:rPr lang="en-IN" dirty="0" err="1" smtClean="0"/>
              <a:t>malignum</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80805959"/>
      </p:ext>
    </p:extLst>
  </p:cSld>
  <p:clrMapOvr>
    <a:masterClrMapping/>
  </p:clrMapOvr>
  <mc:AlternateContent xmlns:mc="http://schemas.openxmlformats.org/markup-compatibility/2006">
    <mc:Choice xmlns:p14="http://schemas.microsoft.com/office/powerpoint/2010/main" Requires="p14">
      <p:transition spd="slow" p14:dur="2000" advTm="45510"/>
    </mc:Choice>
    <mc:Fallback>
      <p:transition spd="slow" advTm="45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Mode of spread</a:t>
            </a:r>
            <a:endParaRPr lang="en-IN" dirty="0"/>
          </a:p>
        </p:txBody>
      </p:sp>
      <p:sp>
        <p:nvSpPr>
          <p:cNvPr id="3" name="Content Placeholder 2"/>
          <p:cNvSpPr>
            <a:spLocks noGrp="1"/>
          </p:cNvSpPr>
          <p:nvPr>
            <p:ph idx="1"/>
          </p:nvPr>
        </p:nvSpPr>
        <p:spPr/>
        <p:txBody>
          <a:bodyPr/>
          <a:lstStyle/>
          <a:p>
            <a:r>
              <a:rPr lang="en-IN" dirty="0" smtClean="0"/>
              <a:t>Direct extension – </a:t>
            </a:r>
            <a:r>
              <a:rPr lang="en-IN" dirty="0" err="1" smtClean="0"/>
              <a:t>parametrium</a:t>
            </a:r>
            <a:r>
              <a:rPr lang="en-IN" dirty="0" smtClean="0"/>
              <a:t>, </a:t>
            </a:r>
            <a:r>
              <a:rPr lang="en-IN" dirty="0" err="1" smtClean="0"/>
              <a:t>paracervical</a:t>
            </a:r>
            <a:r>
              <a:rPr lang="en-IN" dirty="0" smtClean="0"/>
              <a:t> and paravaginal tissues</a:t>
            </a:r>
          </a:p>
          <a:p>
            <a:r>
              <a:rPr lang="en-IN" dirty="0" smtClean="0"/>
              <a:t>Lymphatic spread – </a:t>
            </a:r>
            <a:r>
              <a:rPr lang="en-IN" dirty="0" err="1" smtClean="0"/>
              <a:t>parametrial</a:t>
            </a:r>
            <a:r>
              <a:rPr lang="en-IN" dirty="0" smtClean="0"/>
              <a:t> </a:t>
            </a:r>
            <a:r>
              <a:rPr lang="en-IN" dirty="0" err="1" smtClean="0"/>
              <a:t>nodes,internal</a:t>
            </a:r>
            <a:r>
              <a:rPr lang="en-IN" dirty="0" smtClean="0"/>
              <a:t> iliac </a:t>
            </a:r>
            <a:r>
              <a:rPr lang="en-IN" dirty="0" err="1" smtClean="0"/>
              <a:t>obturator</a:t>
            </a:r>
            <a:r>
              <a:rPr lang="en-IN" dirty="0" smtClean="0"/>
              <a:t> external iliac rectal and sacral nodes</a:t>
            </a:r>
          </a:p>
          <a:p>
            <a:r>
              <a:rPr lang="en-IN" dirty="0" smtClean="0"/>
              <a:t>Secondary nodes – common iliac inguinal and </a:t>
            </a:r>
            <a:r>
              <a:rPr lang="en-IN" dirty="0" err="1" smtClean="0"/>
              <a:t>paraaortic</a:t>
            </a:r>
            <a:r>
              <a:rPr lang="en-IN" dirty="0" smtClean="0"/>
              <a:t> </a:t>
            </a:r>
          </a:p>
          <a:p>
            <a:endParaRPr lang="en-IN" dirty="0"/>
          </a:p>
          <a:p>
            <a:r>
              <a:rPr lang="en-IN" dirty="0" smtClean="0"/>
              <a:t>Sentinel node – first node that drains a primary tumour</a:t>
            </a:r>
          </a:p>
          <a:p>
            <a:r>
              <a:rPr lang="en-IN" dirty="0" smtClean="0"/>
              <a:t>In 85% </a:t>
            </a:r>
            <a:r>
              <a:rPr lang="en-IN" dirty="0" err="1" smtClean="0"/>
              <a:t>caes</a:t>
            </a:r>
            <a:r>
              <a:rPr lang="en-IN" dirty="0" smtClean="0"/>
              <a:t> there is a single </a:t>
            </a:r>
            <a:r>
              <a:rPr lang="en-IN" dirty="0" err="1" smtClean="0"/>
              <a:t>senyinel</a:t>
            </a:r>
            <a:r>
              <a:rPr lang="en-IN" dirty="0" smtClean="0"/>
              <a:t> node</a:t>
            </a:r>
          </a:p>
          <a:p>
            <a:r>
              <a:rPr lang="en-IN" dirty="0" smtClean="0"/>
              <a:t>This node is detected </a:t>
            </a:r>
            <a:r>
              <a:rPr lang="en-IN" dirty="0" err="1" smtClean="0"/>
              <a:t>intraoperatively</a:t>
            </a:r>
            <a:r>
              <a:rPr lang="en-IN" dirty="0" smtClean="0"/>
              <a:t> by injecting methylene blue dye</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6125469"/>
      </p:ext>
    </p:extLst>
  </p:cSld>
  <p:clrMapOvr>
    <a:masterClrMapping/>
  </p:clrMapOvr>
  <mc:AlternateContent xmlns:mc="http://schemas.openxmlformats.org/markup-compatibility/2006">
    <mc:Choice xmlns:p14="http://schemas.microsoft.com/office/powerpoint/2010/main" Requires="p14">
      <p:transition spd="slow" p14:dur="2000" advTm="10"/>
    </mc:Choice>
    <mc:Fallback>
      <p:transition spd="slow" advTm="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err="1" smtClean="0"/>
              <a:t>Hematogenous</a:t>
            </a:r>
            <a:r>
              <a:rPr lang="en-IN" dirty="0" smtClean="0"/>
              <a:t> – blood borne , venous spread, lung liver bones are involved</a:t>
            </a:r>
          </a:p>
          <a:p>
            <a:r>
              <a:rPr lang="en-IN" dirty="0" smtClean="0"/>
              <a:t>Risk of ovarian </a:t>
            </a:r>
            <a:r>
              <a:rPr lang="en-IN" dirty="0" err="1" smtClean="0"/>
              <a:t>mets</a:t>
            </a:r>
            <a:r>
              <a:rPr lang="en-IN" dirty="0" smtClean="0"/>
              <a:t> is 0.5%in stage 1 SCC</a:t>
            </a:r>
          </a:p>
          <a:p>
            <a:r>
              <a:rPr lang="en-IN" dirty="0" smtClean="0"/>
              <a:t>1.7 % FOR ADENOCA</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4447274"/>
      </p:ext>
    </p:extLst>
  </p:cSld>
  <p:clrMapOvr>
    <a:masterClrMapping/>
  </p:clrMapOvr>
  <mc:AlternateContent xmlns:mc="http://schemas.openxmlformats.org/markup-compatibility/2006">
    <mc:Choice xmlns:p14="http://schemas.microsoft.com/office/powerpoint/2010/main" Requires="p14">
      <p:transition spd="slow" p14:dur="2000" advTm="47289"/>
    </mc:Choice>
    <mc:Fallback>
      <p:transition spd="slow" advTm="4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STAGING</a:t>
            </a:r>
            <a:endParaRPr lang="en-IN" dirty="0"/>
          </a:p>
        </p:txBody>
      </p:sp>
      <p:sp>
        <p:nvSpPr>
          <p:cNvPr id="3" name="Content Placeholder 2"/>
          <p:cNvSpPr>
            <a:spLocks noGrp="1"/>
          </p:cNvSpPr>
          <p:nvPr>
            <p:ph idx="1"/>
          </p:nvPr>
        </p:nvSpPr>
        <p:spPr/>
        <p:txBody>
          <a:bodyPr/>
          <a:lstStyle/>
          <a:p>
            <a:r>
              <a:rPr lang="en-IN" dirty="0"/>
              <a:t>Until now, the </a:t>
            </a:r>
            <a:r>
              <a:rPr lang="en-IN" dirty="0">
                <a:solidFill>
                  <a:srgbClr val="FF0000"/>
                </a:solidFill>
              </a:rPr>
              <a:t>FIGO staging </a:t>
            </a:r>
            <a:r>
              <a:rPr lang="en-IN" dirty="0"/>
              <a:t>was based mainly </a:t>
            </a:r>
            <a:r>
              <a:rPr lang="en-IN" dirty="0">
                <a:solidFill>
                  <a:srgbClr val="FF0000"/>
                </a:solidFill>
              </a:rPr>
              <a:t>on clinical examination </a:t>
            </a:r>
            <a:r>
              <a:rPr lang="en-IN" dirty="0"/>
              <a:t>with the addition of certain procedures that were allowed by FIGO to change the staging</a:t>
            </a:r>
            <a:r>
              <a:rPr lang="en-IN" dirty="0" smtClean="0"/>
              <a:t>.</a:t>
            </a:r>
          </a:p>
          <a:p>
            <a:r>
              <a:rPr lang="en-IN" dirty="0" smtClean="0"/>
              <a:t> </a:t>
            </a:r>
            <a:r>
              <a:rPr lang="en-IN" dirty="0"/>
              <a:t>In 2018, this has been revised by the </a:t>
            </a:r>
            <a:r>
              <a:rPr lang="en-IN" dirty="0">
                <a:solidFill>
                  <a:srgbClr val="FF0000"/>
                </a:solidFill>
              </a:rPr>
              <a:t>FIGO</a:t>
            </a:r>
            <a:r>
              <a:rPr lang="en-IN" dirty="0"/>
              <a:t> </a:t>
            </a:r>
            <a:r>
              <a:rPr lang="en-IN" dirty="0" err="1"/>
              <a:t>Gynecologic</a:t>
            </a:r>
            <a:r>
              <a:rPr lang="en-IN" dirty="0"/>
              <a:t> Oncology Committee to allow </a:t>
            </a:r>
            <a:r>
              <a:rPr lang="en-IN" dirty="0">
                <a:solidFill>
                  <a:srgbClr val="FF0000"/>
                </a:solidFill>
              </a:rPr>
              <a:t>imaging and pathological findings, where available, to assign the </a:t>
            </a:r>
            <a:r>
              <a:rPr lang="en-IN" dirty="0" smtClean="0">
                <a:solidFill>
                  <a:srgbClr val="FF0000"/>
                </a:solidFill>
              </a:rPr>
              <a:t>stage</a:t>
            </a:r>
            <a:endParaRPr lang="en-IN"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8788780"/>
      </p:ext>
    </p:extLst>
  </p:cSld>
  <p:clrMapOvr>
    <a:masterClrMapping/>
  </p:clrMapOvr>
  <mc:AlternateContent xmlns:mc="http://schemas.openxmlformats.org/markup-compatibility/2006">
    <mc:Choice xmlns:p14="http://schemas.microsoft.com/office/powerpoint/2010/main" Requires="p14">
      <p:transition spd="slow" p14:dur="2000" advTm="141841"/>
    </mc:Choice>
    <mc:Fallback>
      <p:transition spd="slow" advTm="14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1628</Words>
  <Application>Microsoft Office PowerPoint</Application>
  <PresentationFormat>Widescreen</PresentationFormat>
  <Paragraphs>213</Paragraphs>
  <Slides>41</Slides>
  <Notes>0</Notes>
  <HiddenSlides>0</HiddenSlides>
  <MMClips>41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Cancer cervix</vt:lpstr>
      <vt:lpstr>PowerPoint Presentation</vt:lpstr>
      <vt:lpstr>PowerPoint Presentation</vt:lpstr>
      <vt:lpstr>PowerPoint Presentation</vt:lpstr>
      <vt:lpstr>PowerPoint Presentation</vt:lpstr>
      <vt:lpstr>PowerPoint Presentation</vt:lpstr>
      <vt:lpstr>Mode of spread</vt:lpstr>
      <vt:lpstr>PowerPoint Presentation</vt:lpstr>
      <vt:lpstr>STAGING</vt:lpstr>
      <vt:lpstr>staging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cervix</dc:title>
  <dc:creator>ADMIN</dc:creator>
  <cp:lastModifiedBy>ADMIN</cp:lastModifiedBy>
  <cp:revision>18</cp:revision>
  <dcterms:created xsi:type="dcterms:W3CDTF">2020-06-02T13:08:29Z</dcterms:created>
  <dcterms:modified xsi:type="dcterms:W3CDTF">2020-06-02T18:21:50Z</dcterms:modified>
</cp:coreProperties>
</file>