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256" r:id="rId15"/>
    <p:sldId id="292" r:id="rId16"/>
    <p:sldId id="293" r:id="rId17"/>
    <p:sldId id="278" r:id="rId18"/>
    <p:sldId id="294" r:id="rId19"/>
    <p:sldId id="281" r:id="rId20"/>
    <p:sldId id="283" r:id="rId21"/>
    <p:sldId id="282" r:id="rId22"/>
    <p:sldId id="279" r:id="rId23"/>
    <p:sldId id="280" r:id="rId24"/>
    <p:sldId id="261" r:id="rId25"/>
    <p:sldId id="273" r:id="rId26"/>
    <p:sldId id="259" r:id="rId27"/>
    <p:sldId id="260" r:id="rId28"/>
    <p:sldId id="266" r:id="rId29"/>
    <p:sldId id="263" r:id="rId30"/>
    <p:sldId id="264" r:id="rId31"/>
    <p:sldId id="296" r:id="rId32"/>
    <p:sldId id="297" r:id="rId33"/>
    <p:sldId id="298" r:id="rId34"/>
    <p:sldId id="270" r:id="rId35"/>
    <p:sldId id="257" r:id="rId36"/>
    <p:sldId id="265" r:id="rId37"/>
    <p:sldId id="271" r:id="rId38"/>
    <p:sldId id="274" r:id="rId39"/>
    <p:sldId id="275" r:id="rId40"/>
    <p:sldId id="276" r:id="rId41"/>
    <p:sldId id="284" r:id="rId42"/>
    <p:sldId id="277" r:id="rId43"/>
    <p:sldId id="287" r:id="rId44"/>
    <p:sldId id="269" r:id="rId45"/>
    <p:sldId id="317" r:id="rId46"/>
    <p:sldId id="320" r:id="rId47"/>
    <p:sldId id="267" r:id="rId48"/>
    <p:sldId id="340" r:id="rId49"/>
    <p:sldId id="285" r:id="rId50"/>
    <p:sldId id="286" r:id="rId51"/>
    <p:sldId id="299" r:id="rId52"/>
    <p:sldId id="323" r:id="rId53"/>
    <p:sldId id="324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290" r:id="rId69"/>
    <p:sldId id="289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148" autoAdjust="0"/>
  </p:normalViewPr>
  <p:slideViewPr>
    <p:cSldViewPr>
      <p:cViewPr>
        <p:scale>
          <a:sx n="78" d="100"/>
          <a:sy n="78" d="100"/>
        </p:scale>
        <p:origin x="-114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256806-overvie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 NEOPLASTIC ENLARGEMENT OF OVARY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Professor Dr. B.JEYAMANI MD.,DGO., Department of OBG,</a:t>
            </a:r>
          </a:p>
          <a:p>
            <a:pPr>
              <a:defRPr/>
            </a:pPr>
            <a:r>
              <a:rPr lang="en-US" dirty="0" smtClean="0"/>
              <a:t>VMKVMCH, Salem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Granulosa</a:t>
            </a:r>
            <a:r>
              <a:rPr lang="fr-FR" dirty="0" smtClean="0"/>
              <a:t> </a:t>
            </a:r>
            <a:r>
              <a:rPr lang="fr-FR" dirty="0" err="1" smtClean="0"/>
              <a:t>lutein</a:t>
            </a:r>
            <a:r>
              <a:rPr lang="fr-FR" dirty="0" smtClean="0"/>
              <a:t> </a:t>
            </a:r>
            <a:r>
              <a:rPr lang="fr-FR" dirty="0" err="1" smtClean="0"/>
              <a:t>cysts</a:t>
            </a:r>
            <a:r>
              <a:rPr lang="fr-FR" dirty="0" smtClean="0"/>
              <a:t> (CL </a:t>
            </a:r>
            <a:r>
              <a:rPr lang="fr-FR" dirty="0" err="1" smtClean="0"/>
              <a:t>cysts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en-US" dirty="0" smtClean="0"/>
              <a:t>    ●Functional </a:t>
            </a:r>
          </a:p>
          <a:p>
            <a:pPr>
              <a:buNone/>
            </a:pPr>
            <a:r>
              <a:rPr lang="en-US" dirty="0" smtClean="0"/>
              <a:t>    ●Non </a:t>
            </a:r>
            <a:r>
              <a:rPr lang="en-US" dirty="0" err="1" smtClean="0"/>
              <a:t>neoplastic</a:t>
            </a:r>
            <a:r>
              <a:rPr lang="en-US" dirty="0" smtClean="0"/>
              <a:t> enlargement </a:t>
            </a:r>
          </a:p>
          <a:p>
            <a:pPr>
              <a:buNone/>
            </a:pPr>
            <a:r>
              <a:rPr lang="en-US" dirty="0" smtClean="0"/>
              <a:t>    ●Persistent corpus </a:t>
            </a:r>
            <a:r>
              <a:rPr lang="en-US" dirty="0" err="1" smtClean="0"/>
              <a:t>luteal</a:t>
            </a:r>
            <a:r>
              <a:rPr lang="en-US" dirty="0" smtClean="0"/>
              <a:t> cysts may cause local pain and tenderness in delayed menstruation ●DD: </a:t>
            </a:r>
            <a:r>
              <a:rPr lang="en-US" dirty="0" err="1" smtClean="0"/>
              <a:t>unruputured</a:t>
            </a:r>
            <a:r>
              <a:rPr lang="en-US" dirty="0" smtClean="0"/>
              <a:t> ectopic pregnancy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●Diagnosis: USG, Serum Beta-HCG(Quantitative estimate)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●Treatment: Self limiting, resolves in due course of time Theca </a:t>
            </a:r>
            <a:r>
              <a:rPr lang="en-US" dirty="0" err="1" smtClean="0"/>
              <a:t>lutei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Theca </a:t>
            </a:r>
            <a:r>
              <a:rPr lang="en-US" dirty="0" err="1" smtClean="0"/>
              <a:t>lutein</a:t>
            </a:r>
            <a:r>
              <a:rPr lang="en-US" dirty="0" smtClean="0"/>
              <a:t> cysts </a:t>
            </a:r>
          </a:p>
          <a:p>
            <a:r>
              <a:rPr lang="en-US" dirty="0" smtClean="0"/>
              <a:t>●Bilateral </a:t>
            </a:r>
          </a:p>
          <a:p>
            <a:r>
              <a:rPr lang="en-US" dirty="0" smtClean="0"/>
              <a:t>●Filled with straw colored fluid</a:t>
            </a:r>
          </a:p>
          <a:p>
            <a:r>
              <a:rPr lang="en-US" dirty="0" smtClean="0"/>
              <a:t> ●Conditions: </a:t>
            </a:r>
          </a:p>
          <a:p>
            <a:r>
              <a:rPr lang="en-US" dirty="0"/>
              <a:t> </a:t>
            </a:r>
            <a:r>
              <a:rPr lang="en-US" dirty="0" smtClean="0"/>
              <a:t> – </a:t>
            </a:r>
            <a:r>
              <a:rPr lang="en-US" dirty="0" err="1" smtClean="0"/>
              <a:t>Hydatidiform</a:t>
            </a:r>
            <a:r>
              <a:rPr lang="en-US" dirty="0" smtClean="0"/>
              <a:t> mole</a:t>
            </a:r>
          </a:p>
          <a:p>
            <a:r>
              <a:rPr lang="en-US" dirty="0"/>
              <a:t> </a:t>
            </a:r>
            <a:r>
              <a:rPr lang="en-US" dirty="0" smtClean="0"/>
              <a:t> – </a:t>
            </a:r>
            <a:r>
              <a:rPr lang="en-US" dirty="0" err="1" smtClean="0"/>
              <a:t>Choriocarcinoma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– ART: </a:t>
            </a:r>
            <a:r>
              <a:rPr lang="en-US" dirty="0" err="1" smtClean="0"/>
              <a:t>Gonadotrophin</a:t>
            </a:r>
            <a:r>
              <a:rPr lang="en-US" dirty="0" smtClean="0"/>
              <a:t>(</a:t>
            </a:r>
            <a:r>
              <a:rPr lang="en-US" dirty="0" err="1" smtClean="0"/>
              <a:t>HcG</a:t>
            </a:r>
            <a:r>
              <a:rPr lang="en-US" dirty="0" smtClean="0"/>
              <a:t>) or induction of ovulation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functional cysts</a:t>
            </a:r>
          </a:p>
          <a:p>
            <a:r>
              <a:rPr lang="en-US" dirty="0" smtClean="0"/>
              <a:t>Caused by: </a:t>
            </a:r>
          </a:p>
          <a:p>
            <a:r>
              <a:rPr lang="en-US" dirty="0" smtClean="0"/>
              <a:t>– OHSS- Ovarian </a:t>
            </a:r>
            <a:r>
              <a:rPr lang="en-US" dirty="0" err="1" smtClean="0"/>
              <a:t>hyperstimulation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 – PCOS- polycystic ovarian syndrome </a:t>
            </a:r>
          </a:p>
          <a:p>
            <a:r>
              <a:rPr lang="en-US" dirty="0" smtClean="0"/>
              <a:t>– FSH secreting </a:t>
            </a:r>
            <a:r>
              <a:rPr lang="en-US" dirty="0" err="1" smtClean="0"/>
              <a:t>pitutary</a:t>
            </a:r>
            <a:r>
              <a:rPr lang="en-US" dirty="0" smtClean="0"/>
              <a:t> adenoma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cysts </a:t>
            </a:r>
          </a:p>
          <a:p>
            <a:r>
              <a:rPr lang="en-US" dirty="0" smtClean="0"/>
              <a:t>●Size never more than 7cm </a:t>
            </a:r>
          </a:p>
          <a:p>
            <a:r>
              <a:rPr lang="en-US" dirty="0" smtClean="0"/>
              <a:t>●</a:t>
            </a:r>
            <a:r>
              <a:rPr lang="en-US" dirty="0" err="1" smtClean="0"/>
              <a:t>Unilocular</a:t>
            </a:r>
            <a:r>
              <a:rPr lang="en-US" dirty="0" smtClean="0"/>
              <a:t> with clear fluids </a:t>
            </a:r>
          </a:p>
          <a:p>
            <a:r>
              <a:rPr lang="en-US" dirty="0" smtClean="0"/>
              <a:t>●Regresses after some time</a:t>
            </a:r>
          </a:p>
          <a:p>
            <a:r>
              <a:rPr lang="en-US" dirty="0" smtClean="0"/>
              <a:t>If persists 3-6 cycles of </a:t>
            </a:r>
            <a:r>
              <a:rPr lang="en-US" dirty="0" err="1" smtClean="0"/>
              <a:t>ocp</a:t>
            </a:r>
            <a:r>
              <a:rPr lang="en-US" dirty="0" smtClean="0"/>
              <a:t> – cause regression.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Professor Dr. B.JEYAMANI MD.,DGO., Department of OBG,</a:t>
            </a:r>
          </a:p>
          <a:p>
            <a:pPr>
              <a:defRPr/>
            </a:pPr>
            <a:r>
              <a:rPr lang="en-US" sz="2400" dirty="0" smtClean="0"/>
              <a:t>VMKVMCH, Salem</a:t>
            </a:r>
            <a:endParaRPr lang="ar-JO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13009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POLYCYSTIC OVARIAN SYNDROME</a:t>
            </a:r>
          </a:p>
        </p:txBody>
      </p:sp>
    </p:spTree>
    <p:extLst>
      <p:ext uri="{BB962C8B-B14F-4D97-AF65-F5344CB8AC3E}">
        <p14:creationId xmlns="" xmlns:p14="http://schemas.microsoft.com/office/powerpoint/2010/main" val="283664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PCOS originally was described by Stein and </a:t>
            </a:r>
            <a:r>
              <a:rPr lang="en-US" dirty="0" err="1"/>
              <a:t>Leventhal</a:t>
            </a:r>
            <a:r>
              <a:rPr lang="en-US" dirty="0"/>
              <a:t> as the association of amenorrhea with polycystic ovaries; five of the original seven cases had </a:t>
            </a:r>
            <a:r>
              <a:rPr lang="en-US" dirty="0" err="1"/>
              <a:t>hirsutism</a:t>
            </a:r>
            <a:r>
              <a:rPr lang="en-US" dirty="0"/>
              <a:t> or acne and four had obesity . </a:t>
            </a:r>
            <a:endParaRPr lang="ar-JO" dirty="0"/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3027228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syndrome has been defined by international consensus in adults .</a:t>
            </a:r>
          </a:p>
          <a:p>
            <a:endParaRPr lang="en-US" dirty="0"/>
          </a:p>
          <a:p>
            <a:r>
              <a:rPr lang="en-US" dirty="0"/>
              <a:t> The essential components of the syndrome are the various combinations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unexplained </a:t>
            </a:r>
            <a:r>
              <a:rPr lang="en-US" dirty="0" err="1"/>
              <a:t>hyperandrogenism</a:t>
            </a:r>
            <a:r>
              <a:rPr lang="en-US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anovulationa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polycystic ovary</a:t>
            </a:r>
          </a:p>
          <a:p>
            <a:endParaRPr lang="en-US" dirty="0"/>
          </a:p>
          <a:p>
            <a:r>
              <a:rPr lang="en-US" dirty="0"/>
              <a:t>While obesity and insulin resistance are strongly associated with the syndrome, they are not essential to the diagnosis; indeed about half of patients are non-obese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289891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630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appreciate that PCOS is a syndrome, not a disease, reflecting multiple potential etiology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53457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133600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Epidemiology</a:t>
            </a:r>
          </a:p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98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Neoplastic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   ●Follicular cyst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●Follicular </a:t>
            </a:r>
            <a:r>
              <a:rPr lang="en-US" dirty="0" err="1" smtClean="0"/>
              <a:t>haematomas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●</a:t>
            </a:r>
            <a:r>
              <a:rPr lang="en-US" dirty="0" err="1" smtClean="0"/>
              <a:t>Luteal</a:t>
            </a:r>
            <a:r>
              <a:rPr lang="en-US" dirty="0" smtClean="0"/>
              <a:t> cyst of ovary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●Multiple functional cysts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●Polycystic ovarian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Polycystic ovary syndrome (PCOS) is recognized as one of the most common endocrine/metabolic disorders of women.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PCOS affects premenopausal women, and the age of onset is most often </a:t>
            </a:r>
            <a:r>
              <a:rPr lang="en-US" b="1" u="sng" dirty="0" err="1"/>
              <a:t>perimenarchal</a:t>
            </a:r>
            <a:r>
              <a:rPr lang="en-US" b="1" u="sng" dirty="0"/>
              <a:t> </a:t>
            </a:r>
            <a:r>
              <a:rPr lang="en-US" dirty="0"/>
              <a:t>(before bone age reaches 16 y).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 </a:t>
            </a:r>
            <a:endParaRPr lang="en-US" dirty="0"/>
          </a:p>
          <a:p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2481734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High-risk groups </a:t>
            </a:r>
            <a:r>
              <a:rPr lang="en-US" dirty="0"/>
              <a:t>— A number of conditions are associated with an increased prevalence of PCOS: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Women with </a:t>
            </a:r>
            <a:r>
              <a:rPr lang="en-US" dirty="0" err="1"/>
              <a:t>oligoovulatory</a:t>
            </a:r>
            <a:r>
              <a:rPr lang="en-US" dirty="0"/>
              <a:t> infertility </a:t>
            </a:r>
          </a:p>
          <a:p>
            <a:r>
              <a:rPr lang="en-US" dirty="0"/>
              <a:t>Obesity and/or insulin resistance </a:t>
            </a:r>
          </a:p>
          <a:p>
            <a:r>
              <a:rPr lang="en-US" dirty="0"/>
              <a:t>Type 1 , type 2 or gestational diabetes mellitus</a:t>
            </a:r>
          </a:p>
          <a:p>
            <a:r>
              <a:rPr lang="en-US" dirty="0"/>
              <a:t>A history of premature </a:t>
            </a:r>
            <a:r>
              <a:rPr lang="en-US" dirty="0" err="1"/>
              <a:t>adrenarche</a:t>
            </a:r>
            <a:r>
              <a:rPr lang="en-US" dirty="0"/>
              <a:t> </a:t>
            </a:r>
          </a:p>
          <a:p>
            <a:r>
              <a:rPr lang="en-US" dirty="0"/>
              <a:t>First-degree relatives with PCOS </a:t>
            </a:r>
          </a:p>
          <a:p>
            <a:r>
              <a:rPr lang="en-US" dirty="0"/>
              <a:t>Mexican-American women compared with Caucasian or African-American women </a:t>
            </a:r>
          </a:p>
          <a:p>
            <a:r>
              <a:rPr lang="en-US" dirty="0"/>
              <a:t>Women using antiepileptic drugs </a:t>
            </a:r>
          </a:p>
        </p:txBody>
      </p:sp>
    </p:spTree>
    <p:extLst>
      <p:ext uri="{BB962C8B-B14F-4D97-AF65-F5344CB8AC3E}">
        <p14:creationId xmlns="" xmlns:p14="http://schemas.microsoft.com/office/powerpoint/2010/main" val="28874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671" y="2967335"/>
            <a:ext cx="5794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Pathophysiology</a:t>
            </a:r>
          </a:p>
        </p:txBody>
      </p:sp>
    </p:spTree>
    <p:extLst>
      <p:ext uri="{BB962C8B-B14F-4D97-AF65-F5344CB8AC3E}">
        <p14:creationId xmlns="" xmlns:p14="http://schemas.microsoft.com/office/powerpoint/2010/main" val="17809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694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4540" y="2362200"/>
            <a:ext cx="6570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Diagnostic Criteria</a:t>
            </a:r>
            <a:endParaRPr lang="ar-JO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269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8"/>
            <a:ext cx="9144000" cy="708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8111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839200" cy="647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157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836" y="2967335"/>
            <a:ext cx="5764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Clinical Features</a:t>
            </a:r>
          </a:p>
        </p:txBody>
      </p:sp>
    </p:spTree>
    <p:extLst>
      <p:ext uri="{BB962C8B-B14F-4D97-AF65-F5344CB8AC3E}">
        <p14:creationId xmlns="" xmlns:p14="http://schemas.microsoft.com/office/powerpoint/2010/main" val="1360401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Cutaneous manifestations </a:t>
            </a:r>
          </a:p>
          <a:p>
            <a:r>
              <a:rPr lang="en-US" sz="4400" b="1" dirty="0"/>
              <a:t> ovarian findings </a:t>
            </a:r>
          </a:p>
          <a:p>
            <a:r>
              <a:rPr lang="en-US" sz="4400" b="1" dirty="0"/>
              <a:t>Associated metabolic features</a:t>
            </a:r>
          </a:p>
        </p:txBody>
      </p:sp>
    </p:spTree>
    <p:extLst>
      <p:ext uri="{BB962C8B-B14F-4D97-AF65-F5344CB8AC3E}">
        <p14:creationId xmlns="" xmlns:p14="http://schemas.microsoft.com/office/powerpoint/2010/main" val="2482277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200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Follicular cysts </a:t>
            </a:r>
          </a:p>
          <a:p>
            <a:pPr>
              <a:buNone/>
            </a:pPr>
            <a:r>
              <a:rPr lang="en-US" dirty="0" smtClean="0"/>
              <a:t>    ●Most common</a:t>
            </a:r>
          </a:p>
          <a:p>
            <a:pPr>
              <a:buNone/>
            </a:pPr>
            <a:r>
              <a:rPr lang="en-US" dirty="0" smtClean="0"/>
              <a:t>    ●Maybe single or multiple </a:t>
            </a:r>
          </a:p>
          <a:p>
            <a:pPr>
              <a:buNone/>
            </a:pPr>
            <a:r>
              <a:rPr lang="en-US" dirty="0" smtClean="0"/>
              <a:t>    ●Maybe bilateral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●Vary in size: Small plebs to cysts of large size ●Generally do not exceed 5cm in diameter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8635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FFFF00"/>
                </a:solidFill>
              </a:rPr>
              <a:t>Ferriman</a:t>
            </a:r>
            <a:r>
              <a:rPr lang="en-US" sz="3200" dirty="0">
                <a:solidFill>
                  <a:srgbClr val="FFFF00"/>
                </a:solidFill>
              </a:rPr>
              <a:t> and </a:t>
            </a:r>
            <a:r>
              <a:rPr lang="en-US" sz="3200" dirty="0" err="1">
                <a:solidFill>
                  <a:srgbClr val="FFFF00"/>
                </a:solidFill>
              </a:rPr>
              <a:t>Gallwey</a:t>
            </a:r>
            <a:r>
              <a:rPr lang="en-US" sz="3200" dirty="0">
                <a:solidFill>
                  <a:srgbClr val="FFFF00"/>
                </a:solidFill>
              </a:rPr>
              <a:t> (1961) scoring system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pPr eaLnBrk="1" hangingPunct="1"/>
            <a:r>
              <a:rPr lang="en-US" altLang="en-US"/>
              <a:t>They  scored the density of hair at 11 different  body sites; namely the upper lip, chin, chest, upper back, lower back, upper abdomen, lower abdomen, arm, forearm, thigh, and lower leg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0: absence of terminal hair,4: extensive terminal hair growth,Scores &gt;  6 were deemed significant</a:t>
            </a:r>
          </a:p>
          <a:p>
            <a:pPr eaLnBrk="1" hangingPunct="1"/>
            <a:r>
              <a:rPr lang="en-US" altLang="en-US"/>
              <a:t> Hatch et al 1981 modified  scheme (9 sites) excluding lower legs and forearms as these are less sensitive  to androgens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93912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These schemes are typically used for research rather than clinical setting ( limitations include : most women have been using cosmetic measures by the time they see a clinician , the expression of hair growth varies betweenracial/ethnic groups , there is inly modest correlation betweenthe quantity of hair growth and serum androgen level 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89969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FFFF00"/>
                </a:solidFill>
              </a:rPr>
              <a:t>Ferriman</a:t>
            </a:r>
            <a:r>
              <a:rPr lang="en-US" sz="3200" dirty="0">
                <a:solidFill>
                  <a:srgbClr val="FFFF00"/>
                </a:solidFill>
              </a:rPr>
              <a:t> and </a:t>
            </a:r>
            <a:r>
              <a:rPr lang="en-US" sz="3200" dirty="0" err="1">
                <a:solidFill>
                  <a:srgbClr val="FFFF00"/>
                </a:solidFill>
              </a:rPr>
              <a:t>Gallwey</a:t>
            </a:r>
            <a:r>
              <a:rPr lang="en-US" sz="3200" dirty="0">
                <a:solidFill>
                  <a:srgbClr val="FFFF00"/>
                </a:solidFill>
              </a:rPr>
              <a:t> scoring system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7" y="2567781"/>
            <a:ext cx="3971925" cy="2590800"/>
          </a:xfrm>
          <a:noFill/>
        </p:spPr>
      </p:pic>
    </p:spTree>
    <p:extLst>
      <p:ext uri="{BB962C8B-B14F-4D97-AF65-F5344CB8AC3E}">
        <p14:creationId xmlns="" xmlns:p14="http://schemas.microsoft.com/office/powerpoint/2010/main" val="3284953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3190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4032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" y="0"/>
            <a:ext cx="5020341" cy="670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4038600" cy="670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1671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1" y="2967335"/>
            <a:ext cx="632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Diagnosis</a:t>
            </a:r>
          </a:p>
        </p:txBody>
      </p:sp>
    </p:spTree>
    <p:extLst>
      <p:ext uri="{BB962C8B-B14F-4D97-AF65-F5344CB8AC3E}">
        <p14:creationId xmlns="" xmlns:p14="http://schemas.microsoft.com/office/powerpoint/2010/main" val="70922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Rotterdam criteria </a:t>
            </a:r>
            <a:r>
              <a:rPr lang="en-US" dirty="0"/>
              <a:t>—  Using these criteria, two out of three of the following are required to make the diagnosis of PCOS:</a:t>
            </a:r>
          </a:p>
          <a:p>
            <a:r>
              <a:rPr lang="en-US" dirty="0" err="1"/>
              <a:t>Oligo</a:t>
            </a:r>
            <a:r>
              <a:rPr lang="en-US" dirty="0"/>
              <a:t>- and/or anovulation</a:t>
            </a:r>
          </a:p>
          <a:p>
            <a:r>
              <a:rPr lang="en-US" dirty="0"/>
              <a:t>Clinical and/or biochemical signs of </a:t>
            </a:r>
            <a:r>
              <a:rPr lang="en-US" dirty="0" err="1"/>
              <a:t>hyperandrogenism</a:t>
            </a:r>
            <a:endParaRPr lang="en-US" dirty="0"/>
          </a:p>
          <a:p>
            <a:r>
              <a:rPr lang="en-US" dirty="0"/>
              <a:t>Polycystic ovaries (by ultrasound)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1371682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160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●</a:t>
            </a:r>
            <a:r>
              <a:rPr lang="en-US" dirty="0" err="1" smtClean="0"/>
              <a:t>Failiure</a:t>
            </a:r>
            <a:r>
              <a:rPr lang="en-US" dirty="0" smtClean="0"/>
              <a:t> of absorption of the fluid in an incompletely developed </a:t>
            </a:r>
            <a:r>
              <a:rPr lang="en-US" dirty="0" err="1" smtClean="0"/>
              <a:t>follicule</a:t>
            </a:r>
            <a:r>
              <a:rPr lang="en-US" dirty="0" smtClean="0"/>
              <a:t> in </a:t>
            </a:r>
            <a:r>
              <a:rPr lang="en-US" dirty="0" err="1" smtClean="0"/>
              <a:t>anovulation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592763"/>
          </a:xfrm>
        </p:spPr>
        <p:txBody>
          <a:bodyPr/>
          <a:lstStyle/>
          <a:p>
            <a:r>
              <a:rPr lang="en-US" b="1" u="sng" dirty="0"/>
              <a:t>Ultrasound </a:t>
            </a:r>
            <a:r>
              <a:rPr lang="en-US" dirty="0"/>
              <a:t>—The 2003 Rotterdam criteria, considered to have sufficient specificity and sensitivity to define PCOM, include the presence of </a:t>
            </a:r>
            <a:r>
              <a:rPr lang="en-US" b="1" dirty="0"/>
              <a:t>12 or more follicles </a:t>
            </a:r>
            <a:r>
              <a:rPr lang="en-US" dirty="0"/>
              <a:t>in each ovary </a:t>
            </a:r>
            <a:r>
              <a:rPr lang="en-US" b="1" dirty="0"/>
              <a:t>measuring 2 to 9 mm in diameter </a:t>
            </a:r>
            <a:r>
              <a:rPr lang="en-US" dirty="0"/>
              <a:t>and/or increased </a:t>
            </a:r>
            <a:r>
              <a:rPr lang="en-US" b="1" dirty="0"/>
              <a:t>ovarian volume (&gt;10 mL</a:t>
            </a:r>
            <a:r>
              <a:rPr lang="en-US" dirty="0"/>
              <a:t>; calculated using the formula 0.5 x length x width x thickness). One ovary fitting this definition is sufficient to define PCOM.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3714559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439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Initial evaluation by : </a:t>
            </a:r>
            <a:br>
              <a:rPr lang="en-US" dirty="0"/>
            </a:br>
            <a:r>
              <a:rPr lang="en-US" dirty="0"/>
              <a:t>1- History and physical exam </a:t>
            </a:r>
            <a:br>
              <a:rPr lang="en-US" dirty="0"/>
            </a:br>
            <a:r>
              <a:rPr lang="en-US" dirty="0"/>
              <a:t>2- Laboratory investigations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418159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1866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DDx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Acromegaly</a:t>
            </a:r>
          </a:p>
          <a:p>
            <a:r>
              <a:rPr lang="en-US" dirty="0"/>
              <a:t>Adrenal Carcinoma </a:t>
            </a:r>
          </a:p>
          <a:p>
            <a:r>
              <a:rPr lang="en-US" dirty="0"/>
              <a:t>Amenorrhea</a:t>
            </a:r>
          </a:p>
          <a:p>
            <a:r>
              <a:rPr lang="en-US" dirty="0"/>
              <a:t>Congenital Adrenal Hyperplasia </a:t>
            </a:r>
          </a:p>
          <a:p>
            <a:r>
              <a:rPr lang="en-US" dirty="0"/>
              <a:t>Cushing Syndrome </a:t>
            </a:r>
          </a:p>
          <a:p>
            <a:r>
              <a:rPr lang="en-US" dirty="0" err="1"/>
              <a:t>Hyperprolactinemia</a:t>
            </a:r>
            <a:endParaRPr lang="en-US" dirty="0"/>
          </a:p>
          <a:p>
            <a:r>
              <a:rPr lang="en-US" dirty="0"/>
              <a:t>Hyperthyroidism /Hypothyroidism</a:t>
            </a:r>
          </a:p>
          <a:p>
            <a:r>
              <a:rPr lang="en-US" dirty="0"/>
              <a:t>Ovarian Tumors</a:t>
            </a:r>
          </a:p>
          <a:p>
            <a:r>
              <a:rPr lang="en-US" dirty="0"/>
              <a:t>Exogenous drugs ( </a:t>
            </a:r>
            <a:r>
              <a:rPr lang="en-US" dirty="0" err="1"/>
              <a:t>danazole</a:t>
            </a:r>
            <a:r>
              <a:rPr lang="en-US" dirty="0"/>
              <a:t> , androgenic steroids) </a:t>
            </a:r>
          </a:p>
        </p:txBody>
      </p:sp>
    </p:spTree>
    <p:extLst>
      <p:ext uri="{BB962C8B-B14F-4D97-AF65-F5344CB8AC3E}">
        <p14:creationId xmlns="" xmlns:p14="http://schemas.microsoft.com/office/powerpoint/2010/main" val="1448428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SEQULAE OF PCOS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Obesity</a:t>
            </a:r>
          </a:p>
          <a:p>
            <a:r>
              <a:rPr lang="en-US" dirty="0" smtClean="0"/>
              <a:t>Menstrual abnormality</a:t>
            </a:r>
          </a:p>
          <a:p>
            <a:r>
              <a:rPr lang="en-US" dirty="0" err="1" smtClean="0"/>
              <a:t>Anovulation,infertility</a:t>
            </a:r>
            <a:endParaRPr lang="en-US" dirty="0" smtClean="0"/>
          </a:p>
          <a:p>
            <a:r>
              <a:rPr lang="en-US" dirty="0" smtClean="0"/>
              <a:t>Miscarriage</a:t>
            </a:r>
          </a:p>
          <a:p>
            <a:r>
              <a:rPr lang="en-US" dirty="0" smtClean="0"/>
              <a:t>Abnormal lipid profile</a:t>
            </a:r>
          </a:p>
          <a:p>
            <a:r>
              <a:rPr lang="en-US" dirty="0" smtClean="0"/>
              <a:t>Androgen excess</a:t>
            </a:r>
          </a:p>
          <a:p>
            <a:pPr>
              <a:buNone/>
            </a:pPr>
            <a:r>
              <a:rPr lang="en-US" dirty="0" smtClean="0"/>
              <a:t>    like </a:t>
            </a:r>
            <a:r>
              <a:rPr lang="en-US" dirty="0" err="1" smtClean="0"/>
              <a:t>acne,hirsutism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Alopecia</a:t>
            </a:r>
          </a:p>
          <a:p>
            <a:r>
              <a:rPr lang="en-US" dirty="0" smtClean="0"/>
              <a:t>Insulin resistance : glucose intolerance </a:t>
            </a:r>
            <a:r>
              <a:rPr lang="en-US" dirty="0" err="1" smtClean="0"/>
              <a:t>acanthosis</a:t>
            </a:r>
            <a:r>
              <a:rPr lang="en-US" dirty="0" smtClean="0"/>
              <a:t> </a:t>
            </a:r>
            <a:r>
              <a:rPr lang="en-US" dirty="0" err="1" smtClean="0"/>
              <a:t>nigrans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Diabetes mellitus</a:t>
            </a:r>
          </a:p>
          <a:p>
            <a:r>
              <a:rPr lang="en-US" dirty="0" smtClean="0"/>
              <a:t>Endometrial cancer</a:t>
            </a:r>
          </a:p>
          <a:p>
            <a:r>
              <a:rPr lang="en-US" dirty="0" smtClean="0"/>
              <a:t>Persistently elevated estrogen effect</a:t>
            </a:r>
          </a:p>
          <a:p>
            <a:r>
              <a:rPr lang="en-US" dirty="0" err="1" smtClean="0"/>
              <a:t>Dyslipidaemia</a:t>
            </a:r>
            <a:r>
              <a:rPr lang="en-US" dirty="0" smtClean="0"/>
              <a:t> ↓</a:t>
            </a:r>
            <a:r>
              <a:rPr lang="en-US" dirty="0" err="1" smtClean="0"/>
              <a:t>HDL,↑LDL,↑triglycerides</a:t>
            </a:r>
            <a:endParaRPr lang="en-US" dirty="0" smtClean="0"/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Cardiovascular disease</a:t>
            </a:r>
          </a:p>
          <a:p>
            <a:r>
              <a:rPr lang="en-US" dirty="0" smtClean="0"/>
              <a:t>Atherosclerosis</a:t>
            </a:r>
          </a:p>
          <a:p>
            <a:r>
              <a:rPr lang="en-US" dirty="0" smtClean="0"/>
              <a:t>Obstructive sleep </a:t>
            </a:r>
            <a:r>
              <a:rPr lang="en-US" dirty="0" err="1" smtClean="0"/>
              <a:t>apnoea</a:t>
            </a:r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</a:p>
          <a:p>
            <a:r>
              <a:rPr lang="en-US" dirty="0" smtClean="0"/>
              <a:t>Abdominal Obesity </a:t>
            </a:r>
          </a:p>
          <a:p>
            <a:r>
              <a:rPr lang="en-US" dirty="0" smtClean="0"/>
              <a:t>     (waist circumference ) &gt; 88cm</a:t>
            </a:r>
          </a:p>
          <a:p>
            <a:r>
              <a:rPr lang="en-US" dirty="0" smtClean="0"/>
              <a:t>Triglycerides level &gt;150mg/dl</a:t>
            </a:r>
          </a:p>
          <a:p>
            <a:r>
              <a:rPr lang="en-US" dirty="0" smtClean="0"/>
              <a:t>HDL-cholesterol &lt;50mg/dl</a:t>
            </a:r>
          </a:p>
          <a:p>
            <a:r>
              <a:rPr lang="en-US" dirty="0" smtClean="0"/>
              <a:t>Blood pressure ≥130/80mmhg</a:t>
            </a:r>
          </a:p>
          <a:p>
            <a:r>
              <a:rPr lang="en-US" dirty="0" smtClean="0"/>
              <a:t>Fasting blood glucose ≥ 100mg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967335"/>
            <a:ext cx="502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Treatment</a:t>
            </a:r>
          </a:p>
        </p:txBody>
      </p:sp>
    </p:spTree>
    <p:extLst>
      <p:ext uri="{BB962C8B-B14F-4D97-AF65-F5344CB8AC3E}">
        <p14:creationId xmlns="" xmlns:p14="http://schemas.microsoft.com/office/powerpoint/2010/main" val="1391607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is primarily to correct the biochemical </a:t>
            </a:r>
            <a:r>
              <a:rPr lang="en-US" dirty="0" err="1" smtClean="0"/>
              <a:t>abnormalites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Life style changes :</a:t>
            </a:r>
          </a:p>
          <a:p>
            <a:r>
              <a:rPr lang="en-US" dirty="0" smtClean="0"/>
              <a:t>Weight reduction 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Drugs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Certain </a:t>
            </a:r>
            <a:r>
              <a:rPr lang="en-US" b="1" u="sng" dirty="0"/>
              <a:t>lifestyle changes</a:t>
            </a:r>
            <a:r>
              <a:rPr lang="en-US" dirty="0"/>
              <a:t>, such as diet and exercise, are considered first-line treatment for women with polycystic ovarian syndrome (PCOS).</a:t>
            </a:r>
          </a:p>
          <a:p>
            <a:r>
              <a:rPr lang="en-US" dirty="0"/>
              <a:t> </a:t>
            </a:r>
            <a:r>
              <a:rPr lang="en-US" b="1" u="sng" dirty="0"/>
              <a:t>Pharmacologic treatments</a:t>
            </a:r>
            <a:r>
              <a:rPr lang="en-US" b="1" dirty="0"/>
              <a:t> </a:t>
            </a:r>
            <a:r>
              <a:rPr lang="en-US" dirty="0"/>
              <a:t>are reserved for so-called metabolic derangements, such as anovulation, </a:t>
            </a:r>
            <a:r>
              <a:rPr lang="en-US" dirty="0" err="1"/>
              <a:t>hirsutism</a:t>
            </a:r>
            <a:r>
              <a:rPr lang="en-US" dirty="0"/>
              <a:t>, and menstrual irregularities.</a:t>
            </a:r>
          </a:p>
          <a:p>
            <a:r>
              <a:rPr lang="en-US" dirty="0"/>
              <a:t> Medications for such conditions include oral contraceptives, metformin, prednisone, </a:t>
            </a:r>
            <a:r>
              <a:rPr lang="en-US" dirty="0" err="1"/>
              <a:t>leuprolide</a:t>
            </a:r>
            <a:r>
              <a:rPr lang="en-US" dirty="0"/>
              <a:t>, clomiphene, and spironolactone. 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164178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Asymptomatic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●Acute abdomen: symptoms and signs of acute abdomen (Due to </a:t>
            </a:r>
            <a:r>
              <a:rPr lang="en-US" dirty="0" err="1" smtClean="0"/>
              <a:t>Hgc</a:t>
            </a:r>
            <a:r>
              <a:rPr lang="en-US" dirty="0" smtClean="0"/>
              <a:t>, Rupture or torsion)</a:t>
            </a:r>
          </a:p>
          <a:p>
            <a:pPr>
              <a:buNone/>
            </a:pPr>
            <a:r>
              <a:rPr lang="en-US" dirty="0" smtClean="0"/>
              <a:t>   ●Pelvic pain </a:t>
            </a:r>
          </a:p>
          <a:p>
            <a:pPr>
              <a:buNone/>
            </a:pPr>
            <a:r>
              <a:rPr lang="en-US" dirty="0" smtClean="0"/>
              <a:t>   ●</a:t>
            </a:r>
            <a:r>
              <a:rPr lang="en-US" dirty="0" err="1" smtClean="0"/>
              <a:t>Dyspareunia</a:t>
            </a:r>
            <a:r>
              <a:rPr lang="en-US" dirty="0" smtClean="0"/>
              <a:t> incase of large and multiple cysts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●Irregular bleeding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8393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Lifestyle changes, cosmetic , physical and hormonal  therapies</a:t>
            </a:r>
          </a:p>
          <a:p>
            <a:pPr eaLnBrk="1" hangingPunct="1"/>
            <a:r>
              <a:rPr lang="en-US" altLang="en-US"/>
              <a:t> Cosmetic and hormonal therapies are effective as long as they are in place, more permanent reductions cab be achieved using physical methods</a:t>
            </a:r>
          </a:p>
        </p:txBody>
      </p:sp>
    </p:spTree>
    <p:extLst>
      <p:ext uri="{BB962C8B-B14F-4D97-AF65-F5344CB8AC3E}">
        <p14:creationId xmlns="" xmlns:p14="http://schemas.microsoft.com/office/powerpoint/2010/main" val="18278801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 not desired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</a:t>
            </a:r>
            <a:r>
              <a:rPr lang="en-US" dirty="0" err="1" smtClean="0"/>
              <a:t>ocp</a:t>
            </a:r>
            <a:endParaRPr lang="en-US" dirty="0" smtClean="0"/>
          </a:p>
          <a:p>
            <a:r>
              <a:rPr lang="en-US" dirty="0" err="1" smtClean="0"/>
              <a:t>Antiandrogens</a:t>
            </a:r>
            <a:r>
              <a:rPr lang="en-US" dirty="0" smtClean="0"/>
              <a:t> – </a:t>
            </a:r>
            <a:r>
              <a:rPr lang="en-US" dirty="0" err="1" smtClean="0"/>
              <a:t>hirsutism</a:t>
            </a:r>
            <a:endParaRPr lang="en-US" dirty="0" smtClean="0"/>
          </a:p>
          <a:p>
            <a:r>
              <a:rPr lang="en-US" dirty="0" smtClean="0"/>
              <a:t>Metabolic syndrome – Insulin resistance is the major  abnormality to cause metabolic syndrome.</a:t>
            </a:r>
          </a:p>
          <a:p>
            <a:r>
              <a:rPr lang="en-US" dirty="0" err="1" smtClean="0"/>
              <a:t>Hyperinsulinaemia</a:t>
            </a:r>
            <a:r>
              <a:rPr lang="en-US" dirty="0" smtClean="0"/>
              <a:t> - ↑</a:t>
            </a:r>
            <a:r>
              <a:rPr lang="en-US" dirty="0" err="1" smtClean="0"/>
              <a:t>ses</a:t>
            </a:r>
            <a:r>
              <a:rPr lang="en-US" dirty="0" smtClean="0"/>
              <a:t> the risk of </a:t>
            </a:r>
            <a:r>
              <a:rPr lang="en-US" dirty="0" err="1" smtClean="0"/>
              <a:t>dyslipidaemia,type</a:t>
            </a:r>
            <a:r>
              <a:rPr lang="en-US" dirty="0" smtClean="0"/>
              <a:t> 2 </a:t>
            </a:r>
            <a:r>
              <a:rPr lang="en-US" dirty="0" err="1" smtClean="0"/>
              <a:t>DM,cardiovascular</a:t>
            </a:r>
            <a:r>
              <a:rPr lang="en-US" dirty="0" smtClean="0"/>
              <a:t> disease. Treatment – </a:t>
            </a:r>
            <a:r>
              <a:rPr lang="en-US" dirty="0" err="1" smtClean="0"/>
              <a:t>Metformin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Desires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</a:t>
            </a:r>
            <a:r>
              <a:rPr lang="en-US" dirty="0" err="1" smtClean="0"/>
              <a:t>Anovulation</a:t>
            </a:r>
            <a:r>
              <a:rPr lang="en-US" dirty="0" smtClean="0"/>
              <a:t> is the common cause of infertility</a:t>
            </a:r>
          </a:p>
          <a:p>
            <a:endParaRPr lang="en-US" dirty="0" smtClean="0"/>
          </a:p>
          <a:p>
            <a:r>
              <a:rPr lang="en-US" dirty="0" smtClean="0"/>
              <a:t>Ovulation induction.</a:t>
            </a:r>
          </a:p>
          <a:p>
            <a:r>
              <a:rPr lang="en-US" dirty="0" smtClean="0"/>
              <a:t>Insulin sensitizers</a:t>
            </a:r>
          </a:p>
          <a:p>
            <a:r>
              <a:rPr lang="en-US" smtClean="0"/>
              <a:t>metformin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Life style changes and weight reduction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/>
              <a:t>Weight loss reduce hyperandrogenism and insulin resistance , esp. in overweight women with PCOS</a:t>
            </a:r>
          </a:p>
          <a:p>
            <a:pPr eaLnBrk="1" hangingPunct="1"/>
            <a:r>
              <a:rPr lang="en-US" altLang="en-US" u="sng"/>
              <a:t>Weight reduction of 5-10% can improve hirsutism by 40-55% within 6 months of weight loss</a:t>
            </a:r>
          </a:p>
          <a:p>
            <a:pPr eaLnBrk="1" hangingPunct="1"/>
            <a:r>
              <a:rPr lang="en-US" altLang="en-US"/>
              <a:t>In obese women with PCOS, weight loss programmes should be first line of intervention, to include low calorie diet and exercise over 6 months</a:t>
            </a:r>
          </a:p>
        </p:txBody>
      </p:sp>
    </p:spTree>
    <p:extLst>
      <p:ext uri="{BB962C8B-B14F-4D97-AF65-F5344CB8AC3E}">
        <p14:creationId xmlns="" xmlns:p14="http://schemas.microsoft.com/office/powerpoint/2010/main" val="16794782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Cosmetic methods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eaLnBrk="1" hangingPunct="1"/>
            <a:r>
              <a:rPr lang="en-US" altLang="en-US"/>
              <a:t>Plucking, waxing, bleaching, the use of depilatory creams.</a:t>
            </a:r>
          </a:p>
          <a:p>
            <a:pPr eaLnBrk="1" hangingPunct="1"/>
            <a:r>
              <a:rPr lang="en-US" altLang="en-US"/>
              <a:t>shaving should be avoided as it leads to blunt hairs that may feel like stubble- although no increase in hair growth which is a misconception.</a:t>
            </a:r>
          </a:p>
          <a:p>
            <a:pPr eaLnBrk="1" hangingPunct="1"/>
            <a:r>
              <a:rPr lang="en-US" altLang="en-US"/>
              <a:t>Depilatory and creams decrease local hair but chronic use can cause skin irritation</a:t>
            </a:r>
          </a:p>
          <a:p>
            <a:pPr eaLnBrk="1" hangingPunct="1"/>
            <a:r>
              <a:rPr lang="en-US" altLang="en-US"/>
              <a:t> plucking and waxing can cause folliculitis and ingrown hairs in androgenic areas</a:t>
            </a:r>
          </a:p>
        </p:txBody>
      </p:sp>
    </p:spTree>
    <p:extLst>
      <p:ext uri="{BB962C8B-B14F-4D97-AF65-F5344CB8AC3E}">
        <p14:creationId xmlns="" xmlns:p14="http://schemas.microsoft.com/office/powerpoint/2010/main" val="3551150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Physical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Electrolysis</a:t>
            </a:r>
            <a:r>
              <a:rPr lang="en-US" altLang="en-US"/>
              <a:t>:  expensive, time consuming (18 months to 4 years), painful and really practical for a limited area. It may cause depigmentation and scarring.</a:t>
            </a:r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Laser photothermolysis: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/>
              <a:t>used to destroy hair follicles without damaging nearby tissue. It can cover a wider area than electrolysis. It is best for fair skin women. It reduces hair density by 30% after 3-4 sessions </a:t>
            </a:r>
          </a:p>
        </p:txBody>
      </p:sp>
    </p:spTree>
    <p:extLst>
      <p:ext uri="{BB962C8B-B14F-4D97-AF65-F5344CB8AC3E}">
        <p14:creationId xmlns="" xmlns:p14="http://schemas.microsoft.com/office/powerpoint/2010/main" val="1574909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Hormonal therapy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/>
              <a:t>The basis of action is either the suppression of androgen production or blocking of the action of androgens on the skin.</a:t>
            </a:r>
          </a:p>
          <a:p>
            <a:pPr eaLnBrk="1" hangingPunct="1"/>
            <a:r>
              <a:rPr lang="en-US" altLang="en-US"/>
              <a:t>This results in the hairs reverting back to vellous-type hair.</a:t>
            </a:r>
          </a:p>
          <a:p>
            <a:pPr eaLnBrk="1" hangingPunct="1"/>
            <a:r>
              <a:rPr lang="en-US" altLang="en-US"/>
              <a:t>oral contraceptives are considered the first line for management of hirsutism ,an anti-androgen is added if the clinical response is suboptimal after 6 months of therapy.</a:t>
            </a:r>
          </a:p>
          <a:p>
            <a:pPr eaLnBrk="1" hangingPunct="1"/>
            <a:r>
              <a:rPr lang="en-US" altLang="en-US"/>
              <a:t>Insulin lowering agent are not considered to be an effective therapy for hirsutism .</a:t>
            </a:r>
          </a:p>
        </p:txBody>
      </p:sp>
    </p:spTree>
    <p:extLst>
      <p:ext uri="{BB962C8B-B14F-4D97-AF65-F5344CB8AC3E}">
        <p14:creationId xmlns="" xmlns:p14="http://schemas.microsoft.com/office/powerpoint/2010/main" val="41137867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OCPs</a:t>
            </a:r>
          </a:p>
        </p:txBody>
      </p:sp>
      <p:sp>
        <p:nvSpPr>
          <p:cNvPr id="5222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125"/>
          </a:xfrm>
        </p:spPr>
        <p:txBody>
          <a:bodyPr/>
          <a:lstStyle/>
          <a:p>
            <a:r>
              <a:rPr lang="en-US" altLang="en-US" sz="2400"/>
              <a:t>The use of estrogen-progestin contraceptives as initial therapy</a:t>
            </a:r>
          </a:p>
          <a:p>
            <a:r>
              <a:rPr lang="en-US" altLang="en-US" sz="2400"/>
              <a:t>Efficacy data come primarily from OC studies ,but transdermal and vaginal estrogen-progestin contracetives are considered to be effective .</a:t>
            </a:r>
          </a:p>
          <a:p>
            <a:r>
              <a:rPr lang="en-US" altLang="en-US" sz="2400"/>
              <a:t>The mechanism :</a:t>
            </a:r>
          </a:p>
          <a:p>
            <a:pPr>
              <a:buFont typeface="Wingdings 2" pitchFamily="18" charset="2"/>
              <a:buNone/>
            </a:pPr>
            <a:r>
              <a:rPr lang="en-US" altLang="en-US" sz="2400"/>
              <a:t>1-inhibition of LH and therefore LH-dependent androgen production .</a:t>
            </a:r>
          </a:p>
          <a:p>
            <a:pPr>
              <a:buFont typeface="Wingdings 2" pitchFamily="18" charset="2"/>
              <a:buNone/>
            </a:pPr>
            <a:r>
              <a:rPr lang="en-US" altLang="en-US" sz="2400"/>
              <a:t>2-increased hepatic synthesis of SHBG by estrogen ,resulting in decreased concentration of serum free testosterone .</a:t>
            </a:r>
          </a:p>
          <a:p>
            <a:pPr>
              <a:buFont typeface="Wingdings 2" pitchFamily="18" charset="2"/>
              <a:buNone/>
            </a:pPr>
            <a:r>
              <a:rPr lang="en-US" altLang="en-US" sz="2400"/>
              <a:t>3- inhibition of adrenal androgen production .</a:t>
            </a:r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53916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OCPs</a:t>
            </a:r>
          </a:p>
        </p:txBody>
      </p:sp>
      <p:sp>
        <p:nvSpPr>
          <p:cNvPr id="53251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0925"/>
          </a:xfrm>
        </p:spPr>
        <p:txBody>
          <a:bodyPr>
            <a:normAutofit/>
          </a:bodyPr>
          <a:lstStyle/>
          <a:p>
            <a:r>
              <a:rPr lang="en-US" altLang="en-US" sz="2400"/>
              <a:t>It is estimated that 60 to 100 percent of hyperandrogenic women experience a significant reduction in hair growth with OC .</a:t>
            </a:r>
          </a:p>
          <a:p>
            <a:r>
              <a:rPr lang="en-US" altLang="en-US" sz="2400"/>
              <a:t>The best evidence comes from a pooled analysis of 2 trials in34 women comparing Ocs with either placebo or notherapy , OC therapy was associated with a greater reduction in Ferriman-Gallway hirsutism scores .</a:t>
            </a:r>
          </a:p>
          <a:p>
            <a:r>
              <a:rPr lang="en-US" altLang="en-US" sz="2400"/>
              <a:t>OC therapy usually begun with a formulation that contains 30 to 35 mcg ethinylestradiol. The lower dose ethinylestardiol suppress serum androgen to somewhat lessser degree unless admiistered continuously .</a:t>
            </a:r>
          </a:p>
          <a:p>
            <a:r>
              <a:rPr lang="en-US" altLang="en-US" sz="2400"/>
              <a:t>In women over 40 years age 20 mcg typically use .</a:t>
            </a:r>
          </a:p>
        </p:txBody>
      </p:sp>
    </p:spTree>
    <p:extLst>
      <p:ext uri="{BB962C8B-B14F-4D97-AF65-F5344CB8AC3E}">
        <p14:creationId xmlns="" xmlns:p14="http://schemas.microsoft.com/office/powerpoint/2010/main" val="330178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diagnosis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CA ovary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PID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Endometriosis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OCPs</a:t>
            </a:r>
          </a:p>
        </p:txBody>
      </p:sp>
      <p:sp>
        <p:nvSpPr>
          <p:cNvPr id="5427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typically choose OCPs that contains a progestin with low-adrogenicity ( or a progestin that has antiandrogenic properties such as cyproterone acetate or drospirenone ).</a:t>
            </a:r>
          </a:p>
        </p:txBody>
      </p:sp>
    </p:spTree>
    <p:extLst>
      <p:ext uri="{BB962C8B-B14F-4D97-AF65-F5344CB8AC3E}">
        <p14:creationId xmlns="" xmlns:p14="http://schemas.microsoft.com/office/powerpoint/2010/main" val="992554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Antiandrogen</a:t>
            </a:r>
            <a:r>
              <a:rPr lang="en-US" dirty="0"/>
              <a:t> therapy </a:t>
            </a:r>
          </a:p>
        </p:txBody>
      </p:sp>
      <p:sp>
        <p:nvSpPr>
          <p:cNvPr id="55299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Don’t use them as amonotherapy because there effect in the developing male fetus in utero .</a:t>
            </a:r>
          </a:p>
          <a:p>
            <a:r>
              <a:rPr lang="en-US" altLang="en-US"/>
              <a:t>In women who can’t conceive or who use a reliable contracepive method , antiandrogen may be considered as a monotherapy .</a:t>
            </a:r>
          </a:p>
          <a:p>
            <a:r>
              <a:rPr lang="en-US" altLang="en-US"/>
              <a:t>Add it to women on oral contraceptive who feel that theier response to treatment is suboptimal .</a:t>
            </a:r>
          </a:p>
        </p:txBody>
      </p:sp>
    </p:spTree>
    <p:extLst>
      <p:ext uri="{BB962C8B-B14F-4D97-AF65-F5344CB8AC3E}">
        <p14:creationId xmlns="" xmlns:p14="http://schemas.microsoft.com/office/powerpoint/2010/main" val="15214203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Available anti-androgens </a:t>
            </a:r>
          </a:p>
        </p:txBody>
      </p:sp>
      <p:sp>
        <p:nvSpPr>
          <p:cNvPr id="5632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an analysis of four trials , the addition of an anti-androgen to an oral contraceptive was slightly more effective than an oral contraceptives alone</a:t>
            </a:r>
          </a:p>
        </p:txBody>
      </p:sp>
    </p:spTree>
    <p:extLst>
      <p:ext uri="{BB962C8B-B14F-4D97-AF65-F5344CB8AC3E}">
        <p14:creationId xmlns="" xmlns:p14="http://schemas.microsoft.com/office/powerpoint/2010/main" val="21196023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Choice of </a:t>
            </a:r>
            <a:r>
              <a:rPr lang="en-US" dirty="0" err="1"/>
              <a:t>antiandrogen</a:t>
            </a:r>
            <a:r>
              <a:rPr lang="en-US" dirty="0"/>
              <a:t> </a:t>
            </a:r>
          </a:p>
        </p:txBody>
      </p:sp>
      <p:sp>
        <p:nvSpPr>
          <p:cNvPr id="57347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u="sng"/>
              <a:t>Spironolactone</a:t>
            </a:r>
            <a:r>
              <a:rPr lang="en-US" altLang="en-US"/>
              <a:t> ifs the preferable one , because many clinical trials have shown onsistent benefit and it is considered to be safe .</a:t>
            </a:r>
          </a:p>
          <a:p>
            <a:r>
              <a:rPr lang="en-US" altLang="en-US"/>
              <a:t>We start with 50 mg twice daily , and increase to 100 mg twice daily as needed </a:t>
            </a:r>
          </a:p>
          <a:p>
            <a:r>
              <a:rPr lang="en-US" altLang="en-US"/>
              <a:t>The side effects of spironolactone include : hyperkalemia , GI discomfort , and irregular menstrual bleeding </a:t>
            </a:r>
          </a:p>
        </p:txBody>
      </p:sp>
    </p:spTree>
    <p:extLst>
      <p:ext uri="{BB962C8B-B14F-4D97-AF65-F5344CB8AC3E}">
        <p14:creationId xmlns="" xmlns:p14="http://schemas.microsoft.com/office/powerpoint/2010/main" val="21655659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7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Finasteride : (5 mg /day ) , when used In early pregnancy is assocuiateed with musculinization of the male fetus .</a:t>
            </a:r>
          </a:p>
          <a:p>
            <a:r>
              <a:rPr lang="en-US" altLang="en-US"/>
              <a:t>Flutamide : is equally or even more effective than spironolactone and finasteride , but ACOG suggests against its use since it is associated with hepatoxicity .</a:t>
            </a:r>
          </a:p>
          <a:p>
            <a:r>
              <a:rPr lang="en-US" altLang="en-US"/>
              <a:t>Cyproterone acetate .</a:t>
            </a:r>
          </a:p>
        </p:txBody>
      </p:sp>
    </p:spTree>
    <p:extLst>
      <p:ext uri="{BB962C8B-B14F-4D97-AF65-F5344CB8AC3E}">
        <p14:creationId xmlns="" xmlns:p14="http://schemas.microsoft.com/office/powerpoint/2010/main" val="33535034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Insulin lowering agent </a:t>
            </a:r>
          </a:p>
        </p:txBody>
      </p:sp>
      <p:sp>
        <p:nvSpPr>
          <p:cNvPr id="5939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The 2008 Endocrine society guidelines and suggest against their use in </a:t>
            </a:r>
            <a:r>
              <a:rPr lang="en-US" altLang="en-US" dirty="0" err="1"/>
              <a:t>hirsutism</a:t>
            </a:r>
            <a:r>
              <a:rPr lang="en-US" altLang="en-US" dirty="0"/>
              <a:t> as </a:t>
            </a:r>
            <a:r>
              <a:rPr lang="en-US" altLang="en-US" dirty="0" err="1" smtClean="0"/>
              <a:t>metformin</a:t>
            </a:r>
            <a:r>
              <a:rPr lang="en-US" altLang="en-US" dirty="0" smtClean="0"/>
              <a:t> </a:t>
            </a:r>
            <a:r>
              <a:rPr lang="en-US" altLang="en-US" dirty="0"/>
              <a:t>has minimal or no benefit , and </a:t>
            </a:r>
            <a:r>
              <a:rPr lang="en-US" altLang="en-US" dirty="0" err="1"/>
              <a:t>rosiglitazone</a:t>
            </a:r>
            <a:r>
              <a:rPr lang="en-US" altLang="en-US" dirty="0"/>
              <a:t> whilst modestly effective for </a:t>
            </a:r>
            <a:r>
              <a:rPr lang="en-US" altLang="en-US" dirty="0" err="1"/>
              <a:t>hirsutism</a:t>
            </a:r>
            <a:r>
              <a:rPr lang="en-US" altLang="en-US" dirty="0"/>
              <a:t> is associated with weight gain and possible adverse cardiovascular effects.</a:t>
            </a:r>
          </a:p>
        </p:txBody>
      </p:sp>
    </p:spTree>
    <p:extLst>
      <p:ext uri="{BB962C8B-B14F-4D97-AF65-F5344CB8AC3E}">
        <p14:creationId xmlns="" xmlns:p14="http://schemas.microsoft.com/office/powerpoint/2010/main" val="6033009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Topical therapy </a:t>
            </a:r>
          </a:p>
        </p:txBody>
      </p:sp>
      <p:sp>
        <p:nvSpPr>
          <p:cNvPr id="60419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Vaniqa ( eflornithine hydrochloride cream 13.9% ) is a topical that is available for the treatment of uwanted facial hair in women .</a:t>
            </a:r>
          </a:p>
          <a:p>
            <a:r>
              <a:rPr lang="en-US" altLang="en-US"/>
              <a:t>It is an inhibitor of hair growth , not a depilatory , and must used indefinitely to prevent regrowth .</a:t>
            </a:r>
          </a:p>
          <a:p>
            <a:r>
              <a:rPr lang="en-US" altLang="en-US"/>
              <a:t>In two clinical trials of combined eflornithine and laser therapy , a more rapid response was observed when compared with laser alone </a:t>
            </a:r>
          </a:p>
        </p:txBody>
      </p:sp>
    </p:spTree>
    <p:extLst>
      <p:ext uri="{BB962C8B-B14F-4D97-AF65-F5344CB8AC3E}">
        <p14:creationId xmlns="" xmlns:p14="http://schemas.microsoft.com/office/powerpoint/2010/main" val="1837178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Other therapies </a:t>
            </a:r>
          </a:p>
        </p:txBody>
      </p:sp>
      <p:sp>
        <p:nvSpPr>
          <p:cNvPr id="614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GnRH agonist :</a:t>
            </a:r>
          </a:p>
          <a:p>
            <a:r>
              <a:rPr lang="en-US" altLang="en-US"/>
              <a:t>Glucocorticoids :.</a:t>
            </a:r>
          </a:p>
        </p:txBody>
      </p:sp>
    </p:spTree>
    <p:extLst>
      <p:ext uri="{BB962C8B-B14F-4D97-AF65-F5344CB8AC3E}">
        <p14:creationId xmlns="" xmlns:p14="http://schemas.microsoft.com/office/powerpoint/2010/main" val="6744483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0542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603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</a:p>
          <a:p>
            <a:pPr>
              <a:buNone/>
            </a:pPr>
            <a:r>
              <a:rPr lang="en-US" dirty="0" smtClean="0"/>
              <a:t>    ●Self limiting: disappears spontaneously within a few weeks to months.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●If the cysts persists for more than 3 months or the size increases more than 7cm, evaluation should be done to rule out malignancy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Follicular </a:t>
            </a:r>
            <a:r>
              <a:rPr lang="en-US" dirty="0" err="1" smtClean="0"/>
              <a:t>haematomas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Small follicular </a:t>
            </a:r>
            <a:r>
              <a:rPr lang="en-US" dirty="0" err="1" smtClean="0"/>
              <a:t>haematomas</a:t>
            </a:r>
            <a:r>
              <a:rPr lang="en-US" dirty="0" smtClean="0"/>
              <a:t>, common and insignificant.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Asymptomatic old cysts: appears to contain tarry material mistaken for endometriosis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Lutein</a:t>
            </a:r>
            <a:r>
              <a:rPr lang="en-US" dirty="0" smtClean="0"/>
              <a:t> cysts of the ovary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●Two types: –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Granulosa</a:t>
            </a:r>
            <a:r>
              <a:rPr lang="en-US" dirty="0" smtClean="0"/>
              <a:t> </a:t>
            </a:r>
            <a:r>
              <a:rPr lang="en-US" dirty="0" err="1" smtClean="0"/>
              <a:t>lutein</a:t>
            </a:r>
            <a:r>
              <a:rPr lang="en-US" dirty="0" smtClean="0"/>
              <a:t> cysts (corpus </a:t>
            </a:r>
            <a:r>
              <a:rPr lang="en-US" dirty="0" err="1" smtClean="0"/>
              <a:t>luteal</a:t>
            </a:r>
            <a:r>
              <a:rPr lang="en-US" dirty="0" smtClean="0"/>
              <a:t> cysts)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Theca </a:t>
            </a:r>
            <a:r>
              <a:rPr lang="en-US" dirty="0" err="1" smtClean="0"/>
              <a:t>luteal</a:t>
            </a:r>
            <a:r>
              <a:rPr lang="en-US" dirty="0" smtClean="0"/>
              <a:t> cysts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1770</Words>
  <Application>Microsoft Office PowerPoint</Application>
  <PresentationFormat>On-screen Show (4:3)</PresentationFormat>
  <Paragraphs>224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NON NEOPLASTIC ENLARGEMENT OF OVARY</vt:lpstr>
      <vt:lpstr>Slide 2</vt:lpstr>
      <vt:lpstr>Slide 3</vt:lpstr>
      <vt:lpstr>Cause</vt:lpstr>
      <vt:lpstr>Symptoms</vt:lpstr>
      <vt:lpstr>Slide 6</vt:lpstr>
      <vt:lpstr>Slide 7</vt:lpstr>
      <vt:lpstr>Follicular haematomas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Ferriman and Gallwey (1961) scoring system</vt:lpstr>
      <vt:lpstr>Slide 32</vt:lpstr>
      <vt:lpstr>Ferriman and Gallwey scoring system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DDx</vt:lpstr>
      <vt:lpstr>SEQULAE OF PCOS</vt:lpstr>
      <vt:lpstr>Metabolic syndrome</vt:lpstr>
      <vt:lpstr>Slide 47</vt:lpstr>
      <vt:lpstr>Management </vt:lpstr>
      <vt:lpstr>Slide 49</vt:lpstr>
      <vt:lpstr>Slide 50</vt:lpstr>
      <vt:lpstr>Slide 51</vt:lpstr>
      <vt:lpstr>Fertility not desired</vt:lpstr>
      <vt:lpstr>Desires pregnancy</vt:lpstr>
      <vt:lpstr>Life style changes and weight reduction</vt:lpstr>
      <vt:lpstr>Cosmetic methods</vt:lpstr>
      <vt:lpstr>Physical</vt:lpstr>
      <vt:lpstr>Hormonal therapy</vt:lpstr>
      <vt:lpstr>OCPs</vt:lpstr>
      <vt:lpstr>OCPs</vt:lpstr>
      <vt:lpstr>OCPs</vt:lpstr>
      <vt:lpstr>Antiandrogen therapy </vt:lpstr>
      <vt:lpstr>Available anti-androgens </vt:lpstr>
      <vt:lpstr>Choice of antiandrogen </vt:lpstr>
      <vt:lpstr>Slide 64</vt:lpstr>
      <vt:lpstr>Insulin lowering agent </vt:lpstr>
      <vt:lpstr>Topical therapy </vt:lpstr>
      <vt:lpstr>Other therapies 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Polycystic Ovarian Syndrome</dc:title>
  <dc:creator>USMLE STEP1</dc:creator>
  <cp:lastModifiedBy>acs</cp:lastModifiedBy>
  <cp:revision>36</cp:revision>
  <dcterms:created xsi:type="dcterms:W3CDTF">2006-08-16T00:00:00Z</dcterms:created>
  <dcterms:modified xsi:type="dcterms:W3CDTF">2020-05-28T05:43:15Z</dcterms:modified>
</cp:coreProperties>
</file>