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83" r:id="rId12"/>
    <p:sldId id="285" r:id="rId13"/>
    <p:sldId id="284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0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378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734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70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986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53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303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1330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13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273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332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9005-0122-4AC6-82E9-A030234A2858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EEB7-752D-42E0-92AC-42946B9807C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3150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DEVELOPMENT OF UTERUS AND CONGENITAL ANOMALIES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789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8892480" cy="66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en-IN" dirty="0"/>
              <a:t>The Development of the Gonads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400600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germ cells (primordial germ cells) migrate to the genital ridge by the 6th week.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germ cells influence development of the gonad into ovary or </a:t>
            </a:r>
            <a:r>
              <a:rPr lang="en-IN" dirty="0" smtClean="0"/>
              <a:t>testes.</a:t>
            </a:r>
          </a:p>
          <a:p>
            <a:r>
              <a:rPr lang="en-IN" dirty="0" smtClean="0"/>
              <a:t> Differentiation </a:t>
            </a:r>
            <a:r>
              <a:rPr lang="en-IN" dirty="0"/>
              <a:t>into testis or ovaries </a:t>
            </a:r>
            <a:r>
              <a:rPr lang="en-IN" dirty="0" smtClean="0"/>
              <a:t>depends </a:t>
            </a:r>
            <a:r>
              <a:rPr lang="en-IN" dirty="0"/>
              <a:t>on the presence or absence of the Y chromosome in the germ cells. </a:t>
            </a:r>
            <a:endParaRPr lang="en-IN" dirty="0" smtClean="0"/>
          </a:p>
          <a:p>
            <a:r>
              <a:rPr lang="en-IN" dirty="0" smtClean="0"/>
              <a:t>Ovarian </a:t>
            </a:r>
            <a:r>
              <a:rPr lang="en-IN" dirty="0"/>
              <a:t>Differentiation Occur in the </a:t>
            </a:r>
            <a:r>
              <a:rPr lang="en-IN" dirty="0" err="1"/>
              <a:t>the</a:t>
            </a:r>
            <a:r>
              <a:rPr lang="en-IN" dirty="0"/>
              <a:t> absence of Y chromosome and SRY </a:t>
            </a:r>
            <a:r>
              <a:rPr lang="en-IN" dirty="0" smtClean="0"/>
              <a:t>protein. </a:t>
            </a:r>
            <a:r>
              <a:rPr lang="en-IN" dirty="0"/>
              <a:t>I</a:t>
            </a:r>
            <a:r>
              <a:rPr lang="en-IN" dirty="0" smtClean="0"/>
              <a:t>t </a:t>
            </a:r>
            <a:r>
              <a:rPr lang="en-IN" dirty="0"/>
              <a:t>occurs two weeks later (about the 8th week)</a:t>
            </a:r>
          </a:p>
        </p:txBody>
      </p:sp>
    </p:spTree>
    <p:extLst>
      <p:ext uri="{BB962C8B-B14F-4D97-AF65-F5344CB8AC3E}">
        <p14:creationId xmlns:p14="http://schemas.microsoft.com/office/powerpoint/2010/main" xmlns="" val="3057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046"/>
            <a:ext cx="7848872" cy="662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3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336704"/>
          </a:xfrm>
        </p:spPr>
        <p:txBody>
          <a:bodyPr>
            <a:normAutofit/>
          </a:bodyPr>
          <a:lstStyle/>
          <a:p>
            <a:r>
              <a:rPr lang="en-IN" dirty="0"/>
              <a:t> By the fourth </a:t>
            </a:r>
            <a:r>
              <a:rPr lang="en-IN" dirty="0" err="1" smtClean="0"/>
              <a:t>month:each</a:t>
            </a:r>
            <a:r>
              <a:rPr lang="en-IN" dirty="0" smtClean="0"/>
              <a:t> </a:t>
            </a:r>
            <a:r>
              <a:rPr lang="en-IN" dirty="0"/>
              <a:t>germ cell, now become known as </a:t>
            </a:r>
            <a:r>
              <a:rPr lang="en-IN" dirty="0" err="1"/>
              <a:t>Oogonia</a:t>
            </a:r>
            <a:r>
              <a:rPr lang="en-IN" dirty="0"/>
              <a:t>, is surrounded by a single layer of epithelial </a:t>
            </a:r>
            <a:r>
              <a:rPr lang="en-IN" dirty="0" smtClean="0"/>
              <a:t>cells.</a:t>
            </a:r>
          </a:p>
          <a:p>
            <a:r>
              <a:rPr lang="en-IN" dirty="0" smtClean="0"/>
              <a:t>The </a:t>
            </a:r>
            <a:r>
              <a:rPr lang="en-IN" dirty="0" err="1"/>
              <a:t>oogonia</a:t>
            </a:r>
            <a:r>
              <a:rPr lang="en-IN" dirty="0"/>
              <a:t> are transformed into primary oocytes as they enter the 1st meiotic division and arrest in prophase until puberty and beginning of ovulation. </a:t>
            </a:r>
            <a:endParaRPr lang="en-IN" dirty="0" smtClean="0"/>
          </a:p>
          <a:p>
            <a:r>
              <a:rPr lang="en-IN" dirty="0" smtClean="0"/>
              <a:t>Around </a:t>
            </a:r>
            <a:r>
              <a:rPr lang="en-IN" dirty="0"/>
              <a:t>the 20th week of gestation the ovary contains about 7 million germ cells. </a:t>
            </a:r>
            <a:endParaRPr lang="en-IN" dirty="0" smtClean="0"/>
          </a:p>
          <a:p>
            <a:r>
              <a:rPr lang="en-IN" dirty="0" smtClean="0"/>
              <a:t>Degeneration </a:t>
            </a:r>
            <a:r>
              <a:rPr lang="en-IN" dirty="0"/>
              <a:t>and atresia begins around 20 weeks and by birth approximately </a:t>
            </a:r>
            <a:r>
              <a:rPr lang="en-IN" dirty="0" smtClean="0"/>
              <a:t>2 </a:t>
            </a:r>
            <a:r>
              <a:rPr lang="en-IN" dirty="0"/>
              <a:t>million germ cells remain.</a:t>
            </a:r>
          </a:p>
        </p:txBody>
      </p:sp>
    </p:spTree>
    <p:extLst>
      <p:ext uri="{BB962C8B-B14F-4D97-AF65-F5344CB8AC3E}">
        <p14:creationId xmlns:p14="http://schemas.microsoft.com/office/powerpoint/2010/main" xmlns="" val="997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52928" cy="4248472"/>
          </a:xfrm>
        </p:spPr>
        <p:txBody>
          <a:bodyPr>
            <a:normAutofit/>
          </a:bodyPr>
          <a:lstStyle/>
          <a:p>
            <a:r>
              <a:rPr lang="en-IN" dirty="0" smtClean="0"/>
              <a:t>CLASSIFICATION OF CONGENITAL ANOMALIES</a:t>
            </a:r>
            <a:br>
              <a:rPr lang="en-IN" dirty="0" smtClean="0"/>
            </a:br>
            <a:r>
              <a:rPr lang="en-IN" dirty="0" smtClean="0"/>
              <a:t>7 classes according to the American Fertility Society (AFS) (1988):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013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u="sng" dirty="0" smtClean="0"/>
              <a:t>Class </a:t>
            </a:r>
            <a:r>
              <a:rPr lang="en-IN" b="1" u="sng" dirty="0"/>
              <a:t>I (hypoplasia/agenesis</a:t>
            </a:r>
            <a:r>
              <a:rPr lang="en-IN" b="1" u="sng" dirty="0" smtClean="0"/>
              <a:t>):</a:t>
            </a:r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The most common form is the </a:t>
            </a:r>
            <a:r>
              <a:rPr lang="en-IN" b="1" u="sng" dirty="0"/>
              <a:t>Mayer-</a:t>
            </a:r>
            <a:r>
              <a:rPr lang="en-IN" dirty="0"/>
              <a:t> </a:t>
            </a:r>
            <a:r>
              <a:rPr lang="en-IN" b="1" u="sng" dirty="0" err="1"/>
              <a:t>Rokitansky</a:t>
            </a:r>
            <a:r>
              <a:rPr lang="en-IN" b="1" u="sng" dirty="0"/>
              <a:t>-</a:t>
            </a:r>
            <a:r>
              <a:rPr lang="en-IN" b="1" u="sng" dirty="0" err="1"/>
              <a:t>Kuster</a:t>
            </a:r>
            <a:r>
              <a:rPr lang="en-IN" b="1" u="sng" dirty="0"/>
              <a:t>-Hauser</a:t>
            </a:r>
            <a:r>
              <a:rPr lang="en-IN" dirty="0"/>
              <a:t> syndrome: Combined agenesis of the uterus, cervix, and upper portion of the vagina.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Patients </a:t>
            </a:r>
            <a:r>
              <a:rPr lang="en-IN" dirty="0"/>
              <a:t>have no reproductive potential aside from medical intervention in the form of IVF of harvested ova and implantation in a host uterus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DD: Testicular </a:t>
            </a:r>
            <a:r>
              <a:rPr lang="en-IN" dirty="0" err="1"/>
              <a:t>fiminization</a:t>
            </a:r>
            <a:r>
              <a:rPr lang="en-IN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xmlns="" val="2748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2</a:t>
            </a:r>
            <a:r>
              <a:rPr lang="en-IN" b="1" u="sng" dirty="0" smtClean="0"/>
              <a:t>. Class II (</a:t>
            </a:r>
            <a:r>
              <a:rPr lang="en-IN" b="1" u="sng" dirty="0" err="1" smtClean="0"/>
              <a:t>unicornuate</a:t>
            </a:r>
            <a:r>
              <a:rPr lang="en-IN" b="1" u="sng" dirty="0" smtClean="0"/>
              <a:t> uterus):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result from complete, or almost complete, arrest of development of 1 </a:t>
            </a:r>
            <a:r>
              <a:rPr lang="en-IN" dirty="0" err="1" smtClean="0"/>
              <a:t>mullerian</a:t>
            </a:r>
            <a:r>
              <a:rPr lang="en-IN" dirty="0" smtClean="0"/>
              <a:t> duct. </a:t>
            </a:r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If the arrest is incomplete, as in 90% of patients, a rudimentary horn with or without functioning endometrium is present.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If the rudimentary horn is obstructed, it may come to surgical attention when presenting as an enlarging pelvic mass.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If the contralateral healthy horn is almost fully developed, a full-term pregnancy is believed to be </a:t>
            </a:r>
            <a:r>
              <a:rPr lang="en-IN" dirty="0" smtClean="0"/>
              <a:t>possible.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3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5655417" cy="27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733" y="2492896"/>
            <a:ext cx="4873267" cy="4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u="sng" dirty="0" smtClean="0"/>
              <a:t>3.Class </a:t>
            </a:r>
            <a:r>
              <a:rPr lang="en-IN" b="1" u="sng" dirty="0"/>
              <a:t>III (</a:t>
            </a:r>
            <a:r>
              <a:rPr lang="en-IN" b="1" u="sng" dirty="0" err="1"/>
              <a:t>didelphys</a:t>
            </a:r>
            <a:r>
              <a:rPr lang="en-IN" b="1" u="sng" dirty="0"/>
              <a:t> uterus): </a:t>
            </a:r>
            <a:endParaRPr lang="en-IN" b="1" u="sng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results from complete </a:t>
            </a:r>
            <a:r>
              <a:rPr lang="en-IN" dirty="0" err="1"/>
              <a:t>nonfusion</a:t>
            </a:r>
            <a:r>
              <a:rPr lang="en-IN" dirty="0"/>
              <a:t> of both </a:t>
            </a:r>
            <a:r>
              <a:rPr lang="en-IN" dirty="0" err="1" smtClean="0"/>
              <a:t>mullerian</a:t>
            </a:r>
            <a:r>
              <a:rPr lang="en-IN" dirty="0" smtClean="0"/>
              <a:t> </a:t>
            </a:r>
            <a:r>
              <a:rPr lang="en-IN" dirty="0"/>
              <a:t>ducts.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The individual horns are fully developed and almost normal in size. </a:t>
            </a:r>
            <a:endParaRPr lang="en-IN" dirty="0" smtClean="0"/>
          </a:p>
          <a:p>
            <a:r>
              <a:rPr lang="en-IN" dirty="0" smtClean="0"/>
              <a:t>Two </a:t>
            </a:r>
            <a:r>
              <a:rPr lang="en-IN" dirty="0"/>
              <a:t>cervices are inevitably present.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 err="1"/>
              <a:t>Didelphys</a:t>
            </a:r>
            <a:r>
              <a:rPr lang="en-IN" dirty="0"/>
              <a:t> uteri have the highest association with transverse vaginal septa.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•treatment : </a:t>
            </a:r>
            <a:r>
              <a:rPr lang="en-IN" dirty="0" err="1"/>
              <a:t>metroplasty</a:t>
            </a:r>
            <a:r>
              <a:rPr lang="en-IN" dirty="0"/>
              <a:t>; however, since each horn is almost a fully developed uterus, patients have been known to carry pregnancies to full term.</a:t>
            </a:r>
          </a:p>
        </p:txBody>
      </p:sp>
    </p:spTree>
    <p:extLst>
      <p:ext uri="{BB962C8B-B14F-4D97-AF65-F5344CB8AC3E}">
        <p14:creationId xmlns:p14="http://schemas.microsoft.com/office/powerpoint/2010/main" xmlns="" val="21030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0360" cy="30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0" y="3058093"/>
            <a:ext cx="3818740" cy="39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4744"/>
            <a:ext cx="4831788" cy="40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1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IN" dirty="0"/>
              <a:t>MULLERIAN 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544616"/>
          </a:xfrm>
        </p:spPr>
        <p:txBody>
          <a:bodyPr/>
          <a:lstStyle/>
          <a:p>
            <a:r>
              <a:rPr lang="en-IN" dirty="0" smtClean="0"/>
              <a:t>Paired </a:t>
            </a:r>
            <a:r>
              <a:rPr lang="en-IN" dirty="0"/>
              <a:t>ducts derived from intermediate mesoderm. </a:t>
            </a:r>
            <a:endParaRPr lang="en-IN" dirty="0" smtClean="0"/>
          </a:p>
          <a:p>
            <a:r>
              <a:rPr lang="en-IN" dirty="0" smtClean="0"/>
              <a:t>Known </a:t>
            </a:r>
            <a:r>
              <a:rPr lang="en-IN" dirty="0"/>
              <a:t>as </a:t>
            </a:r>
            <a:r>
              <a:rPr lang="en-IN" dirty="0" err="1" smtClean="0"/>
              <a:t>paramesonephric</a:t>
            </a:r>
            <a:r>
              <a:rPr lang="en-IN" dirty="0" smtClean="0"/>
              <a:t> </a:t>
            </a:r>
            <a:r>
              <a:rPr lang="en-IN" dirty="0"/>
              <a:t>duct</a:t>
            </a:r>
            <a:r>
              <a:rPr lang="en-IN" dirty="0" smtClean="0"/>
              <a:t>.</a:t>
            </a:r>
          </a:p>
          <a:p>
            <a:r>
              <a:rPr lang="en-IN" dirty="0"/>
              <a:t> </a:t>
            </a:r>
            <a:r>
              <a:rPr lang="en-IN" dirty="0" smtClean="0"/>
              <a:t>Appear </a:t>
            </a:r>
            <a:r>
              <a:rPr lang="en-IN" dirty="0"/>
              <a:t>between 5-6 wks. </a:t>
            </a:r>
            <a:endParaRPr lang="en-IN" dirty="0" smtClean="0"/>
          </a:p>
          <a:p>
            <a:r>
              <a:rPr lang="en-IN" dirty="0" smtClean="0"/>
              <a:t>Derived </a:t>
            </a:r>
            <a:r>
              <a:rPr lang="en-IN" dirty="0"/>
              <a:t>from intermediate mesoderm lateral to </a:t>
            </a:r>
            <a:r>
              <a:rPr lang="en-IN" dirty="0" err="1"/>
              <a:t>wolffian</a:t>
            </a:r>
            <a:r>
              <a:rPr lang="en-IN" dirty="0"/>
              <a:t> duct as invagination of dorsal </a:t>
            </a:r>
            <a:r>
              <a:rPr lang="en-IN" dirty="0" err="1"/>
              <a:t>coelomic</a:t>
            </a:r>
            <a:r>
              <a:rPr lang="en-IN" dirty="0"/>
              <a:t> epithelium. </a:t>
            </a:r>
            <a:endParaRPr lang="en-IN" dirty="0" smtClean="0"/>
          </a:p>
          <a:p>
            <a:r>
              <a:rPr lang="en-IN" dirty="0" smtClean="0"/>
              <a:t>Depends </a:t>
            </a:r>
            <a:r>
              <a:rPr lang="en-IN" dirty="0"/>
              <a:t>on absence of male determining factor which is present in Y-chromosome.</a:t>
            </a:r>
          </a:p>
        </p:txBody>
      </p:sp>
    </p:spTree>
    <p:extLst>
      <p:ext uri="{BB962C8B-B14F-4D97-AF65-F5344CB8AC3E}">
        <p14:creationId xmlns:p14="http://schemas.microsoft.com/office/powerpoint/2010/main" xmlns="" val="23113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indent="0">
              <a:buNone/>
            </a:pPr>
            <a:r>
              <a:rPr lang="en-IN" u="sng" dirty="0" smtClean="0"/>
              <a:t>4.Class </a:t>
            </a:r>
            <a:r>
              <a:rPr lang="en-IN" u="sng" dirty="0"/>
              <a:t>IV (</a:t>
            </a:r>
            <a:r>
              <a:rPr lang="en-IN" u="sng" dirty="0" err="1"/>
              <a:t>bicornuate</a:t>
            </a:r>
            <a:r>
              <a:rPr lang="en-IN" u="sng" dirty="0"/>
              <a:t> uterus</a:t>
            </a:r>
            <a:r>
              <a:rPr lang="en-IN" u="sng" dirty="0" smtClean="0"/>
              <a:t>):</a:t>
            </a:r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Results from: partial </a:t>
            </a:r>
            <a:r>
              <a:rPr lang="en-IN" dirty="0" err="1"/>
              <a:t>nonfusion</a:t>
            </a:r>
            <a:r>
              <a:rPr lang="en-IN" dirty="0"/>
              <a:t> of the </a:t>
            </a:r>
            <a:r>
              <a:rPr lang="en-IN" dirty="0" err="1"/>
              <a:t>müllerian</a:t>
            </a:r>
            <a:r>
              <a:rPr lang="en-IN" dirty="0"/>
              <a:t> ducts.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Subtypes</a:t>
            </a:r>
            <a:r>
              <a:rPr lang="en-IN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/>
              <a:t>Bicornuate</a:t>
            </a:r>
            <a:r>
              <a:rPr lang="en-IN" dirty="0"/>
              <a:t> </a:t>
            </a:r>
            <a:r>
              <a:rPr lang="en-IN" dirty="0" err="1"/>
              <a:t>unicollis</a:t>
            </a:r>
            <a:r>
              <a:rPr lang="en-IN" dirty="0"/>
              <a:t>: The central myometrium extend to the level of the internal cervical </a:t>
            </a:r>
            <a:r>
              <a:rPr lang="en-IN" dirty="0" err="1" smtClean="0"/>
              <a:t>os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/>
              <a:t>Bicornuate</a:t>
            </a:r>
            <a:r>
              <a:rPr lang="en-IN" dirty="0"/>
              <a:t> </a:t>
            </a:r>
            <a:r>
              <a:rPr lang="en-IN" dirty="0" err="1"/>
              <a:t>bicollis</a:t>
            </a:r>
            <a:r>
              <a:rPr lang="en-IN" dirty="0"/>
              <a:t>: The central myometrium extend to the level of external cervical </a:t>
            </a:r>
            <a:r>
              <a:rPr lang="en-IN" dirty="0" err="1"/>
              <a:t>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252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 DD of </a:t>
            </a:r>
            <a:r>
              <a:rPr lang="en-IN" dirty="0" err="1"/>
              <a:t>bicornuate</a:t>
            </a:r>
            <a:r>
              <a:rPr lang="en-IN" dirty="0"/>
              <a:t> </a:t>
            </a:r>
            <a:r>
              <a:rPr lang="en-IN" dirty="0" err="1"/>
              <a:t>bicollis</a:t>
            </a:r>
            <a:r>
              <a:rPr lang="en-IN" dirty="0"/>
              <a:t> from </a:t>
            </a:r>
            <a:r>
              <a:rPr lang="en-IN" dirty="0" err="1"/>
              <a:t>didelphys</a:t>
            </a:r>
            <a:r>
              <a:rPr lang="en-IN" dirty="0"/>
              <a:t> </a:t>
            </a:r>
            <a:r>
              <a:rPr lang="en-IN" dirty="0" smtClean="0"/>
              <a:t>uterus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1.it demonstrates some degree of fusion between the two horns, while in classic </a:t>
            </a:r>
            <a:r>
              <a:rPr lang="en-IN" dirty="0" err="1"/>
              <a:t>didelphys</a:t>
            </a:r>
            <a:r>
              <a:rPr lang="en-IN" dirty="0"/>
              <a:t> uterus, the two horns and cervices are separated completely.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2.the </a:t>
            </a:r>
            <a:r>
              <a:rPr lang="en-IN" dirty="0"/>
              <a:t>horns of the </a:t>
            </a:r>
            <a:r>
              <a:rPr lang="en-IN" dirty="0" err="1"/>
              <a:t>bicornuate</a:t>
            </a:r>
            <a:r>
              <a:rPr lang="en-IN" dirty="0"/>
              <a:t> uteri are not fully developed; typically, they are smaller than those of </a:t>
            </a:r>
            <a:r>
              <a:rPr lang="en-IN" dirty="0" err="1"/>
              <a:t>didelphys</a:t>
            </a:r>
            <a:r>
              <a:rPr lang="en-IN" dirty="0"/>
              <a:t> uteri.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Some patients are surgical candidates for </a:t>
            </a:r>
            <a:r>
              <a:rPr lang="en-IN" dirty="0" err="1"/>
              <a:t>metroplasty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349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682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91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 smtClean="0"/>
              <a:t>5.Class </a:t>
            </a:r>
            <a:r>
              <a:rPr lang="en-IN" u="sng" dirty="0"/>
              <a:t>V (</a:t>
            </a:r>
            <a:r>
              <a:rPr lang="en-IN" u="sng" dirty="0" err="1"/>
              <a:t>septate</a:t>
            </a:r>
            <a:r>
              <a:rPr lang="en-IN" u="sng" dirty="0"/>
              <a:t> uterus</a:t>
            </a:r>
            <a:r>
              <a:rPr lang="en-IN" u="sng" dirty="0" smtClean="0"/>
              <a:t>):</a:t>
            </a:r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results from failure of </a:t>
            </a:r>
            <a:r>
              <a:rPr lang="en-IN" dirty="0" err="1"/>
              <a:t>resorption</a:t>
            </a:r>
            <a:r>
              <a:rPr lang="en-IN" dirty="0"/>
              <a:t> of the septum between the two uterine horns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•The septum can be partial or complete, in which case it extends to the internal cervical </a:t>
            </a:r>
            <a:r>
              <a:rPr lang="en-IN" dirty="0" err="1"/>
              <a:t>os</a:t>
            </a:r>
            <a:r>
              <a:rPr lang="en-IN" dirty="0"/>
              <a:t> •Histologically composed of: myometrium or fibrous tissue.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The uterine fundus is typically convex but may be flat or slightly concave </a:t>
            </a:r>
            <a:r>
              <a:rPr lang="en-IN" dirty="0" smtClean="0"/>
              <a:t>. </a:t>
            </a:r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Women with </a:t>
            </a:r>
            <a:r>
              <a:rPr lang="en-IN" dirty="0" err="1"/>
              <a:t>septate</a:t>
            </a:r>
            <a:r>
              <a:rPr lang="en-IN" dirty="0"/>
              <a:t> uterus have the highest incidence of reproductive complications. </a:t>
            </a:r>
          </a:p>
        </p:txBody>
      </p:sp>
    </p:spTree>
    <p:extLst>
      <p:ext uri="{BB962C8B-B14F-4D97-AF65-F5344CB8AC3E}">
        <p14:creationId xmlns:p14="http://schemas.microsoft.com/office/powerpoint/2010/main" xmlns="" val="3092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800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90212"/>
            <a:ext cx="5284862" cy="39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45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u="sng" dirty="0" smtClean="0"/>
              <a:t>6.Class </a:t>
            </a:r>
            <a:r>
              <a:rPr lang="en-IN" b="1" u="sng" dirty="0"/>
              <a:t>VI (</a:t>
            </a:r>
            <a:r>
              <a:rPr lang="en-IN" b="1" u="sng" dirty="0" err="1"/>
              <a:t>arcuate</a:t>
            </a:r>
            <a:r>
              <a:rPr lang="en-IN" b="1" u="sng" dirty="0"/>
              <a:t> uterus): </a:t>
            </a:r>
            <a:endParaRPr lang="en-IN" b="1" u="sng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The endometrial cavity demonstrates a small fundal cleft or impression (&gt;1.5 cm</a:t>
            </a:r>
            <a:r>
              <a:rPr lang="en-IN" dirty="0" smtClean="0"/>
              <a:t>).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The outer contour of the uterus is convex or flat.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This form is a normal variant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it </a:t>
            </a:r>
            <a:r>
              <a:rPr lang="en-IN" dirty="0"/>
              <a:t>is not significantly associated with the increased risks of pregnancy loss and the other complications found in other </a:t>
            </a:r>
            <a:r>
              <a:rPr lang="en-IN" dirty="0" smtClean="0"/>
              <a:t>subtypes.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639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39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8875"/>
            <a:ext cx="34766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55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u="sng" dirty="0" smtClean="0"/>
              <a:t>7.Class </a:t>
            </a:r>
            <a:r>
              <a:rPr lang="en-IN" b="1" u="sng" dirty="0"/>
              <a:t>VII (</a:t>
            </a:r>
            <a:r>
              <a:rPr lang="en-IN" b="1" u="sng" dirty="0" err="1"/>
              <a:t>diethylstilbestrol</a:t>
            </a:r>
            <a:r>
              <a:rPr lang="en-IN" b="1" u="sng" dirty="0"/>
              <a:t>-related anomaly): </a:t>
            </a:r>
            <a:r>
              <a:rPr lang="en-IN" dirty="0"/>
              <a:t>The uterine anomaly is seen in the female offspring of as many as 15% of women exposed to DES during pregnancy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/>
              <a:t>Uterus</a:t>
            </a:r>
            <a:r>
              <a:rPr lang="en-IN" dirty="0"/>
              <a:t>: hypoplasia and a T-shaped uterine cavity.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Cervix</a:t>
            </a:r>
            <a:r>
              <a:rPr lang="en-IN" dirty="0" smtClean="0"/>
              <a:t>: </a:t>
            </a:r>
            <a:r>
              <a:rPr lang="en-IN" dirty="0"/>
              <a:t>abnormal transverse ridges, hoods, </a:t>
            </a:r>
            <a:r>
              <a:rPr lang="en-IN" dirty="0" err="1"/>
              <a:t>stenoses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Vagina</a:t>
            </a:r>
            <a:r>
              <a:rPr lang="en-IN" dirty="0"/>
              <a:t>: </a:t>
            </a:r>
            <a:r>
              <a:rPr lang="en-IN" dirty="0" err="1"/>
              <a:t>adenosis</a:t>
            </a:r>
            <a:r>
              <a:rPr lang="en-IN" dirty="0"/>
              <a:t> with increased risk of vaginal clear cell carcinoma.</a:t>
            </a:r>
          </a:p>
        </p:txBody>
      </p:sp>
    </p:spTree>
    <p:extLst>
      <p:ext uri="{BB962C8B-B14F-4D97-AF65-F5344CB8AC3E}">
        <p14:creationId xmlns:p14="http://schemas.microsoft.com/office/powerpoint/2010/main" xmlns="" val="14986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7101805" cy="683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70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r>
              <a:rPr lang="en-IN" b="1" dirty="0" err="1"/>
              <a:t>TeLinde's</a:t>
            </a:r>
            <a:r>
              <a:rPr lang="en-IN" b="1" dirty="0"/>
              <a:t> Modification of the American Fertility Society Classification of </a:t>
            </a:r>
            <a:r>
              <a:rPr lang="en-IN" b="1" dirty="0" err="1"/>
              <a:t>Uterovaginal</a:t>
            </a:r>
            <a:r>
              <a:rPr lang="en-IN" b="1" dirty="0"/>
              <a:t> </a:t>
            </a:r>
            <a:r>
              <a:rPr lang="en-IN" b="1" dirty="0" smtClean="0"/>
              <a:t>Anomalies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Class </a:t>
            </a:r>
            <a:r>
              <a:rPr lang="en-IN" b="1" dirty="0"/>
              <a:t>I</a:t>
            </a:r>
            <a:r>
              <a:rPr lang="en-IN" dirty="0"/>
              <a:t>. </a:t>
            </a:r>
            <a:r>
              <a:rPr lang="en-IN" dirty="0" err="1"/>
              <a:t>Dysgenesis</a:t>
            </a:r>
            <a:r>
              <a:rPr lang="en-IN" dirty="0"/>
              <a:t> of the </a:t>
            </a:r>
            <a:r>
              <a:rPr lang="en-IN" dirty="0" err="1"/>
              <a:t>Mullerian</a:t>
            </a:r>
            <a:r>
              <a:rPr lang="en-IN" dirty="0"/>
              <a:t> </a:t>
            </a:r>
            <a:r>
              <a:rPr lang="en-IN" dirty="0" smtClean="0"/>
              <a:t>Ducts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b="1" dirty="0"/>
              <a:t>Class II. </a:t>
            </a:r>
            <a:r>
              <a:rPr lang="en-IN" dirty="0"/>
              <a:t>Disorders of Vertical Fusion of the </a:t>
            </a:r>
            <a:r>
              <a:rPr lang="en-IN" dirty="0" err="1"/>
              <a:t>Mullerian</a:t>
            </a:r>
            <a:r>
              <a:rPr lang="en-IN" dirty="0"/>
              <a:t> Ducts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Class </a:t>
            </a:r>
            <a:r>
              <a:rPr lang="en-IN" b="1" dirty="0"/>
              <a:t>III. </a:t>
            </a:r>
            <a:r>
              <a:rPr lang="en-IN" dirty="0"/>
              <a:t>Disorders of Lateral Fusion of the </a:t>
            </a:r>
            <a:r>
              <a:rPr lang="en-IN" dirty="0" err="1" smtClean="0"/>
              <a:t>Mullerian</a:t>
            </a:r>
            <a:r>
              <a:rPr lang="en-IN" dirty="0" smtClean="0"/>
              <a:t> </a:t>
            </a:r>
            <a:r>
              <a:rPr lang="en-IN" dirty="0"/>
              <a:t>Ducts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Class </a:t>
            </a:r>
            <a:r>
              <a:rPr lang="en-IN" b="1" dirty="0"/>
              <a:t>IV. </a:t>
            </a:r>
            <a:r>
              <a:rPr lang="en-IN" dirty="0" err="1" smtClean="0"/>
              <a:t>Septate</a:t>
            </a:r>
            <a:r>
              <a:rPr lang="en-IN" dirty="0" smtClean="0"/>
              <a:t> uterus</a:t>
            </a:r>
            <a:r>
              <a:rPr lang="en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9190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IN" dirty="0"/>
              <a:t>Development of Genital </a:t>
            </a:r>
            <a:r>
              <a:rPr lang="en-IN" dirty="0" smtClean="0"/>
              <a:t>Ducts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Both male and female embryos have two pairs of genital </a:t>
            </a:r>
            <a:r>
              <a:rPr lang="en-IN" dirty="0" smtClean="0"/>
              <a:t>ducts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The </a:t>
            </a:r>
            <a:r>
              <a:rPr lang="en-IN" dirty="0" err="1"/>
              <a:t>mesonephric</a:t>
            </a:r>
            <a:r>
              <a:rPr lang="en-IN" dirty="0"/>
              <a:t> ducts (</a:t>
            </a:r>
            <a:r>
              <a:rPr lang="en-IN" dirty="0" err="1"/>
              <a:t>wolffian</a:t>
            </a:r>
            <a:r>
              <a:rPr lang="en-IN" dirty="0"/>
              <a:t> ducts) play an important role in the development of the male reproductive </a:t>
            </a:r>
            <a:r>
              <a:rPr lang="en-IN" dirty="0" smtClean="0"/>
              <a:t>system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The </a:t>
            </a:r>
            <a:r>
              <a:rPr lang="en-IN" dirty="0" err="1"/>
              <a:t>paramesonephric</a:t>
            </a:r>
            <a:r>
              <a:rPr lang="en-IN" dirty="0"/>
              <a:t> ducts (</a:t>
            </a:r>
            <a:r>
              <a:rPr lang="en-IN" dirty="0" err="1"/>
              <a:t>mullerian</a:t>
            </a:r>
            <a:r>
              <a:rPr lang="en-IN" dirty="0"/>
              <a:t> ducts) have a leading role in the development of the female reproductive system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Till the end of sixth week, the genital system is in an indifferent state, when both pairs of genital ducts are present</a:t>
            </a:r>
          </a:p>
        </p:txBody>
      </p:sp>
    </p:spTree>
    <p:extLst>
      <p:ext uri="{BB962C8B-B14F-4D97-AF65-F5344CB8AC3E}">
        <p14:creationId xmlns:p14="http://schemas.microsoft.com/office/powerpoint/2010/main" xmlns="" val="20518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/>
          </a:bodyPr>
          <a:lstStyle/>
          <a:p>
            <a:r>
              <a:rPr lang="en-IN" dirty="0" smtClean="0"/>
              <a:t>VERTICAL FUSION DEFECTS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u="sng" dirty="0" smtClean="0"/>
              <a:t>VAGINAL ATRESIA </a:t>
            </a:r>
            <a:r>
              <a:rPr lang="en-IN" dirty="0" smtClean="0"/>
              <a:t>:the lower portion of vagina is replaced by fibrous </a:t>
            </a:r>
            <a:r>
              <a:rPr lang="en-IN" dirty="0" err="1" smtClean="0"/>
              <a:t>tissue.The</a:t>
            </a:r>
            <a:r>
              <a:rPr lang="en-IN" dirty="0" smtClean="0"/>
              <a:t>  superior structures (uterus) are well defined.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u="sng" dirty="0" smtClean="0"/>
              <a:t>TRANSVERSE VAGINAL SEPTUM</a:t>
            </a:r>
          </a:p>
          <a:p>
            <a:pPr marL="514350" indent="-514350">
              <a:buFont typeface="+mj-lt"/>
              <a:buAutoNum type="alphaLcParenR"/>
            </a:pPr>
            <a:r>
              <a:rPr lang="en-IN" i="1" dirty="0" smtClean="0"/>
              <a:t>IMPERFORATE HYMEN : failure of canalisation of vagina</a:t>
            </a:r>
          </a:p>
          <a:p>
            <a:pPr marL="514350" indent="-514350">
              <a:buFont typeface="+mj-lt"/>
              <a:buAutoNum type="alphaLcParenR"/>
            </a:pPr>
            <a:r>
              <a:rPr lang="en-IN" i="1" dirty="0" smtClean="0"/>
              <a:t>Complete absence of vagina : </a:t>
            </a:r>
            <a:r>
              <a:rPr lang="en-IN" i="1" dirty="0" err="1" smtClean="0"/>
              <a:t>mullerian</a:t>
            </a:r>
            <a:r>
              <a:rPr lang="en-IN" i="1" dirty="0" smtClean="0"/>
              <a:t> agenesis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xmlns="" val="387503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17" y="26252"/>
            <a:ext cx="74810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54644"/>
            <a:ext cx="6624736" cy="33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25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8800" dirty="0" smtClean="0"/>
              <a:t>    </a:t>
            </a:r>
          </a:p>
          <a:p>
            <a:pPr marL="0" indent="0">
              <a:buNone/>
            </a:pPr>
            <a:r>
              <a:rPr lang="en-IN" sz="8800" dirty="0"/>
              <a:t> </a:t>
            </a:r>
            <a:r>
              <a:rPr lang="en-IN" sz="8800" dirty="0" smtClean="0"/>
              <a:t>       THANK YOU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xmlns="" val="385839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Mullerian</a:t>
            </a:r>
            <a:r>
              <a:rPr lang="en-IN" dirty="0"/>
              <a:t> ducts form as buds of </a:t>
            </a:r>
            <a:r>
              <a:rPr lang="en-IN" dirty="0" err="1"/>
              <a:t>coelomic</a:t>
            </a:r>
            <a:r>
              <a:rPr lang="en-IN" dirty="0"/>
              <a:t> epithelium 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Grows </a:t>
            </a:r>
            <a:r>
              <a:rPr lang="en-IN" dirty="0"/>
              <a:t>downward &amp; lateral to corresponding </a:t>
            </a:r>
            <a:r>
              <a:rPr lang="en-IN" dirty="0" err="1"/>
              <a:t>wolffian</a:t>
            </a:r>
            <a:r>
              <a:rPr lang="en-IN" dirty="0"/>
              <a:t> ducts.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Turn </a:t>
            </a:r>
            <a:r>
              <a:rPr lang="en-IN" dirty="0"/>
              <a:t>inwards &amp; crosses anterior to it joining its fellow from opposite side.</a:t>
            </a:r>
          </a:p>
        </p:txBody>
      </p:sp>
    </p:spTree>
    <p:extLst>
      <p:ext uri="{BB962C8B-B14F-4D97-AF65-F5344CB8AC3E}">
        <p14:creationId xmlns:p14="http://schemas.microsoft.com/office/powerpoint/2010/main" xmlns="" val="2550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7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66936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dirty="0"/>
              <a:t>Upper vertical part lateral to </a:t>
            </a:r>
            <a:r>
              <a:rPr lang="en-IN" dirty="0" err="1"/>
              <a:t>wolffian</a:t>
            </a:r>
            <a:r>
              <a:rPr lang="en-IN" dirty="0"/>
              <a:t> duct → fallopian tube.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Middle horizontal part crossing </a:t>
            </a:r>
            <a:r>
              <a:rPr lang="en-IN" dirty="0" err="1"/>
              <a:t>wolffian</a:t>
            </a:r>
            <a:r>
              <a:rPr lang="en-IN" dirty="0"/>
              <a:t> duct → remaining part of fallopian tube.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Lower vertical part fusing to opposite part → uterus, cervix, upper 1/3rd of vagina. </a:t>
            </a:r>
          </a:p>
          <a:p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forming the uterus, the </a:t>
            </a:r>
            <a:r>
              <a:rPr lang="en-IN" dirty="0" err="1"/>
              <a:t>mullerian</a:t>
            </a:r>
            <a:r>
              <a:rPr lang="en-IN" dirty="0"/>
              <a:t> ducts fuses from below upwards</a:t>
            </a:r>
          </a:p>
        </p:txBody>
      </p:sp>
    </p:spTree>
    <p:extLst>
      <p:ext uri="{BB962C8B-B14F-4D97-AF65-F5344CB8AC3E}">
        <p14:creationId xmlns:p14="http://schemas.microsoft.com/office/powerpoint/2010/main" xmlns="" val="2375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667"/>
            <a:ext cx="8912924" cy="66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0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Development of  VAGINA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Develops </a:t>
            </a:r>
            <a:r>
              <a:rPr lang="en-IN" dirty="0"/>
              <a:t>in 3rd month of embryonic life.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From </a:t>
            </a:r>
            <a:r>
              <a:rPr lang="en-IN" dirty="0"/>
              <a:t>lower end of </a:t>
            </a:r>
            <a:r>
              <a:rPr lang="en-IN" dirty="0" err="1"/>
              <a:t>uterovaginal</a:t>
            </a:r>
            <a:r>
              <a:rPr lang="en-IN" dirty="0"/>
              <a:t> canal (</a:t>
            </a:r>
            <a:r>
              <a:rPr lang="en-IN" dirty="0" err="1"/>
              <a:t>mullarian</a:t>
            </a:r>
            <a:r>
              <a:rPr lang="en-IN" dirty="0"/>
              <a:t> duct) &amp; urogenital sinus.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Uterovaginal</a:t>
            </a:r>
            <a:r>
              <a:rPr lang="en-IN" dirty="0" smtClean="0"/>
              <a:t> </a:t>
            </a:r>
            <a:r>
              <a:rPr lang="en-IN" dirty="0"/>
              <a:t>canal fuses with </a:t>
            </a:r>
            <a:r>
              <a:rPr lang="en-IN" dirty="0" err="1"/>
              <a:t>sinovaginal</a:t>
            </a:r>
            <a:r>
              <a:rPr lang="en-IN" dirty="0"/>
              <a:t> bulb (develops from posterior aspect of urogenital sinus)forming vaginal plate.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Later </a:t>
            </a:r>
            <a:r>
              <a:rPr lang="en-IN" dirty="0"/>
              <a:t>canalizes to form vaginal canal.</a:t>
            </a:r>
          </a:p>
        </p:txBody>
      </p:sp>
    </p:spTree>
    <p:extLst>
      <p:ext uri="{BB962C8B-B14F-4D97-AF65-F5344CB8AC3E}">
        <p14:creationId xmlns:p14="http://schemas.microsoft.com/office/powerpoint/2010/main" xmlns="" val="32132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/>
          </a:bodyPr>
          <a:lstStyle/>
          <a:p>
            <a:r>
              <a:rPr lang="en-IN" dirty="0"/>
              <a:t> Upper 1/3rd develops from </a:t>
            </a:r>
            <a:r>
              <a:rPr lang="en-IN" dirty="0" err="1"/>
              <a:t>mullerian</a:t>
            </a:r>
            <a:r>
              <a:rPr lang="en-IN" dirty="0"/>
              <a:t> duct – mesodermal.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Lower </a:t>
            </a:r>
            <a:r>
              <a:rPr lang="en-IN" dirty="0"/>
              <a:t>2/3rd develops from vaginal plate – endodermal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Incomplete </a:t>
            </a:r>
            <a:r>
              <a:rPr lang="en-IN" dirty="0"/>
              <a:t>breakdown of the junction between the bulbs and the urogenital sinus proper leaves the </a:t>
            </a:r>
            <a:r>
              <a:rPr lang="en-IN" b="1" dirty="0"/>
              <a:t>hymeneal membrane</a:t>
            </a:r>
          </a:p>
        </p:txBody>
      </p:sp>
    </p:spTree>
    <p:extLst>
      <p:ext uri="{BB962C8B-B14F-4D97-AF65-F5344CB8AC3E}">
        <p14:creationId xmlns:p14="http://schemas.microsoft.com/office/powerpoint/2010/main" xmlns="" val="38137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901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DEVELOPMENT OF UTERUS AND CONGENITAL ANOMALIES</vt:lpstr>
      <vt:lpstr>MULLERIAN DUCTS</vt:lpstr>
      <vt:lpstr>Development of Genital Ducts</vt:lpstr>
      <vt:lpstr>Slide 4</vt:lpstr>
      <vt:lpstr>Slide 5</vt:lpstr>
      <vt:lpstr>Slide 6</vt:lpstr>
      <vt:lpstr>Slide 7</vt:lpstr>
      <vt:lpstr>Development of  VAGINA</vt:lpstr>
      <vt:lpstr>Slide 9</vt:lpstr>
      <vt:lpstr>Slide 10</vt:lpstr>
      <vt:lpstr>The Development of the Gonads</vt:lpstr>
      <vt:lpstr>Slide 12</vt:lpstr>
      <vt:lpstr>Slide 13</vt:lpstr>
      <vt:lpstr>CLASSIFICATION OF CONGENITAL ANOMALIES 7 classes according to the American Fertility Society (AFS) (1988):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7 classes according to the American Fertility Society (AFS) (1988):</dc:title>
  <dc:creator>HP</dc:creator>
  <cp:lastModifiedBy>Admin</cp:lastModifiedBy>
  <cp:revision>29</cp:revision>
  <dcterms:created xsi:type="dcterms:W3CDTF">2017-11-05T11:52:32Z</dcterms:created>
  <dcterms:modified xsi:type="dcterms:W3CDTF">2019-10-03T11:54:09Z</dcterms:modified>
</cp:coreProperties>
</file>