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0693400" cy="7562850"/>
  <p:notesSz cx="10693400" cy="75628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396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07955" y="228641"/>
            <a:ext cx="9471025" cy="7103109"/>
          </a:xfrm>
          <a:custGeom>
            <a:avLst/>
            <a:gdLst/>
            <a:ahLst/>
            <a:cxnLst/>
            <a:rect l="l" t="t" r="r" b="b"/>
            <a:pathLst>
              <a:path w="9471025" h="7103109">
                <a:moveTo>
                  <a:pt x="0" y="7102815"/>
                </a:moveTo>
                <a:lnTo>
                  <a:pt x="9470410" y="7102815"/>
                </a:lnTo>
                <a:lnTo>
                  <a:pt x="9470410" y="0"/>
                </a:lnTo>
                <a:lnTo>
                  <a:pt x="0" y="0"/>
                </a:lnTo>
                <a:lnTo>
                  <a:pt x="0" y="7102815"/>
                </a:lnTo>
                <a:close/>
              </a:path>
            </a:pathLst>
          </a:custGeom>
          <a:solidFill>
            <a:srgbClr val="ACB2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07961" y="228646"/>
            <a:ext cx="9470404" cy="70993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752560" y="3632251"/>
            <a:ext cx="3594110" cy="533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5105369" y="3632251"/>
            <a:ext cx="3594110" cy="533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940259" y="3606861"/>
            <a:ext cx="571500" cy="5715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79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50" b="0" i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50" b="0" i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07955" y="228641"/>
            <a:ext cx="9471025" cy="7103109"/>
          </a:xfrm>
          <a:custGeom>
            <a:avLst/>
            <a:gdLst/>
            <a:ahLst/>
            <a:cxnLst/>
            <a:rect l="l" t="t" r="r" b="b"/>
            <a:pathLst>
              <a:path w="9471025" h="7103109">
                <a:moveTo>
                  <a:pt x="0" y="7102815"/>
                </a:moveTo>
                <a:lnTo>
                  <a:pt x="9470410" y="7102815"/>
                </a:lnTo>
                <a:lnTo>
                  <a:pt x="9470410" y="0"/>
                </a:lnTo>
                <a:lnTo>
                  <a:pt x="0" y="0"/>
                </a:lnTo>
                <a:lnTo>
                  <a:pt x="0" y="7102815"/>
                </a:lnTo>
                <a:close/>
              </a:path>
            </a:pathLst>
          </a:custGeom>
          <a:solidFill>
            <a:srgbClr val="ACB2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07961" y="231136"/>
            <a:ext cx="9470404" cy="70992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52460" y="5057124"/>
            <a:ext cx="8737610" cy="5206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50" b="0" i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07955" y="228641"/>
            <a:ext cx="9471025" cy="7103109"/>
          </a:xfrm>
          <a:custGeom>
            <a:avLst/>
            <a:gdLst/>
            <a:ahLst/>
            <a:cxnLst/>
            <a:rect l="l" t="t" r="r" b="b"/>
            <a:pathLst>
              <a:path w="9471025" h="7103109">
                <a:moveTo>
                  <a:pt x="0" y="7102815"/>
                </a:moveTo>
                <a:lnTo>
                  <a:pt x="9470410" y="7102815"/>
                </a:lnTo>
                <a:lnTo>
                  <a:pt x="9470410" y="0"/>
                </a:lnTo>
                <a:lnTo>
                  <a:pt x="0" y="0"/>
                </a:lnTo>
                <a:lnTo>
                  <a:pt x="0" y="7102815"/>
                </a:lnTo>
                <a:close/>
              </a:path>
            </a:pathLst>
          </a:custGeom>
          <a:solidFill>
            <a:srgbClr val="ACB2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0852" y="441831"/>
            <a:ext cx="8571695" cy="12103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50" b="0" i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60852" y="1900216"/>
            <a:ext cx="8571695" cy="4761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7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16749" y="4125951"/>
            <a:ext cx="3532504" cy="3870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58775">
              <a:lnSpc>
                <a:spcPct val="123000"/>
              </a:lnSpc>
            </a:pPr>
            <a:endParaRPr sz="22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59573" y="3114175"/>
            <a:ext cx="6430645" cy="631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920"/>
              </a:lnSpc>
            </a:pPr>
            <a:r>
              <a:rPr sz="4950" spc="-10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CONTRACTE</a:t>
            </a:r>
            <a:r>
              <a:rPr sz="495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4950" spc="-204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950" spc="-10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PE</a:t>
            </a:r>
            <a:r>
              <a:rPr sz="4950" spc="-56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4950" spc="-10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VIS.</a:t>
            </a:r>
            <a:endParaRPr sz="4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641"/>
            <a:ext cx="9470404" cy="70982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39662"/>
            <a:ext cx="7101840" cy="4059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marR="5080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ndulous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abdome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primi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suspi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ious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ontr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lpr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primi.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  <a:tab pos="241490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Ass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ssm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vis: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(P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lvim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try)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Clini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ssm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vis.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studi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s-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2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Rad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elv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etry,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7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1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450" spc="-17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ts val="2935"/>
              </a:lnSpc>
              <a:spcBef>
                <a:spcPts val="47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MRI.</a:t>
            </a:r>
            <a:endParaRPr sz="2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657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30" dirty="0">
                <a:latin typeface="Times New Roman" panose="02020603050405020304"/>
                <a:cs typeface="Times New Roman" panose="02020603050405020304"/>
              </a:rPr>
              <a:t>Abdomina</a:t>
            </a:r>
            <a:r>
              <a:rPr spc="-15" dirty="0">
                <a:latin typeface="Times New Roman" panose="02020603050405020304"/>
                <a:cs typeface="Times New Roman" panose="02020603050405020304"/>
              </a:rPr>
              <a:t>l</a:t>
            </a:r>
            <a:r>
              <a:rPr spc="-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Examination.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55" y="228641"/>
            <a:ext cx="9471025" cy="7103109"/>
          </a:xfrm>
          <a:custGeom>
            <a:avLst/>
            <a:gdLst/>
            <a:ahLst/>
            <a:cxnLst/>
            <a:rect l="l" t="t" r="r" b="b"/>
            <a:pathLst>
              <a:path w="9471025" h="7103109">
                <a:moveTo>
                  <a:pt x="0" y="7102815"/>
                </a:moveTo>
                <a:lnTo>
                  <a:pt x="9470410" y="7102815"/>
                </a:lnTo>
                <a:lnTo>
                  <a:pt x="9470410" y="0"/>
                </a:lnTo>
                <a:lnTo>
                  <a:pt x="0" y="0"/>
                </a:lnTo>
                <a:lnTo>
                  <a:pt x="0" y="7102815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07961" y="234477"/>
            <a:ext cx="9471025" cy="7097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950" dirty="0">
                <a:latin typeface="Arial" panose="020B0604020202020204"/>
                <a:cs typeface="Arial" panose="020B0604020202020204"/>
              </a:rPr>
              <a:t>Loading…</a:t>
            </a:r>
            <a:endParaRPr sz="49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07961" y="234477"/>
            <a:ext cx="9470404" cy="70969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60852" y="2123800"/>
            <a:ext cx="8341995" cy="4525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marR="155575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whe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nor</a:t>
            </a:r>
            <a:r>
              <a:rPr sz="27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proportion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wee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z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tus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z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lvis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disturb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925" marR="819785" indent="-276225" defTabSz="-635">
              <a:lnSpc>
                <a:spcPct val="102000"/>
              </a:lnSpc>
              <a:spcBef>
                <a:spcPts val="620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ity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wee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lvis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CPD.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Cont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Obst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ic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Conjug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&lt;10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gon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Conjug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e&lt;</a:t>
            </a:r>
            <a:r>
              <a:rPr sz="2700" spc="-114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1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1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925" marR="5080" indent="-276225" defTabSz="-635">
              <a:lnSpc>
                <a:spcPct val="102000"/>
              </a:lnSpc>
              <a:spcBef>
                <a:spcPts val="620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MIDP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27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VIS: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ontr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tion: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whe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sum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spinous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post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gitt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lvis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13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cm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lo</a:t>
            </a:r>
            <a:r>
              <a:rPr sz="2700" spc="-19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657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25" dirty="0">
                <a:latin typeface="Times New Roman" panose="02020603050405020304"/>
                <a:cs typeface="Times New Roman" panose="02020603050405020304"/>
              </a:rPr>
              <a:t>Disproportion: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710"/>
            <a:ext cx="9470404" cy="70993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87339" y="309095"/>
            <a:ext cx="9267190" cy="6036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290" marR="288290" indent="-275590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OUTLET</a:t>
            </a:r>
            <a:r>
              <a:rPr sz="2700" spc="-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CON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RACTION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: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tuberous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8cm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ss.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2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AL</a:t>
            </a:r>
            <a:r>
              <a:rPr sz="2700" spc="-10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lvim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DIAGNOSIS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CPD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brim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183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CLINICA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925" marR="44450" indent="-276225" defTabSz="-635">
              <a:lnSpc>
                <a:spcPct val="102000"/>
              </a:lnSpc>
              <a:spcBef>
                <a:spcPts val="620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multigr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vida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vious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history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spont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ous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z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son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bly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rul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out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ontr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vis.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ABDOMINAL</a:t>
            </a:r>
            <a:r>
              <a:rPr sz="2700" spc="-10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MET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HOD: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925" marR="5080" indent="-276225" defTabSz="-635">
              <a:lnSpc>
                <a:spcPct val="102000"/>
              </a:lnSpc>
              <a:spcBef>
                <a:spcPts val="620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Dors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position,thighs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slightly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x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d,he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ft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nd,2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fing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rs(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x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iddl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right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bove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symphysis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pubis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inner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surf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ingers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line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ith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surf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SP</a:t>
            </a:r>
            <a:r>
              <a:rPr sz="2700" spc="-10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note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ppings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641"/>
            <a:ext cx="9470404" cy="71028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203"/>
            <a:ext cx="8156575" cy="46297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indent="-27622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disproportion: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push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down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lvis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290" marR="403225">
              <a:lnSpc>
                <a:spcPct val="102000"/>
              </a:lnSpc>
              <a:spcBef>
                <a:spcPts val="1345"/>
              </a:spcBef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ithout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overlapping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parieta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bone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symphysis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pubi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950">
              <a:latin typeface="Times New Roman" panose="02020603050405020304"/>
              <a:cs typeface="Times New Roman" panose="02020603050405020304"/>
            </a:endParaRPr>
          </a:p>
          <a:p>
            <a:pPr marL="288925" marR="35560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Mode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disproportion:Slight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overl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pping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F3A447"/>
              </a:buClr>
              <a:buFont typeface="Times New Roman" panose="02020603050405020304"/>
              <a:buChar char="•"/>
            </a:pPr>
            <a:endParaRPr sz="3950">
              <a:latin typeface="Times New Roman" panose="02020603050405020304"/>
              <a:cs typeface="Times New Roman" panose="02020603050405020304"/>
            </a:endParaRPr>
          </a:p>
          <a:p>
            <a:pPr marL="288925" marR="5080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  <a:tab pos="740219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disproportion:H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nnot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push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down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inst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bone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over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ngs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symphysis</a:t>
            </a:r>
            <a:r>
              <a:rPr sz="27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pubis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displ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fing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rs.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60852" y="441831"/>
            <a:ext cx="8571695" cy="1317625"/>
          </a:xfrm>
          <a:prstGeom prst="rect">
            <a:avLst/>
          </a:prstGeom>
        </p:spPr>
        <p:txBody>
          <a:bodyPr vert="horz" wrap="square" lIns="0" tIns="657670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05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dirty="0">
                <a:latin typeface="Times New Roman" panose="02020603050405020304"/>
                <a:cs typeface="Times New Roman" panose="02020603050405020304"/>
              </a:rPr>
              <a:t>f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erences</a:t>
            </a:r>
            <a:r>
              <a:rPr dirty="0">
                <a:latin typeface="Times New Roman" panose="02020603050405020304"/>
                <a:cs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9879"/>
            <a:ext cx="9470404" cy="70993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216"/>
            <a:ext cx="8308340" cy="3393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indent="-27622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Mull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r: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gin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fing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ips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F3A447"/>
              </a:buClr>
              <a:buFont typeface="Times New Roman" panose="02020603050405020304"/>
              <a:buChar char="•"/>
            </a:pP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288290">
              <a:lnSpc>
                <a:spcPct val="100000"/>
              </a:lnSpc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spin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note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950">
              <a:latin typeface="Times New Roman" panose="02020603050405020304"/>
              <a:cs typeface="Times New Roman" panose="02020603050405020304"/>
            </a:endParaRPr>
          </a:p>
          <a:p>
            <a:pPr marL="288925" marR="5080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  <a:tab pos="7124700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Munro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rr: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Adde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ace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thu</a:t>
            </a:r>
            <a:r>
              <a:rPr sz="27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symphysis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pubis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note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overl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pping,H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push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downwa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ackwa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vis.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0852" y="441831"/>
            <a:ext cx="5958840" cy="1210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180"/>
              </a:lnSpc>
            </a:pPr>
            <a:r>
              <a:rPr sz="4350" spc="-13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Abdomin</a:t>
            </a:r>
            <a:r>
              <a:rPr sz="4350" spc="-2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4350" spc="-21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350" spc="-59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4350" spc="-12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agina</a:t>
            </a:r>
            <a:r>
              <a:rPr sz="4350" spc="-1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4350" spc="-21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350" spc="-13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Method</a:t>
            </a:r>
            <a:r>
              <a:rPr sz="4350" spc="-12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350" spc="-10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(Munr</a:t>
            </a:r>
            <a:r>
              <a:rPr sz="435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4350" spc="-21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350" spc="-12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ker</a:t>
            </a:r>
            <a:r>
              <a:rPr sz="4350" spc="-1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4350" spc="-21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350" spc="-12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mulle</a:t>
            </a:r>
            <a:r>
              <a:rPr sz="4350" spc="-1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4350" spc="-21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350" spc="-13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method)</a:t>
            </a:r>
            <a:endParaRPr sz="43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641"/>
            <a:ext cx="9470404" cy="71028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216"/>
            <a:ext cx="8078470" cy="2722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indent="-27622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Mode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disproportion: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925" marR="5080" indent="-276225" defTabSz="-635">
              <a:lnSpc>
                <a:spcPct val="107000"/>
              </a:lnSpc>
              <a:spcBef>
                <a:spcPts val="46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push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down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litle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but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upto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spine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slight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overl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pping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pari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ispl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ace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ts val="3225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nnot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push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down.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670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25" dirty="0">
                <a:latin typeface="Times New Roman" panose="02020603050405020304"/>
                <a:cs typeface="Times New Roman" panose="02020603050405020304"/>
              </a:rPr>
              <a:t>Inference.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31041"/>
            <a:ext cx="9470404" cy="70993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203"/>
            <a:ext cx="7706359" cy="49853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trovert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vid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290">
              <a:lnSpc>
                <a:spcPct val="100000"/>
              </a:lnSpc>
              <a:spcBef>
                <a:spcPts val="1835"/>
              </a:spcBef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rus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vis.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ndulous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abdome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lpr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tions.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ABOUR: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PROM,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Cord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prol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pse,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Prolong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bou</a:t>
            </a:r>
            <a:r>
              <a:rPr sz="2700" spc="-1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ts val="3225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Obstruct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bou</a:t>
            </a:r>
            <a:r>
              <a:rPr sz="2700" spc="-1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180"/>
              </a:lnSpc>
            </a:pPr>
            <a:r>
              <a:rPr spc="-135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pc="-200" dirty="0">
                <a:latin typeface="Times New Roman" panose="02020603050405020304"/>
                <a:cs typeface="Times New Roman" panose="02020603050405020304"/>
              </a:rPr>
              <a:t>f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fec</a:t>
            </a:r>
            <a:r>
              <a:rPr spc="-15" dirty="0">
                <a:latin typeface="Times New Roman" panose="02020603050405020304"/>
                <a:cs typeface="Times New Roman" panose="02020603050405020304"/>
              </a:rPr>
              <a:t>t</a:t>
            </a:r>
            <a:r>
              <a:rPr spc="-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5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dirty="0">
                <a:latin typeface="Times New Roman" panose="02020603050405020304"/>
                <a:cs typeface="Times New Roman" panose="02020603050405020304"/>
              </a:rPr>
              <a:t>f</a:t>
            </a:r>
            <a:r>
              <a:rPr spc="-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contracte</a:t>
            </a:r>
            <a:r>
              <a:rPr spc="-25" dirty="0">
                <a:latin typeface="Times New Roman" panose="02020603050405020304"/>
                <a:cs typeface="Times New Roman" panose="02020603050405020304"/>
              </a:rPr>
              <a:t>d</a:t>
            </a:r>
            <a:r>
              <a:rPr spc="-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pelvi</a:t>
            </a:r>
            <a:r>
              <a:rPr spc="-20" dirty="0">
                <a:latin typeface="Times New Roman" panose="02020603050405020304"/>
                <a:cs typeface="Times New Roman" panose="02020603050405020304"/>
              </a:rPr>
              <a:t>s</a:t>
            </a:r>
            <a:r>
              <a:rPr spc="-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5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dirty="0">
                <a:latin typeface="Times New Roman" panose="02020603050405020304"/>
                <a:cs typeface="Times New Roman" panose="02020603050405020304"/>
              </a:rPr>
              <a:t>n</a:t>
            </a:r>
            <a:r>
              <a:rPr spc="-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30" dirty="0">
                <a:latin typeface="Times New Roman" panose="02020603050405020304"/>
                <a:cs typeface="Times New Roman" panose="02020603050405020304"/>
              </a:rPr>
              <a:t>pregnancy</a:t>
            </a:r>
            <a:r>
              <a:rPr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30" dirty="0">
                <a:latin typeface="Times New Roman" panose="02020603050405020304"/>
                <a:cs typeface="Times New Roman" panose="02020603050405020304"/>
              </a:rPr>
              <a:t>an</a:t>
            </a:r>
            <a:r>
              <a:rPr spc="-25" dirty="0">
                <a:latin typeface="Times New Roman" panose="02020603050405020304"/>
                <a:cs typeface="Times New Roman" panose="02020603050405020304"/>
              </a:rPr>
              <a:t>d</a:t>
            </a:r>
            <a:r>
              <a:rPr spc="-2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labou</a:t>
            </a:r>
            <a:r>
              <a:rPr spc="-350" dirty="0">
                <a:latin typeface="Times New Roman" panose="02020603050405020304"/>
                <a:cs typeface="Times New Roman" panose="02020603050405020304"/>
              </a:rPr>
              <a:t>r</a:t>
            </a:r>
            <a:r>
              <a:rPr dirty="0">
                <a:latin typeface="Times New Roman" panose="02020603050405020304"/>
                <a:cs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641"/>
            <a:ext cx="9470404" cy="71028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309108"/>
            <a:ext cx="2702560" cy="2367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psi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Sho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PPH,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rnal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injuri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Fetal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aza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rds.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0852" y="3794753"/>
            <a:ext cx="7385050" cy="867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MANAGEME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CPD: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tive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SCS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mode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3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32241"/>
            <a:ext cx="9470404" cy="70992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279"/>
            <a:ext cx="8326755" cy="3275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marR="5080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inition: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ondu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spont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ous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bour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mode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CPD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institution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und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sup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rvision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ith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hful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xp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hoping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gin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290">
              <a:lnSpc>
                <a:spcPct val="100000"/>
              </a:lnSpc>
              <a:spcBef>
                <a:spcPts val="2040"/>
              </a:spcBef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deliv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9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925" marR="448945" indent="-276225" defTabSz="-635">
              <a:lnSpc>
                <a:spcPct val="102000"/>
              </a:lnSpc>
              <a:spcBef>
                <a:spcPts val="620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AIM: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void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unn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lthy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19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ts val="3225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  <a:tab pos="1082040" algn="l"/>
              </a:tabLst>
            </a:pPr>
            <a:r>
              <a:rPr sz="2700" spc="-114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lvic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qu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9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746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290" dirty="0">
                <a:latin typeface="Times New Roman" panose="02020603050405020304"/>
                <a:cs typeface="Times New Roman" panose="02020603050405020304"/>
              </a:rPr>
              <a:t>T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ria</a:t>
            </a:r>
            <a:r>
              <a:rPr spc="-15" dirty="0">
                <a:latin typeface="Times New Roman" panose="02020603050405020304"/>
                <a:cs typeface="Times New Roman" panose="02020603050405020304"/>
              </a:rPr>
              <a:t>l</a:t>
            </a:r>
            <a:r>
              <a:rPr spc="-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5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dirty="0">
                <a:latin typeface="Times New Roman" panose="02020603050405020304"/>
                <a:cs typeface="Times New Roman" panose="02020603050405020304"/>
              </a:rPr>
              <a:t>f</a:t>
            </a:r>
            <a:r>
              <a:rPr spc="-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30" dirty="0">
                <a:latin typeface="Times New Roman" panose="02020603050405020304"/>
                <a:cs typeface="Times New Roman" panose="02020603050405020304"/>
              </a:rPr>
              <a:t>La</a:t>
            </a:r>
            <a:r>
              <a:rPr spc="-105" dirty="0">
                <a:latin typeface="Times New Roman" panose="02020603050405020304"/>
                <a:cs typeface="Times New Roman" panose="02020603050405020304"/>
              </a:rPr>
              <a:t>bou</a:t>
            </a:r>
            <a:r>
              <a:rPr spc="-345" dirty="0">
                <a:latin typeface="Times New Roman" panose="02020603050405020304"/>
                <a:cs typeface="Times New Roman" panose="02020603050405020304"/>
              </a:rPr>
              <a:t>r</a:t>
            </a:r>
            <a:r>
              <a:rPr dirty="0">
                <a:latin typeface="Times New Roman" panose="02020603050405020304"/>
                <a:cs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641"/>
            <a:ext cx="9470404" cy="70971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203"/>
            <a:ext cx="5808345" cy="4130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Asso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idp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lvic/outl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ontr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Co</a:t>
            </a:r>
            <a:r>
              <a:rPr sz="27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pli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tors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ike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344170" indent="-331470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34480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primi,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F3A447"/>
              </a:buClr>
              <a:buFont typeface="Times New Roman" panose="02020603050405020304"/>
              <a:buChar char="•"/>
            </a:pP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lpr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post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uri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ty,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post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9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mpsi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disord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rs.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657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25" dirty="0">
                <a:latin typeface="Times New Roman" panose="02020603050405020304"/>
                <a:cs typeface="Times New Roman" panose="02020603050405020304"/>
              </a:rPr>
              <a:t>Contraindications.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641"/>
            <a:ext cx="9470404" cy="71028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152"/>
            <a:ext cx="8277225" cy="4537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marR="840740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whe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short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0.5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3A447"/>
              </a:buClr>
              <a:buFont typeface="Times New Roman" panose="02020603050405020304"/>
              <a:buChar char="•"/>
            </a:pPr>
            <a:endParaRPr sz="40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OBS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TET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RIC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FINI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ION: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925" marR="191135" indent="-276225" defTabSz="-635">
              <a:lnSpc>
                <a:spcPct val="102000"/>
              </a:lnSpc>
              <a:spcBef>
                <a:spcPts val="620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z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lvis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su</a:t>
            </a:r>
            <a:r>
              <a:rPr sz="2700" spc="-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nor</a:t>
            </a:r>
            <a:r>
              <a:rPr sz="27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nism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bour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z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19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F3A447"/>
              </a:buClr>
              <a:buFont typeface="Times New Roman" panose="02020603050405020304"/>
              <a:buChar char="•"/>
            </a:pPr>
            <a:endParaRPr sz="3950">
              <a:latin typeface="Times New Roman" panose="02020603050405020304"/>
              <a:cs typeface="Times New Roman" panose="02020603050405020304"/>
            </a:endParaRPr>
          </a:p>
          <a:p>
            <a:pPr marL="288925" marR="5080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ontr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tion,the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pass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through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lvis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bnorm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nism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pass.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619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05" dirty="0">
                <a:latin typeface="Times New Roman" panose="02020603050405020304"/>
                <a:cs typeface="Times New Roman" panose="02020603050405020304"/>
              </a:rPr>
              <a:t>AN</a:t>
            </a:r>
            <a:r>
              <a:rPr spc="-585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pc="-215" dirty="0">
                <a:latin typeface="Times New Roman" panose="02020603050405020304"/>
                <a:cs typeface="Times New Roman" panose="02020603050405020304"/>
              </a:rPr>
              <a:t>T</a:t>
            </a:r>
            <a:r>
              <a:rPr spc="-105" dirty="0">
                <a:latin typeface="Times New Roman" panose="02020603050405020304"/>
                <a:cs typeface="Times New Roman" panose="02020603050405020304"/>
              </a:rPr>
              <a:t>OMICAL</a:t>
            </a:r>
            <a:r>
              <a:rPr spc="-570" dirty="0">
                <a:latin typeface="Times New Roman" panose="02020603050405020304"/>
                <a:cs typeface="Times New Roman" panose="02020603050405020304"/>
              </a:rPr>
              <a:t>L</a:t>
            </a:r>
            <a:r>
              <a:rPr spc="-505" dirty="0">
                <a:latin typeface="Times New Roman" panose="02020603050405020304"/>
                <a:cs typeface="Times New Roman" panose="02020603050405020304"/>
              </a:rPr>
              <a:t>Y</a:t>
            </a:r>
            <a:r>
              <a:rPr spc="-15" dirty="0">
                <a:latin typeface="Times New Roman" panose="02020603050405020304"/>
                <a:cs typeface="Times New Roman" panose="02020603050405020304"/>
              </a:rPr>
              <a:t>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33379"/>
            <a:ext cx="9470404" cy="70980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267"/>
            <a:ext cx="7583170" cy="3156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indent="-27622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Spont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ous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bou</a:t>
            </a:r>
            <a:r>
              <a:rPr sz="2700" spc="-1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NPO,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togr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F3A447"/>
              </a:buClr>
              <a:buFont typeface="Times New Roman" panose="02020603050405020304"/>
              <a:buChar char="•"/>
            </a:pPr>
            <a:endParaRPr sz="3650">
              <a:latin typeface="Times New Roman" panose="02020603050405020304"/>
              <a:cs typeface="Times New Roman" panose="02020603050405020304"/>
            </a:endParaRPr>
          </a:p>
          <a:p>
            <a:pPr marL="288925" marR="5080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ilure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progr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quate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ontr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aug</a:t>
            </a:r>
            <a:r>
              <a:rPr sz="27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bour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done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mniotomy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oxyto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720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30" dirty="0">
                <a:latin typeface="Times New Roman" panose="02020603050405020304"/>
                <a:cs typeface="Times New Roman" panose="02020603050405020304"/>
              </a:rPr>
              <a:t>Conduc</a:t>
            </a:r>
            <a:r>
              <a:rPr spc="-15" dirty="0">
                <a:latin typeface="Times New Roman" panose="02020603050405020304"/>
                <a:cs typeface="Times New Roman" panose="02020603050405020304"/>
              </a:rPr>
              <a:t>t</a:t>
            </a:r>
            <a:r>
              <a:rPr spc="-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:Guidelines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641"/>
            <a:ext cx="9470404" cy="70982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178"/>
            <a:ext cx="6367780" cy="2486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contr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tur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vis,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vour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ble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mbr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full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rvi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ts val="3225"/>
              </a:lnSpc>
              <a:spcBef>
                <a:spcPts val="183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tive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ontr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644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25" dirty="0">
                <a:latin typeface="Times New Roman" panose="02020603050405020304"/>
                <a:cs typeface="Times New Roman" panose="02020603050405020304"/>
              </a:rPr>
              <a:t>Successfu</a:t>
            </a:r>
            <a:r>
              <a:rPr spc="-15" dirty="0">
                <a:latin typeface="Times New Roman" panose="02020603050405020304"/>
                <a:cs typeface="Times New Roman" panose="02020603050405020304"/>
              </a:rPr>
              <a:t>l</a:t>
            </a:r>
            <a:r>
              <a:rPr spc="-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30" dirty="0">
                <a:latin typeface="Times New Roman" panose="02020603050405020304"/>
                <a:cs typeface="Times New Roman" panose="02020603050405020304"/>
              </a:rPr>
              <a:t>Outcom</a:t>
            </a:r>
            <a:r>
              <a:rPr spc="-20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pc="-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30" dirty="0">
                <a:latin typeface="Times New Roman" panose="02020603050405020304"/>
                <a:cs typeface="Times New Roman" panose="02020603050405020304"/>
              </a:rPr>
              <a:t>depend</a:t>
            </a:r>
            <a:r>
              <a:rPr spc="-20" dirty="0">
                <a:latin typeface="Times New Roman" panose="02020603050405020304"/>
                <a:cs typeface="Times New Roman" panose="02020603050405020304"/>
              </a:rPr>
              <a:t>s</a:t>
            </a:r>
            <a:r>
              <a:rPr spc="-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5" dirty="0">
                <a:latin typeface="Times New Roman" panose="02020603050405020304"/>
                <a:cs typeface="Times New Roman" panose="02020603050405020304"/>
              </a:rPr>
              <a:t>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34548"/>
            <a:ext cx="9470404" cy="70969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254"/>
            <a:ext cx="4535805" cy="418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Abnorm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ontr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tions,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rvi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tion&lt;1cm/h</a:t>
            </a:r>
            <a:r>
              <a:rPr sz="2700" spc="-1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nt&lt;1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/h</a:t>
            </a:r>
            <a:r>
              <a:rPr sz="2700" spc="-1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Arr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rvi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3A447"/>
              </a:buClr>
              <a:buFont typeface="Times New Roman" panose="02020603050405020304"/>
              <a:buChar char="•"/>
            </a:pPr>
            <a:endParaRPr sz="285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ROM,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put,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x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ssive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Moulding,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Fetal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ss.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708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25" dirty="0">
                <a:latin typeface="Times New Roman" panose="02020603050405020304"/>
                <a:cs typeface="Times New Roman" panose="02020603050405020304"/>
              </a:rPr>
              <a:t>Unfavourabl</a:t>
            </a:r>
            <a:r>
              <a:rPr spc="-20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pc="-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features.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781"/>
            <a:ext cx="9470404" cy="70993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190"/>
            <a:ext cx="3433445" cy="1341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VD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ps/</a:t>
            </a:r>
            <a:r>
              <a:rPr sz="2700" spc="-3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ntouse,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ts val="3225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tion(40%)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644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440" dirty="0">
                <a:latin typeface="Times New Roman" panose="02020603050405020304"/>
                <a:cs typeface="Times New Roman" panose="02020603050405020304"/>
              </a:rPr>
              <a:t>T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pc="-105" dirty="0">
                <a:latin typeface="Times New Roman" panose="02020603050405020304"/>
                <a:cs typeface="Times New Roman" panose="02020603050405020304"/>
              </a:rPr>
              <a:t>r</a:t>
            </a:r>
            <a:r>
              <a:rPr spc="-130" dirty="0">
                <a:latin typeface="Times New Roman" panose="02020603050405020304"/>
                <a:cs typeface="Times New Roman" panose="02020603050405020304"/>
              </a:rPr>
              <a:t>mi</a:t>
            </a:r>
            <a:r>
              <a:rPr spc="-105" dirty="0">
                <a:latin typeface="Times New Roman" panose="02020603050405020304"/>
                <a:cs typeface="Times New Roman" panose="02020603050405020304"/>
              </a:rPr>
              <a:t>n</a:t>
            </a:r>
            <a:r>
              <a:rPr spc="-120" dirty="0">
                <a:latin typeface="Times New Roman" panose="02020603050405020304"/>
                <a:cs typeface="Times New Roman" panose="02020603050405020304"/>
              </a:rPr>
              <a:t>ati</a:t>
            </a:r>
            <a:r>
              <a:rPr spc="-105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dirty="0">
                <a:latin typeface="Times New Roman" panose="02020603050405020304"/>
                <a:cs typeface="Times New Roman" panose="02020603050405020304"/>
              </a:rPr>
              <a:t>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641"/>
            <a:ext cx="9470404" cy="71028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241"/>
            <a:ext cx="8346440" cy="2972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marR="5080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su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ssful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lthy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born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gin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lly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spont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ously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instru</a:t>
            </a:r>
            <a:r>
              <a:rPr sz="27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ith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moth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good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ondition.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925" marR="1148080" indent="-276225" defTabSz="-635">
              <a:lnSpc>
                <a:spcPct val="189000"/>
              </a:lnSpc>
              <a:spcBef>
                <a:spcPts val="1760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byF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ilure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7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708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25" dirty="0">
                <a:latin typeface="Times New Roman" panose="02020603050405020304"/>
                <a:cs typeface="Times New Roman" panose="02020603050405020304"/>
              </a:rPr>
              <a:t>Successfu</a:t>
            </a:r>
            <a:r>
              <a:rPr spc="-15" dirty="0">
                <a:latin typeface="Times New Roman" panose="02020603050405020304"/>
                <a:cs typeface="Times New Roman" panose="02020603050405020304"/>
              </a:rPr>
              <a:t>l</a:t>
            </a:r>
            <a:r>
              <a:rPr spc="-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20" dirty="0">
                <a:latin typeface="Times New Roman" panose="02020603050405020304"/>
                <a:cs typeface="Times New Roman" panose="02020603050405020304"/>
              </a:rPr>
              <a:t>trial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9949"/>
            <a:ext cx="9470404" cy="70993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292"/>
            <a:ext cx="7707630" cy="1775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indent="-27622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de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upon,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F3A447"/>
              </a:buClr>
              <a:buFont typeface="Times New Roman" panose="02020603050405020304"/>
              <a:buChar char="•"/>
            </a:pPr>
            <a:endParaRPr sz="3950">
              <a:latin typeface="Times New Roman" panose="02020603050405020304"/>
              <a:cs typeface="Times New Roman" panose="02020603050405020304"/>
            </a:endParaRPr>
          </a:p>
          <a:p>
            <a:pPr marL="288925" marR="5080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injudi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ious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use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ture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indu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bour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ith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aza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rds.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0852" y="4768158"/>
            <a:ext cx="7299325" cy="788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marR="5080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Su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ssful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nsur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woma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good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future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obst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746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30" dirty="0">
                <a:latin typeface="Times New Roman" panose="02020603050405020304"/>
                <a:cs typeface="Times New Roman" panose="02020603050405020304"/>
              </a:rPr>
              <a:t>Advantage</a:t>
            </a:r>
            <a:r>
              <a:rPr spc="-20" dirty="0">
                <a:latin typeface="Times New Roman" panose="02020603050405020304"/>
                <a:cs typeface="Times New Roman" panose="02020603050405020304"/>
              </a:rPr>
              <a:t>s</a:t>
            </a:r>
            <a:r>
              <a:rPr spc="-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5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dirty="0">
                <a:latin typeface="Times New Roman" panose="02020603050405020304"/>
                <a:cs typeface="Times New Roman" panose="02020603050405020304"/>
              </a:rPr>
              <a:t>f</a:t>
            </a:r>
            <a:r>
              <a:rPr spc="-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20" dirty="0">
                <a:latin typeface="Times New Roman" panose="02020603050405020304"/>
                <a:cs typeface="Times New Roman" panose="02020603050405020304"/>
              </a:rPr>
              <a:t>tria</a:t>
            </a:r>
            <a:r>
              <a:rPr spc="-15" dirty="0">
                <a:latin typeface="Times New Roman" panose="02020603050405020304"/>
                <a:cs typeface="Times New Roman" panose="02020603050405020304"/>
              </a:rPr>
              <a:t>l</a:t>
            </a:r>
            <a:r>
              <a:rPr spc="-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labou</a:t>
            </a:r>
            <a:r>
              <a:rPr spc="-350" dirty="0">
                <a:latin typeface="Times New Roman" panose="02020603050405020304"/>
                <a:cs typeface="Times New Roman" panose="02020603050405020304"/>
              </a:rPr>
              <a:t>r</a:t>
            </a:r>
            <a:r>
              <a:rPr dirty="0">
                <a:latin typeface="Times New Roman" panose="02020603050405020304"/>
                <a:cs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641"/>
            <a:ext cx="9470404" cy="71028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216"/>
            <a:ext cx="8068309" cy="4761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marR="304165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disproportion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unprov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whe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done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dysfunction.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925" marR="5080" indent="-276225" defTabSz="-635">
              <a:lnSpc>
                <a:spcPct val="102000"/>
              </a:lnSpc>
              <a:spcBef>
                <a:spcPts val="620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Incr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morbidity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mort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lity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sphyxia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intr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morrh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whe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prolong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/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ends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</a:t>
            </a:r>
            <a:r>
              <a:rPr sz="2700" spc="-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ult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9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F3A447"/>
              </a:buClr>
              <a:buFont typeface="Times New Roman" panose="02020603050405020304"/>
              <a:buChar char="•"/>
            </a:pPr>
            <a:endParaRPr sz="3150">
              <a:latin typeface="Times New Roman" panose="02020603050405020304"/>
              <a:cs typeface="Times New Roman" panose="02020603050405020304"/>
            </a:endParaRPr>
          </a:p>
          <a:p>
            <a:pPr marL="288925" marR="1151255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  <a:tab pos="18459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Incr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morbidity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prolong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bour/op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tive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9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925" marR="308610" indent="-276225" defTabSz="-635">
              <a:lnSpc>
                <a:spcPct val="102000"/>
              </a:lnSpc>
              <a:spcBef>
                <a:spcPts val="620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Incr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psy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ologi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morbidity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whe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ith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auma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tic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gin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9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682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25" dirty="0"/>
              <a:t>Disadvantage</a:t>
            </a:r>
            <a:r>
              <a:rPr spc="-20" dirty="0"/>
              <a:t>s</a:t>
            </a:r>
            <a:r>
              <a:rPr spc="-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5" dirty="0"/>
              <a:t>: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0578" y="3338356"/>
            <a:ext cx="3787140" cy="657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950" spc="-10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495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K</a:t>
            </a:r>
            <a:r>
              <a:rPr sz="4950" spc="-21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950" spc="-10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YOU.</a:t>
            </a:r>
            <a:endParaRPr sz="4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55" y="228641"/>
            <a:ext cx="9471025" cy="7103109"/>
          </a:xfrm>
          <a:custGeom>
            <a:avLst/>
            <a:gdLst/>
            <a:ahLst/>
            <a:cxnLst/>
            <a:rect l="l" t="t" r="r" b="b"/>
            <a:pathLst>
              <a:path w="9471025" h="7103109">
                <a:moveTo>
                  <a:pt x="0" y="7102815"/>
                </a:moveTo>
                <a:lnTo>
                  <a:pt x="9470410" y="7102815"/>
                </a:lnTo>
                <a:lnTo>
                  <a:pt x="9470410" y="0"/>
                </a:lnTo>
                <a:lnTo>
                  <a:pt x="0" y="0"/>
                </a:lnTo>
                <a:lnTo>
                  <a:pt x="0" y="7102815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07961" y="229813"/>
            <a:ext cx="9471025" cy="7099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950" dirty="0">
                <a:latin typeface="Arial" panose="020B0604020202020204"/>
                <a:cs typeface="Arial" panose="020B0604020202020204"/>
              </a:rPr>
              <a:t>Loading…</a:t>
            </a:r>
            <a:endParaRPr sz="49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07961" y="229813"/>
            <a:ext cx="9470404" cy="70993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71482" y="1900165"/>
            <a:ext cx="6884670" cy="3512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Nutrition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environm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ts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2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Minor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ariation,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7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2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jor:Ra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tic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,Ost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om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alacic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–Rar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e.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74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injuri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lvis-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2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Fr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actures,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7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-7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um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ours,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7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-7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uber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u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ar arthritis,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ts val="3225"/>
              </a:lnSpc>
              <a:spcBef>
                <a:spcPts val="74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Spin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1482" y="5599584"/>
            <a:ext cx="127000" cy="314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50" spc="5" dirty="0">
                <a:solidFill>
                  <a:srgbClr val="F3A447"/>
                </a:solidFill>
                <a:latin typeface="Times New Roman" panose="02020603050405020304"/>
                <a:cs typeface="Times New Roman" panose="02020603050405020304"/>
              </a:rPr>
              <a:t>•</a:t>
            </a:r>
            <a:endParaRPr sz="22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86947" y="5557248"/>
            <a:ext cx="5022850" cy="367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Kyphosi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s,s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oliosis,spondylolisth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sis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1482" y="6057074"/>
            <a:ext cx="2857500" cy="12306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owe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imb: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2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Po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io,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7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Hip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jo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nt disease.</a:t>
            </a:r>
            <a:endParaRPr sz="2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619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25" dirty="0">
                <a:latin typeface="Times New Roman" panose="02020603050405020304"/>
                <a:cs typeface="Times New Roman" panose="02020603050405020304"/>
              </a:rPr>
              <a:t>Etiology</a:t>
            </a:r>
            <a:r>
              <a:rPr dirty="0">
                <a:latin typeface="Times New Roman" panose="02020603050405020304"/>
                <a:cs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641"/>
            <a:ext cx="9470404" cy="71028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87339" y="1900165"/>
            <a:ext cx="4878705" cy="1341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Nae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’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vis,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Rob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’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vis,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ts val="3225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igh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Low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Assi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vis.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619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30" dirty="0">
                <a:latin typeface="Times New Roman" panose="02020603050405020304"/>
                <a:cs typeface="Times New Roman" panose="02020603050405020304"/>
              </a:rPr>
              <a:t>Developmenta</a:t>
            </a:r>
            <a:r>
              <a:rPr spc="-15" dirty="0">
                <a:latin typeface="Times New Roman" panose="02020603050405020304"/>
                <a:cs typeface="Times New Roman" panose="02020603050405020304"/>
              </a:rPr>
              <a:t>l</a:t>
            </a:r>
            <a:r>
              <a:rPr spc="-1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defects.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55" y="228641"/>
            <a:ext cx="9471025" cy="7103109"/>
          </a:xfrm>
          <a:custGeom>
            <a:avLst/>
            <a:gdLst/>
            <a:ahLst/>
            <a:cxnLst/>
            <a:rect l="l" t="t" r="r" b="b"/>
            <a:pathLst>
              <a:path w="9471025" h="7103109">
                <a:moveTo>
                  <a:pt x="0" y="7102815"/>
                </a:moveTo>
                <a:lnTo>
                  <a:pt x="9470410" y="7102815"/>
                </a:lnTo>
                <a:lnTo>
                  <a:pt x="9470410" y="0"/>
                </a:lnTo>
                <a:lnTo>
                  <a:pt x="0" y="0"/>
                </a:lnTo>
                <a:lnTo>
                  <a:pt x="0" y="7102815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07961" y="230980"/>
            <a:ext cx="9471025" cy="7099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950" dirty="0">
                <a:latin typeface="Arial" panose="020B0604020202020204"/>
                <a:cs typeface="Arial" panose="020B0604020202020204"/>
              </a:rPr>
              <a:t>Loading…</a:t>
            </a:r>
            <a:endParaRPr sz="49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07961" y="230980"/>
            <a:ext cx="9470404" cy="70993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60852" y="1900165"/>
            <a:ext cx="6652259" cy="3085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Nae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’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vis: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2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Arr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este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velopm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ent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one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ala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he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sac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rum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lvl="1">
              <a:lnSpc>
                <a:spcPct val="100000"/>
              </a:lnSpc>
              <a:buClr>
                <a:srgbClr val="D58F3E"/>
              </a:buClr>
              <a:buFont typeface="Times New Roman" panose="02020603050405020304"/>
              <a:buChar char="•"/>
            </a:pPr>
            <a:endParaRPr sz="25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180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Rob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’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vis: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2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-7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ra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nsvers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ely c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racte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elv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7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Ala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bo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sides are a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bs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ent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7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rum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is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fus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innominate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bon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e.</a:t>
            </a:r>
            <a:endParaRPr sz="2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91868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25" dirty="0">
                <a:latin typeface="Times New Roman" panose="02020603050405020304"/>
                <a:cs typeface="Times New Roman" panose="02020603050405020304"/>
              </a:rPr>
              <a:t>Pelvis.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641"/>
            <a:ext cx="9470404" cy="71028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178"/>
            <a:ext cx="8286115" cy="5217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hildhood.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soft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unossi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LE</a:t>
            </a:r>
            <a:r>
              <a:rPr sz="2700" spc="-1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669925" marR="6985" lvl="1" indent="-276225" algn="just" defTabSz="-635">
              <a:lnSpc>
                <a:spcPct val="106000"/>
              </a:lnSpc>
              <a:spcBef>
                <a:spcPts val="260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acral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Promon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ory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is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pushed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forw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rds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produ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ing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re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form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shape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et ca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using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rked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shor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ng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450" spc="1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An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ropost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erior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ete</a:t>
            </a:r>
            <a:r>
              <a:rPr sz="2450" spc="-13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74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37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7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722630" lvl="1" indent="-328930" defTabSz="-635">
              <a:lnSpc>
                <a:spcPct val="100000"/>
              </a:lnSpc>
              <a:spcBef>
                <a:spcPts val="42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723265" algn="l"/>
              </a:tabLst>
            </a:pP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rum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is tilte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450" spc="1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kw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ards.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74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OUTLE</a:t>
            </a:r>
            <a:r>
              <a:rPr sz="2700" spc="-1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669925" marR="5080" lvl="1" indent="-276225" defTabSz="-635">
              <a:lnSpc>
                <a:spcPct val="106000"/>
              </a:lnSpc>
              <a:spcBef>
                <a:spcPts val="260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723265" algn="l"/>
              </a:tabLst>
            </a:pP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Body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w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eight tra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nsm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itte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through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isc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h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50" spc="1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um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in sitting position re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su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ts in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widen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ng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he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tra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nsverse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dia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eter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outlet a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pubic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arch:</a:t>
            </a:r>
            <a:endParaRPr sz="2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0852" y="1217853"/>
            <a:ext cx="4091940" cy="552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z="4350" spc="-12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Rachiti</a:t>
            </a:r>
            <a:r>
              <a:rPr sz="4350" spc="-2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4350" spc="-204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350" spc="-12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fla</a:t>
            </a:r>
            <a:r>
              <a:rPr sz="4350" spc="-1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4350" spc="-204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350" spc="-12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Pelvis.</a:t>
            </a:r>
            <a:endParaRPr sz="43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32146"/>
            <a:ext cx="9470404" cy="70993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178"/>
            <a:ext cx="8334375" cy="3195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marR="5080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Soft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pubic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defi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um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uri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9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F3A447"/>
              </a:buClr>
              <a:buFont typeface="Times New Roman" panose="02020603050405020304"/>
              <a:buChar char="•"/>
            </a:pPr>
            <a:endParaRPr sz="3950">
              <a:latin typeface="Times New Roman" panose="02020603050405020304"/>
              <a:cs typeface="Times New Roman" panose="02020603050405020304"/>
            </a:endParaRPr>
          </a:p>
          <a:p>
            <a:pPr marL="288925" marR="1031240" indent="-276225" defTabSz="-635">
              <a:lnSpc>
                <a:spcPct val="102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ic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lls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push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inw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rds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using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wa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form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3A447"/>
              </a:buClr>
              <a:buFont typeface="Times New Roman" panose="02020603050405020304"/>
              <a:buChar char="•"/>
            </a:pPr>
            <a:endParaRPr sz="40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Sh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sz="2700" spc="-114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0852" y="1402003"/>
            <a:ext cx="4163060" cy="552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z="4350" spc="-12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Osteomalai</a:t>
            </a:r>
            <a:r>
              <a:rPr sz="4350" spc="-2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4350" spc="-210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350" spc="-125" dirty="0">
                <a:solidFill>
                  <a:srgbClr val="F9F9F9"/>
                </a:solidFill>
                <a:latin typeface="Times New Roman" panose="02020603050405020304"/>
                <a:cs typeface="Times New Roman" panose="02020603050405020304"/>
              </a:rPr>
              <a:t>Pelvis.</a:t>
            </a:r>
            <a:endParaRPr sz="43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28641"/>
            <a:ext cx="9470404" cy="70970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887478"/>
            <a:ext cx="7953375" cy="4637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8925" indent="-27622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HIS</a:t>
            </a:r>
            <a:r>
              <a:rPr sz="2700" spc="-7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2700" spc="-17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7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tur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,Ri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s,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B,Polio.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925" marR="5080" indent="-276225" defTabSz="-635">
              <a:lnSpc>
                <a:spcPct val="102000"/>
              </a:lnSpc>
              <a:spcBef>
                <a:spcPts val="620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vious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uncompli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z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R/O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3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Prolong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bou</a:t>
            </a:r>
            <a:r>
              <a:rPr sz="2700" spc="-1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ult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instru</a:t>
            </a:r>
            <a:r>
              <a:rPr sz="27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88925" marR="457200" indent="-276225" defTabSz="-635">
              <a:lnSpc>
                <a:spcPct val="102000"/>
              </a:lnSpc>
              <a:spcBef>
                <a:spcPts val="620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ult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gin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liv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nding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stillborn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urologi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sti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gma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points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3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rnal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injuri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643890" lvl="1" indent="-250190" defTabSz="-635">
              <a:lnSpc>
                <a:spcPct val="100000"/>
              </a:lnSpc>
              <a:spcBef>
                <a:spcPts val="425"/>
              </a:spcBef>
              <a:buClr>
                <a:srgbClr val="D58F3E"/>
              </a:buClr>
              <a:buSzPct val="84000"/>
              <a:buFont typeface="Times New Roman" panose="02020603050405020304"/>
              <a:buChar char="•"/>
              <a:tabLst>
                <a:tab pos="644525" algn="l"/>
              </a:tabLst>
            </a:pP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Comp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ete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erineal tea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t,VV</a:t>
            </a:r>
            <a:r>
              <a:rPr sz="2450" spc="-19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sz="2450" spc="-18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450" spc="1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VF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poin</a:t>
            </a:r>
            <a:r>
              <a:rPr sz="245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s 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tow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aa</a:t>
            </a:r>
            <a:r>
              <a:rPr sz="2450" spc="1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rds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1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450" spc="-270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450" spc="5" dirty="0">
                <a:solidFill>
                  <a:srgbClr val="FEFAC9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267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5" dirty="0">
                <a:latin typeface="Times New Roman" panose="02020603050405020304"/>
                <a:cs typeface="Times New Roman" panose="02020603050405020304"/>
              </a:rPr>
              <a:t>Diagnosi</a:t>
            </a:r>
            <a:r>
              <a:rPr dirty="0">
                <a:latin typeface="Times New Roman" panose="02020603050405020304"/>
                <a:cs typeface="Times New Roman" panose="02020603050405020304"/>
              </a:rPr>
              <a:t>s</a:t>
            </a:r>
            <a:r>
              <a:rPr spc="-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5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dirty="0">
                <a:latin typeface="Times New Roman" panose="02020603050405020304"/>
                <a:cs typeface="Times New Roman" panose="02020603050405020304"/>
              </a:rPr>
              <a:t>f</a:t>
            </a:r>
            <a:r>
              <a:rPr spc="-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Contracte</a:t>
            </a:r>
            <a:r>
              <a:rPr spc="-25" dirty="0">
                <a:latin typeface="Times New Roman" panose="02020603050405020304"/>
                <a:cs typeface="Times New Roman" panose="02020603050405020304"/>
              </a:rPr>
              <a:t>d</a:t>
            </a:r>
            <a:r>
              <a:rPr spc="-20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Pelvis.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7961" y="233315"/>
            <a:ext cx="9470404" cy="70981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60852" y="1900190"/>
            <a:ext cx="6308090" cy="534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indent="-245745" defTabSz="-635">
              <a:lnSpc>
                <a:spcPct val="100000"/>
              </a:lnSpc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ight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&lt;5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fe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DYS</a:t>
            </a:r>
            <a:r>
              <a:rPr sz="2700" spc="-7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OCIA</a:t>
            </a:r>
            <a:r>
              <a:rPr sz="2700" spc="-1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DYS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ROPHIA</a:t>
            </a:r>
            <a:r>
              <a:rPr sz="2700" spc="-1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SYNDROM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: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Sto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kily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built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Bu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Bro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rs,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Short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thigh,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Obe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Post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uri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19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ndroid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type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vis,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OP-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ommon,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ct val="100000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Incr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tion,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 marL="258445" indent="-245745" defTabSz="-635">
              <a:lnSpc>
                <a:spcPts val="3225"/>
              </a:lnSpc>
              <a:spcBef>
                <a:spcPts val="695"/>
              </a:spcBef>
              <a:buClr>
                <a:srgbClr val="F3A447"/>
              </a:buClr>
              <a:buSzPct val="83000"/>
              <a:buFont typeface="Times New Roman" panose="02020603050405020304"/>
              <a:buChar char="•"/>
              <a:tabLst>
                <a:tab pos="258445" algn="l"/>
              </a:tabLst>
            </a:pPr>
            <a:r>
              <a:rPr sz="27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tion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2700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7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ilur</a:t>
            </a:r>
            <a:r>
              <a:rPr sz="27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7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7644" rIns="0" bIns="0" rtlCol="0">
            <a:spAutoFit/>
          </a:bodyPr>
          <a:lstStyle/>
          <a:p>
            <a:pPr marL="12700">
              <a:lnSpc>
                <a:spcPts val="5200"/>
              </a:lnSpc>
            </a:pPr>
            <a:r>
              <a:rPr spc="-125" dirty="0">
                <a:latin typeface="Times New Roman" panose="02020603050405020304"/>
                <a:cs typeface="Times New Roman" panose="02020603050405020304"/>
              </a:rPr>
              <a:t>Physica</a:t>
            </a:r>
            <a:r>
              <a:rPr spc="-15" dirty="0">
                <a:latin typeface="Times New Roman" panose="02020603050405020304"/>
                <a:cs typeface="Times New Roman" panose="02020603050405020304"/>
              </a:rPr>
              <a:t>l</a:t>
            </a:r>
            <a:r>
              <a:rPr spc="-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25" dirty="0">
                <a:latin typeface="Times New Roman" panose="02020603050405020304"/>
                <a:cs typeface="Times New Roman" panose="02020603050405020304"/>
              </a:rPr>
              <a:t>examination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1043</Words>
  <Application>WPS Presentation</Application>
  <PresentationFormat>Custom</PresentationFormat>
  <Paragraphs>188</Paragraphs>
  <Slides>27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Slide 1</vt:lpstr>
      <vt:lpstr>ANATOMICALLY:</vt:lpstr>
      <vt:lpstr>Etiology.</vt:lpstr>
      <vt:lpstr>Developmental defects.</vt:lpstr>
      <vt:lpstr>Pelvis.</vt:lpstr>
      <vt:lpstr>Slide 6</vt:lpstr>
      <vt:lpstr>Slide 7</vt:lpstr>
      <vt:lpstr>Diagnosis of Contracted Pelvis.</vt:lpstr>
      <vt:lpstr>Physical examination</vt:lpstr>
      <vt:lpstr>Abdominal Examination.</vt:lpstr>
      <vt:lpstr>Disproportion:</vt:lpstr>
      <vt:lpstr>Slide 12</vt:lpstr>
      <vt:lpstr>Inferences.</vt:lpstr>
      <vt:lpstr>Slide 14</vt:lpstr>
      <vt:lpstr>Inference.</vt:lpstr>
      <vt:lpstr>Effect of contracted pelvis on pregnancy and labour.</vt:lpstr>
      <vt:lpstr>Slide 17</vt:lpstr>
      <vt:lpstr>Trial of Labour.</vt:lpstr>
      <vt:lpstr>Contraindications.</vt:lpstr>
      <vt:lpstr>Conduct :Guidelines</vt:lpstr>
      <vt:lpstr>Successful Outcome depends on</vt:lpstr>
      <vt:lpstr>Unfavourable features.</vt:lpstr>
      <vt:lpstr>Termination</vt:lpstr>
      <vt:lpstr>Successful trial</vt:lpstr>
      <vt:lpstr>Advantages of trial labour.</vt:lpstr>
      <vt:lpstr>Disadvantages :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Admin</cp:lastModifiedBy>
  <cp:revision>3</cp:revision>
  <dcterms:created xsi:type="dcterms:W3CDTF">2017-07-02T19:42:00Z</dcterms:created>
  <dcterms:modified xsi:type="dcterms:W3CDTF">2019-10-03T12:20:59Z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2017-07-02T00:00:00Z</vt:filetime>
  </property>
  <property fmtid="{D5CDD505-2E9C-101B-9397-08002B2CF9AE}" pid="3" name="LastSaved">
    <vt:filetime>2017-07-02T00:00:00Z</vt:filetime>
  </property>
  <property fmtid="{D5CDD505-2E9C-101B-9397-08002B2CF9AE}" pid="4" name="KSOProductBuildVer">
    <vt:lpwstr>1033-10.2.0.5871</vt:lpwstr>
  </property>
</Properties>
</file>