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9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91" r:id="rId13"/>
    <p:sldId id="266" r:id="rId14"/>
    <p:sldId id="292" r:id="rId15"/>
    <p:sldId id="267" r:id="rId16"/>
    <p:sldId id="268" r:id="rId17"/>
    <p:sldId id="269" r:id="rId18"/>
    <p:sldId id="270" r:id="rId19"/>
    <p:sldId id="293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54B2071-57FB-4AB9-955B-2E301B4B8681}" type="datetimeFigureOut">
              <a:rPr lang="en-US" smtClean="0"/>
              <a:pPr/>
              <a:t>7/21/2017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7E1AAFB-66BF-4171-8511-02A238472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ABORTION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pregnancy </a:t>
            </a:r>
            <a:r>
              <a:rPr lang="en-US" dirty="0" smtClean="0"/>
              <a:t>continues </a:t>
            </a:r>
            <a:r>
              <a:rPr lang="en-US" dirty="0" smtClean="0"/>
              <a:t>chances of </a:t>
            </a:r>
          </a:p>
          <a:p>
            <a:r>
              <a:rPr lang="en-US" dirty="0" smtClean="0"/>
              <a:t>Preterm </a:t>
            </a:r>
            <a:r>
              <a:rPr lang="en-US" dirty="0" err="1" smtClean="0"/>
              <a:t>labour</a:t>
            </a:r>
            <a:r>
              <a:rPr lang="en-US" dirty="0" smtClean="0"/>
              <a:t>,</a:t>
            </a:r>
          </a:p>
          <a:p>
            <a:r>
              <a:rPr lang="en-US" dirty="0" smtClean="0"/>
              <a:t>IUGR,</a:t>
            </a:r>
          </a:p>
          <a:p>
            <a:r>
              <a:rPr lang="en-US" dirty="0" smtClean="0"/>
              <a:t>APH,</a:t>
            </a:r>
          </a:p>
          <a:p>
            <a:r>
              <a:rPr lang="en-US" dirty="0" smtClean="0"/>
              <a:t>High risk pregnancy.</a:t>
            </a:r>
          </a:p>
          <a:p>
            <a:pPr>
              <a:buNone/>
            </a:pPr>
            <a:r>
              <a:rPr lang="en-US" dirty="0" smtClean="0"/>
              <a:t>Monitor all complications during pregnancy.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INEVITABLE  ABORTION:</a:t>
            </a:r>
          </a:p>
          <a:p>
            <a:r>
              <a:rPr lang="en-US" sz="3200" dirty="0" smtClean="0"/>
              <a:t>This term denotes that the </a:t>
            </a:r>
            <a:r>
              <a:rPr lang="en-US" sz="3200" dirty="0" smtClean="0"/>
              <a:t>POC</a:t>
            </a:r>
            <a:r>
              <a:rPr lang="en-US" sz="3200" dirty="0" smtClean="0"/>
              <a:t> </a:t>
            </a:r>
            <a:r>
              <a:rPr lang="en-US" sz="3200" dirty="0" smtClean="0"/>
              <a:t>has </a:t>
            </a:r>
            <a:r>
              <a:rPr lang="en-US" sz="3200" dirty="0" err="1" smtClean="0"/>
              <a:t>seperated</a:t>
            </a:r>
            <a:r>
              <a:rPr lang="en-US" sz="3200" dirty="0" smtClean="0"/>
              <a:t> from the uterine wall and is therefore</a:t>
            </a:r>
            <a:r>
              <a:rPr lang="en-US" sz="3200" dirty="0" smtClean="0"/>
              <a:t>, bound </a:t>
            </a:r>
            <a:r>
              <a:rPr lang="en-US" sz="3200" dirty="0" smtClean="0"/>
              <a:t>to be expelled.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INCOMPLETE ABORTION:</a:t>
            </a:r>
          </a:p>
          <a:p>
            <a:r>
              <a:rPr lang="en-US" dirty="0" smtClean="0"/>
              <a:t>When the products of conception are expelled and partially retained</a:t>
            </a:r>
            <a:r>
              <a:rPr lang="en-US" dirty="0" smtClean="0"/>
              <a:t>, it </a:t>
            </a:r>
            <a:r>
              <a:rPr lang="en-US" dirty="0" smtClean="0"/>
              <a:t>is called</a:t>
            </a:r>
          </a:p>
          <a:p>
            <a:pPr>
              <a:buNone/>
            </a:pPr>
            <a:r>
              <a:rPr lang="en-US" dirty="0" smtClean="0"/>
              <a:t>Incomplete Abortion. 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22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Symptoms:</a:t>
            </a:r>
          </a:p>
          <a:p>
            <a:r>
              <a:rPr lang="en-US" sz="3200" dirty="0" smtClean="0"/>
              <a:t>H/O amenorrhea,</a:t>
            </a:r>
          </a:p>
          <a:p>
            <a:r>
              <a:rPr lang="en-US" sz="3200" dirty="0" smtClean="0"/>
              <a:t>Lower abdominal </a:t>
            </a:r>
            <a:r>
              <a:rPr lang="en-US" sz="3200" dirty="0" smtClean="0"/>
              <a:t>Pain (</a:t>
            </a:r>
            <a:r>
              <a:rPr lang="en-US" sz="3200" dirty="0" smtClean="0"/>
              <a:t>moderate to sever)</a:t>
            </a:r>
          </a:p>
          <a:p>
            <a:r>
              <a:rPr lang="en-US" sz="3200" dirty="0" smtClean="0"/>
              <a:t>Bleeding from </a:t>
            </a:r>
            <a:r>
              <a:rPr lang="en-US" sz="3200" dirty="0" smtClean="0"/>
              <a:t>vagina(heavy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H/O expulsion of products of conception.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3200" dirty="0" smtClean="0"/>
              <a:t>SIGNS:</a:t>
            </a:r>
          </a:p>
          <a:p>
            <a:r>
              <a:rPr lang="en-US" sz="3200" dirty="0" smtClean="0"/>
              <a:t>Tachycardia,</a:t>
            </a:r>
          </a:p>
          <a:p>
            <a:r>
              <a:rPr lang="en-US" sz="3200" dirty="0" smtClean="0"/>
              <a:t>Hypotension,</a:t>
            </a:r>
          </a:p>
          <a:p>
            <a:endParaRPr lang="en-US" sz="3200" dirty="0" smtClean="0"/>
          </a:p>
          <a:p>
            <a:r>
              <a:rPr lang="en-US" sz="3200" dirty="0" smtClean="0"/>
              <a:t>P/A:Uterine </a:t>
            </a:r>
            <a:r>
              <a:rPr lang="en-US" sz="3200" dirty="0" smtClean="0"/>
              <a:t>size corresponds to period of gestation.(Inevitable abortion)</a:t>
            </a:r>
          </a:p>
          <a:p>
            <a:r>
              <a:rPr lang="en-US" sz="3200" dirty="0" smtClean="0"/>
              <a:t>Uterine size less than period of amenorrhea(Incomplete abortion.)</a:t>
            </a:r>
          </a:p>
          <a:p>
            <a:endParaRPr lang="en-IN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57504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P/S: In </a:t>
            </a:r>
            <a:r>
              <a:rPr lang="en-US" sz="3200" dirty="0" smtClean="0"/>
              <a:t>incomplete abortion POC </a:t>
            </a:r>
            <a:r>
              <a:rPr lang="en-US" sz="3200" dirty="0" err="1" smtClean="0"/>
              <a:t>protuding</a:t>
            </a:r>
            <a:r>
              <a:rPr lang="en-US" sz="3200" dirty="0" smtClean="0"/>
              <a:t> through cervical canal.</a:t>
            </a:r>
          </a:p>
          <a:p>
            <a:endParaRPr lang="en-US" sz="3200" dirty="0" smtClean="0"/>
          </a:p>
          <a:p>
            <a:r>
              <a:rPr lang="en-US" sz="3200" dirty="0" smtClean="0"/>
              <a:t>ULTRASOUND</a:t>
            </a:r>
            <a:r>
              <a:rPr lang="en-US" sz="3200" dirty="0" smtClean="0"/>
              <a:t>:</a:t>
            </a:r>
          </a:p>
          <a:p>
            <a:r>
              <a:rPr lang="en-US" sz="3200" dirty="0" smtClean="0"/>
              <a:t>Confirm products of conception in uterine cavity/cervical canal.</a:t>
            </a:r>
          </a:p>
          <a:p>
            <a:r>
              <a:rPr lang="en-US" sz="3200" dirty="0" smtClean="0"/>
              <a:t>H/O expulsion,</a:t>
            </a:r>
          </a:p>
          <a:p>
            <a:r>
              <a:rPr lang="en-US" sz="3200" dirty="0" smtClean="0"/>
              <a:t>Pt continues to bleed.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89448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MANAGEMENT:</a:t>
            </a:r>
          </a:p>
          <a:p>
            <a:pPr>
              <a:buNone/>
            </a:pPr>
            <a:r>
              <a:rPr lang="en-US" dirty="0" smtClean="0"/>
              <a:t>General </a:t>
            </a:r>
            <a:r>
              <a:rPr lang="en-US" dirty="0" err="1" smtClean="0"/>
              <a:t>Mangement</a:t>
            </a:r>
            <a:r>
              <a:rPr lang="en-US" dirty="0" smtClean="0"/>
              <a:t>:</a:t>
            </a:r>
          </a:p>
          <a:p>
            <a:r>
              <a:rPr lang="en-US" dirty="0" smtClean="0"/>
              <a:t>Ringer Lactate/Normal saline(IVF)</a:t>
            </a:r>
          </a:p>
          <a:p>
            <a:r>
              <a:rPr lang="en-US" dirty="0" smtClean="0"/>
              <a:t>Evidence of infection</a:t>
            </a:r>
            <a:r>
              <a:rPr lang="en-US" dirty="0" smtClean="0">
                <a:sym typeface="Wingdings" pitchFamily="2" charset="2"/>
              </a:rPr>
              <a:t>(fever)IV antibiotics.</a:t>
            </a:r>
          </a:p>
          <a:p>
            <a:r>
              <a:rPr lang="en-US" dirty="0" smtClean="0">
                <a:sym typeface="Wingdings" pitchFamily="2" charset="2"/>
              </a:rPr>
              <a:t>EVACUATION OF UTERUS WHEN THE CERVIX IS SUFFICENTLY DILATED:</a:t>
            </a:r>
          </a:p>
          <a:p>
            <a:r>
              <a:rPr lang="en-US" dirty="0" smtClean="0">
                <a:sym typeface="Wingdings" pitchFamily="2" charset="2"/>
              </a:rPr>
              <a:t>Evacuation ,either Manual/Instrumental.</a:t>
            </a:r>
          </a:p>
          <a:p>
            <a:r>
              <a:rPr lang="en-US" dirty="0" smtClean="0">
                <a:sym typeface="Wingdings" pitchFamily="2" charset="2"/>
              </a:rPr>
              <a:t>CERVIX IS NOT SUFFICENTLY DILATED:</a:t>
            </a:r>
          </a:p>
          <a:p>
            <a:r>
              <a:rPr lang="en-US" dirty="0" smtClean="0">
                <a:sym typeface="Wingdings" pitchFamily="2" charset="2"/>
              </a:rPr>
              <a:t>Preliminary dilatation is essential.</a:t>
            </a:r>
          </a:p>
          <a:p>
            <a:r>
              <a:rPr lang="en-US" dirty="0" smtClean="0">
                <a:sym typeface="Wingdings" pitchFamily="2" charset="2"/>
              </a:rPr>
              <a:t>Suction &amp; Evacuation.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1"/>
            <a:ext cx="8183880" cy="587044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POST EVACUATION CARE:</a:t>
            </a:r>
          </a:p>
          <a:p>
            <a:r>
              <a:rPr lang="en-US" dirty="0" smtClean="0"/>
              <a:t>Analgesics ,</a:t>
            </a:r>
          </a:p>
          <a:p>
            <a:r>
              <a:rPr lang="en-US" dirty="0" smtClean="0"/>
              <a:t>Iv Fluids,</a:t>
            </a:r>
          </a:p>
          <a:p>
            <a:r>
              <a:rPr lang="en-US" dirty="0" err="1" smtClean="0"/>
              <a:t>Counselling</a:t>
            </a:r>
            <a:r>
              <a:rPr lang="en-US" dirty="0" smtClean="0"/>
              <a:t> regarding contraception plan pregnancy after 5-6 months,</a:t>
            </a:r>
          </a:p>
          <a:p>
            <a:r>
              <a:rPr lang="en-US" dirty="0" smtClean="0"/>
              <a:t>Give Anti-D whenever indicated,</a:t>
            </a:r>
          </a:p>
          <a:p>
            <a:r>
              <a:rPr lang="en-US" dirty="0" smtClean="0"/>
              <a:t>At time of discharge ,she should be advised to return to hospital</a:t>
            </a:r>
            <a:r>
              <a:rPr lang="en-US" dirty="0" smtClean="0"/>
              <a:t>, she </a:t>
            </a:r>
            <a:r>
              <a:rPr lang="en-US" dirty="0" smtClean="0"/>
              <a:t>has excessive bleeding PV/</a:t>
            </a:r>
            <a:r>
              <a:rPr lang="en-US" dirty="0" err="1" smtClean="0"/>
              <a:t>abd</a:t>
            </a:r>
            <a:r>
              <a:rPr lang="en-US" dirty="0" smtClean="0"/>
              <a:t> pain/fever.</a:t>
            </a:r>
          </a:p>
          <a:p>
            <a:r>
              <a:rPr lang="en-US" dirty="0" smtClean="0"/>
              <a:t>If pt is stable Discharge after 3-4 hours.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8944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COMPLETE ABORTION:</a:t>
            </a:r>
          </a:p>
          <a:p>
            <a:r>
              <a:rPr lang="en-US" dirty="0" smtClean="0"/>
              <a:t>Complete abortion is when the entire ovum or products of conception have been expelled.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SYMPTOMS:</a:t>
            </a:r>
          </a:p>
          <a:p>
            <a:r>
              <a:rPr lang="en-US" dirty="0" smtClean="0"/>
              <a:t>H/O Amenorrhea,</a:t>
            </a:r>
          </a:p>
          <a:p>
            <a:r>
              <a:rPr lang="en-US" dirty="0" smtClean="0"/>
              <a:t>Abdominal Pain,</a:t>
            </a:r>
          </a:p>
          <a:p>
            <a:r>
              <a:rPr lang="en-US" dirty="0" smtClean="0"/>
              <a:t>Vaginal bleeding PV,(Passage of clots/products)</a:t>
            </a:r>
          </a:p>
          <a:p>
            <a:r>
              <a:rPr lang="en-US" dirty="0" smtClean="0"/>
              <a:t>After passage of clots  abdominal pain and bleeding decreases.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DEFINITION: Abortion is the termination of pregnancy by any means before the fetus becomes viable.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VIABILITY: 28 weeks,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Fetus </a:t>
            </a:r>
            <a:r>
              <a:rPr lang="en-US" dirty="0" smtClean="0"/>
              <a:t>weight: &lt;500gms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Incidence: 10% to 15 %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032248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SIGNS:</a:t>
            </a:r>
          </a:p>
          <a:p>
            <a:r>
              <a:rPr lang="en-US" sz="3000" dirty="0" smtClean="0"/>
              <a:t>General condition stable,</a:t>
            </a:r>
          </a:p>
          <a:p>
            <a:endParaRPr lang="en-US" sz="3000" dirty="0" smtClean="0"/>
          </a:p>
          <a:p>
            <a:r>
              <a:rPr lang="en-US" sz="3000" dirty="0" smtClean="0"/>
              <a:t>P/A:Uterine </a:t>
            </a:r>
            <a:r>
              <a:rPr lang="en-US" sz="3000" dirty="0" smtClean="0"/>
              <a:t>size is less than the size for the period of gestation/not palpable.</a:t>
            </a:r>
          </a:p>
          <a:p>
            <a:r>
              <a:rPr lang="en-US" sz="3000" dirty="0" smtClean="0"/>
              <a:t>P/V:Cervical Os Closed,</a:t>
            </a:r>
          </a:p>
          <a:p>
            <a:r>
              <a:rPr lang="en-US" sz="3000" dirty="0" smtClean="0"/>
              <a:t>Uterus is smaller,</a:t>
            </a:r>
          </a:p>
          <a:p>
            <a:r>
              <a:rPr lang="en-US" sz="3000" dirty="0" smtClean="0"/>
              <a:t>There is no significant bleeding</a:t>
            </a:r>
          </a:p>
          <a:p>
            <a:endParaRPr lang="en-US" sz="3000" dirty="0" smtClean="0"/>
          </a:p>
          <a:p>
            <a:r>
              <a:rPr lang="en-US" sz="3000" dirty="0" smtClean="0"/>
              <a:t>ULTRASOUND  </a:t>
            </a:r>
            <a:r>
              <a:rPr lang="en-US" sz="3000" dirty="0" smtClean="0"/>
              <a:t>confirm the diagnosis.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MISSED ABORTION:</a:t>
            </a:r>
          </a:p>
          <a:p>
            <a:r>
              <a:rPr lang="en-US" dirty="0" smtClean="0"/>
              <a:t>DEFN: In this condition</a:t>
            </a:r>
            <a:r>
              <a:rPr lang="en-US" dirty="0" smtClean="0"/>
              <a:t>, symptoms </a:t>
            </a:r>
            <a:r>
              <a:rPr lang="en-US" dirty="0" smtClean="0"/>
              <a:t>of abortion occur</a:t>
            </a:r>
            <a:r>
              <a:rPr lang="en-US" dirty="0" smtClean="0"/>
              <a:t>, but </a:t>
            </a:r>
            <a:r>
              <a:rPr lang="en-US" dirty="0" smtClean="0"/>
              <a:t>subside later without any products of conception being expelled.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EMBRYO</a:t>
            </a:r>
            <a:r>
              <a:rPr lang="en-US" dirty="0" smtClean="0"/>
              <a:t> </a:t>
            </a:r>
            <a:r>
              <a:rPr lang="en-US" dirty="0" smtClean="0"/>
              <a:t>dies, but is retained in the uterus.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7984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SYMPTOMS:</a:t>
            </a:r>
          </a:p>
          <a:p>
            <a:r>
              <a:rPr lang="en-US" dirty="0" smtClean="0"/>
              <a:t>Amenorrhea with symptoms of pregnancy which may have subsided,</a:t>
            </a:r>
          </a:p>
          <a:p>
            <a:r>
              <a:rPr lang="en-US" dirty="0" smtClean="0"/>
              <a:t>h/O threatened abortion.</a:t>
            </a:r>
          </a:p>
          <a:p>
            <a:endParaRPr lang="en-US" dirty="0" smtClean="0"/>
          </a:p>
          <a:p>
            <a:r>
              <a:rPr lang="en-US" dirty="0" smtClean="0"/>
              <a:t>SIGNS</a:t>
            </a:r>
            <a:r>
              <a:rPr lang="en-US" dirty="0" smtClean="0"/>
              <a:t>:</a:t>
            </a:r>
          </a:p>
          <a:p>
            <a:r>
              <a:rPr lang="en-US" dirty="0" smtClean="0"/>
              <a:t>Breast changes usually regress,</a:t>
            </a:r>
          </a:p>
          <a:p>
            <a:r>
              <a:rPr lang="en-US" dirty="0" smtClean="0"/>
              <a:t>Uterus </a:t>
            </a:r>
            <a:r>
              <a:rPr lang="en-US" dirty="0" err="1" smtClean="0"/>
              <a:t>doesnot</a:t>
            </a:r>
            <a:r>
              <a:rPr lang="en-US" dirty="0" smtClean="0"/>
              <a:t> enlarge any more any become smaller,</a:t>
            </a:r>
          </a:p>
          <a:p>
            <a:r>
              <a:rPr lang="en-US" dirty="0" smtClean="0"/>
              <a:t>P/V:bleeding is minimal/none,</a:t>
            </a:r>
          </a:p>
          <a:p>
            <a:r>
              <a:rPr lang="en-US" dirty="0" smtClean="0"/>
              <a:t>Uterine size is smaller than gestation.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22848"/>
          </a:xfrm>
        </p:spPr>
        <p:txBody>
          <a:bodyPr>
            <a:normAutofit/>
          </a:bodyPr>
          <a:lstStyle/>
          <a:p>
            <a:r>
              <a:rPr lang="en-US" dirty="0" smtClean="0"/>
              <a:t>MANAGEMENT:</a:t>
            </a:r>
          </a:p>
          <a:p>
            <a:r>
              <a:rPr lang="en-US" dirty="0" smtClean="0"/>
              <a:t>Pregnancy test is usually Negative,</a:t>
            </a:r>
          </a:p>
          <a:p>
            <a:r>
              <a:rPr lang="en-US" dirty="0" smtClean="0"/>
              <a:t>USG confirm the </a:t>
            </a:r>
            <a:r>
              <a:rPr lang="en-US" dirty="0" smtClean="0"/>
              <a:t>diagnosis, if </a:t>
            </a:r>
            <a:r>
              <a:rPr lang="en-US" dirty="0" smtClean="0"/>
              <a:t>missed abortion terminates </a:t>
            </a:r>
            <a:r>
              <a:rPr lang="en-US" dirty="0" smtClean="0"/>
              <a:t>spontaneously.</a:t>
            </a:r>
            <a:endParaRPr lang="en-US" dirty="0" smtClean="0"/>
          </a:p>
          <a:p>
            <a:r>
              <a:rPr lang="en-US" dirty="0" smtClean="0"/>
              <a:t>If missed abortion occurs early </a:t>
            </a:r>
            <a:r>
              <a:rPr lang="en-US" dirty="0" smtClean="0"/>
              <a:t>in </a:t>
            </a:r>
            <a:r>
              <a:rPr lang="en-US" dirty="0" err="1" smtClean="0"/>
              <a:t>pregnancy,the</a:t>
            </a:r>
            <a:r>
              <a:rPr lang="en-US" dirty="0" smtClean="0"/>
              <a:t> </a:t>
            </a:r>
            <a:r>
              <a:rPr lang="en-US" dirty="0" smtClean="0"/>
              <a:t>entire contents of the uterus are changed into dark red/Brownish shaggy mass known as </a:t>
            </a:r>
            <a:r>
              <a:rPr lang="en-US" dirty="0" err="1" smtClean="0"/>
              <a:t>Carneous</a:t>
            </a:r>
            <a:r>
              <a:rPr lang="en-US" dirty="0" smtClean="0"/>
              <a:t> Mole.</a:t>
            </a:r>
          </a:p>
          <a:p>
            <a:r>
              <a:rPr lang="en-US" dirty="0" smtClean="0"/>
              <a:t>If missed abortion in late pregnancy: it becomes </a:t>
            </a:r>
            <a:r>
              <a:rPr lang="en-US" dirty="0" err="1" smtClean="0"/>
              <a:t>shrivelled</a:t>
            </a:r>
            <a:r>
              <a:rPr lang="en-US" dirty="0" smtClean="0"/>
              <a:t> sac containing macerated fetus known as Fetus </a:t>
            </a:r>
            <a:r>
              <a:rPr lang="en-US" dirty="0" err="1" smtClean="0"/>
              <a:t>Papyreceous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 MANAGEMENT:</a:t>
            </a:r>
          </a:p>
          <a:p>
            <a:r>
              <a:rPr lang="en-US" dirty="0" smtClean="0"/>
              <a:t>All missed abortions will eventually expelled</a:t>
            </a:r>
          </a:p>
          <a:p>
            <a:r>
              <a:rPr lang="en-US" dirty="0" smtClean="0"/>
              <a:t>Size of Uterus&lt;10 </a:t>
            </a:r>
            <a:r>
              <a:rPr lang="en-US" dirty="0" err="1" smtClean="0"/>
              <a:t>weeeks</a:t>
            </a:r>
            <a:r>
              <a:rPr lang="en-US" dirty="0" smtClean="0"/>
              <a:t>-Evacuation by prostaglandins.</a:t>
            </a:r>
          </a:p>
          <a:p>
            <a:r>
              <a:rPr lang="en-US" dirty="0" smtClean="0"/>
              <a:t>Curettage is only done if the abortion is incomplete.</a:t>
            </a:r>
          </a:p>
          <a:p>
            <a:r>
              <a:rPr lang="en-US" dirty="0" smtClean="0"/>
              <a:t>Give Anti-D whenever indicated.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46648"/>
          </a:xfrm>
        </p:spPr>
        <p:txBody>
          <a:bodyPr/>
          <a:lstStyle/>
          <a:p>
            <a:r>
              <a:rPr lang="en-US" dirty="0" smtClean="0"/>
              <a:t>SEPTIC ABORTION:</a:t>
            </a:r>
          </a:p>
          <a:p>
            <a:r>
              <a:rPr lang="en-US" dirty="0" smtClean="0"/>
              <a:t>Septic abortion is an infected abortion complicated by fever, </a:t>
            </a:r>
            <a:r>
              <a:rPr lang="en-US" dirty="0" err="1" smtClean="0"/>
              <a:t>endometritis</a:t>
            </a:r>
            <a:r>
              <a:rPr lang="en-US" dirty="0" smtClean="0"/>
              <a:t>, and </a:t>
            </a:r>
            <a:r>
              <a:rPr lang="en-US" dirty="0" err="1" smtClean="0"/>
              <a:t>parametritis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Most common cause of morbidity and mortality</a:t>
            </a:r>
          </a:p>
          <a:p>
            <a:r>
              <a:rPr lang="en-US" dirty="0" smtClean="0"/>
              <a:t>ETIOLOGY:POLYMICROBIAL,</a:t>
            </a:r>
          </a:p>
          <a:p>
            <a:r>
              <a:rPr lang="en-US" dirty="0" smtClean="0"/>
              <a:t>Common </a:t>
            </a:r>
            <a:r>
              <a:rPr lang="en-US" dirty="0" err="1" smtClean="0"/>
              <a:t>pathogens:Gram</a:t>
            </a:r>
            <a:r>
              <a:rPr lang="en-US" dirty="0" smtClean="0"/>
              <a:t> + </a:t>
            </a:r>
            <a:r>
              <a:rPr lang="en-US" dirty="0" err="1" smtClean="0"/>
              <a:t>ve</a:t>
            </a:r>
            <a:r>
              <a:rPr lang="en-US" dirty="0" smtClean="0"/>
              <a:t> and Gram –</a:t>
            </a:r>
            <a:r>
              <a:rPr lang="en-US" dirty="0" err="1" smtClean="0"/>
              <a:t>ve</a:t>
            </a:r>
            <a:r>
              <a:rPr lang="en-US" dirty="0" smtClean="0"/>
              <a:t> aerobes &amp; Facultative and obligate </a:t>
            </a:r>
            <a:r>
              <a:rPr lang="en-US" dirty="0" err="1" smtClean="0"/>
              <a:t>anerobes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Clostridium </a:t>
            </a:r>
            <a:r>
              <a:rPr lang="en-US" dirty="0" err="1" smtClean="0"/>
              <a:t>Perfringes</a:t>
            </a:r>
            <a:r>
              <a:rPr lang="en-US" dirty="0" smtClean="0"/>
              <a:t> is  common pathogen in Illegal abortions.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Diagnosis:</a:t>
            </a:r>
          </a:p>
          <a:p>
            <a:r>
              <a:rPr lang="en-US" dirty="0" smtClean="0"/>
              <a:t>Reproductive age Women,(young/unmarried)</a:t>
            </a:r>
          </a:p>
          <a:p>
            <a:r>
              <a:rPr lang="en-US" dirty="0" smtClean="0"/>
              <a:t>Vaginal bleeding,</a:t>
            </a:r>
          </a:p>
          <a:p>
            <a:r>
              <a:rPr lang="en-US" dirty="0" smtClean="0"/>
              <a:t>Lower abdominal pain,</a:t>
            </a:r>
          </a:p>
          <a:p>
            <a:r>
              <a:rPr lang="en-US" dirty="0" smtClean="0"/>
              <a:t>Fever</a:t>
            </a:r>
          </a:p>
          <a:p>
            <a:r>
              <a:rPr lang="en-US" dirty="0" smtClean="0"/>
              <a:t>Conceal H/O of abortion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175248"/>
          </a:xfrm>
        </p:spPr>
        <p:txBody>
          <a:bodyPr/>
          <a:lstStyle/>
          <a:p>
            <a:r>
              <a:rPr lang="en-US" dirty="0" smtClean="0"/>
              <a:t>DISSEMINATED SEPSIS:</a:t>
            </a:r>
          </a:p>
          <a:p>
            <a:r>
              <a:rPr lang="en-US" dirty="0" smtClean="0"/>
              <a:t>High fever</a:t>
            </a:r>
            <a:r>
              <a:rPr lang="en-US" dirty="0" smtClean="0"/>
              <a:t>,</a:t>
            </a:r>
            <a:endParaRPr lang="en-US" dirty="0" smtClean="0"/>
          </a:p>
          <a:p>
            <a:r>
              <a:rPr lang="en-US" dirty="0" smtClean="0"/>
              <a:t>tachycardia,</a:t>
            </a:r>
          </a:p>
          <a:p>
            <a:r>
              <a:rPr lang="en-US" dirty="0" err="1" smtClean="0"/>
              <a:t>tachypnea</a:t>
            </a:r>
            <a:r>
              <a:rPr lang="en-US" dirty="0" smtClean="0"/>
              <a:t>,</a:t>
            </a:r>
          </a:p>
          <a:p>
            <a:r>
              <a:rPr lang="en-US" dirty="0" smtClean="0"/>
              <a:t>Respiratory difficulty,</a:t>
            </a:r>
          </a:p>
          <a:p>
            <a:r>
              <a:rPr lang="en-US" dirty="0" smtClean="0"/>
              <a:t>Low blood pressure.</a:t>
            </a:r>
          </a:p>
          <a:p>
            <a:r>
              <a:rPr lang="en-US" dirty="0" smtClean="0"/>
              <a:t>Evidence of peritonitis.</a:t>
            </a:r>
          </a:p>
          <a:p>
            <a:endParaRPr lang="en-US" dirty="0" smtClean="0"/>
          </a:p>
          <a:p>
            <a:r>
              <a:rPr lang="en-US" dirty="0" smtClean="0"/>
              <a:t>Investigations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Blood,Urine,Cervical</a:t>
            </a:r>
            <a:r>
              <a:rPr lang="en-US" dirty="0" smtClean="0"/>
              <a:t> cultures are taken,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MANAGEMENT:</a:t>
            </a:r>
          </a:p>
          <a:p>
            <a:r>
              <a:rPr lang="en-US" dirty="0" smtClean="0"/>
              <a:t>High  dose IV antibiotics :</a:t>
            </a:r>
          </a:p>
          <a:p>
            <a:r>
              <a:rPr lang="en-US" dirty="0" err="1" smtClean="0"/>
              <a:t>Inj</a:t>
            </a:r>
            <a:r>
              <a:rPr lang="en-US" dirty="0" smtClean="0"/>
              <a:t> </a:t>
            </a:r>
            <a:r>
              <a:rPr lang="en-US" dirty="0" err="1" smtClean="0"/>
              <a:t>Ampicillin</a:t>
            </a:r>
            <a:r>
              <a:rPr lang="en-US" dirty="0" smtClean="0"/>
              <a:t> 2-3g IV every 6 hours,</a:t>
            </a:r>
          </a:p>
          <a:p>
            <a:r>
              <a:rPr lang="en-US" dirty="0" err="1" smtClean="0"/>
              <a:t>Aminoglycosides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Inj</a:t>
            </a:r>
            <a:r>
              <a:rPr lang="en-US" dirty="0" smtClean="0"/>
              <a:t> </a:t>
            </a:r>
            <a:r>
              <a:rPr lang="en-US" dirty="0" err="1" smtClean="0"/>
              <a:t>gentamycin</a:t>
            </a:r>
            <a:r>
              <a:rPr lang="en-US" dirty="0" smtClean="0"/>
              <a:t> 2 mg/kg loading dose,</a:t>
            </a:r>
          </a:p>
          <a:p>
            <a:r>
              <a:rPr lang="en-US" dirty="0" smtClean="0"/>
              <a:t>Followed by 1.5mg/kg every 8 hours.</a:t>
            </a:r>
          </a:p>
          <a:p>
            <a:r>
              <a:rPr lang="en-US" dirty="0" err="1" smtClean="0"/>
              <a:t>Laporotomy</a:t>
            </a:r>
            <a:r>
              <a:rPr lang="en-US" dirty="0" smtClean="0"/>
              <a:t> in case of peritonitis.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DIFFERENTIAL DIAGNOSIS:</a:t>
            </a:r>
          </a:p>
          <a:p>
            <a:endParaRPr lang="en-US" dirty="0" smtClean="0"/>
          </a:p>
          <a:p>
            <a:r>
              <a:rPr lang="en-US" dirty="0" smtClean="0"/>
              <a:t>Delayed Periods,</a:t>
            </a:r>
          </a:p>
          <a:p>
            <a:r>
              <a:rPr lang="en-US" dirty="0" smtClean="0"/>
              <a:t>Molar Pregnancy,</a:t>
            </a:r>
          </a:p>
          <a:p>
            <a:r>
              <a:rPr lang="en-US" dirty="0" smtClean="0"/>
              <a:t>Ectopic gestation.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183880" cy="61722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CAUSES OF ABORTION:</a:t>
            </a:r>
          </a:p>
          <a:p>
            <a:pPr>
              <a:buNone/>
            </a:pPr>
            <a:r>
              <a:rPr lang="en-US" dirty="0" smtClean="0"/>
              <a:t>FETAL FACTORS:</a:t>
            </a:r>
          </a:p>
          <a:p>
            <a:r>
              <a:rPr lang="en-US" dirty="0" smtClean="0"/>
              <a:t>Chromosomal aberrations,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Maternal </a:t>
            </a:r>
            <a:r>
              <a:rPr lang="en-US" dirty="0" smtClean="0"/>
              <a:t>Factors:</a:t>
            </a:r>
          </a:p>
          <a:p>
            <a:r>
              <a:rPr lang="en-US" dirty="0" smtClean="0"/>
              <a:t>Infections</a:t>
            </a:r>
            <a:r>
              <a:rPr lang="en-US" dirty="0" smtClean="0"/>
              <a:t>: Hyperpyrexia, Viral </a:t>
            </a:r>
            <a:r>
              <a:rPr lang="en-US" dirty="0" smtClean="0"/>
              <a:t>infections,</a:t>
            </a:r>
          </a:p>
          <a:p>
            <a:endParaRPr lang="en-US" dirty="0" smtClean="0"/>
          </a:p>
          <a:p>
            <a:r>
              <a:rPr lang="en-US" dirty="0" smtClean="0"/>
              <a:t>Systemic Disease: DM, Renal </a:t>
            </a:r>
            <a:r>
              <a:rPr lang="en-US" dirty="0" smtClean="0"/>
              <a:t>disease</a:t>
            </a:r>
            <a:r>
              <a:rPr lang="en-US" dirty="0" smtClean="0"/>
              <a:t>, Hypothyroidism, Autoimmune disorders(</a:t>
            </a:r>
            <a:r>
              <a:rPr lang="en-US" dirty="0" err="1" smtClean="0"/>
              <a:t>Antiphospholipid</a:t>
            </a:r>
            <a:r>
              <a:rPr lang="en-US" dirty="0" smtClean="0"/>
              <a:t> </a:t>
            </a:r>
            <a:r>
              <a:rPr lang="en-US" dirty="0" smtClean="0"/>
              <a:t>syndrome</a:t>
            </a:r>
            <a:r>
              <a:rPr lang="en-US" dirty="0" smtClean="0"/>
              <a:t>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CERVICAL INCOMPETENCE.</a:t>
            </a:r>
          </a:p>
          <a:p>
            <a:r>
              <a:rPr lang="en-US" dirty="0" smtClean="0"/>
              <a:t>Painless cervical dilatation in 2</a:t>
            </a:r>
            <a:r>
              <a:rPr lang="en-US" baseline="30000" dirty="0" smtClean="0"/>
              <a:t>nd</a:t>
            </a:r>
            <a:r>
              <a:rPr lang="en-US" dirty="0" smtClean="0"/>
              <a:t> trimester, with membranes bulging through cervical </a:t>
            </a:r>
            <a:r>
              <a:rPr lang="en-US" dirty="0" err="1" smtClean="0"/>
              <a:t>canl</a:t>
            </a:r>
            <a:r>
              <a:rPr lang="en-US" dirty="0" smtClean="0"/>
              <a:t>, followed </a:t>
            </a:r>
            <a:r>
              <a:rPr lang="en-US" dirty="0" smtClean="0"/>
              <a:t>by expulsion of an immature fetus which is apparently normal and may show signs of life along with placenta</a:t>
            </a:r>
          </a:p>
          <a:p>
            <a:r>
              <a:rPr lang="en-US" dirty="0" smtClean="0"/>
              <a:t>It is Recurrent condition and to be treated in subsequent pregnancies.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CAUSES OF CERVICAL INCOMPETENCE.</a:t>
            </a:r>
          </a:p>
          <a:p>
            <a:r>
              <a:rPr lang="en-US" dirty="0" err="1" smtClean="0"/>
              <a:t>Congential:This</a:t>
            </a:r>
            <a:r>
              <a:rPr lang="en-US" dirty="0" smtClean="0"/>
              <a:t> is rare.</a:t>
            </a:r>
          </a:p>
          <a:p>
            <a:r>
              <a:rPr lang="en-US" dirty="0" err="1" smtClean="0"/>
              <a:t>Acquired:Developed</a:t>
            </a:r>
            <a:r>
              <a:rPr lang="en-US" dirty="0" smtClean="0"/>
              <a:t> due to surgical operations.</a:t>
            </a:r>
          </a:p>
          <a:p>
            <a:r>
              <a:rPr lang="en-US" dirty="0" smtClean="0"/>
              <a:t>Forcible dilatation of the cervix in D&amp;C,</a:t>
            </a:r>
          </a:p>
          <a:p>
            <a:r>
              <a:rPr lang="en-US" dirty="0" smtClean="0"/>
              <a:t>Cone biopsy of the cervix,</a:t>
            </a:r>
          </a:p>
          <a:p>
            <a:r>
              <a:rPr lang="en-US" dirty="0" err="1" smtClean="0"/>
              <a:t>Cauterisation</a:t>
            </a:r>
            <a:r>
              <a:rPr lang="en-US" dirty="0" smtClean="0"/>
              <a:t> of the cervix,</a:t>
            </a:r>
          </a:p>
          <a:p>
            <a:r>
              <a:rPr lang="en-US" dirty="0" smtClean="0"/>
              <a:t>Amputation of the cervix during Manchester operation for genital </a:t>
            </a:r>
            <a:r>
              <a:rPr lang="en-US" dirty="0" err="1" smtClean="0"/>
              <a:t>prolapse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DIAGNOSIS: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NON-PREGNANT STATE: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HYSTEROGRAPHY,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EASY PASSAGE OF No.8 or No.10 </a:t>
            </a:r>
            <a:r>
              <a:rPr lang="en-US" dirty="0" err="1" smtClean="0"/>
              <a:t>Hegar’s</a:t>
            </a:r>
            <a:r>
              <a:rPr lang="en-US" dirty="0" smtClean="0"/>
              <a:t> Dilator in premenstrual phase,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Easy pulling of </a:t>
            </a:r>
            <a:r>
              <a:rPr lang="en-US" dirty="0" err="1" smtClean="0"/>
              <a:t>foley’s</a:t>
            </a:r>
            <a:r>
              <a:rPr lang="en-US" dirty="0" smtClean="0"/>
              <a:t> catheter with inflated </a:t>
            </a:r>
            <a:r>
              <a:rPr lang="en-US" dirty="0" err="1" smtClean="0"/>
              <a:t>ballon</a:t>
            </a:r>
            <a:r>
              <a:rPr lang="en-US" dirty="0" smtClean="0"/>
              <a:t> through cervical </a:t>
            </a:r>
            <a:r>
              <a:rPr lang="en-US" dirty="0" err="1" smtClean="0"/>
              <a:t>os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PREGNANCY:</a:t>
            </a:r>
          </a:p>
          <a:p>
            <a:r>
              <a:rPr lang="en-US" dirty="0" smtClean="0"/>
              <a:t>TV ultrasound,</a:t>
            </a:r>
          </a:p>
          <a:p>
            <a:r>
              <a:rPr lang="en-US" dirty="0" smtClean="0"/>
              <a:t>Shortening of the cervix/</a:t>
            </a:r>
            <a:r>
              <a:rPr lang="en-US" dirty="0" err="1" smtClean="0"/>
              <a:t>Funnelling</a:t>
            </a:r>
            <a:r>
              <a:rPr lang="en-US" dirty="0" smtClean="0"/>
              <a:t> of the internal </a:t>
            </a:r>
            <a:r>
              <a:rPr lang="en-US" dirty="0" err="1" smtClean="0"/>
              <a:t>os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Weekly USG 14 to 24 weeks</a:t>
            </a:r>
          </a:p>
          <a:p>
            <a:r>
              <a:rPr lang="en-US" dirty="0" smtClean="0"/>
              <a:t>Cervix Length&lt;2.5cm or Presence of funneling is considered abnormal.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1"/>
            <a:ext cx="8183880" cy="6099049"/>
          </a:xfrm>
        </p:spPr>
        <p:txBody>
          <a:bodyPr/>
          <a:lstStyle/>
          <a:p>
            <a:r>
              <a:rPr lang="en-US" dirty="0" smtClean="0"/>
              <a:t>MANAGEMENT:</a:t>
            </a:r>
          </a:p>
          <a:p>
            <a:r>
              <a:rPr lang="en-US" dirty="0" smtClean="0"/>
              <a:t>Treatment is  surgical  consists of reinforcing the weak cervix with a suture.</a:t>
            </a:r>
          </a:p>
          <a:p>
            <a:r>
              <a:rPr lang="en-US" dirty="0" smtClean="0"/>
              <a:t>Suture is placed after 14 weeks of gestation so that early abortions due to other causes are over and not later than week 24.</a:t>
            </a:r>
          </a:p>
          <a:p>
            <a:r>
              <a:rPr lang="en-US" dirty="0" smtClean="0"/>
              <a:t>USG to confirm fetal viability and to exclude </a:t>
            </a:r>
            <a:r>
              <a:rPr lang="en-US" dirty="0" err="1" smtClean="0"/>
              <a:t>congential</a:t>
            </a:r>
            <a:r>
              <a:rPr lang="en-US" dirty="0" smtClean="0"/>
              <a:t> malformations,</a:t>
            </a:r>
          </a:p>
          <a:p>
            <a:r>
              <a:rPr lang="en-US" dirty="0" smtClean="0"/>
              <a:t>Any </a:t>
            </a:r>
            <a:r>
              <a:rPr lang="en-US" dirty="0" err="1" smtClean="0"/>
              <a:t>obivious</a:t>
            </a:r>
            <a:r>
              <a:rPr lang="en-US" dirty="0" smtClean="0"/>
              <a:t> cervical infection should be treated.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CERCLAGE PROCEDURE: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MCDONALD suture,(most common </a:t>
            </a:r>
            <a:r>
              <a:rPr lang="en-US" dirty="0" err="1" smtClean="0"/>
              <a:t>stich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Shirodkar</a:t>
            </a:r>
            <a:r>
              <a:rPr lang="en-US" dirty="0" smtClean="0"/>
              <a:t> suture,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Modified </a:t>
            </a:r>
            <a:r>
              <a:rPr lang="en-US" dirty="0" err="1" smtClean="0"/>
              <a:t>Shirodkar</a:t>
            </a:r>
            <a:r>
              <a:rPr lang="en-US" dirty="0" smtClean="0"/>
              <a:t> suture.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7089648"/>
          </a:xfrm>
        </p:spPr>
        <p:txBody>
          <a:bodyPr/>
          <a:lstStyle/>
          <a:p>
            <a:r>
              <a:rPr lang="en-US" dirty="0" smtClean="0"/>
              <a:t>COMPLICATIONS:</a:t>
            </a:r>
          </a:p>
          <a:p>
            <a:r>
              <a:rPr lang="en-US" dirty="0" smtClean="0"/>
              <a:t>Increases with advancing gestation,</a:t>
            </a:r>
          </a:p>
          <a:p>
            <a:r>
              <a:rPr lang="en-US" dirty="0" smtClean="0"/>
              <a:t>Rupture of membranes,</a:t>
            </a:r>
          </a:p>
          <a:p>
            <a:r>
              <a:rPr lang="en-US" dirty="0" err="1" smtClean="0"/>
              <a:t>Chorioamnionitis</a:t>
            </a:r>
            <a:r>
              <a:rPr lang="en-US" dirty="0" smtClean="0"/>
              <a:t>,</a:t>
            </a:r>
          </a:p>
          <a:p>
            <a:r>
              <a:rPr lang="en-US" dirty="0" smtClean="0"/>
              <a:t>Intrauterine infection</a:t>
            </a:r>
          </a:p>
          <a:p>
            <a:r>
              <a:rPr lang="en-US" dirty="0" smtClean="0"/>
              <a:t>If the suture </a:t>
            </a:r>
            <a:r>
              <a:rPr lang="en-US" dirty="0" smtClean="0"/>
              <a:t>fails/ </a:t>
            </a:r>
            <a:r>
              <a:rPr lang="en-US" dirty="0" smtClean="0"/>
              <a:t>Signs of imminent abortion/Delivery </a:t>
            </a:r>
            <a:r>
              <a:rPr lang="en-US" dirty="0" smtClean="0"/>
              <a:t>develops- </a:t>
            </a:r>
            <a:r>
              <a:rPr lang="en-US" dirty="0" smtClean="0"/>
              <a:t>the suture is immediately cut.</a:t>
            </a:r>
          </a:p>
          <a:p>
            <a:endParaRPr lang="en-US" dirty="0" smtClean="0"/>
          </a:p>
          <a:p>
            <a:r>
              <a:rPr lang="en-US" dirty="0" smtClean="0"/>
              <a:t>SUCCESS </a:t>
            </a:r>
            <a:r>
              <a:rPr lang="en-US" dirty="0" smtClean="0"/>
              <a:t>RATE:80-90% CASES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94248"/>
          </a:xfrm>
        </p:spPr>
        <p:txBody>
          <a:bodyPr>
            <a:normAutofit/>
          </a:bodyPr>
          <a:lstStyle/>
          <a:p>
            <a:r>
              <a:rPr lang="en-US" dirty="0" smtClean="0"/>
              <a:t>INVESTIGATIONS:</a:t>
            </a:r>
          </a:p>
          <a:p>
            <a:r>
              <a:rPr lang="en-US" dirty="0" smtClean="0"/>
              <a:t>Detailed h/o,</a:t>
            </a:r>
          </a:p>
          <a:p>
            <a:r>
              <a:rPr lang="en-US" dirty="0" smtClean="0"/>
              <a:t>Screening for diabetes,</a:t>
            </a:r>
          </a:p>
          <a:p>
            <a:r>
              <a:rPr lang="en-US" dirty="0" smtClean="0"/>
              <a:t>Serology testing for syphilis</a:t>
            </a:r>
          </a:p>
          <a:p>
            <a:r>
              <a:rPr lang="en-US" dirty="0" smtClean="0"/>
              <a:t>HSG is indicated in uterine malformation/Cervical Incompetence</a:t>
            </a:r>
          </a:p>
          <a:p>
            <a:r>
              <a:rPr lang="en-US" dirty="0" err="1" smtClean="0"/>
              <a:t>Karyotyping</a:t>
            </a:r>
            <a:r>
              <a:rPr lang="en-US" dirty="0" smtClean="0"/>
              <a:t> of the parents may be indicated  in repeated early abortions,</a:t>
            </a:r>
          </a:p>
          <a:p>
            <a:r>
              <a:rPr lang="en-US" dirty="0" smtClean="0"/>
              <a:t>Autoimmune disorders in women may be needed to rule out in repeated abortions.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52583" y="2967334"/>
            <a:ext cx="667701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 Thank you.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575048"/>
          </a:xfrm>
        </p:spPr>
        <p:txBody>
          <a:bodyPr>
            <a:normAutofit/>
          </a:bodyPr>
          <a:lstStyle/>
          <a:p>
            <a:r>
              <a:rPr lang="en-US" dirty="0" smtClean="0"/>
              <a:t>Uterine cause</a:t>
            </a:r>
            <a:r>
              <a:rPr lang="en-US" dirty="0" smtClean="0"/>
              <a:t>: </a:t>
            </a:r>
            <a:r>
              <a:rPr lang="en-US" dirty="0" err="1" smtClean="0"/>
              <a:t>Congential</a:t>
            </a:r>
            <a:r>
              <a:rPr lang="en-US" dirty="0" smtClean="0"/>
              <a:t> </a:t>
            </a:r>
            <a:r>
              <a:rPr lang="en-US" dirty="0" smtClean="0"/>
              <a:t>malformations of the uterus</a:t>
            </a:r>
            <a:r>
              <a:rPr lang="en-US" dirty="0" smtClean="0"/>
              <a:t>, cervical </a:t>
            </a:r>
            <a:r>
              <a:rPr lang="en-US" dirty="0" smtClean="0"/>
              <a:t>incompetence</a:t>
            </a:r>
            <a:r>
              <a:rPr lang="en-US" dirty="0" smtClean="0"/>
              <a:t>, </a:t>
            </a:r>
            <a:r>
              <a:rPr lang="en-US" dirty="0" err="1" smtClean="0"/>
              <a:t>submucous</a:t>
            </a:r>
            <a:r>
              <a:rPr lang="en-US" dirty="0" smtClean="0"/>
              <a:t> </a:t>
            </a:r>
            <a:r>
              <a:rPr lang="en-US" dirty="0" smtClean="0"/>
              <a:t>fibroid</a:t>
            </a:r>
            <a:r>
              <a:rPr lang="en-US" dirty="0" smtClean="0"/>
              <a:t>, </a:t>
            </a:r>
            <a:r>
              <a:rPr lang="en-US" dirty="0" err="1" smtClean="0"/>
              <a:t>Asherman</a:t>
            </a:r>
            <a:r>
              <a:rPr lang="en-US" dirty="0" smtClean="0"/>
              <a:t> syndrome(Presence </a:t>
            </a:r>
            <a:r>
              <a:rPr lang="en-US" dirty="0" smtClean="0"/>
              <a:t>of uterine </a:t>
            </a:r>
            <a:r>
              <a:rPr lang="en-US" dirty="0" err="1" smtClean="0"/>
              <a:t>Synechiae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Maternal </a:t>
            </a:r>
            <a:r>
              <a:rPr lang="en-US" dirty="0" smtClean="0"/>
              <a:t>Habits: </a:t>
            </a:r>
            <a:r>
              <a:rPr lang="en-US" dirty="0" err="1" smtClean="0"/>
              <a:t>Smoking,Alcohol</a:t>
            </a:r>
            <a:r>
              <a:rPr lang="en-US" dirty="0" smtClean="0"/>
              <a:t>,</a:t>
            </a:r>
          </a:p>
          <a:p>
            <a:endParaRPr lang="en-US" dirty="0" smtClean="0"/>
          </a:p>
          <a:p>
            <a:r>
              <a:rPr lang="en-US" dirty="0" smtClean="0"/>
              <a:t>Pregnancy </a:t>
            </a:r>
            <a:r>
              <a:rPr lang="en-US" dirty="0" smtClean="0"/>
              <a:t>related: </a:t>
            </a:r>
            <a:r>
              <a:rPr lang="en-US" dirty="0" err="1" smtClean="0"/>
              <a:t>Insufficent</a:t>
            </a:r>
            <a:r>
              <a:rPr lang="en-US" dirty="0" smtClean="0"/>
              <a:t> Progesterone secretion by corpus </a:t>
            </a:r>
            <a:r>
              <a:rPr lang="en-US" dirty="0" err="1" smtClean="0"/>
              <a:t>luteum</a:t>
            </a:r>
            <a:r>
              <a:rPr lang="en-US" dirty="0" smtClean="0"/>
              <a:t> or placenta.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22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SIGNS </a:t>
            </a:r>
            <a:r>
              <a:rPr lang="en-US" sz="3200" dirty="0" smtClean="0"/>
              <a:t>AND SYMPTOMS:</a:t>
            </a:r>
          </a:p>
          <a:p>
            <a:r>
              <a:rPr lang="en-US" sz="3200" dirty="0" smtClean="0"/>
              <a:t>Amenorrhea,</a:t>
            </a:r>
          </a:p>
          <a:p>
            <a:r>
              <a:rPr lang="en-US" sz="3200" dirty="0" smtClean="0"/>
              <a:t>Abdominal pain,</a:t>
            </a:r>
          </a:p>
          <a:p>
            <a:r>
              <a:rPr lang="en-US" sz="3200" dirty="0" smtClean="0"/>
              <a:t>Bleeding per </a:t>
            </a:r>
            <a:r>
              <a:rPr lang="en-US" sz="3200" dirty="0" err="1" smtClean="0"/>
              <a:t>vaginum</a:t>
            </a:r>
            <a:r>
              <a:rPr lang="en-US" sz="3200" dirty="0" smtClean="0"/>
              <a:t>,</a:t>
            </a:r>
          </a:p>
          <a:p>
            <a:r>
              <a:rPr lang="en-US" sz="3200" dirty="0" smtClean="0"/>
              <a:t>Dilatation of the cervix,</a:t>
            </a:r>
          </a:p>
          <a:p>
            <a:r>
              <a:rPr lang="en-US" sz="3200" dirty="0" smtClean="0"/>
              <a:t>Expulsion of a part or the entire </a:t>
            </a:r>
            <a:r>
              <a:rPr lang="en-US" sz="3200" dirty="0" smtClean="0"/>
              <a:t>POC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3200" dirty="0" smtClean="0"/>
              <a:t>Types of Abortion:</a:t>
            </a:r>
          </a:p>
          <a:p>
            <a:r>
              <a:rPr lang="en-US" sz="3200" dirty="0" smtClean="0"/>
              <a:t>Threatened Abortion,</a:t>
            </a:r>
          </a:p>
          <a:p>
            <a:r>
              <a:rPr lang="en-US" sz="3200" dirty="0" smtClean="0"/>
              <a:t>Inevitable abortion,</a:t>
            </a:r>
          </a:p>
          <a:p>
            <a:r>
              <a:rPr lang="en-US" sz="3200" dirty="0" smtClean="0"/>
              <a:t>Incomplete abortion,</a:t>
            </a:r>
          </a:p>
          <a:p>
            <a:r>
              <a:rPr lang="en-US" sz="3200" dirty="0" smtClean="0"/>
              <a:t>Complete abortion,</a:t>
            </a:r>
          </a:p>
          <a:p>
            <a:r>
              <a:rPr lang="en-US" sz="3200" dirty="0" smtClean="0"/>
              <a:t>Missed Abortion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3200" dirty="0" smtClean="0"/>
              <a:t>Threatened Abortion:</a:t>
            </a:r>
          </a:p>
          <a:p>
            <a:pPr>
              <a:buNone/>
            </a:pPr>
            <a:r>
              <a:rPr lang="en-US" sz="3200" dirty="0" smtClean="0"/>
              <a:t>SYMPTOMS:</a:t>
            </a:r>
          </a:p>
          <a:p>
            <a:r>
              <a:rPr lang="en-US" sz="3200" dirty="0" smtClean="0"/>
              <a:t>Amenorrhea,</a:t>
            </a:r>
          </a:p>
          <a:p>
            <a:r>
              <a:rPr lang="en-US" sz="3200" dirty="0" smtClean="0"/>
              <a:t>Slight colicky pain in the lower abdomen ,</a:t>
            </a:r>
          </a:p>
          <a:p>
            <a:r>
              <a:rPr lang="en-US" sz="3200" dirty="0" smtClean="0"/>
              <a:t>Slight vaginal bleeding,</a:t>
            </a:r>
          </a:p>
          <a:p>
            <a:r>
              <a:rPr lang="en-US" sz="3200" dirty="0" smtClean="0"/>
              <a:t>Frequency of </a:t>
            </a:r>
            <a:r>
              <a:rPr lang="en-US" sz="3200" dirty="0" err="1" smtClean="0"/>
              <a:t>micturation</a:t>
            </a:r>
            <a:r>
              <a:rPr lang="en-US" sz="32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SIGNS:</a:t>
            </a:r>
          </a:p>
          <a:p>
            <a:r>
              <a:rPr lang="en-US" dirty="0" smtClean="0"/>
              <a:t>Normal temperature,</a:t>
            </a:r>
          </a:p>
          <a:p>
            <a:r>
              <a:rPr lang="en-US" dirty="0" smtClean="0"/>
              <a:t>No pallor,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hypotension,no</a:t>
            </a:r>
            <a:r>
              <a:rPr lang="en-US" dirty="0" smtClean="0"/>
              <a:t>/mild tachycardia,</a:t>
            </a:r>
          </a:p>
          <a:p>
            <a:endParaRPr lang="en-US" dirty="0" smtClean="0"/>
          </a:p>
          <a:p>
            <a:r>
              <a:rPr lang="en-US" dirty="0" smtClean="0"/>
              <a:t>P/A:Uterus </a:t>
            </a:r>
            <a:r>
              <a:rPr lang="en-US" dirty="0" smtClean="0"/>
              <a:t>compatible with duration of amenorrhea,</a:t>
            </a:r>
          </a:p>
          <a:p>
            <a:r>
              <a:rPr lang="en-US" dirty="0" smtClean="0"/>
              <a:t>P/S:Closed Os</a:t>
            </a:r>
            <a:r>
              <a:rPr lang="en-US" dirty="0" smtClean="0"/>
              <a:t>, Slight </a:t>
            </a:r>
            <a:r>
              <a:rPr lang="en-US" dirty="0" smtClean="0"/>
              <a:t>bleeding through Os,</a:t>
            </a:r>
          </a:p>
          <a:p>
            <a:r>
              <a:rPr lang="en-US" dirty="0" smtClean="0"/>
              <a:t>Bimanual Examination</a:t>
            </a:r>
            <a:r>
              <a:rPr lang="en-US" dirty="0" smtClean="0"/>
              <a:t>: Cervix soft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Size </a:t>
            </a:r>
            <a:r>
              <a:rPr lang="en-US" dirty="0" smtClean="0"/>
              <a:t>of Uterus corresponds to period of gestation.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4664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Confirmation of diagnosis</a:t>
            </a:r>
            <a:r>
              <a:rPr lang="en-US" dirty="0" smtClean="0"/>
              <a:t>:</a:t>
            </a:r>
          </a:p>
          <a:p>
            <a:r>
              <a:rPr lang="en-US" dirty="0" smtClean="0"/>
              <a:t>USG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Management:</a:t>
            </a:r>
          </a:p>
          <a:p>
            <a:r>
              <a:rPr lang="en-US" dirty="0" smtClean="0"/>
              <a:t>Reassure the pt,</a:t>
            </a:r>
          </a:p>
          <a:p>
            <a:r>
              <a:rPr lang="en-US" dirty="0" smtClean="0"/>
              <a:t>Bed Rest,</a:t>
            </a:r>
          </a:p>
          <a:p>
            <a:r>
              <a:rPr lang="en-US" dirty="0" smtClean="0"/>
              <a:t>Repeat </a:t>
            </a:r>
            <a:r>
              <a:rPr lang="en-US" dirty="0" err="1" smtClean="0"/>
              <a:t>Usg</a:t>
            </a:r>
            <a:r>
              <a:rPr lang="en-US" dirty="0" smtClean="0"/>
              <a:t>, done </a:t>
            </a:r>
            <a:r>
              <a:rPr lang="en-US" dirty="0" smtClean="0"/>
              <a:t>after a week to confirm continuation of pregnancy.</a:t>
            </a:r>
          </a:p>
          <a:p>
            <a:r>
              <a:rPr lang="en-US" dirty="0" smtClean="0"/>
              <a:t>If fetal cardiac activity is not seen on repeat USG ,women is not bleeding diagnosis of missed abortion is made.</a:t>
            </a:r>
          </a:p>
          <a:p>
            <a:r>
              <a:rPr lang="en-US" dirty="0" smtClean="0"/>
              <a:t>If bleeding continues</a:t>
            </a:r>
            <a:r>
              <a:rPr lang="en-US" dirty="0" smtClean="0"/>
              <a:t>, women </a:t>
            </a:r>
            <a:r>
              <a:rPr lang="en-US" dirty="0" smtClean="0"/>
              <a:t>may be  managed according to clinical features.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140</TotalTime>
  <Words>1245</Words>
  <Application>Microsoft Office PowerPoint</Application>
  <PresentationFormat>On-screen Show (4:3)</PresentationFormat>
  <Paragraphs>225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Aspect</vt:lpstr>
      <vt:lpstr>ABORTION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OG</dc:creator>
  <cp:lastModifiedBy>Dr Swapnika</cp:lastModifiedBy>
  <cp:revision>84</cp:revision>
  <dcterms:created xsi:type="dcterms:W3CDTF">2005-12-31T19:18:33Z</dcterms:created>
  <dcterms:modified xsi:type="dcterms:W3CDTF">2017-07-21T08:14:22Z</dcterms:modified>
</cp:coreProperties>
</file>