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61"/>
  </p:notesMasterIdLst>
  <p:sldIdLst>
    <p:sldId id="499" r:id="rId2"/>
    <p:sldId id="389" r:id="rId3"/>
    <p:sldId id="390" r:id="rId4"/>
    <p:sldId id="391" r:id="rId5"/>
    <p:sldId id="500" r:id="rId6"/>
    <p:sldId id="501" r:id="rId7"/>
    <p:sldId id="502" r:id="rId8"/>
    <p:sldId id="504" r:id="rId9"/>
    <p:sldId id="503" r:id="rId10"/>
    <p:sldId id="392" r:id="rId11"/>
    <p:sldId id="393" r:id="rId12"/>
    <p:sldId id="394" r:id="rId13"/>
    <p:sldId id="395" r:id="rId14"/>
    <p:sldId id="396" r:id="rId15"/>
    <p:sldId id="397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77" r:id="rId24"/>
    <p:sldId id="478" r:id="rId25"/>
    <p:sldId id="479" r:id="rId26"/>
    <p:sldId id="480" r:id="rId27"/>
    <p:sldId id="481" r:id="rId28"/>
    <p:sldId id="482" r:id="rId29"/>
    <p:sldId id="483" r:id="rId30"/>
    <p:sldId id="484" r:id="rId31"/>
    <p:sldId id="486" r:id="rId32"/>
    <p:sldId id="487" r:id="rId33"/>
    <p:sldId id="488" r:id="rId34"/>
    <p:sldId id="489" r:id="rId35"/>
    <p:sldId id="490" r:id="rId36"/>
    <p:sldId id="498" r:id="rId37"/>
    <p:sldId id="491" r:id="rId38"/>
    <p:sldId id="492" r:id="rId39"/>
    <p:sldId id="493" r:id="rId40"/>
    <p:sldId id="495" r:id="rId41"/>
    <p:sldId id="496" r:id="rId42"/>
    <p:sldId id="449" r:id="rId43"/>
    <p:sldId id="411" r:id="rId44"/>
    <p:sldId id="412" r:id="rId45"/>
    <p:sldId id="414" r:id="rId46"/>
    <p:sldId id="416" r:id="rId47"/>
    <p:sldId id="420" r:id="rId48"/>
    <p:sldId id="505" r:id="rId49"/>
    <p:sldId id="506" r:id="rId50"/>
    <p:sldId id="507" r:id="rId51"/>
    <p:sldId id="508" r:id="rId52"/>
    <p:sldId id="509" r:id="rId53"/>
    <p:sldId id="510" r:id="rId54"/>
    <p:sldId id="511" r:id="rId55"/>
    <p:sldId id="512" r:id="rId56"/>
    <p:sldId id="421" r:id="rId57"/>
    <p:sldId id="422" r:id="rId58"/>
    <p:sldId id="497" r:id="rId59"/>
    <p:sldId id="513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BA8AA-FF53-4B0C-82C7-0F34708AB3FC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50581-97AF-469C-B0F9-E89B1F09EB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6524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Seminar 4 by Abdullah Alkhayyat, Hussain Ali, Ali Al-baqshi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ar-SA"/>
              <a:t>31/10/06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D.O.R. 1/11/06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85D86-AD5E-4B02-A369-2EDCDCFF2704}" type="slidenum">
              <a:rPr lang="ar-SA"/>
              <a:pPr/>
              <a:t>2</a:t>
            </a:fld>
            <a:endParaRPr lang="en-US"/>
          </a:p>
        </p:txBody>
      </p:sp>
      <p:sp>
        <p:nvSpPr>
          <p:cNvPr id="1372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Seminar 4 by Abdullah Alkhayyat, Hussain Ali, Ali Al-baqshi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ar-SA"/>
              <a:t>31/10/06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D.O.R. 1/11/06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24A16-F7FF-4169-A1DA-AAA6C11D7341}" type="slidenum">
              <a:rPr lang="ar-SA"/>
              <a:pPr/>
              <a:t>16</a:t>
            </a:fld>
            <a:endParaRPr lang="en-US"/>
          </a:p>
        </p:txBody>
      </p:sp>
      <p:sp>
        <p:nvSpPr>
          <p:cNvPr id="145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Seminar 4 by Abdullah Alkhayyat, Hussain Ali, Ali Al-baqshi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ar-SA"/>
              <a:t>31/10/06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D.O.R. 1/11/06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668D7-7946-4917-B83A-64DD2867E41F}" type="slidenum">
              <a:rPr lang="ar-SA"/>
              <a:pPr/>
              <a:t>17</a:t>
            </a:fld>
            <a:endParaRPr lang="en-US"/>
          </a:p>
        </p:txBody>
      </p:sp>
      <p:sp>
        <p:nvSpPr>
          <p:cNvPr id="146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Seminar 4 by Abdullah Alkhayyat, Hussain Ali, Ali Al-baqshi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ar-SA"/>
              <a:t>31/10/06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D.O.R. 1/11/06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C874C-DCE9-413A-A1E2-BACB10F04FB8}" type="slidenum">
              <a:rPr lang="ar-SA"/>
              <a:pPr/>
              <a:t>18</a:t>
            </a:fld>
            <a:endParaRPr lang="en-US"/>
          </a:p>
        </p:txBody>
      </p:sp>
      <p:sp>
        <p:nvSpPr>
          <p:cNvPr id="1474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Seminar 4 by Abdullah Alkhayyat, Hussain Ali, Ali Al-baqshi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ar-SA"/>
              <a:t>31/10/06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D.O.R. 1/11/06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1FC22-DDE0-4A38-AAEE-C4D422158E9A}" type="slidenum">
              <a:rPr lang="ar-SA"/>
              <a:pPr/>
              <a:t>19</a:t>
            </a:fld>
            <a:endParaRPr lang="en-US"/>
          </a:p>
        </p:txBody>
      </p:sp>
      <p:sp>
        <p:nvSpPr>
          <p:cNvPr id="148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Seminar 4 by Abdullah Alkhayyat, Hussain Ali, Ali Al-baqshi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ar-SA"/>
              <a:t>31/10/06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D.O.R. 1/11/06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596AD-2304-4A7A-86DC-4D4E03F69200}" type="slidenum">
              <a:rPr lang="ar-SA"/>
              <a:pPr/>
              <a:t>20</a:t>
            </a:fld>
            <a:endParaRPr lang="en-US"/>
          </a:p>
        </p:txBody>
      </p:sp>
      <p:sp>
        <p:nvSpPr>
          <p:cNvPr id="149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Seminar 4 by Abdullah Alkhayyat, Hussain Ali, Ali Al-baqshi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ar-SA"/>
              <a:t>31/10/06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D.O.R. 1/11/06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F5D0E-1083-43C2-912C-1C89612F854F}" type="slidenum">
              <a:rPr lang="ar-SA"/>
              <a:pPr/>
              <a:t>21</a:t>
            </a:fld>
            <a:endParaRPr lang="en-US"/>
          </a:p>
        </p:txBody>
      </p:sp>
      <p:sp>
        <p:nvSpPr>
          <p:cNvPr id="1986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Seminar 4 by Abdullah Alkhayyat, Hussain Ali, Ali Al-baqshi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ar-SA"/>
              <a:t>31/10/06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D.O.R. 1/11/06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140C7-819A-414F-B3AE-52E4626AC674}" type="slidenum">
              <a:rPr lang="ar-SA"/>
              <a:pPr/>
              <a:t>22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50250-6CDB-40BE-B61C-2E6BC72B27F1}" type="slidenum">
              <a:rPr lang="en-US"/>
              <a:pPr/>
              <a:t>23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655638"/>
            <a:ext cx="4641850" cy="3481387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6100"/>
            <a:ext cx="5033963" cy="413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ar-EG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D998B-93C5-4E5E-9780-400FAE22E4FC}" type="slidenum">
              <a:rPr lang="en-US"/>
              <a:pPr/>
              <a:t>25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EC9D89-9BC2-42EF-A914-7AD7DBB4BE54}" type="slidenum">
              <a:rPr lang="en-US"/>
              <a:pPr/>
              <a:t>26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Seminar 4 by Abdullah Alkhayyat, Hussain Ali, Ali Al-baqshi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ar-SA"/>
              <a:t>31/10/06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D.O.R. 1/11/06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06CAC-7A21-4D9F-859C-DE804722BC18}" type="slidenum">
              <a:rPr lang="ar-SA"/>
              <a:pPr/>
              <a:t>3</a:t>
            </a:fld>
            <a:endParaRPr lang="en-US"/>
          </a:p>
        </p:txBody>
      </p:sp>
      <p:sp>
        <p:nvSpPr>
          <p:cNvPr id="1361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E9C2A-8A8A-40BF-ABE0-904F0AAEB373}" type="slidenum">
              <a:rPr lang="en-US"/>
              <a:pPr/>
              <a:t>29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19747-5A40-4CA2-A416-BC2BDB9D6B37}" type="slidenum">
              <a:rPr lang="en-US"/>
              <a:pPr/>
              <a:t>30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33441-683C-4BB2-9B2F-B881CD09FEF7}" type="slidenum">
              <a:rPr lang="en-US"/>
              <a:pPr/>
              <a:t>31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166CD-D239-4C72-A5C5-3CA50A1433A8}" type="slidenum">
              <a:rPr lang="en-US"/>
              <a:pPr/>
              <a:t>32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D1C92-E606-4627-A217-7AB37ADAA959}" type="slidenum">
              <a:rPr lang="en-US"/>
              <a:pPr/>
              <a:t>33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34664-0DC4-4BDE-8FF5-A9FAF98A44BE}" type="slidenum">
              <a:rPr lang="en-US"/>
              <a:pPr/>
              <a:t>34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6FC1A-D0FA-44E4-BA56-1C6749C342CA}" type="slidenum">
              <a:rPr lang="en-US"/>
              <a:pPr/>
              <a:t>35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Seminar 4 by Abdullah Alkhayyat, Hussain Ali, Ali Al-baqshi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ar-SA"/>
              <a:t>31/10/06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D.O.R. 1/11/06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096C3-F0A5-42CB-A23B-8B294683BE80}" type="slidenum">
              <a:rPr lang="ar-SA"/>
              <a:pPr/>
              <a:t>36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C17B0-E94C-41F7-B9B5-55587D8C6800}" type="slidenum">
              <a:rPr lang="en-US"/>
              <a:pPr/>
              <a:t>40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Seminar 4 by Abdullah Alkhayyat, Hussain Ali, Ali Al-baqshi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ar-SA"/>
              <a:t>31/10/06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D.O.R. 1/11/06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7AD07-4AE1-492D-9473-E61D081B238A}" type="slidenum">
              <a:rPr lang="ar-SA"/>
              <a:pPr/>
              <a:t>43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Seminar 4 by Abdullah Alkhayyat, Hussain Ali, Ali Al-baqshi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ar-SA"/>
              <a:t>31/10/06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D.O.R. 1/11/06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F4735-7A36-49C3-AF27-B9C0D8C874D3}" type="slidenum">
              <a:rPr lang="ar-SA"/>
              <a:pPr/>
              <a:t>4</a:t>
            </a:fld>
            <a:endParaRPr lang="en-US"/>
          </a:p>
        </p:txBody>
      </p:sp>
      <p:sp>
        <p:nvSpPr>
          <p:cNvPr id="138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Seminar 4 by Abdullah Alkhayyat, Hussain Ali, Ali Al-baqshi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ar-SA"/>
              <a:t>31/10/06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D.O.R. 1/11/06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C9786-77D5-439B-85E4-B60F0E8DB81D}" type="slidenum">
              <a:rPr lang="ar-SA"/>
              <a:pPr/>
              <a:t>44</a:t>
            </a:fld>
            <a:endParaRPr lang="en-US"/>
          </a:p>
        </p:txBody>
      </p:sp>
      <p:sp>
        <p:nvSpPr>
          <p:cNvPr id="1556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Seminar 4 by Abdullah Alkhayyat, Hussain Ali, Ali Al-baqshi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ar-SA"/>
              <a:t>31/10/06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D.O.R. 1/11/06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C6DC63-12DF-431B-B898-043C8481A5F9}" type="slidenum">
              <a:rPr lang="ar-SA"/>
              <a:pPr/>
              <a:t>45</a:t>
            </a:fld>
            <a:endParaRPr lang="en-US"/>
          </a:p>
        </p:txBody>
      </p:sp>
      <p:sp>
        <p:nvSpPr>
          <p:cNvPr id="156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Seminar 4 by Abdullah Alkhayyat, Hussain Ali, Ali Al-baqshi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ar-SA"/>
              <a:t>31/10/06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D.O.R. 1/11/06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24BDC7-4590-43B5-9158-A748EAAE4809}" type="slidenum">
              <a:rPr lang="ar-SA"/>
              <a:pPr/>
              <a:t>46</a:t>
            </a:fld>
            <a:endParaRPr lang="en-US"/>
          </a:p>
        </p:txBody>
      </p:sp>
      <p:sp>
        <p:nvSpPr>
          <p:cNvPr id="2017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Seminar 4 by Abdullah Alkhayyat, Hussain Ali, Ali Al-baqshi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ar-SA"/>
              <a:t>31/10/06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D.O.R. 1/11/06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1B7FD-B121-47C2-833E-A7C1D384057E}" type="slidenum">
              <a:rPr lang="ar-SA"/>
              <a:pPr/>
              <a:t>47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Seminar 4 by Abdullah Alkhayyat, Hussain Ali, Ali Al-baqshi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ar-SA"/>
              <a:t>31/10/06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D.O.R. 1/11/06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7073D-1911-4D59-9F7E-1809A52956BD}" type="slidenum">
              <a:rPr lang="ar-SA"/>
              <a:pPr/>
              <a:t>56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Seminar 4 by Abdullah Alkhayyat, Hussain Ali, Ali Al-baqshi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ar-SA"/>
              <a:t>31/10/06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D.O.R. 1/11/06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B9C9E5-8868-461E-A0C1-3E4C8CE4DC91}" type="slidenum">
              <a:rPr lang="ar-SA"/>
              <a:pPr/>
              <a:t>57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22234-8E90-4A3B-AB6A-4449C7BDE559}" type="slidenum">
              <a:rPr lang="en-US"/>
              <a:pPr/>
              <a:t>58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Seminar 4 by Abdullah Alkhayyat, Hussain Ali, Ali Al-baqshi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ar-SA"/>
              <a:t>31/10/06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D.O.R. 1/11/06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3E736-307C-4580-9EA9-0859D027329E}" type="slidenum">
              <a:rPr lang="ar-SA"/>
              <a:pPr/>
              <a:t>10</a:t>
            </a:fld>
            <a:endParaRPr lang="en-US"/>
          </a:p>
        </p:txBody>
      </p:sp>
      <p:sp>
        <p:nvSpPr>
          <p:cNvPr id="1392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Seminar 4 by Abdullah Alkhayyat, Hussain Ali, Ali Al-baqshi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ar-SA"/>
              <a:t>31/10/06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D.O.R. 1/11/06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39E84E-C08C-4A7F-93F3-FF22FEBC5CCB}" type="slidenum">
              <a:rPr lang="ar-SA"/>
              <a:pPr/>
              <a:t>11</a:t>
            </a:fld>
            <a:endParaRPr lang="en-US"/>
          </a:p>
        </p:txBody>
      </p:sp>
      <p:sp>
        <p:nvSpPr>
          <p:cNvPr id="1402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Seminar 4 by Abdullah Alkhayyat, Hussain Ali, Ali Al-baqshi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ar-SA"/>
              <a:t>31/10/06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D.O.R. 1/11/06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A3626-4957-4514-BA8A-F371A575BAB7}" type="slidenum">
              <a:rPr lang="ar-SA"/>
              <a:pPr/>
              <a:t>12</a:t>
            </a:fld>
            <a:endParaRPr lang="en-US"/>
          </a:p>
        </p:txBody>
      </p:sp>
      <p:sp>
        <p:nvSpPr>
          <p:cNvPr id="141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Seminar 4 by Abdullah Alkhayyat, Hussain Ali, Ali Al-baqshi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ar-SA"/>
              <a:t>31/10/06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D.O.R. 1/11/06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C7977-599F-434B-835A-9534B3838353}" type="slidenum">
              <a:rPr lang="ar-SA"/>
              <a:pPr/>
              <a:t>13</a:t>
            </a:fld>
            <a:endParaRPr lang="en-US"/>
          </a:p>
        </p:txBody>
      </p:sp>
      <p:sp>
        <p:nvSpPr>
          <p:cNvPr id="142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Seminar 4 by Abdullah Alkhayyat, Hussain Ali, Ali Al-baqshi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ar-SA"/>
              <a:t>31/10/06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D.O.R. 1/11/06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519BA9-94E1-47F8-82A2-73F640F97972}" type="slidenum">
              <a:rPr lang="ar-SA"/>
              <a:pPr/>
              <a:t>14</a:t>
            </a:fld>
            <a:endParaRPr lang="en-US"/>
          </a:p>
        </p:txBody>
      </p:sp>
      <p:sp>
        <p:nvSpPr>
          <p:cNvPr id="143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Seminar 4 by Abdullah Alkhayyat, Hussain Ali, Ali Al-baqshi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ar-SA"/>
              <a:t>31/10/06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D.O.R. 1/11/06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EFD71-ECD7-4775-B950-313CC12571BC}" type="slidenum">
              <a:rPr lang="ar-SA"/>
              <a:pPr/>
              <a:t>15</a:t>
            </a:fld>
            <a:endParaRPr lang="en-US"/>
          </a:p>
        </p:txBody>
      </p:sp>
      <p:sp>
        <p:nvSpPr>
          <p:cNvPr id="144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E17AEC-F703-452E-B162-3E86D0EBEDB5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8F39E1-8B2A-4AF0-BB46-3AC18DC8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E17AEC-F703-452E-B162-3E86D0EBEDB5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8F39E1-8B2A-4AF0-BB46-3AC18DC8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E17AEC-F703-452E-B162-3E86D0EBEDB5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8F39E1-8B2A-4AF0-BB46-3AC18DC8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7C63BE-3BBF-4FD4-B2E5-2E5072934D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FC706EB-AE91-4D8A-9CEF-14F3B15FFF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E25B90-43E3-4B1E-9235-A07CD8339E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2028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CA128B-6C1A-452A-BFAD-50510292C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275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E17AEC-F703-452E-B162-3E86D0EBEDB5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8F39E1-8B2A-4AF0-BB46-3AC18DC8C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E17AEC-F703-452E-B162-3E86D0EBEDB5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8F39E1-8B2A-4AF0-BB46-3AC18DC8C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E17AEC-F703-452E-B162-3E86D0EBEDB5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8F39E1-8B2A-4AF0-BB46-3AC18DC8C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E17AEC-F703-452E-B162-3E86D0EBEDB5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8F39E1-8B2A-4AF0-BB46-3AC18DC8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E17AEC-F703-452E-B162-3E86D0EBEDB5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8F39E1-8B2A-4AF0-BB46-3AC18DC8C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E17AEC-F703-452E-B162-3E86D0EBEDB5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8F39E1-8B2A-4AF0-BB46-3AC18DC8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DE17AEC-F703-452E-B162-3E86D0EBEDB5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8F39E1-8B2A-4AF0-BB46-3AC18DC8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E17AEC-F703-452E-B162-3E86D0EBEDB5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8F39E1-8B2A-4AF0-BB46-3AC18DC8C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DE17AEC-F703-452E-B162-3E86D0EBEDB5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48F39E1-8B2A-4AF0-BB46-3AC18DC8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ENDOSCOPY  IN  GYNAECOLOGY</a:t>
            </a:r>
            <a:endParaRPr lang="en-IN" dirty="0">
              <a:latin typeface="Footlight MT Light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3048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>
                <a:solidFill>
                  <a:srgbClr val="C00000"/>
                </a:solidFill>
                <a:cs typeface="Tahoma" pitchFamily="34" charset="0"/>
              </a:rPr>
              <a:t>Instruments</a:t>
            </a:r>
            <a:endParaRPr lang="en-US" b="1" u="sng" dirty="0">
              <a:solidFill>
                <a:srgbClr val="C00000"/>
              </a:solidFill>
              <a:cs typeface="Tahoma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357298"/>
            <a:ext cx="4667280" cy="5786478"/>
          </a:xfrm>
        </p:spPr>
        <p:txBody>
          <a:bodyPr>
            <a:normAutofit/>
          </a:bodyPr>
          <a:lstStyle/>
          <a:p>
            <a:pPr marL="533400" indent="-533400">
              <a:buFontTx/>
              <a:buNone/>
            </a:pPr>
            <a:r>
              <a:rPr lang="en-US" sz="2800" b="1" dirty="0">
                <a:solidFill>
                  <a:srgbClr val="C00000"/>
                </a:solidFill>
              </a:rPr>
              <a:t>1.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</a:rPr>
              <a:t>Verres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</a:rPr>
              <a:t> needle</a:t>
            </a:r>
            <a:r>
              <a:rPr lang="en-US" sz="2800" b="1" dirty="0">
                <a:latin typeface="Arial" pitchFamily="34" charset="0"/>
              </a:rPr>
              <a:t>:</a:t>
            </a:r>
            <a:endParaRPr lang="en-US" sz="3600" b="1" dirty="0">
              <a:latin typeface="Arial" pitchFamily="34" charset="0"/>
            </a:endParaRPr>
          </a:p>
          <a:p>
            <a:pPr marL="914400" lvl="1" indent="-457200">
              <a:buFontTx/>
              <a:buNone/>
            </a:pPr>
            <a:r>
              <a:rPr lang="en-US" sz="2000" b="1" dirty="0">
                <a:latin typeface="Arial" pitchFamily="34" charset="0"/>
              </a:rPr>
              <a:t>      </a:t>
            </a:r>
            <a:endParaRPr lang="en-US" sz="1600" b="1" dirty="0">
              <a:latin typeface="Arial" pitchFamily="34" charset="0"/>
            </a:endParaRPr>
          </a:p>
          <a:p>
            <a:pPr marL="914400" lvl="1" indent="-457200">
              <a:buFontTx/>
              <a:buNone/>
            </a:pPr>
            <a:r>
              <a:rPr lang="en-US" sz="1600" b="1" dirty="0">
                <a:latin typeface="Arial" pitchFamily="34" charset="0"/>
              </a:rPr>
              <a:t>	</a:t>
            </a:r>
            <a:r>
              <a:rPr lang="en-US" sz="1800" dirty="0">
                <a:latin typeface="Arial" pitchFamily="34" charset="0"/>
              </a:rPr>
              <a:t>used to inflate air to the peritoneal cavity (</a:t>
            </a:r>
            <a:r>
              <a:rPr lang="en-US" sz="1800" dirty="0" err="1">
                <a:latin typeface="Arial" pitchFamily="34" charset="0"/>
              </a:rPr>
              <a:t>pneumoperitoneum</a:t>
            </a:r>
            <a:r>
              <a:rPr lang="en-US" sz="1800" dirty="0">
                <a:latin typeface="Arial" pitchFamily="34" charset="0"/>
              </a:rPr>
              <a:t>) through the umbilicus where there is the thinnest abdominal wall</a:t>
            </a:r>
            <a:r>
              <a:rPr lang="en-US" sz="1800" dirty="0" smtClean="0">
                <a:latin typeface="Arial" pitchFamily="34" charset="0"/>
              </a:rPr>
              <a:t>.</a:t>
            </a:r>
          </a:p>
          <a:p>
            <a:pPr marL="914400" lvl="1" indent="-457200">
              <a:buFontTx/>
              <a:buNone/>
            </a:pPr>
            <a:endParaRPr lang="en-US" sz="1800" dirty="0" smtClean="0">
              <a:latin typeface="Arial" pitchFamily="34" charset="0"/>
            </a:endParaRPr>
          </a:p>
          <a:p>
            <a:pPr marL="914400" lvl="1" indent="-457200">
              <a:buFontTx/>
              <a:buNone/>
            </a:pPr>
            <a:r>
              <a:rPr lang="en-US" sz="1800" dirty="0" smtClean="0">
                <a:latin typeface="Arial" pitchFamily="34" charset="0"/>
              </a:rPr>
              <a:t>   when pressed against tissue such as fascia or </a:t>
            </a:r>
            <a:r>
              <a:rPr lang="en-US" sz="1800" dirty="0" err="1" smtClean="0">
                <a:latin typeface="Arial" pitchFamily="34" charset="0"/>
              </a:rPr>
              <a:t>peritoneum,spring</a:t>
            </a:r>
            <a:r>
              <a:rPr lang="en-US" sz="1800" dirty="0" smtClean="0">
                <a:latin typeface="Arial" pitchFamily="34" charset="0"/>
              </a:rPr>
              <a:t> loaded blunt </a:t>
            </a:r>
            <a:r>
              <a:rPr lang="en-US" sz="1800" dirty="0" err="1" smtClean="0">
                <a:latin typeface="Arial" pitchFamily="34" charset="0"/>
              </a:rPr>
              <a:t>obturator</a:t>
            </a:r>
            <a:r>
              <a:rPr lang="en-US" sz="1800" dirty="0" smtClean="0">
                <a:latin typeface="Arial" pitchFamily="34" charset="0"/>
              </a:rPr>
              <a:t> is pushed back into hollow </a:t>
            </a:r>
            <a:r>
              <a:rPr lang="en-US" sz="1800" dirty="0" err="1" smtClean="0">
                <a:latin typeface="Arial" pitchFamily="34" charset="0"/>
              </a:rPr>
              <a:t>needle,revealing</a:t>
            </a:r>
            <a:r>
              <a:rPr lang="en-US" sz="1800" dirty="0" smtClean="0">
                <a:latin typeface="Arial" pitchFamily="34" charset="0"/>
              </a:rPr>
              <a:t> its sharp end.</a:t>
            </a:r>
          </a:p>
          <a:p>
            <a:pPr marL="914400" lvl="1" indent="-457200">
              <a:buFontTx/>
              <a:buNone/>
            </a:pPr>
            <a:r>
              <a:rPr lang="en-US" sz="1800" dirty="0" smtClean="0">
                <a:latin typeface="Arial" pitchFamily="34" charset="0"/>
              </a:rPr>
              <a:t>When the needle enters the peritoneal cavity ,</a:t>
            </a:r>
            <a:r>
              <a:rPr lang="en-US" sz="1800" dirty="0" err="1" smtClean="0">
                <a:latin typeface="Arial" pitchFamily="34" charset="0"/>
              </a:rPr>
              <a:t>obturator</a:t>
            </a:r>
            <a:r>
              <a:rPr lang="en-US" sz="1800" dirty="0" smtClean="0">
                <a:latin typeface="Arial" pitchFamily="34" charset="0"/>
              </a:rPr>
              <a:t> springs back into position ,protecting </a:t>
            </a:r>
            <a:r>
              <a:rPr lang="en-US" sz="1800" dirty="0" err="1" smtClean="0">
                <a:latin typeface="Arial" pitchFamily="34" charset="0"/>
              </a:rPr>
              <a:t>theintraabdominal</a:t>
            </a:r>
            <a:r>
              <a:rPr lang="en-US" sz="1800" dirty="0" smtClean="0">
                <a:latin typeface="Arial" pitchFamily="34" charset="0"/>
              </a:rPr>
              <a:t> contents from injury.</a:t>
            </a:r>
            <a:endParaRPr lang="en-US" sz="1800" dirty="0"/>
          </a:p>
        </p:txBody>
      </p:sp>
      <p:pic>
        <p:nvPicPr>
          <p:cNvPr id="60420" name="Picture 5" descr="npo0000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480"/>
            <a:ext cx="3786214" cy="24288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0423" name="Picture 7" descr="Ve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357562"/>
            <a:ext cx="392909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8305800" cy="5410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</a:rPr>
              <a:t>2. </a:t>
            </a:r>
            <a:r>
              <a:rPr lang="en-US" sz="2800" b="1" dirty="0">
                <a:latin typeface="Arial" pitchFamily="34" charset="0"/>
              </a:rPr>
              <a:t>Electronic </a:t>
            </a:r>
            <a:r>
              <a:rPr lang="en-US" sz="2800" b="1" dirty="0" err="1">
                <a:latin typeface="Arial" pitchFamily="34" charset="0"/>
              </a:rPr>
              <a:t>laparoflator</a:t>
            </a:r>
            <a:r>
              <a:rPr lang="en-US" sz="2800" b="1" dirty="0" smtClean="0">
                <a:latin typeface="Arial" pitchFamily="34" charset="0"/>
              </a:rPr>
              <a:t>: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</a:rPr>
              <a:t>INSUFFLATOR</a:t>
            </a:r>
            <a:endParaRPr lang="en-US" sz="2800" b="1" dirty="0">
              <a:solidFill>
                <a:srgbClr val="C00000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b="1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b="1" dirty="0">
              <a:latin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pitchFamily="34" charset="0"/>
              </a:rPr>
              <a:t>Used to insufflate through the </a:t>
            </a:r>
            <a:r>
              <a:rPr lang="en-US" sz="2400" dirty="0" err="1">
                <a:latin typeface="Arial" pitchFamily="34" charset="0"/>
              </a:rPr>
              <a:t>verres</a:t>
            </a:r>
            <a:r>
              <a:rPr lang="en-US" sz="2400" dirty="0">
                <a:latin typeface="Arial" pitchFamily="34" charset="0"/>
              </a:rPr>
              <a:t> needle.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pitchFamily="34" charset="0"/>
              </a:rPr>
              <a:t>Maintains constant intra-abdominal pressure without exceeding the safety limit</a:t>
            </a:r>
            <a:r>
              <a:rPr lang="en-US" sz="2400" dirty="0" smtClean="0">
                <a:latin typeface="Arial" pitchFamily="34" charset="0"/>
              </a:rPr>
              <a:t>.(25-30 mm Hg)</a:t>
            </a:r>
            <a:endParaRPr lang="en-US" sz="2400" dirty="0">
              <a:latin typeface="Arial" pitchFamily="34" charset="0"/>
            </a:endParaRPr>
          </a:p>
        </p:txBody>
      </p:sp>
      <p:pic>
        <p:nvPicPr>
          <p:cNvPr id="62467" name="Picture 4" descr="npo0000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643314"/>
            <a:ext cx="4333876" cy="28913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609600"/>
            <a:ext cx="4953000" cy="524829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C00000"/>
                </a:solidFill>
              </a:rPr>
              <a:t>3. </a:t>
            </a:r>
            <a:r>
              <a:rPr lang="en-US" b="1" dirty="0" err="1">
                <a:solidFill>
                  <a:srgbClr val="C00000"/>
                </a:solidFill>
              </a:rPr>
              <a:t>Trocars</a:t>
            </a:r>
            <a:r>
              <a:rPr lang="en-US" b="1" dirty="0">
                <a:solidFill>
                  <a:srgbClr val="C00000"/>
                </a:solidFill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4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4000" b="1" dirty="0"/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pitchFamily="34" charset="0"/>
              </a:rPr>
              <a:t>Permit access to the </a:t>
            </a:r>
            <a:r>
              <a:rPr lang="en-US" sz="2400" dirty="0" err="1">
                <a:latin typeface="Arial" pitchFamily="34" charset="0"/>
              </a:rPr>
              <a:t>intraperitoneal</a:t>
            </a:r>
            <a:r>
              <a:rPr lang="en-US" sz="2400" dirty="0">
                <a:latin typeface="Arial" pitchFamily="34" charset="0"/>
              </a:rPr>
              <a:t> cavity in which other instruments can pass.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pitchFamily="34" charset="0"/>
              </a:rPr>
              <a:t>The </a:t>
            </a:r>
            <a:r>
              <a:rPr lang="en-US" sz="2400" dirty="0" err="1">
                <a:latin typeface="Arial" pitchFamily="34" charset="0"/>
              </a:rPr>
              <a:t>trocar</a:t>
            </a:r>
            <a:r>
              <a:rPr lang="en-US" sz="2400" dirty="0">
                <a:latin typeface="Arial" pitchFamily="34" charset="0"/>
              </a:rPr>
              <a:t> used should be adapted to the diameter of the telescope selected</a:t>
            </a:r>
            <a:r>
              <a:rPr lang="en-US" sz="2400" dirty="0" smtClean="0">
                <a:latin typeface="Arial" pitchFamily="34" charset="0"/>
              </a:rPr>
              <a:t>.</a:t>
            </a:r>
          </a:p>
          <a:p>
            <a:pPr lvl="1">
              <a:lnSpc>
                <a:spcPct val="80000"/>
              </a:lnSpc>
            </a:pPr>
            <a:endParaRPr lang="en-US" sz="2400" b="1" dirty="0" smtClean="0">
              <a:latin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</a:rPr>
              <a:t>Disposable or reusable.</a:t>
            </a:r>
            <a:endParaRPr lang="en-US" dirty="0"/>
          </a:p>
        </p:txBody>
      </p:sp>
      <p:pic>
        <p:nvPicPr>
          <p:cNvPr id="64517" name="Picture 4" descr="npo000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85728"/>
            <a:ext cx="3143272" cy="33512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4518" name="Picture 17" descr="npo0000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14800"/>
            <a:ext cx="3300442" cy="24574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066800"/>
            <a:ext cx="5943600" cy="4267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>
                <a:solidFill>
                  <a:srgbClr val="C00000"/>
                </a:solidFill>
              </a:rPr>
              <a:t>4. Telescope: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40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4000" b="1" dirty="0"/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Arial" pitchFamily="34" charset="0"/>
              </a:rPr>
              <a:t>There are different </a:t>
            </a:r>
            <a:r>
              <a:rPr lang="en-US" sz="2400" b="1" dirty="0" smtClean="0">
                <a:latin typeface="Arial" pitchFamily="34" charset="0"/>
              </a:rPr>
              <a:t>sizes and angels, </a:t>
            </a:r>
            <a:r>
              <a:rPr lang="en-US" sz="2400" b="1" dirty="0">
                <a:latin typeface="Arial" pitchFamily="34" charset="0"/>
              </a:rPr>
              <a:t>each with a different use.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400" b="1" dirty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Arial" pitchFamily="34" charset="0"/>
              </a:rPr>
              <a:t>They are used to visualize the peritoneal cavity.</a:t>
            </a:r>
            <a:endParaRPr lang="en-US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	</a:t>
            </a:r>
          </a:p>
        </p:txBody>
      </p:sp>
      <p:pic>
        <p:nvPicPr>
          <p:cNvPr id="65542" name="Picture 4" descr="npo0000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0"/>
            <a:ext cx="1047750" cy="422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52578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5. Camera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		equipment.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6. Light source.</a:t>
            </a:r>
            <a:endParaRPr lang="en-US" sz="4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4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/>
              <a:t>     </a:t>
            </a:r>
            <a:endParaRPr lang="en-US" b="1" dirty="0"/>
          </a:p>
        </p:txBody>
      </p:sp>
      <p:pic>
        <p:nvPicPr>
          <p:cNvPr id="66566" name="Picture 4" descr="npo0000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10000"/>
            <a:ext cx="2581275" cy="1982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6569" name="Picture 9" descr="surgical_optics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39763"/>
            <a:ext cx="4238625" cy="296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  <a:noFill/>
          <a:ln/>
          <a:effectLst>
            <a:outerShdw dist="12700" dir="81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 algn="l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7. Forceps and scissors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4572000" cy="4419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</a:rPr>
              <a:t>There are two types: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</a:rPr>
              <a:t>		- Disposable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</a:rPr>
              <a:t>		- Reusable</a:t>
            </a:r>
            <a:endParaRPr lang="en-US" sz="2400" b="1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</a:rPr>
              <a:t>They can be either </a:t>
            </a:r>
            <a:r>
              <a:rPr lang="en-US" sz="2400" b="1" dirty="0" err="1">
                <a:latin typeface="Arial" pitchFamily="34" charset="0"/>
              </a:rPr>
              <a:t>atraumatic</a:t>
            </a:r>
            <a:r>
              <a:rPr lang="en-US" sz="2400" b="1" dirty="0">
                <a:latin typeface="Arial" pitchFamily="34" charset="0"/>
              </a:rPr>
              <a:t> or grasping </a:t>
            </a:r>
            <a:r>
              <a:rPr lang="en-US" sz="2400" b="1" dirty="0" smtClean="0">
                <a:latin typeface="Arial" pitchFamily="34" charset="0"/>
              </a:rPr>
              <a:t>forceps</a:t>
            </a:r>
            <a:r>
              <a:rPr lang="en-US" sz="2400" b="1" dirty="0">
                <a:latin typeface="Arial" pitchFamily="34" charset="0"/>
              </a:rPr>
              <a:t>.</a:t>
            </a:r>
            <a:endParaRPr lang="en-US" sz="24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/>
              <a:t>	</a:t>
            </a:r>
          </a:p>
        </p:txBody>
      </p:sp>
      <p:pic>
        <p:nvPicPr>
          <p:cNvPr id="67589" name="Picture 4" descr="npo0000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52600"/>
            <a:ext cx="2857500" cy="2097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7590" name="Picture 5" descr="npo0000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114800"/>
            <a:ext cx="2857500" cy="209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924800" cy="1143000"/>
          </a:xfrm>
          <a:noFill/>
          <a:ln/>
          <a:effectLst>
            <a:outerShdw dist="12700" dir="81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 algn="l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cs typeface="Tahoma" pitchFamily="34" charset="0"/>
              </a:rPr>
              <a:t>Instruments</a:t>
            </a:r>
            <a:endParaRPr lang="en-US">
              <a:cs typeface="Tahoma" pitchFamily="34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447800"/>
            <a:ext cx="8305800" cy="4953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C00000"/>
                </a:solidFill>
              </a:rPr>
              <a:t>8. Bipolar </a:t>
            </a:r>
            <a:r>
              <a:rPr lang="en-US" sz="2800" dirty="0" err="1">
                <a:solidFill>
                  <a:srgbClr val="C00000"/>
                </a:solidFill>
              </a:rPr>
              <a:t>elecrtosurgey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C00000"/>
                </a:solidFill>
              </a:rPr>
              <a:t>9. </a:t>
            </a:r>
            <a:r>
              <a:rPr lang="en-US" sz="2800" dirty="0" err="1">
                <a:solidFill>
                  <a:srgbClr val="C00000"/>
                </a:solidFill>
              </a:rPr>
              <a:t>Unipolar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electrosurgery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C00000"/>
                </a:solidFill>
              </a:rPr>
              <a:t>10. Laser.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11. </a:t>
            </a:r>
            <a:r>
              <a:rPr lang="en-US" sz="2800" dirty="0">
                <a:solidFill>
                  <a:srgbClr val="C00000"/>
                </a:solidFill>
              </a:rPr>
              <a:t>Suction and irrigation system.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12. </a:t>
            </a:r>
            <a:r>
              <a:rPr lang="en-US" sz="2800" dirty="0">
                <a:solidFill>
                  <a:srgbClr val="C00000"/>
                </a:solidFill>
              </a:rPr>
              <a:t>Suture.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13. </a:t>
            </a:r>
            <a:r>
              <a:rPr lang="en-US" sz="2800" dirty="0">
                <a:solidFill>
                  <a:srgbClr val="C00000"/>
                </a:solidFill>
              </a:rPr>
              <a:t>Laparoscopic bag.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14. </a:t>
            </a:r>
            <a:r>
              <a:rPr lang="en-US" sz="2800" dirty="0">
                <a:solidFill>
                  <a:srgbClr val="C00000"/>
                </a:solidFill>
              </a:rPr>
              <a:t>Tissue </a:t>
            </a:r>
            <a:r>
              <a:rPr lang="en-US" sz="2800" dirty="0" err="1">
                <a:solidFill>
                  <a:srgbClr val="C00000"/>
                </a:solidFill>
              </a:rPr>
              <a:t>morcellator</a:t>
            </a:r>
            <a:r>
              <a:rPr lang="en-US" sz="2800" dirty="0"/>
              <a:t>: used to remove large specimens like </a:t>
            </a:r>
            <a:r>
              <a:rPr lang="en-US" sz="2800" dirty="0" err="1"/>
              <a:t>myomas</a:t>
            </a:r>
            <a:r>
              <a:rPr lang="en-US" sz="2800" dirty="0"/>
              <a:t> or an entire uterus in small pieces.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15. </a:t>
            </a:r>
            <a:r>
              <a:rPr lang="en-US" sz="2800" dirty="0">
                <a:solidFill>
                  <a:srgbClr val="C00000"/>
                </a:solidFill>
              </a:rPr>
              <a:t>Uterine manipulator</a:t>
            </a:r>
            <a:r>
              <a:rPr lang="en-US" sz="2800" dirty="0"/>
              <a:t>: used to mobilize or stabilize the uterus and </a:t>
            </a:r>
            <a:r>
              <a:rPr lang="en-US" sz="2800" dirty="0" err="1"/>
              <a:t>adnexa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3886200" cy="1143000"/>
          </a:xfrm>
          <a:noFill/>
          <a:ln/>
          <a:effectLst>
            <a:outerShdw dist="12700" dir="81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ahoma" pitchFamily="34" charset="0"/>
              </a:rPr>
              <a:t>Procedure</a:t>
            </a:r>
            <a:endParaRPr lang="en-US" b="1" u="sng" dirty="0">
              <a:solidFill>
                <a:srgbClr val="C00000"/>
              </a:solidFill>
              <a:cs typeface="Tahoma" pitchFamily="34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6324600" cy="4724400"/>
          </a:xfrm>
        </p:spPr>
        <p:txBody>
          <a:bodyPr/>
          <a:lstStyle/>
          <a:p>
            <a:pPr marL="533400" indent="-533400">
              <a:buFont typeface="Arial" pitchFamily="34" charset="0"/>
              <a:buAutoNum type="arabicPeriod"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Preparation of the patient:</a:t>
            </a:r>
          </a:p>
          <a:p>
            <a:pPr marL="533400" indent="-533400">
              <a:buFont typeface="Arial" pitchFamily="34" charset="0"/>
              <a:buNone/>
            </a:pP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marL="914400" lvl="1" indent="-457200"/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Inform the patient about the therapeutic benefits and potential risks (informed consent).</a:t>
            </a:r>
          </a:p>
          <a:p>
            <a:pPr marL="914400" lvl="1" indent="-457200"/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Intestinal preparation: Simple intestinal emptying, for better viewing and preventing injuries.	</a:t>
            </a:r>
          </a:p>
          <a:p>
            <a:pPr marL="914400" lvl="1" indent="-457200"/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Place the patient in the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lowlithotomy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position.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  <a:effectLst>
            <a:outerShdw dist="12700" dir="8100000" algn="ctr" rotWithShape="0">
              <a:schemeClr val="bg2">
                <a:alpha val="75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2.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Creation of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pneumoperitoneum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200400"/>
            <a:ext cx="8458200" cy="40386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endParaRPr lang="en-US" sz="2800" b="1"/>
          </a:p>
          <a:p>
            <a:pPr marL="838200" lvl="1" indent="-381000">
              <a:lnSpc>
                <a:spcPct val="90000"/>
              </a:lnSpc>
              <a:buFontTx/>
              <a:buAutoNum type="alphaLcPeriod"/>
            </a:pPr>
            <a:r>
              <a:rPr lang="en-US" sz="2000">
                <a:latin typeface="Arial" pitchFamily="34" charset="0"/>
              </a:rPr>
              <a:t>The abdominal wall is lifted by hand or by grasping forceps</a:t>
            </a:r>
          </a:p>
          <a:p>
            <a:pPr marL="838200" lvl="1" indent="-381000">
              <a:lnSpc>
                <a:spcPct val="90000"/>
              </a:lnSpc>
              <a:buFontTx/>
              <a:buAutoNum type="alphaLcPeriod"/>
            </a:pPr>
            <a:r>
              <a:rPr lang="en-US" sz="2000">
                <a:latin typeface="Arial" pitchFamily="34" charset="0"/>
              </a:rPr>
              <a:t>Pnemoperitoneum is created by verres needle introduced to the umbilical area (less subcutaneous and preperitoneul tissue). </a:t>
            </a:r>
          </a:p>
          <a:p>
            <a:pPr marL="838200" lvl="1" indent="-381000">
              <a:lnSpc>
                <a:spcPct val="90000"/>
              </a:lnSpc>
              <a:buFontTx/>
              <a:buAutoNum type="alphaLcPeriod"/>
            </a:pPr>
            <a:r>
              <a:rPr lang="en-US" sz="2000">
                <a:latin typeface="Arial" pitchFamily="34" charset="0"/>
              </a:rPr>
              <a:t>The needle is inserted in an oblique angle toward the uterine fundus</a:t>
            </a:r>
          </a:p>
          <a:p>
            <a:pPr marL="838200" lvl="1" indent="-381000">
              <a:lnSpc>
                <a:spcPct val="90000"/>
              </a:lnSpc>
              <a:buFontTx/>
              <a:buAutoNum type="alphaLcPeriod"/>
            </a:pPr>
            <a:r>
              <a:rPr lang="en-US" sz="2000">
                <a:latin typeface="Arial" pitchFamily="34" charset="0"/>
              </a:rPr>
              <a:t>The negative pressure will allow the underlying structures to fall away.</a:t>
            </a:r>
          </a:p>
          <a:p>
            <a:pPr marL="838200" lvl="1" indent="-381000">
              <a:lnSpc>
                <a:spcPct val="90000"/>
              </a:lnSpc>
              <a:buFontTx/>
              <a:buAutoNum type="alphaLcPeriod"/>
            </a:pPr>
            <a:r>
              <a:rPr lang="en-US" sz="2000">
                <a:latin typeface="Arial" pitchFamily="34" charset="0"/>
              </a:rPr>
              <a:t>After making sure that the needle is in correct position, air flow can be increased to 2.5 liters per minute till a pressure of 15mmHg</a:t>
            </a:r>
            <a:endParaRPr lang="en-US" sz="2400" b="1"/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endParaRPr lang="en-US" sz="2400" b="1"/>
          </a:p>
        </p:txBody>
      </p:sp>
      <p:pic>
        <p:nvPicPr>
          <p:cNvPr id="71687" name="Picture 7" descr="image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19200"/>
            <a:ext cx="2971800" cy="2228850"/>
          </a:xfrm>
          <a:prstGeom prst="rect">
            <a:avLst/>
          </a:prstGeom>
          <a:noFill/>
        </p:spPr>
      </p:pic>
      <p:pic>
        <p:nvPicPr>
          <p:cNvPr id="71688" name="Picture 8" descr="image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9200"/>
            <a:ext cx="29718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2700" dir="81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 algn="l"/>
            <a:r>
              <a:rPr lang="en-US" sz="3600" dirty="0"/>
              <a:t>3. </a:t>
            </a:r>
            <a:r>
              <a:rPr lang="en-US" sz="3600" dirty="0" err="1">
                <a:solidFill>
                  <a:srgbClr val="C00000"/>
                </a:solidFill>
              </a:rPr>
              <a:t>Trocar</a:t>
            </a:r>
            <a:r>
              <a:rPr lang="en-US" sz="3600" dirty="0">
                <a:solidFill>
                  <a:srgbClr val="C00000"/>
                </a:solidFill>
              </a:rPr>
              <a:t> introduction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4267200" cy="44958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endParaRPr lang="en-US" sz="4000" b="1"/>
          </a:p>
          <a:p>
            <a:pPr marL="838200" lvl="1" indent="-381000">
              <a:buFontTx/>
              <a:buAutoNum type="alphaLcPeriod"/>
            </a:pPr>
            <a:r>
              <a:rPr lang="en-US" sz="2000">
                <a:latin typeface="Arial" pitchFamily="34" charset="0"/>
              </a:rPr>
              <a:t>Once the intra-abdominal pressure reaches 15 mmHg the main trocar is introduced after removal of veress needle.</a:t>
            </a:r>
          </a:p>
          <a:p>
            <a:pPr marL="838200" lvl="1" indent="-381000">
              <a:buFontTx/>
              <a:buNone/>
            </a:pPr>
            <a:endParaRPr lang="en-US" sz="2000">
              <a:latin typeface="Arial" pitchFamily="34" charset="0"/>
            </a:endParaRPr>
          </a:p>
          <a:p>
            <a:pPr marL="838200" lvl="1" indent="-381000">
              <a:buFontTx/>
              <a:buNone/>
            </a:pPr>
            <a:r>
              <a:rPr lang="en-US" sz="2000">
                <a:latin typeface="Arial" pitchFamily="34" charset="0"/>
              </a:rPr>
              <a:t>b.	The position of the trocar must be verified by inserting the laparoscope and viewing the pelvic cavity.</a:t>
            </a:r>
            <a:endParaRPr lang="en-US" b="1"/>
          </a:p>
          <a:p>
            <a:pPr marL="838200" lvl="1" indent="-381000">
              <a:buFontTx/>
              <a:buAutoNum type="alphaLcPeriod"/>
            </a:pPr>
            <a:endParaRPr lang="en-US" sz="2400" b="1"/>
          </a:p>
        </p:txBody>
      </p:sp>
      <p:pic>
        <p:nvPicPr>
          <p:cNvPr id="72709" name="Picture 5" descr="troca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932238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2232025"/>
            <a:ext cx="7772400" cy="3736975"/>
          </a:xfrm>
          <a:noFill/>
          <a:ln/>
          <a:effectLst>
            <a:outerShdw dist="12700" dir="8100000" algn="ctr" rotWithShape="0">
              <a:schemeClr val="bg2">
                <a:alpha val="75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3600" b="1" dirty="0">
                <a:latin typeface="Footlight MT Light" pitchFamily="18" charset="0"/>
              </a:rPr>
              <a:t>Endoscopy in </a:t>
            </a:r>
            <a:r>
              <a:rPr lang="en-US" sz="3600" b="1" dirty="0" err="1" smtClean="0">
                <a:latin typeface="Footlight MT Light" pitchFamily="18" charset="0"/>
              </a:rPr>
              <a:t>gynaecology</a:t>
            </a:r>
            <a:r>
              <a:rPr lang="en-US" sz="3600" b="1" dirty="0" smtClean="0">
                <a:latin typeface="Footlight MT Light" pitchFamily="18" charset="0"/>
              </a:rPr>
              <a:t> has</a:t>
            </a:r>
            <a:endParaRPr lang="en-US" sz="3600" b="1" dirty="0">
              <a:latin typeface="Footlight MT Light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b="1" dirty="0">
              <a:latin typeface="Footlight MT Light" pitchFamily="18" charset="0"/>
            </a:endParaRPr>
          </a:p>
          <a:p>
            <a:pPr lvl="4"/>
            <a:r>
              <a:rPr lang="en-US" sz="3600" b="1" dirty="0">
                <a:latin typeface="Footlight MT Light" pitchFamily="18" charset="0"/>
              </a:rPr>
              <a:t>Laparoscopy</a:t>
            </a:r>
          </a:p>
          <a:p>
            <a:pPr lvl="4"/>
            <a:r>
              <a:rPr lang="en-US" sz="3600" b="1" dirty="0">
                <a:latin typeface="Footlight MT Light" pitchFamily="18" charset="0"/>
              </a:rPr>
              <a:t>Hysteroscopy. 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Footlight MT Light" pitchFamily="18" charset="0"/>
              </a:rPr>
              <a:t>Gynecological Endoscopy</a:t>
            </a:r>
            <a:endParaRPr lang="en-GB" dirty="0">
              <a:solidFill>
                <a:srgbClr val="FF0000"/>
              </a:solidFill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2700" dir="81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 algn="l"/>
            <a:r>
              <a:rPr lang="en-US" sz="3600" dirty="0"/>
              <a:t>4. </a:t>
            </a:r>
            <a:r>
              <a:rPr lang="en-US" sz="3600" dirty="0">
                <a:solidFill>
                  <a:srgbClr val="C00000"/>
                </a:solidFill>
              </a:rPr>
              <a:t>Viewing the peritoneal cavity: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72400" cy="3733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US" sz="2000" b="1"/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800">
                <a:latin typeface="Arial" pitchFamily="34" charset="0"/>
              </a:rPr>
              <a:t>A.	The omentum, bowel and bifurcation of pelvic vessels should be evaluated to avoid injuries caused during the introduction of Verres needle or trocar.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endParaRPr lang="en-US" sz="1800">
              <a:latin typeface="Arial" pitchFamily="34" charset="0"/>
            </a:endParaRPr>
          </a:p>
          <a:p>
            <a:pPr marL="914400" lvl="1" indent="-457200">
              <a:lnSpc>
                <a:spcPct val="90000"/>
              </a:lnSpc>
              <a:buFont typeface="Arial" pitchFamily="34" charset="0"/>
              <a:buAutoNum type="alphaUcPeriod" startAt="2"/>
            </a:pPr>
            <a:r>
              <a:rPr lang="en-US" sz="1800">
                <a:latin typeface="Arial" pitchFamily="34" charset="0"/>
              </a:rPr>
              <a:t>The site of introduction of other 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None/>
            </a:pPr>
            <a:r>
              <a:rPr lang="en-US" sz="1800">
                <a:latin typeface="Arial" pitchFamily="34" charset="0"/>
              </a:rPr>
              <a:t>	trocars should be verified by finger 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None/>
            </a:pPr>
            <a:r>
              <a:rPr lang="en-US" sz="1800">
                <a:latin typeface="Arial" pitchFamily="34" charset="0"/>
              </a:rPr>
              <a:t>	palpation and transillumination of 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None/>
            </a:pPr>
            <a:r>
              <a:rPr lang="en-US" sz="1800">
                <a:latin typeface="Arial" pitchFamily="34" charset="0"/>
              </a:rPr>
              <a:t>	abdominal wall to avoid injury to 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None/>
            </a:pPr>
            <a:r>
              <a:rPr lang="en-US" sz="1800">
                <a:latin typeface="Arial" pitchFamily="34" charset="0"/>
              </a:rPr>
              <a:t>	epigastric vessels.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endParaRPr lang="en-US" sz="1800">
              <a:latin typeface="Arial" pitchFamily="34" charset="0"/>
            </a:endParaRP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800">
                <a:latin typeface="Arial" pitchFamily="34" charset="0"/>
              </a:rPr>
              <a:t>C.	Identify if there is any bleeding</a:t>
            </a:r>
            <a:endParaRPr lang="en-US" sz="2000" b="1"/>
          </a:p>
        </p:txBody>
      </p:sp>
      <p:pic>
        <p:nvPicPr>
          <p:cNvPr id="73732" name="Picture 4" descr="Laparoscopy-draw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288" y="2895600"/>
            <a:ext cx="3106737" cy="340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7086600" cy="5715000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5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After the procedure 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5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CO</a:t>
            </a:r>
            <a:r>
              <a:rPr 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2 </a:t>
            </a:r>
            <a:r>
              <a:rPr lang="en-US" sz="25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gas must be 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5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evacuated completely 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5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to reduce post-operative 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5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pain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sz="25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5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In operative procedures</a:t>
            </a:r>
            <a:r>
              <a:rPr lang="en-US" sz="25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: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5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	- 1 or 2 bottles of Ringer’s lactate are used to wash the peritoneal cavity after laparoscopy.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5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	</a:t>
            </a:r>
            <a:r>
              <a:rPr lang="en-US" sz="25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</a:t>
            </a:r>
            <a:endParaRPr lang="en-US" sz="25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lnSpc>
                <a:spcPct val="90000"/>
              </a:lnSpc>
            </a:pP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71013" name="Picture 1029" descr="get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762000"/>
            <a:ext cx="3497263" cy="2509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3886200" cy="1143000"/>
          </a:xfrm>
          <a:noFill/>
          <a:ln/>
          <a:effectLst>
            <a:outerShdw dist="12700" dir="81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ahoma" pitchFamily="34" charset="0"/>
              </a:rPr>
              <a:t>Indications</a:t>
            </a:r>
            <a:endParaRPr lang="en-US" b="1" u="sng" dirty="0">
              <a:solidFill>
                <a:srgbClr val="C00000"/>
              </a:solidFill>
              <a:cs typeface="Tahoma" pitchFamily="34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696200" cy="4038600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None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pitchFamily="18" charset="0"/>
              </a:rPr>
              <a:t>Used as a diagnostic tool</a:t>
            </a:r>
          </a:p>
          <a:p>
            <a:pPr marL="457200" indent="-457200">
              <a:buFont typeface="Wingdings" pitchFamily="2" charset="2"/>
              <a:buNone/>
            </a:pP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Footlight MT Light" pitchFamily="18" charset="0"/>
            </a:endParaRPr>
          </a:p>
          <a:p>
            <a:pPr marL="838200" lvl="1" indent="-381000"/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pitchFamily="18" charset="0"/>
              </a:rPr>
              <a:t>Infertility: status of the fallopian tube (morphology and functionality) and any pathological condition e.g. adhesions.</a:t>
            </a:r>
          </a:p>
          <a:p>
            <a:pPr marL="838200" lvl="1" indent="-381000"/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pitchFamily="18" charset="0"/>
              </a:rPr>
              <a:t>Ovarian cysts or tumors.</a:t>
            </a:r>
          </a:p>
          <a:p>
            <a:pPr marL="838200" lvl="1" indent="-381000"/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pitchFamily="18" charset="0"/>
              </a:rPr>
              <a:t>Ectopic pregnancy.</a:t>
            </a:r>
          </a:p>
          <a:p>
            <a:pPr marL="838200" lvl="1" indent="-381000"/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pitchFamily="18" charset="0"/>
              </a:rPr>
              <a:t>PID: tubal abscess or adhesions.</a:t>
            </a:r>
          </a:p>
          <a:p>
            <a:pPr marL="838200" lvl="1" indent="-381000"/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pitchFamily="18" charset="0"/>
              </a:rPr>
              <a:t>Endometriosis: define the sites of  implants and endometrial cysts.</a:t>
            </a:r>
            <a:endParaRPr lang="en-US" sz="2800" b="1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925" y="465138"/>
            <a:ext cx="3833813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800600" y="998538"/>
            <a:ext cx="4032250" cy="2649537"/>
          </a:xfrm>
          <a:noFill/>
          <a:ln/>
        </p:spPr>
        <p:txBody>
          <a:bodyPr lIns="92075" tIns="46038" rIns="92075" bIns="46038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800" dirty="0"/>
              <a:t>Diagnostic Laparoscopy</a:t>
            </a:r>
            <a:br>
              <a:rPr lang="en-US" sz="4800" dirty="0"/>
            </a:br>
            <a:r>
              <a:rPr lang="en-US" sz="4800" dirty="0"/>
              <a:t>for </a:t>
            </a:r>
            <a:r>
              <a:rPr lang="en-US" sz="4800" dirty="0" smtClean="0"/>
              <a:t>Gynecological Pelvic </a:t>
            </a:r>
            <a:r>
              <a:rPr lang="en-US" sz="4800" dirty="0"/>
              <a:t>Disorders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6705600" y="152400"/>
            <a:ext cx="1792288" cy="576263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pic>
        <p:nvPicPr>
          <p:cNvPr id="10241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80975"/>
            <a:ext cx="536575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1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2188" y="188913"/>
            <a:ext cx="544512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13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9088" y="209550"/>
            <a:ext cx="515937" cy="5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1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3788" y="768350"/>
            <a:ext cx="322103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9553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246063" y="550863"/>
            <a:ext cx="50927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50800" indent="-5080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Gynecologic Disorders: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152400" y="1295400"/>
            <a:ext cx="4203700" cy="514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4300" lvl="1" eaLnBrk="0" hangingPunct="0">
              <a:lnSpc>
                <a:spcPct val="110000"/>
              </a:lnSpc>
              <a:spcBef>
                <a:spcPct val="20000"/>
              </a:spcBef>
              <a:buClr>
                <a:srgbClr val="FF0519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 Chronic pelvic pain</a:t>
            </a:r>
          </a:p>
          <a:p>
            <a:pPr marL="114300" lvl="1" eaLnBrk="0" hangingPunct="0">
              <a:lnSpc>
                <a:spcPct val="110000"/>
              </a:lnSpc>
              <a:spcBef>
                <a:spcPct val="20000"/>
              </a:spcBef>
              <a:buClr>
                <a:srgbClr val="FF0519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 Ectopic pregnancy</a:t>
            </a:r>
          </a:p>
          <a:p>
            <a:pPr marL="114300" lvl="1" eaLnBrk="0" hangingPunct="0">
              <a:lnSpc>
                <a:spcPct val="110000"/>
              </a:lnSpc>
              <a:spcBef>
                <a:spcPct val="20000"/>
              </a:spcBef>
              <a:buClr>
                <a:srgbClr val="FF0519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 Pelvic inflammatory disease</a:t>
            </a:r>
          </a:p>
          <a:p>
            <a:pPr marL="114300" lvl="1" eaLnBrk="0" hangingPunct="0">
              <a:lnSpc>
                <a:spcPct val="110000"/>
              </a:lnSpc>
              <a:spcBef>
                <a:spcPct val="20000"/>
              </a:spcBef>
              <a:buClr>
                <a:srgbClr val="FF0519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 Endometriosis</a:t>
            </a:r>
          </a:p>
          <a:p>
            <a:pPr marL="114300" lvl="1" eaLnBrk="0" hangingPunct="0">
              <a:lnSpc>
                <a:spcPct val="110000"/>
              </a:lnSpc>
              <a:spcBef>
                <a:spcPct val="20000"/>
              </a:spcBef>
              <a:buClr>
                <a:srgbClr val="FF0519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 Adhesions</a:t>
            </a:r>
          </a:p>
          <a:p>
            <a:pPr marL="114300" lvl="1" eaLnBrk="0" hangingPunct="0">
              <a:lnSpc>
                <a:spcPct val="110000"/>
              </a:lnSpc>
              <a:spcBef>
                <a:spcPct val="20000"/>
              </a:spcBef>
              <a:buClr>
                <a:srgbClr val="FF0519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 Ovary: cysts, torsion</a:t>
            </a:r>
          </a:p>
          <a:p>
            <a:pPr marL="114300" lvl="1" eaLnBrk="0" hangingPunct="0">
              <a:lnSpc>
                <a:spcPct val="110000"/>
              </a:lnSpc>
              <a:spcBef>
                <a:spcPct val="20000"/>
              </a:spcBef>
              <a:buClr>
                <a:srgbClr val="FF0519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 Fallopian tube: torsion,</a:t>
            </a:r>
          </a:p>
          <a:p>
            <a:pPr marL="114300" lvl="1" eaLnBrk="0" hangingPunct="0">
              <a:lnSpc>
                <a:spcPct val="110000"/>
              </a:lnSpc>
              <a:spcBef>
                <a:spcPct val="20000"/>
              </a:spcBef>
              <a:buClr>
                <a:srgbClr val="FF0519"/>
              </a:buClr>
              <a:buFont typeface="Wingdings" pitchFamily="2" charset="2"/>
              <a:buNone/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   salpingitis</a:t>
            </a:r>
          </a:p>
          <a:p>
            <a:pPr marL="114300" lvl="1" eaLnBrk="0" hangingPunct="0">
              <a:lnSpc>
                <a:spcPct val="110000"/>
              </a:lnSpc>
              <a:spcBef>
                <a:spcPct val="20000"/>
              </a:spcBef>
              <a:buClr>
                <a:srgbClr val="FF0519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 Uterus: fibroid, leiomyomata</a:t>
            </a:r>
          </a:p>
          <a:p>
            <a:pPr marL="114300" lvl="1" eaLnBrk="0" hangingPunct="0">
              <a:lnSpc>
                <a:spcPct val="110000"/>
              </a:lnSpc>
              <a:spcBef>
                <a:spcPct val="20000"/>
              </a:spcBef>
              <a:buClr>
                <a:srgbClr val="FF0519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 Pelvic congestion syndrome</a:t>
            </a:r>
          </a:p>
          <a:p>
            <a:pPr marL="114300" lvl="1" eaLnBrk="0" hangingPunct="0">
              <a:lnSpc>
                <a:spcPct val="110000"/>
              </a:lnSpc>
              <a:spcBef>
                <a:spcPct val="20000"/>
              </a:spcBef>
              <a:buClr>
                <a:srgbClr val="FF0519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 Infertility</a:t>
            </a:r>
          </a:p>
        </p:txBody>
      </p:sp>
      <p:sp>
        <p:nvSpPr>
          <p:cNvPr id="249860" name="Line 4"/>
          <p:cNvSpPr>
            <a:spLocks noChangeShapeType="1"/>
          </p:cNvSpPr>
          <p:nvPr/>
        </p:nvSpPr>
        <p:spPr bwMode="auto">
          <a:xfrm>
            <a:off x="0" y="1290638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pic>
        <p:nvPicPr>
          <p:cNvPr id="2498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8550" y="1809750"/>
            <a:ext cx="33813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98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792288"/>
            <a:ext cx="3516313" cy="320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025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50839" y="1354138"/>
            <a:ext cx="7878762" cy="43608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latin typeface="Footlight MT Light" pitchFamily="18" charset="0"/>
              </a:rPr>
              <a:t>&gt; 40% of </a:t>
            </a:r>
            <a:r>
              <a:rPr lang="en-US" sz="2800" dirty="0" err="1">
                <a:latin typeface="Footlight MT Light" pitchFamily="18" charset="0"/>
              </a:rPr>
              <a:t>gynaecological</a:t>
            </a:r>
            <a:r>
              <a:rPr lang="en-US" sz="2800" dirty="0">
                <a:latin typeface="Footlight MT Light" pitchFamily="18" charset="0"/>
              </a:rPr>
              <a:t> diagnostic laparoscopies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 dirty="0">
                <a:latin typeface="Footlight MT Light" pitchFamily="18" charset="0"/>
              </a:rPr>
              <a:t>	are done for CPP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800" dirty="0">
              <a:latin typeface="Footlight MT Light" pitchFamily="18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800" dirty="0">
              <a:latin typeface="Footlight MT Light" pitchFamily="18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latin typeface="Footlight MT Light" pitchFamily="18" charset="0"/>
              </a:rPr>
              <a:t>A </a:t>
            </a:r>
            <a:r>
              <a:rPr lang="en-US" sz="2800" b="1" u="sng" dirty="0">
                <a:latin typeface="Footlight MT Light" pitchFamily="18" charset="0"/>
              </a:rPr>
              <a:t>negative laparoscopy </a:t>
            </a:r>
            <a:r>
              <a:rPr lang="en-US" sz="2800" dirty="0">
                <a:latin typeface="Footlight MT Light" pitchFamily="18" charset="0"/>
              </a:rPr>
              <a:t>is not synonymous with no diagnosis or no disease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800" dirty="0">
              <a:latin typeface="Footlight MT Light" pitchFamily="18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latin typeface="Footlight MT Light" pitchFamily="18" charset="0"/>
              </a:rPr>
              <a:t>A meticulously performed </a:t>
            </a:r>
            <a:r>
              <a:rPr lang="en-US" sz="2800" b="1" u="sng" dirty="0">
                <a:latin typeface="Footlight MT Light" pitchFamily="18" charset="0"/>
              </a:rPr>
              <a:t>negative laparoscopy</a:t>
            </a:r>
            <a:r>
              <a:rPr lang="en-US" sz="2800" dirty="0">
                <a:latin typeface="Footlight MT Light" pitchFamily="18" charset="0"/>
              </a:rPr>
              <a:t> means that a woman does not have endometriosis-associated or adhesion-associated pain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699125"/>
            <a:ext cx="8229600" cy="750888"/>
          </a:xfrm>
        </p:spPr>
        <p:txBody>
          <a:bodyPr/>
          <a:lstStyle/>
          <a:p>
            <a:pPr algn="l"/>
            <a:endParaRPr lang="en-US" sz="1400" dirty="0">
              <a:solidFill>
                <a:srgbClr val="66CCFF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09600" y="401638"/>
            <a:ext cx="381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Chronic Pelvic Pain</a:t>
            </a:r>
          </a:p>
        </p:txBody>
      </p:sp>
    </p:spTree>
    <p:extLst>
      <p:ext uri="{BB962C8B-B14F-4D97-AF65-F5344CB8AC3E}">
        <p14:creationId xmlns:p14="http://schemas.microsoft.com/office/powerpoint/2010/main" xmlns="" val="34421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271463" y="557213"/>
            <a:ext cx="6953250" cy="43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4300" lvl="1" eaLnBrk="0" hangingPunct="0">
              <a:lnSpc>
                <a:spcPct val="110000"/>
              </a:lnSpc>
              <a:spcBef>
                <a:spcPct val="20000"/>
              </a:spcBef>
              <a:buClr>
                <a:srgbClr val="FF0519"/>
              </a:buClr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Ectopic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pregnancy</a:t>
            </a:r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8575"/>
            <a:ext cx="5715008" cy="527369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Footlight MT Light" pitchFamily="18" charset="0"/>
              </a:rPr>
              <a:t>Laparoscopy should be regarded as a therapeutic rather than diagnostic tool for suspected ectopic pregnancy.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>
              <a:latin typeface="Footlight MT Light" pitchFamily="18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err="1">
                <a:latin typeface="Footlight MT Light" pitchFamily="18" charset="0"/>
              </a:rPr>
              <a:t>Transvaginal</a:t>
            </a:r>
            <a:r>
              <a:rPr lang="en-US" sz="2400" dirty="0">
                <a:latin typeface="Footlight MT Light" pitchFamily="18" charset="0"/>
              </a:rPr>
              <a:t> ultrasound has replaced laparoscopy for diagnosis of ectopic pregnancy.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>
              <a:latin typeface="Footlight MT Light" pitchFamily="18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Footlight MT Light" pitchFamily="18" charset="0"/>
              </a:rPr>
              <a:t>Laparoscopy has diagnostic role if probable tubal pregnancy or diagnosis in doubt.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>
              <a:latin typeface="Footlight MT Light" pitchFamily="18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Footlight MT Light" pitchFamily="18" charset="0"/>
              </a:rPr>
              <a:t>Large </a:t>
            </a:r>
            <a:r>
              <a:rPr lang="en-US" sz="2400" dirty="0" err="1" smtClean="0">
                <a:latin typeface="Footlight MT Light" pitchFamily="18" charset="0"/>
              </a:rPr>
              <a:t>randomisd</a:t>
            </a:r>
            <a:r>
              <a:rPr lang="en-US" sz="2400" smtClean="0">
                <a:latin typeface="Footlight MT Light" pitchFamily="18" charset="0"/>
              </a:rPr>
              <a:t> controlled </a:t>
            </a:r>
            <a:r>
              <a:rPr lang="en-US" sz="2400" dirty="0">
                <a:latin typeface="Footlight MT Light" pitchFamily="18" charset="0"/>
              </a:rPr>
              <a:t>studies have demonstrated that &gt; </a:t>
            </a:r>
            <a:r>
              <a:rPr lang="en-US" sz="2400" b="1" dirty="0">
                <a:solidFill>
                  <a:srgbClr val="FF0000"/>
                </a:solidFill>
                <a:latin typeface="Footlight MT Light" pitchFamily="18" charset="0"/>
              </a:rPr>
              <a:t>80% </a:t>
            </a:r>
            <a:r>
              <a:rPr lang="en-US" sz="2400" dirty="0">
                <a:latin typeface="Footlight MT Light" pitchFamily="18" charset="0"/>
              </a:rPr>
              <a:t>of ectopic pregnancies can be managed </a:t>
            </a:r>
            <a:r>
              <a:rPr lang="en-US" sz="2400" dirty="0" err="1">
                <a:latin typeface="Footlight MT Light" pitchFamily="18" charset="0"/>
              </a:rPr>
              <a:t>laparoscopically</a:t>
            </a:r>
            <a:endParaRPr lang="en-US" sz="2400" dirty="0">
              <a:latin typeface="Footlight MT Light" pitchFamily="18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>
              <a:latin typeface="Footlight MT Light" pitchFamily="18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latin typeface="Footlight MT Light" pitchFamily="18" charset="0"/>
              </a:rPr>
              <a:t>The most commonly used procedures at laparoscopy are </a:t>
            </a:r>
            <a:r>
              <a:rPr lang="en-US" sz="2400" b="1" u="sng" dirty="0">
                <a:latin typeface="Footlight MT Light" pitchFamily="18" charset="0"/>
              </a:rPr>
              <a:t>salpingectomy and </a:t>
            </a:r>
            <a:r>
              <a:rPr lang="en-US" sz="2400" b="1" u="sng" dirty="0" err="1">
                <a:latin typeface="Footlight MT Light" pitchFamily="18" charset="0"/>
              </a:rPr>
              <a:t>salpingotomy</a:t>
            </a:r>
            <a:r>
              <a:rPr lang="en-US" sz="2400" b="1" u="sng" dirty="0">
                <a:latin typeface="Footlight MT Light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1095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622424"/>
            <a:ext cx="3395657" cy="323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0718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>
          <a:xfrm>
            <a:off x="295275" y="142875"/>
            <a:ext cx="5572125" cy="9715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Pelvic Inflammatory Disease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180975" y="1076325"/>
            <a:ext cx="6008688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u="sng" dirty="0">
                <a:latin typeface="Times New Roman" pitchFamily="18" charset="0"/>
              </a:rPr>
              <a:t>Clinical diagnosis of PID is often difficult </a:t>
            </a:r>
            <a:r>
              <a:rPr lang="en-US" b="1" dirty="0">
                <a:latin typeface="Times New Roman" pitchFamily="18" charset="0"/>
              </a:rPr>
              <a:t>especially when symptoms are mild, as frequently when the primary organism is </a:t>
            </a:r>
            <a:r>
              <a:rPr lang="en-US" b="1" i="1" dirty="0">
                <a:latin typeface="Times New Roman" pitchFamily="18" charset="0"/>
              </a:rPr>
              <a:t>C.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</a:rPr>
              <a:t>trachomatis.</a:t>
            </a:r>
          </a:p>
          <a:p>
            <a:endParaRPr lang="en-US" b="1" i="1" dirty="0">
              <a:latin typeface="Times New Roman" pitchFamily="18" charset="0"/>
            </a:endParaRPr>
          </a:p>
          <a:p>
            <a:endParaRPr lang="en-US" b="1" u="sng" dirty="0" smtClean="0">
              <a:latin typeface="Times New Roman" pitchFamily="18" charset="0"/>
            </a:endParaRPr>
          </a:p>
          <a:p>
            <a:endParaRPr lang="en-US" b="1" u="sng" dirty="0" smtClean="0">
              <a:latin typeface="Times New Roman" pitchFamily="18" charset="0"/>
            </a:endParaRPr>
          </a:p>
          <a:p>
            <a:r>
              <a:rPr lang="en-US" b="1" u="sng" dirty="0" smtClean="0">
                <a:latin typeface="Times New Roman" pitchFamily="18" charset="0"/>
              </a:rPr>
              <a:t>Laparoscopy </a:t>
            </a:r>
            <a:r>
              <a:rPr lang="en-US" b="1" u="sng" dirty="0">
                <a:latin typeface="Times New Roman" pitchFamily="18" charset="0"/>
              </a:rPr>
              <a:t>is the gold standard</a:t>
            </a:r>
            <a:r>
              <a:rPr lang="en-US" b="1" dirty="0">
                <a:latin typeface="Times New Roman" pitchFamily="18" charset="0"/>
              </a:rPr>
              <a:t> for the diagnosis of PID – should be used when diagnosis is uncertain, especially in young women for whom the preservation of fertility is important.</a:t>
            </a:r>
          </a:p>
          <a:p>
            <a:endParaRPr lang="en-US" b="1" dirty="0">
              <a:latin typeface="Times New Roman" pitchFamily="18" charset="0"/>
            </a:endParaRPr>
          </a:p>
          <a:p>
            <a:endParaRPr lang="en-US" b="1" dirty="0">
              <a:latin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</a:rPr>
              <a:t>Laparoscopy should be considered for patients who have </a:t>
            </a:r>
            <a:r>
              <a:rPr lang="en-US" b="1" u="sng" dirty="0">
                <a:latin typeface="Times New Roman" pitchFamily="18" charset="0"/>
              </a:rPr>
              <a:t>not responded to antibiotic therapy </a:t>
            </a:r>
            <a:r>
              <a:rPr lang="en-US" b="1" dirty="0">
                <a:latin typeface="Times New Roman" pitchFamily="18" charset="0"/>
              </a:rPr>
              <a:t>within </a:t>
            </a:r>
            <a:r>
              <a:rPr lang="en-US" b="1" i="1" dirty="0">
                <a:latin typeface="Times New Roman" pitchFamily="18" charset="0"/>
              </a:rPr>
              <a:t>48 </a:t>
            </a:r>
            <a:r>
              <a:rPr lang="en-US" b="1" dirty="0">
                <a:latin typeface="Times New Roman" pitchFamily="18" charset="0"/>
              </a:rPr>
              <a:t>to 72 hours.</a:t>
            </a:r>
          </a:p>
          <a:p>
            <a:pPr>
              <a:spcBef>
                <a:spcPct val="50000"/>
              </a:spcBef>
            </a:pPr>
            <a:endParaRPr lang="en-US" dirty="0">
              <a:latin typeface="Times New Roman" pitchFamily="18" charset="0"/>
            </a:endParaRPr>
          </a:p>
        </p:txBody>
      </p:sp>
      <p:pic>
        <p:nvPicPr>
          <p:cNvPr id="21403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4"/>
          <a:stretch>
            <a:fillRect/>
          </a:stretch>
        </p:blipFill>
        <p:spPr bwMode="auto">
          <a:xfrm>
            <a:off x="5786446" y="0"/>
            <a:ext cx="3357554" cy="274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779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74638"/>
            <a:ext cx="8229600" cy="792162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Tubo</a:t>
            </a:r>
            <a:r>
              <a:rPr lang="en-US" sz="3200" dirty="0" smtClean="0">
                <a:solidFill>
                  <a:srgbClr val="FF0000"/>
                </a:solidFill>
              </a:rPr>
              <a:t>-ovarian </a:t>
            </a:r>
            <a:r>
              <a:rPr lang="en-US" sz="3200" dirty="0">
                <a:solidFill>
                  <a:srgbClr val="FF0000"/>
                </a:solidFill>
              </a:rPr>
              <a:t>Abscess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363538" y="1450975"/>
            <a:ext cx="4876800" cy="517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Most commonly isolated pathogens from a </a:t>
            </a:r>
            <a:r>
              <a:rPr lang="en-US" b="1" dirty="0" err="1">
                <a:latin typeface="Times New Roman" pitchFamily="18" charset="0"/>
              </a:rPr>
              <a:t>tubo</a:t>
            </a:r>
            <a:r>
              <a:rPr lang="en-US" b="1" dirty="0">
                <a:latin typeface="Times New Roman" pitchFamily="18" charset="0"/>
              </a:rPr>
              <a:t>-ovarian abscess are </a:t>
            </a:r>
            <a:r>
              <a:rPr lang="en-US" b="1" u="sng" dirty="0">
                <a:latin typeface="Times New Roman" pitchFamily="18" charset="0"/>
              </a:rPr>
              <a:t>C. </a:t>
            </a:r>
            <a:r>
              <a:rPr lang="en-US" b="1" i="1" u="sng" dirty="0">
                <a:latin typeface="Times New Roman" pitchFamily="18" charset="0"/>
              </a:rPr>
              <a:t>trachomatis </a:t>
            </a:r>
            <a:r>
              <a:rPr lang="en-US" b="1" u="sng" dirty="0">
                <a:latin typeface="Times New Roman" pitchFamily="18" charset="0"/>
              </a:rPr>
              <a:t>and </a:t>
            </a:r>
            <a:r>
              <a:rPr lang="en-US" b="1" u="sng" dirty="0" err="1">
                <a:latin typeface="Times New Roman" pitchFamily="18" charset="0"/>
              </a:rPr>
              <a:t>peptostreptococci</a:t>
            </a:r>
            <a:r>
              <a:rPr lang="en-US" b="1" u="sng" dirty="0">
                <a:latin typeface="Times New Roman" pitchFamily="18" charset="0"/>
              </a:rPr>
              <a:t>.</a:t>
            </a:r>
          </a:p>
          <a:p>
            <a:endParaRPr lang="en-US" b="1" dirty="0">
              <a:latin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</a:rPr>
              <a:t>At laparoscopy the peritoneal cavity (pelvis and abdomen) is inspected carefully.</a:t>
            </a:r>
          </a:p>
          <a:p>
            <a:endParaRPr lang="en-US" b="1" dirty="0">
              <a:latin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</a:rPr>
              <a:t>The surgical steps include </a:t>
            </a:r>
            <a:r>
              <a:rPr lang="en-US" b="1" u="sng" dirty="0" err="1">
                <a:latin typeface="Times New Roman" pitchFamily="18" charset="0"/>
              </a:rPr>
              <a:t>adhesiolysis</a:t>
            </a:r>
            <a:r>
              <a:rPr lang="en-US" b="1" dirty="0">
                <a:latin typeface="Times New Roman" pitchFamily="18" charset="0"/>
              </a:rPr>
              <a:t>, </a:t>
            </a:r>
            <a:r>
              <a:rPr lang="en-US" b="1" u="sng" dirty="0">
                <a:latin typeface="Times New Roman" pitchFamily="18" charset="0"/>
              </a:rPr>
              <a:t>aspiration</a:t>
            </a:r>
            <a:r>
              <a:rPr lang="en-US" b="1" dirty="0">
                <a:latin typeface="Times New Roman" pitchFamily="18" charset="0"/>
              </a:rPr>
              <a:t> of the abscess cavity, </a:t>
            </a:r>
            <a:r>
              <a:rPr lang="en-US" b="1" u="sng" dirty="0">
                <a:latin typeface="Times New Roman" pitchFamily="18" charset="0"/>
              </a:rPr>
              <a:t>dissection </a:t>
            </a:r>
            <a:r>
              <a:rPr lang="en-US" b="1" dirty="0">
                <a:latin typeface="Times New Roman" pitchFamily="18" charset="0"/>
              </a:rPr>
              <a:t>and </a:t>
            </a:r>
            <a:r>
              <a:rPr lang="en-US" b="1" u="sng" dirty="0">
                <a:latin typeface="Times New Roman" pitchFamily="18" charset="0"/>
              </a:rPr>
              <a:t>excision </a:t>
            </a:r>
            <a:r>
              <a:rPr lang="en-US" b="1" dirty="0">
                <a:latin typeface="Times New Roman" pitchFamily="18" charset="0"/>
              </a:rPr>
              <a:t>of necrotic tissue, </a:t>
            </a:r>
            <a:r>
              <a:rPr lang="en-US" b="1" u="sng" dirty="0">
                <a:latin typeface="Times New Roman" pitchFamily="18" charset="0"/>
              </a:rPr>
              <a:t>tubal lavage</a:t>
            </a:r>
            <a:r>
              <a:rPr lang="en-US" b="1" dirty="0">
                <a:latin typeface="Times New Roman" pitchFamily="18" charset="0"/>
              </a:rPr>
              <a:t>, and </a:t>
            </a:r>
            <a:r>
              <a:rPr lang="en-US" b="1" u="sng" dirty="0">
                <a:latin typeface="Times New Roman" pitchFamily="18" charset="0"/>
              </a:rPr>
              <a:t>irrigation</a:t>
            </a:r>
            <a:r>
              <a:rPr lang="en-US" b="1" dirty="0">
                <a:latin typeface="Times New Roman" pitchFamily="18" charset="0"/>
              </a:rPr>
              <a:t> of the peritoneal cavity before completion of the procedure. </a:t>
            </a:r>
          </a:p>
          <a:p>
            <a:endParaRPr lang="en-US" b="1" dirty="0">
              <a:latin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</a:rPr>
              <a:t>Laparoscopic surgery combined with adequate </a:t>
            </a:r>
            <a:r>
              <a:rPr lang="en-US" b="1" u="sng" dirty="0">
                <a:latin typeface="Times New Roman" pitchFamily="18" charset="0"/>
              </a:rPr>
              <a:t>broad-spectrum antibiotic therapy </a:t>
            </a:r>
            <a:r>
              <a:rPr lang="en-US" b="1" dirty="0">
                <a:latin typeface="Times New Roman" pitchFamily="18" charset="0"/>
              </a:rPr>
              <a:t>has proven successful in the treatment of more than 95% of patients.</a:t>
            </a:r>
          </a:p>
          <a:p>
            <a:pPr>
              <a:spcBef>
                <a:spcPct val="50000"/>
              </a:spcBef>
            </a:pPr>
            <a:endParaRPr lang="en-US" dirty="0">
              <a:latin typeface="Times New Roman" pitchFamily="18" charset="0"/>
            </a:endParaRPr>
          </a:p>
        </p:txBody>
      </p:sp>
      <p:pic>
        <p:nvPicPr>
          <p:cNvPr id="2129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9088" y="1512888"/>
            <a:ext cx="33464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77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220663" y="658813"/>
            <a:ext cx="7219950" cy="59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14300" lvl="1" eaLnBrk="0" hangingPunct="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Endometriosis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347663" y="1476375"/>
            <a:ext cx="4732337" cy="44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Endometriosis is a histologically-</a:t>
            </a:r>
            <a:r>
              <a:rPr lang="en-US" b="1" u="sng" dirty="0">
                <a:latin typeface="Times New Roman" pitchFamily="18" charset="0"/>
              </a:rPr>
              <a:t>defined </a:t>
            </a:r>
            <a:r>
              <a:rPr lang="en-US" b="1" dirty="0">
                <a:latin typeface="Times New Roman" pitchFamily="18" charset="0"/>
              </a:rPr>
              <a:t>disease :“</a:t>
            </a:r>
            <a:r>
              <a:rPr lang="en-US" b="1" i="1" dirty="0">
                <a:latin typeface="Times New Roman" pitchFamily="18" charset="0"/>
              </a:rPr>
              <a:t>the presence of ectopic tissue which possesses the histological structure and function of the uterine mucosa</a:t>
            </a:r>
            <a:r>
              <a:rPr lang="en-US" b="1" dirty="0">
                <a:latin typeface="Times New Roman" pitchFamily="18" charset="0"/>
              </a:rPr>
              <a:t>”. </a:t>
            </a:r>
            <a:r>
              <a:rPr lang="en-US" sz="1200" b="1" dirty="0">
                <a:latin typeface="Times New Roman" pitchFamily="18" charset="0"/>
              </a:rPr>
              <a:t>( Sampson 1921)</a:t>
            </a:r>
          </a:p>
          <a:p>
            <a:r>
              <a:rPr lang="en-US" b="1" dirty="0">
                <a:latin typeface="Times New Roman" pitchFamily="18" charset="0"/>
              </a:rPr>
              <a:t> </a:t>
            </a:r>
          </a:p>
          <a:p>
            <a:r>
              <a:rPr lang="en-US" b="1" dirty="0">
                <a:latin typeface="Times New Roman" pitchFamily="18" charset="0"/>
              </a:rPr>
              <a:t>Laparoscopy has largely </a:t>
            </a:r>
            <a:r>
              <a:rPr lang="en-US" b="1" u="sng" dirty="0">
                <a:latin typeface="Times New Roman" pitchFamily="18" charset="0"/>
              </a:rPr>
              <a:t>replaced</a:t>
            </a:r>
            <a:r>
              <a:rPr lang="en-US" b="1" dirty="0">
                <a:latin typeface="Times New Roman" pitchFamily="18" charset="0"/>
              </a:rPr>
              <a:t> laparotomy as the diagnostic procedure for any patient suspected of having endometriosis.</a:t>
            </a:r>
          </a:p>
          <a:p>
            <a:endParaRPr lang="en-US" b="1" dirty="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b="1" dirty="0">
                <a:latin typeface="Times New Roman" pitchFamily="18" charset="0"/>
              </a:rPr>
              <a:t>Based on visual appearance endometriosis are </a:t>
            </a:r>
            <a:r>
              <a:rPr lang="en-US" b="1" u="sng" dirty="0">
                <a:latin typeface="Times New Roman" pitchFamily="18" charset="0"/>
              </a:rPr>
              <a:t>classified as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atypical</a:t>
            </a:r>
            <a:r>
              <a:rPr lang="en-US" b="1" dirty="0">
                <a:latin typeface="Times New Roman" pitchFamily="18" charset="0"/>
              </a:rPr>
              <a:t> (red, yellow, white or clear) or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typical</a:t>
            </a:r>
            <a:r>
              <a:rPr lang="en-US" b="1" dirty="0">
                <a:latin typeface="Times New Roman" pitchFamily="18" charset="0"/>
              </a:rPr>
              <a:t> (black-brown, black or puckered black stellate) lesions.</a:t>
            </a:r>
          </a:p>
          <a:p>
            <a:endParaRPr lang="en-US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Times New Roman" pitchFamily="18" charset="0"/>
            </a:endParaRPr>
          </a:p>
        </p:txBody>
      </p:sp>
      <p:pic>
        <p:nvPicPr>
          <p:cNvPr id="1106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587500"/>
            <a:ext cx="3067050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3141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1027"/>
          <p:cNvSpPr>
            <a:spLocks noGrp="1" noChangeArrowheads="1"/>
          </p:cNvSpPr>
          <p:nvPr>
            <p:ph idx="1"/>
          </p:nvPr>
        </p:nvSpPr>
        <p:spPr>
          <a:xfrm>
            <a:off x="1524000" y="1428736"/>
            <a:ext cx="5715000" cy="3324239"/>
          </a:xfrm>
          <a:noFill/>
          <a:ln/>
          <a:effectLst>
            <a:outerShdw dist="12700" dir="8100000" algn="ctr" rotWithShape="0">
              <a:schemeClr val="bg2">
                <a:alpha val="75000"/>
              </a:schemeClr>
            </a:outerShdw>
          </a:effectLst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Footlight MT Light" pitchFamily="18" charset="0"/>
              </a:rPr>
              <a:t>Outline:</a:t>
            </a:r>
            <a:endParaRPr lang="en-US" sz="3200" b="1" dirty="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200" b="1" dirty="0">
              <a:latin typeface="Footlight MT Light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sz="3200" b="1" dirty="0">
                <a:latin typeface="Footlight MT Light" pitchFamily="18" charset="0"/>
              </a:rPr>
              <a:t>Definition</a:t>
            </a:r>
          </a:p>
          <a:p>
            <a:pPr lvl="2">
              <a:lnSpc>
                <a:spcPct val="90000"/>
              </a:lnSpc>
            </a:pPr>
            <a:r>
              <a:rPr lang="en-US" sz="3200" b="1" dirty="0">
                <a:latin typeface="Footlight MT Light" pitchFamily="18" charset="0"/>
              </a:rPr>
              <a:t>Instruments </a:t>
            </a:r>
          </a:p>
          <a:p>
            <a:pPr lvl="2">
              <a:lnSpc>
                <a:spcPct val="90000"/>
              </a:lnSpc>
            </a:pPr>
            <a:r>
              <a:rPr lang="en-US" sz="3200" b="1" dirty="0">
                <a:latin typeface="Footlight MT Light" pitchFamily="18" charset="0"/>
              </a:rPr>
              <a:t>The Procedures</a:t>
            </a:r>
          </a:p>
          <a:p>
            <a:pPr lvl="2">
              <a:lnSpc>
                <a:spcPct val="90000"/>
              </a:lnSpc>
            </a:pPr>
            <a:r>
              <a:rPr lang="en-US" sz="3200" b="1" dirty="0">
                <a:latin typeface="Footlight MT Light" pitchFamily="18" charset="0"/>
              </a:rPr>
              <a:t>Indications and contraindications</a:t>
            </a:r>
          </a:p>
          <a:p>
            <a:pPr lvl="2">
              <a:lnSpc>
                <a:spcPct val="90000"/>
              </a:lnSpc>
            </a:pPr>
            <a:r>
              <a:rPr lang="en-US" sz="3200" b="1" dirty="0">
                <a:latin typeface="Footlight MT Light" pitchFamily="18" charset="0"/>
              </a:rPr>
              <a:t>Complications </a:t>
            </a:r>
          </a:p>
        </p:txBody>
      </p:sp>
      <p:sp>
        <p:nvSpPr>
          <p:cNvPr id="11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LAPAROSCOPY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17513" y="6113463"/>
            <a:ext cx="8537575" cy="630237"/>
          </a:xfrm>
        </p:spPr>
        <p:txBody>
          <a:bodyPr/>
          <a:lstStyle/>
          <a:p>
            <a:pPr algn="l">
              <a:lnSpc>
                <a:spcPct val="90000"/>
              </a:lnSpc>
            </a:pPr>
            <a:endParaRPr lang="en-US" sz="1400" dirty="0">
              <a:solidFill>
                <a:srgbClr val="66CCFF"/>
              </a:solidFill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 rot="10800000" flipV="1">
            <a:off x="1597025" y="782638"/>
            <a:ext cx="2725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latin typeface="Times New Roman" pitchFamily="18" charset="0"/>
              </a:rPr>
              <a:t>Brownish lesion on the ovary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413250" y="631825"/>
            <a:ext cx="34623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Times New Roman" pitchFamily="18" charset="0"/>
              </a:rPr>
              <a:t>White fibrotic lesion on the </a:t>
            </a:r>
            <a:r>
              <a:rPr lang="en-US" sz="1400" b="1" dirty="0" err="1">
                <a:latin typeface="Times New Roman" pitchFamily="18" charset="0"/>
              </a:rPr>
              <a:t>uterosacral</a:t>
            </a:r>
            <a:r>
              <a:rPr lang="en-US" sz="1400" b="1" dirty="0">
                <a:latin typeface="Times New Roman" pitchFamily="18" charset="0"/>
              </a:rPr>
              <a:t> ligament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603375" y="5664200"/>
            <a:ext cx="30003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Times New Roman" pitchFamily="18" charset="0"/>
              </a:rPr>
              <a:t>Peritoneal pocket of endometriosis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573588" y="5653088"/>
            <a:ext cx="29400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Times New Roman" pitchFamily="18" charset="0"/>
              </a:rPr>
              <a:t>Red stellate lesions in the cul-de-sac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723900" y="161925"/>
            <a:ext cx="80010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Endometriosis presents with a variety of appearances that may make visual diagnosis difficult and inaccurate.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2900" y="1114425"/>
            <a:ext cx="58420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15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341313" y="6064250"/>
            <a:ext cx="8229600" cy="590550"/>
          </a:xfrm>
        </p:spPr>
        <p:txBody>
          <a:bodyPr/>
          <a:lstStyle/>
          <a:p>
            <a:pPr algn="l"/>
            <a:endParaRPr lang="en-US" sz="1400" dirty="0">
              <a:solidFill>
                <a:srgbClr val="66CCFF"/>
              </a:solidFill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12825"/>
            <a:ext cx="4533900" cy="4525963"/>
          </a:xfrm>
        </p:spPr>
        <p:txBody>
          <a:bodyPr>
            <a:normAutofit lnSpcReduction="10000"/>
          </a:bodyPr>
          <a:lstStyle/>
          <a:p>
            <a:pPr marL="233363" indent="-233363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/>
              <a:t>Laparoscopic evaluation requires detailed </a:t>
            </a:r>
            <a:r>
              <a:rPr lang="en-US" sz="1800" u="sng" dirty="0"/>
              <a:t>visualization of all sites of endometriosis</a:t>
            </a:r>
            <a:r>
              <a:rPr lang="en-US" sz="1800" dirty="0"/>
              <a:t>:</a:t>
            </a:r>
          </a:p>
          <a:p>
            <a:pPr marL="233363" indent="-233363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endParaRPr lang="en-US" sz="1800" dirty="0"/>
          </a:p>
          <a:p>
            <a:pPr marL="233363" indent="-233363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1800" dirty="0"/>
          </a:p>
          <a:p>
            <a:pPr marL="233363" indent="-233363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1800" dirty="0"/>
          </a:p>
          <a:p>
            <a:pPr marL="233363" indent="-233363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1800" dirty="0"/>
          </a:p>
          <a:p>
            <a:pPr marL="233363" indent="-233363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endParaRPr lang="en-US" sz="1800" dirty="0"/>
          </a:p>
          <a:p>
            <a:pPr marL="233363" indent="-233363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1800" dirty="0"/>
          </a:p>
          <a:p>
            <a:pPr marL="233363" indent="-233363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1800" dirty="0"/>
          </a:p>
          <a:p>
            <a:pPr marL="233363" indent="-233363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/>
              <a:t>A study of 716 women with endometriosis found these </a:t>
            </a:r>
            <a:r>
              <a:rPr lang="en-US" sz="1800" u="sng" dirty="0"/>
              <a:t>anatomical distributions</a:t>
            </a:r>
            <a:r>
              <a:rPr lang="en-US" sz="1800" dirty="0"/>
              <a:t>: </a:t>
            </a:r>
          </a:p>
          <a:p>
            <a:pPr marL="233363" indent="-233363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1800" dirty="0"/>
              <a:t>	cul-de-sac and </a:t>
            </a:r>
            <a:r>
              <a:rPr lang="en-US" sz="1800" dirty="0" err="1"/>
              <a:t>uterosacrals</a:t>
            </a:r>
            <a:r>
              <a:rPr lang="en-US" sz="1800" dirty="0"/>
              <a:t> ( 69%) </a:t>
            </a:r>
          </a:p>
          <a:p>
            <a:pPr marL="233363" indent="-233363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1800" dirty="0"/>
              <a:t>	ovaries ( 45%) ovarian fossae ( 33%)</a:t>
            </a:r>
          </a:p>
          <a:p>
            <a:pPr marL="233363" indent="-233363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1800" dirty="0"/>
              <a:t>	and </a:t>
            </a:r>
            <a:r>
              <a:rPr lang="en-US" sz="1800" dirty="0" err="1"/>
              <a:t>uterovesical</a:t>
            </a:r>
            <a:r>
              <a:rPr lang="en-US" sz="1800" dirty="0"/>
              <a:t> fold ( 24% )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808538" y="4794250"/>
            <a:ext cx="3960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Times New Roman" pitchFamily="18" charset="0"/>
              </a:rPr>
              <a:t>Chocolate fluid from needle puncture of a suspected occult endometrioma.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482600" y="276225"/>
            <a:ext cx="8145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Endometriosis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241300" y="1749425"/>
            <a:ext cx="2009775" cy="164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ovaries (all surfaces)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ovarian fossae                                                              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pelvic peritoneum (cul-de-sac,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periureteral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, bladder peritoneum)</a:t>
            </a:r>
          </a:p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428860" y="1785926"/>
            <a:ext cx="20717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uterine ligaments             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sigmoid colon appendix 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fallopian tubes </a:t>
            </a:r>
            <a:r>
              <a:rPr lang="en-US" sz="1600" b="1" dirty="0" err="1">
                <a:solidFill>
                  <a:schemeClr val="accent1"/>
                </a:solidFill>
                <a:latin typeface="Times New Roman" pitchFamily="18" charset="0"/>
              </a:rPr>
              <a:t>rectovaginal</a:t>
            </a: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</a:rPr>
              <a:t> septum</a:t>
            </a:r>
          </a:p>
        </p:txBody>
      </p:sp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" t="990"/>
          <a:stretch>
            <a:fillRect/>
          </a:stretch>
        </p:blipFill>
        <p:spPr bwMode="auto">
          <a:xfrm>
            <a:off x="4999038" y="1233488"/>
            <a:ext cx="3530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502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293688" y="661988"/>
            <a:ext cx="57023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50800" indent="-5080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Adhesions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361950" y="1611313"/>
            <a:ext cx="54864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</a:rPr>
              <a:t>Pre-operative </a:t>
            </a:r>
            <a:r>
              <a:rPr lang="en-US" sz="2000" b="1" u="sng" dirty="0">
                <a:latin typeface="Times New Roman" pitchFamily="18" charset="0"/>
              </a:rPr>
              <a:t>history</a:t>
            </a:r>
            <a:r>
              <a:rPr lang="en-US" sz="2000" b="1" dirty="0">
                <a:latin typeface="Times New Roman" pitchFamily="18" charset="0"/>
              </a:rPr>
              <a:t> of PID, endometriosis, perforated appendix, prior surgery or inflammatory bowel disease. </a:t>
            </a:r>
          </a:p>
          <a:p>
            <a:endParaRPr lang="en-US" sz="2000" b="1" dirty="0">
              <a:latin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</a:rPr>
              <a:t>Presently the only definitive way to diagnose adhesions is by </a:t>
            </a:r>
            <a:r>
              <a:rPr lang="en-US" sz="2000" b="1" u="sng" dirty="0">
                <a:latin typeface="Times New Roman" pitchFamily="18" charset="0"/>
              </a:rPr>
              <a:t>surgical visualization</a:t>
            </a:r>
            <a:r>
              <a:rPr lang="en-US" sz="2000" b="1" dirty="0">
                <a:latin typeface="Times New Roman" pitchFamily="18" charset="0"/>
              </a:rPr>
              <a:t> usually via laparoscopy instead of laparotomy.</a:t>
            </a:r>
          </a:p>
          <a:p>
            <a:endParaRPr lang="en-US" sz="2000" b="1" dirty="0">
              <a:latin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</a:rPr>
              <a:t>Laparoscopic studies reveal adhesions on average in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24%</a:t>
            </a:r>
            <a:r>
              <a:rPr lang="en-US" sz="2000" b="1" dirty="0">
                <a:latin typeface="Times New Roman" pitchFamily="18" charset="0"/>
              </a:rPr>
              <a:t> of CPP patients and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17%</a:t>
            </a:r>
            <a:r>
              <a:rPr lang="en-US" sz="2000" b="1" dirty="0">
                <a:latin typeface="Times New Roman" pitchFamily="18" charset="0"/>
              </a:rPr>
              <a:t> of non-CPP patients.</a:t>
            </a:r>
            <a:endParaRPr lang="en-US" sz="2000" dirty="0">
              <a:latin typeface="Times New Roman" pitchFamily="18" charset="0"/>
            </a:endParaRPr>
          </a:p>
        </p:txBody>
      </p:sp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9738" y="688975"/>
            <a:ext cx="1525587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5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8188" y="3200400"/>
            <a:ext cx="27432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3232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433388" y="261938"/>
            <a:ext cx="790892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50800" indent="-50800"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Adenomyosis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406400" y="989013"/>
            <a:ext cx="4900613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14300" lvl="1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Endometrial cells penetrate the myometrium causing either localized (adenomyoma) or diffuse overgrowth. </a:t>
            </a:r>
          </a:p>
          <a:p>
            <a:pPr marL="114300" lvl="1" eaLnBrk="0" hangingPunct="0">
              <a:lnSpc>
                <a:spcPct val="110000"/>
              </a:lnSpc>
              <a:spcBef>
                <a:spcPct val="20000"/>
              </a:spcBef>
            </a:pPr>
            <a:endParaRPr lang="en-US" sz="2400" b="1">
              <a:solidFill>
                <a:schemeClr val="accent1"/>
              </a:solidFill>
              <a:latin typeface="Times New Roman" pitchFamily="18" charset="0"/>
            </a:endParaRPr>
          </a:p>
          <a:p>
            <a:pPr marL="114300" lvl="1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Adenomyomas that penetrate the uterine cavity become submucosal tumors.</a:t>
            </a:r>
          </a:p>
          <a:p>
            <a:pPr marL="114300" lvl="1" eaLnBrk="0" hangingPunct="0">
              <a:lnSpc>
                <a:spcPct val="110000"/>
              </a:lnSpc>
              <a:spcBef>
                <a:spcPct val="20000"/>
              </a:spcBef>
            </a:pPr>
            <a:endParaRPr lang="en-US" sz="2400" b="1">
              <a:solidFill>
                <a:schemeClr val="accent1"/>
              </a:solidFill>
              <a:latin typeface="Times New Roman" pitchFamily="18" charset="0"/>
            </a:endParaRPr>
          </a:p>
          <a:p>
            <a:pPr marL="114300" lvl="1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An enlarged uterus from adenomyosis is often misdiagnosed as being from fibroids </a:t>
            </a:r>
            <a:endParaRPr lang="en-US" sz="2400" b="1">
              <a:latin typeface="Times New Roman" pitchFamily="18" charset="0"/>
            </a:endParaRPr>
          </a:p>
        </p:txBody>
      </p:sp>
      <p:pic>
        <p:nvPicPr>
          <p:cNvPr id="1075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4" r="5299"/>
          <a:stretch>
            <a:fillRect/>
          </a:stretch>
        </p:blipFill>
        <p:spPr bwMode="auto">
          <a:xfrm>
            <a:off x="5534025" y="1031875"/>
            <a:ext cx="2919413" cy="2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5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54"/>
          <a:stretch>
            <a:fillRect/>
          </a:stretch>
        </p:blipFill>
        <p:spPr bwMode="auto">
          <a:xfrm>
            <a:off x="5521325" y="3944938"/>
            <a:ext cx="2960688" cy="24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33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5942013"/>
            <a:ext cx="8229600" cy="493712"/>
          </a:xfrm>
        </p:spPr>
        <p:txBody>
          <a:bodyPr>
            <a:normAutofit/>
          </a:bodyPr>
          <a:lstStyle/>
          <a:p>
            <a:pPr algn="l"/>
            <a:endParaRPr lang="en-US" sz="1400" dirty="0">
              <a:solidFill>
                <a:srgbClr val="66CCFF"/>
              </a:solidFill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33363" y="1177925"/>
            <a:ext cx="5048250" cy="42830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Most</a:t>
            </a:r>
            <a:r>
              <a:rPr lang="en-US" sz="2400" dirty="0"/>
              <a:t> ovarian cysts are </a:t>
            </a:r>
            <a:r>
              <a:rPr lang="en-US" sz="2400" dirty="0" err="1"/>
              <a:t>haemorrhagic</a:t>
            </a:r>
            <a:r>
              <a:rPr lang="en-US" sz="2400" dirty="0"/>
              <a:t> corpora </a:t>
            </a:r>
            <a:r>
              <a:rPr lang="en-US" sz="2400" dirty="0" err="1"/>
              <a:t>lutea</a:t>
            </a:r>
            <a:r>
              <a:rPr lang="en-US" sz="2400" dirty="0"/>
              <a:t> or follicle cysts. 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They are usually </a:t>
            </a:r>
            <a:r>
              <a:rPr lang="en-US" sz="2400" u="sng" dirty="0"/>
              <a:t>a</a:t>
            </a:r>
            <a:r>
              <a:rPr lang="en-US" sz="2400" dirty="0"/>
              <a:t>symptomatic and when they cause pain it is almost always acute.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Laparoscopic evaluations of patients with CPP reveal ovarian cysts on average in only </a:t>
            </a:r>
            <a:r>
              <a:rPr lang="en-US" sz="2400" dirty="0">
                <a:solidFill>
                  <a:srgbClr val="FF0000"/>
                </a:solidFill>
              </a:rPr>
              <a:t>3% </a:t>
            </a:r>
            <a:r>
              <a:rPr lang="en-US" sz="2400" dirty="0"/>
              <a:t>of all cases.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076950" y="4195763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Times New Roman" pitchFamily="18" charset="0"/>
              </a:rPr>
              <a:t>Paratubal cyst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204913" y="280988"/>
            <a:ext cx="7939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Ovarian Cysts</a:t>
            </a: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6188" y="1449388"/>
            <a:ext cx="356870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41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5878513"/>
            <a:ext cx="8229600" cy="485775"/>
          </a:xfrm>
        </p:spPr>
        <p:txBody>
          <a:bodyPr>
            <a:normAutofit/>
          </a:bodyPr>
          <a:lstStyle/>
          <a:p>
            <a:pPr algn="l"/>
            <a:endParaRPr lang="en-US" sz="1600" dirty="0">
              <a:solidFill>
                <a:srgbClr val="66CCFF"/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0038" y="1206500"/>
            <a:ext cx="4729162" cy="3608388"/>
          </a:xfrm>
        </p:spPr>
        <p:txBody>
          <a:bodyPr>
            <a:normAutofit lnSpcReduction="10000"/>
          </a:bodyPr>
          <a:lstStyle/>
          <a:p>
            <a:pPr marL="174625" indent="-174625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/>
              <a:t>Even when the surgeon is ‘certain’ that the ovary is benign, it is essential that tissue be sent for </a:t>
            </a:r>
            <a:r>
              <a:rPr lang="en-US" sz="2400" b="1" u="sng" dirty="0"/>
              <a:t>histological evaluation.</a:t>
            </a:r>
          </a:p>
          <a:p>
            <a:pPr marL="174625" indent="-174625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400" b="1" u="sng" dirty="0"/>
          </a:p>
          <a:p>
            <a:pPr marL="174625" indent="-174625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u="sng" dirty="0"/>
              <a:t>Open</a:t>
            </a:r>
            <a:r>
              <a:rPr lang="en-US" sz="2400" b="1" dirty="0"/>
              <a:t> the cyst and inspect the </a:t>
            </a:r>
            <a:r>
              <a:rPr lang="en-US" sz="2400" b="1" u="sng" dirty="0"/>
              <a:t>lining</a:t>
            </a:r>
            <a:r>
              <a:rPr lang="en-US" sz="2400" b="1" dirty="0"/>
              <a:t> for papillary structures or excrescences. 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 marL="174625" indent="-174625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/>
              <a:t>If these are noted, then a laparotomy should be done .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836738" y="393700"/>
            <a:ext cx="27045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Ovarian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Cysts</a:t>
            </a: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282700"/>
            <a:ext cx="3786188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03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6" descr="npo0000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85800"/>
            <a:ext cx="3733800" cy="280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724400" y="167640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Light" pitchFamily="34" charset="0"/>
              </a:rPr>
              <a:t>Ovarian Cyst</a:t>
            </a:r>
          </a:p>
        </p:txBody>
      </p:sp>
      <p:pic>
        <p:nvPicPr>
          <p:cNvPr id="75783" name="Picture 10" descr="npo0000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505200"/>
            <a:ext cx="3810000" cy="285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838200" y="4419600"/>
            <a:ext cx="3276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Light" pitchFamily="34" charset="0"/>
              </a:rPr>
              <a:t>Adhesions between the omentum and uterus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xmlns="" val="389504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229600" cy="695325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Ovarian Cysts</a:t>
            </a: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1104900" y="1036638"/>
            <a:ext cx="80391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</a:rPr>
              <a:t>The nature of the fluid is characteristically diagnostic </a:t>
            </a:r>
            <a:r>
              <a:rPr lang="en-US" sz="2000" b="1" dirty="0" smtClean="0">
                <a:latin typeface="Times New Roman" pitchFamily="18" charset="0"/>
              </a:rPr>
              <a:t>: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chocolate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(usually </a:t>
            </a:r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</a:rPr>
              <a:t>endometrioma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 or </a:t>
            </a:r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</a:rPr>
              <a:t>haemorrhagic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 corpus </a:t>
            </a:r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</a:rPr>
              <a:t>luteum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)                                                  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sebaceous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 (</a:t>
            </a:r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</a:rPr>
              <a:t>teratoma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), or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mucinous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 (mucinous </a:t>
            </a:r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</a:rPr>
              <a:t>cystoma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).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95598" name="Text Box 14"/>
          <p:cNvSpPr txBox="1">
            <a:spLocks noChangeArrowheads="1"/>
          </p:cNvSpPr>
          <p:nvPr/>
        </p:nvSpPr>
        <p:spPr bwMode="auto">
          <a:xfrm>
            <a:off x="1765300" y="4102100"/>
            <a:ext cx="1565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Mucinous cyst</a:t>
            </a:r>
          </a:p>
        </p:txBody>
      </p:sp>
      <p:sp>
        <p:nvSpPr>
          <p:cNvPr id="195599" name="Text Box 15"/>
          <p:cNvSpPr txBox="1">
            <a:spLocks noChangeArrowheads="1"/>
          </p:cNvSpPr>
          <p:nvPr/>
        </p:nvSpPr>
        <p:spPr bwMode="auto">
          <a:xfrm>
            <a:off x="6356350" y="4130675"/>
            <a:ext cx="1216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Teratoma</a:t>
            </a:r>
          </a:p>
        </p:txBody>
      </p:sp>
      <p:sp>
        <p:nvSpPr>
          <p:cNvPr id="195600" name="Text Box 16"/>
          <p:cNvSpPr txBox="1">
            <a:spLocks noChangeArrowheads="1"/>
          </p:cNvSpPr>
          <p:nvPr/>
        </p:nvSpPr>
        <p:spPr bwMode="auto">
          <a:xfrm>
            <a:off x="4110038" y="6353175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Dermoid cyst</a:t>
            </a:r>
          </a:p>
        </p:txBody>
      </p:sp>
      <p:pic>
        <p:nvPicPr>
          <p:cNvPr id="19560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5825" y="4316413"/>
            <a:ext cx="27622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560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9" b="1389"/>
          <a:stretch>
            <a:fillRect/>
          </a:stretch>
        </p:blipFill>
        <p:spPr bwMode="auto">
          <a:xfrm>
            <a:off x="1855788" y="2089150"/>
            <a:ext cx="5487987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5606" name="Rectangle 22"/>
          <p:cNvSpPr>
            <a:spLocks noChangeArrowheads="1"/>
          </p:cNvSpPr>
          <p:nvPr/>
        </p:nvSpPr>
        <p:spPr bwMode="auto">
          <a:xfrm>
            <a:off x="4511675" y="2074863"/>
            <a:ext cx="217488" cy="20574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r-EG">
              <a:solidFill>
                <a:srgbClr val="66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8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Adnexal </a:t>
            </a:r>
            <a:r>
              <a:rPr lang="en-US" sz="3200" b="1" dirty="0">
                <a:solidFill>
                  <a:srgbClr val="FF0000"/>
                </a:solidFill>
              </a:rPr>
              <a:t>Torsion</a:t>
            </a:r>
          </a:p>
        </p:txBody>
      </p:sp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249238" y="1257300"/>
            <a:ext cx="4557712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</a:rPr>
              <a:t>A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rare</a:t>
            </a:r>
            <a:r>
              <a:rPr lang="en-US" sz="2000" b="1" dirty="0">
                <a:latin typeface="Times New Roman" pitchFamily="18" charset="0"/>
              </a:rPr>
              <a:t> gynecologic emergency that nearly always occurs </a:t>
            </a:r>
            <a:r>
              <a:rPr lang="en-US" sz="2000" b="1" u="sng" dirty="0">
                <a:latin typeface="Times New Roman" pitchFamily="18" charset="0"/>
              </a:rPr>
              <a:t>unilaterally</a:t>
            </a:r>
            <a:r>
              <a:rPr lang="en-US" sz="2000" b="1" dirty="0">
                <a:latin typeface="Times New Roman" pitchFamily="18" charset="0"/>
              </a:rPr>
              <a:t>. </a:t>
            </a:r>
          </a:p>
          <a:p>
            <a:endParaRPr lang="en-US" sz="2000" b="1" dirty="0">
              <a:latin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</a:rPr>
              <a:t>Common causes are </a:t>
            </a:r>
            <a:r>
              <a:rPr lang="en-US" sz="2000" b="1" u="sng" dirty="0">
                <a:latin typeface="Times New Roman" pitchFamily="18" charset="0"/>
              </a:rPr>
              <a:t>benign</a:t>
            </a:r>
            <a:r>
              <a:rPr lang="en-US" sz="2000" b="1" dirty="0">
                <a:latin typeface="Times New Roman" pitchFamily="18" charset="0"/>
              </a:rPr>
              <a:t> ovarian tumors and cysts; </a:t>
            </a:r>
            <a:r>
              <a:rPr lang="en-US" sz="2000" b="1" u="sng" dirty="0">
                <a:latin typeface="Times New Roman" pitchFamily="18" charset="0"/>
              </a:rPr>
              <a:t>malignant</a:t>
            </a:r>
            <a:r>
              <a:rPr lang="en-US" sz="2000" b="1" dirty="0">
                <a:latin typeface="Times New Roman" pitchFamily="18" charset="0"/>
              </a:rPr>
              <a:t> processes are rare. </a:t>
            </a:r>
          </a:p>
          <a:p>
            <a:endParaRPr lang="en-US" sz="2000" b="1" dirty="0">
              <a:latin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</a:rPr>
              <a:t>Relapse or bilateral adnexal torsion can cause sterility </a:t>
            </a:r>
            <a:r>
              <a:rPr lang="en-US" sz="2000" b="1" u="sng" dirty="0">
                <a:latin typeface="Times New Roman" pitchFamily="18" charset="0"/>
              </a:rPr>
              <a:t>interfering with fertility</a:t>
            </a:r>
            <a:r>
              <a:rPr lang="en-US" sz="2000" b="1" dirty="0">
                <a:latin typeface="Times New Roman" pitchFamily="18" charset="0"/>
              </a:rPr>
              <a:t>. </a:t>
            </a:r>
          </a:p>
          <a:p>
            <a:endParaRPr lang="en-US" sz="2000" b="1" dirty="0">
              <a:latin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</a:rPr>
              <a:t>In 30% of the patients, there is torsion of a normal adnexa, while the majority of the cases are associated with </a:t>
            </a:r>
            <a:r>
              <a:rPr lang="en-US" sz="2000" b="1" u="sng" dirty="0">
                <a:latin typeface="Times New Roman" pitchFamily="18" charset="0"/>
              </a:rPr>
              <a:t>ovarian pathology.</a:t>
            </a:r>
          </a:p>
        </p:txBody>
      </p:sp>
      <p:pic>
        <p:nvPicPr>
          <p:cNvPr id="2007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0450" y="1379538"/>
            <a:ext cx="4010025" cy="275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260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Adnexal </a:t>
            </a:r>
            <a:r>
              <a:rPr lang="en-US" sz="3200" dirty="0">
                <a:solidFill>
                  <a:srgbClr val="FF0000"/>
                </a:solidFill>
              </a:rPr>
              <a:t>Torsion</a:t>
            </a:r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276225" y="1366838"/>
            <a:ext cx="49784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u="sng" dirty="0">
                <a:solidFill>
                  <a:schemeClr val="accent1"/>
                </a:solidFill>
                <a:latin typeface="Times New Roman" pitchFamily="18" charset="0"/>
              </a:rPr>
              <a:t>Conservative management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by laparoscopy is the best approach when tissues are viable and should be carried out promptly to preserve the adnexa </a:t>
            </a:r>
          </a:p>
          <a:p>
            <a:endParaRPr lang="en-US" sz="2000" b="1" dirty="0">
              <a:solidFill>
                <a:schemeClr val="accent1"/>
              </a:solidFill>
              <a:latin typeface="Times New Roman" pitchFamily="18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(basic principles of conservative management are to </a:t>
            </a:r>
            <a:r>
              <a:rPr lang="en-US" sz="2000" b="1" u="sng" dirty="0">
                <a:solidFill>
                  <a:schemeClr val="accent1"/>
                </a:solidFill>
                <a:latin typeface="Times New Roman" pitchFamily="18" charset="0"/>
              </a:rPr>
              <a:t>untwist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the structure and </a:t>
            </a:r>
            <a:r>
              <a:rPr lang="en-US" sz="2000" b="1" u="sng" dirty="0">
                <a:solidFill>
                  <a:schemeClr val="accent1"/>
                </a:solidFill>
                <a:latin typeface="Times New Roman" pitchFamily="18" charset="0"/>
              </a:rPr>
              <a:t>treat the underlying cause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‘</a:t>
            </a:r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</a:rPr>
              <a:t>ie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 - ovarian cyst’).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Once untwisted, the organ must be observed to ensure color change to normal, </a:t>
            </a:r>
            <a:r>
              <a:rPr lang="en-US" sz="2000" b="1" u="sng" dirty="0">
                <a:solidFill>
                  <a:schemeClr val="accent1"/>
                </a:solidFill>
                <a:latin typeface="Times New Roman" pitchFamily="18" charset="0"/>
              </a:rPr>
              <a:t>confirming viability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and blood supply.</a:t>
            </a:r>
            <a:endParaRPr lang="en-US" sz="2000" dirty="0">
              <a:latin typeface="Times New Roman" pitchFamily="18" charset="0"/>
            </a:endParaRPr>
          </a:p>
        </p:txBody>
      </p:sp>
      <p:pic>
        <p:nvPicPr>
          <p:cNvPr id="20173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5"/>
          <a:stretch>
            <a:fillRect/>
          </a:stretch>
        </p:blipFill>
        <p:spPr bwMode="auto">
          <a:xfrm>
            <a:off x="5303838" y="1546225"/>
            <a:ext cx="3503612" cy="29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536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u="sng" dirty="0">
                <a:solidFill>
                  <a:srgbClr val="C00000"/>
                </a:solidFill>
                <a:latin typeface="Footlight MT Light" pitchFamily="18" charset="0"/>
              </a:rPr>
              <a:t>Definition:</a:t>
            </a:r>
          </a:p>
          <a:p>
            <a:pPr lvl="1">
              <a:buFont typeface="Wingdings" pitchFamily="2" charset="2"/>
              <a:buNone/>
            </a:pPr>
            <a:endParaRPr lang="en-US" sz="3600" dirty="0">
              <a:latin typeface="Footlight MT Light" pitchFamily="18" charset="0"/>
            </a:endParaRPr>
          </a:p>
          <a:p>
            <a:pPr lvl="2">
              <a:buFont typeface="Wingdings" pitchFamily="2" charset="2"/>
              <a:buNone/>
            </a:pPr>
            <a:r>
              <a:rPr lang="en-US" sz="3600" dirty="0">
                <a:latin typeface="Footlight MT Light" pitchFamily="18" charset="0"/>
              </a:rPr>
              <a:t>	It is a technique which allows viewing (Diagnostic) and surgical  maneuvers (Therapeutic) to be performed in abdominal organs through a surgical incision of &lt; 1cm with help of </a:t>
            </a:r>
            <a:r>
              <a:rPr lang="en-US" sz="3600" dirty="0" err="1">
                <a:latin typeface="Footlight MT Light" pitchFamily="18" charset="0"/>
              </a:rPr>
              <a:t>pneumoperitoneum</a:t>
            </a:r>
            <a:r>
              <a:rPr lang="en-US" sz="3600" dirty="0">
                <a:latin typeface="Footlight MT Light" pitchFamily="18" charset="0"/>
              </a:rPr>
              <a:t>.</a:t>
            </a:r>
            <a:endParaRPr lang="en-GB" sz="3600" dirty="0">
              <a:latin typeface="Footlight MT Light" pitchFamily="18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LAPAROSCOPY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88938" y="427038"/>
            <a:ext cx="5026025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50800" indent="-50800" eaLnBrk="0" hangingPunct="0">
              <a:spcBef>
                <a:spcPct val="2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Leiomyoma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(fibroids)</a:t>
            </a:r>
          </a:p>
        </p:txBody>
      </p:sp>
      <p:pic>
        <p:nvPicPr>
          <p:cNvPr id="1116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7663"/>
            <a:ext cx="1822450" cy="139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162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605088"/>
            <a:ext cx="2976563" cy="24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162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7600" y="2592388"/>
            <a:ext cx="2974975" cy="241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4810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274638"/>
            <a:ext cx="7300912" cy="1143000"/>
          </a:xfrm>
        </p:spPr>
        <p:txBody>
          <a:bodyPr/>
          <a:lstStyle/>
          <a:p>
            <a:r>
              <a:rPr lang="en-US"/>
              <a:t>Infertility</a:t>
            </a:r>
          </a:p>
        </p:txBody>
      </p:sp>
      <p:pic>
        <p:nvPicPr>
          <p:cNvPr id="2488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250" y="1389063"/>
            <a:ext cx="2681288" cy="461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88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370013"/>
            <a:ext cx="274320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2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 </a:t>
            </a:r>
            <a:r>
              <a:rPr lang="en-US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Management of ovarian cyst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by: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Drainage.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Ovarian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cystectomy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Ovarian drilling of the cortex and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stroma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to decrease androgens in the ovaries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Correcting ovarian torsion.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As a treatment of endometriosis By removal of the endometrial cyst, cauterization of endometrial spots and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adhesiolysis</a:t>
            </a:r>
            <a:endParaRPr lang="en-US" sz="2800" b="1" dirty="0" smtClean="0"/>
          </a:p>
          <a:p>
            <a:pPr marL="457200" indent="-457200">
              <a:buFontTx/>
              <a:buChar char="-"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 Management of infertility</a:t>
            </a:r>
            <a:r>
              <a:rPr lang="en-US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	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Adhesiolysis</a:t>
            </a: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	Treat the cause (endometriosis, PCOS)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 </a:t>
            </a:r>
            <a:r>
              <a:rPr lang="en-US" b="1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Myomectomy</a:t>
            </a:r>
            <a:r>
              <a:rPr lang="en-US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for fibroids: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used for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subserosal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and intramural fibroids only, not used for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submucosal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fibroids.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 </a:t>
            </a:r>
            <a:r>
              <a:rPr lang="en-US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Management of PID: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by draining tubal abscess and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adhesiolysis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.</a:t>
            </a:r>
            <a:endParaRPr lang="en-US" sz="3200" b="1" dirty="0" smtClean="0"/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buNone/>
            </a:pPr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As a therapeutic tool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04800" y="1325563"/>
            <a:ext cx="3810000" cy="808037"/>
          </a:xfrm>
          <a:noFill/>
          <a:ln/>
          <a:effectLst>
            <a:outerShdw dist="12700" dir="8100000" algn="ctr" rotWithShape="0">
              <a:schemeClr val="bg2">
                <a:alpha val="75000"/>
              </a:schemeClr>
            </a:outerShdw>
          </a:effectLst>
        </p:spPr>
        <p:txBody>
          <a:bodyPr anchor="b"/>
          <a:lstStyle/>
          <a:p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Adhesiolysis</a:t>
            </a:r>
            <a:endParaRPr lang="en-US"/>
          </a:p>
        </p:txBody>
      </p:sp>
      <p:pic>
        <p:nvPicPr>
          <p:cNvPr id="185350" name="Picture 185349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81000"/>
            <a:ext cx="40386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5351" name="Rectangle 1031"/>
          <p:cNvSpPr>
            <a:spLocks noChangeArrowheads="1"/>
          </p:cNvSpPr>
          <p:nvPr/>
        </p:nvSpPr>
        <p:spPr bwMode="auto">
          <a:xfrm>
            <a:off x="152400" y="3962400"/>
            <a:ext cx="4191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MS Pゴシック" pitchFamily="-92" charset="-128"/>
              </a:rPr>
              <a:t>Myomectomy</a:t>
            </a:r>
            <a:endParaRPr lang="en-US" sz="4400">
              <a:solidFill>
                <a:schemeClr val="tx2"/>
              </a:solidFill>
              <a:latin typeface="Times New Roman" pitchFamily="18" charset="0"/>
              <a:ea typeface="MS Pゴシック" pitchFamily="-92" charset="-128"/>
            </a:endParaRPr>
          </a:p>
        </p:txBody>
      </p:sp>
      <p:pic>
        <p:nvPicPr>
          <p:cNvPr id="185352" name="Picture 185351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505200"/>
            <a:ext cx="40386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369" fill="hold"/>
                                        <p:tgtEl>
                                          <p:spTgt spid="185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001" fill="hold"/>
                                        <p:tgtEl>
                                          <p:spTgt spid="1853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5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85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350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5350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5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853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352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5352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96000" cy="685800"/>
          </a:xfrm>
          <a:noFill/>
          <a:ln/>
          <a:effectLst>
            <a:outerShdw dist="12700" dir="8100000" algn="ctr" rotWithShape="0">
              <a:schemeClr val="bg2">
                <a:alpha val="75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Management of Ectopic Pregnancy: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5334000" cy="3429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Salpingotomy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endParaRPr lang="en-US" sz="18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marL="838200" lvl="1" indent="-381000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Used to preserve the tubes for desired 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reproductivity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.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Done if the patient is 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hemodynamicaly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stable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If size &lt; 5 cm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Location must be 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ampullary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infundibular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or 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isthmic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. 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Contralateral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tube either normal or absent.</a:t>
            </a:r>
            <a:endParaRPr lang="en-US" sz="2000" b="1" dirty="0"/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	</a:t>
            </a:r>
            <a:endParaRPr lang="en-US" b="1" dirty="0"/>
          </a:p>
        </p:txBody>
      </p:sp>
      <p:pic>
        <p:nvPicPr>
          <p:cNvPr id="78853" name="Picture 5" descr="image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"/>
            <a:ext cx="3429000" cy="3571875"/>
          </a:xfrm>
          <a:prstGeom prst="rect">
            <a:avLst/>
          </a:prstGeom>
          <a:noFill/>
        </p:spPr>
      </p:pic>
      <p:pic>
        <p:nvPicPr>
          <p:cNvPr id="5" name="Picture 6" descr="sc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962400"/>
            <a:ext cx="3086486" cy="2641732"/>
          </a:xfrm>
          <a:prstGeom prst="rect">
            <a:avLst/>
          </a:prstGeom>
          <a:noFill/>
        </p:spPr>
      </p:pic>
      <p:pic>
        <p:nvPicPr>
          <p:cNvPr id="6" name="Picture 8" descr="Scan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038600"/>
            <a:ext cx="3988618" cy="2608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026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304800"/>
            <a:ext cx="8153400" cy="3052762"/>
          </a:xfrm>
        </p:spPr>
        <p:txBody>
          <a:bodyPr/>
          <a:lstStyle/>
          <a:p>
            <a:pPr marL="457200" indent="-457200">
              <a:buNone/>
            </a:pPr>
            <a:r>
              <a:rPr lang="en-US" sz="2800" b="1" u="sng" dirty="0" err="1" smtClean="0">
                <a:solidFill>
                  <a:srgbClr val="C00000"/>
                </a:solidFill>
                <a:latin typeface="Arial" pitchFamily="34" charset="0"/>
              </a:rPr>
              <a:t>Salpingectomy</a:t>
            </a:r>
            <a:r>
              <a:rPr lang="en-US" sz="2800" b="1" u="sng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</a:rPr>
              <a:t>(</a:t>
            </a:r>
            <a:r>
              <a:rPr lang="en-US" sz="2400" dirty="0">
                <a:latin typeface="Arial" pitchFamily="34" charset="0"/>
              </a:rPr>
              <a:t>it is the standard for ectopic pregnancy)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</a:rPr>
              <a:t>		- Ruptured tube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</a:rPr>
              <a:t>		</a:t>
            </a:r>
            <a:endParaRPr lang="en-US" sz="2400" dirty="0" smtClean="0">
              <a:latin typeface="Arial" pitchFamily="34" charset="0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</a:rPr>
              <a:t>            - </a:t>
            </a:r>
            <a:r>
              <a:rPr lang="en-US" sz="2400" dirty="0">
                <a:latin typeface="Arial" pitchFamily="34" charset="0"/>
              </a:rPr>
              <a:t>Multiple recurrence of </a:t>
            </a:r>
            <a:r>
              <a:rPr lang="en-US" sz="2400" dirty="0" smtClean="0">
                <a:latin typeface="Arial" pitchFamily="34" charset="0"/>
              </a:rPr>
              <a:t>ectopic pregnancy</a:t>
            </a:r>
            <a:r>
              <a:rPr lang="en-US" sz="2400" dirty="0">
                <a:latin typeface="Arial" pitchFamily="34" charset="0"/>
              </a:rPr>
              <a:t>.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</a:rPr>
              <a:t>		</a:t>
            </a:r>
            <a:endParaRPr lang="en-US" sz="2400" dirty="0" smtClean="0">
              <a:latin typeface="Arial" pitchFamily="34" charset="0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</a:rPr>
              <a:t>             - </a:t>
            </a:r>
            <a:r>
              <a:rPr lang="en-US" sz="2400" dirty="0">
                <a:latin typeface="Arial" pitchFamily="34" charset="0"/>
              </a:rPr>
              <a:t>Size of ectopic &gt; 5 cm</a:t>
            </a:r>
            <a:endParaRPr lang="en-US" sz="3600" b="1" dirty="0"/>
          </a:p>
          <a:p>
            <a:pPr marL="457200" indent="-457200">
              <a:buFont typeface="Wingdings" pitchFamily="2" charset="2"/>
              <a:buNone/>
            </a:pP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257800" cy="47244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C00000"/>
                </a:solidFill>
                <a:latin typeface="Arial" pitchFamily="34" charset="0"/>
              </a:rPr>
              <a:t>Tubal </a:t>
            </a:r>
            <a:r>
              <a:rPr lang="en-US" sz="2800" b="1" u="sng" dirty="0">
                <a:solidFill>
                  <a:srgbClr val="C00000"/>
                </a:solidFill>
                <a:latin typeface="Arial" pitchFamily="34" charset="0"/>
              </a:rPr>
              <a:t>sterilization </a:t>
            </a:r>
            <a:r>
              <a:rPr lang="en-US" sz="2400" dirty="0">
                <a:latin typeface="Arial" pitchFamily="34" charset="0"/>
              </a:rPr>
              <a:t>by: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</a:rPr>
              <a:t>	- Bipolar coagulation.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</a:rPr>
              <a:t>	- Clips (</a:t>
            </a:r>
            <a:r>
              <a:rPr lang="en-US" sz="2400" dirty="0" err="1">
                <a:latin typeface="Arial" pitchFamily="34" charset="0"/>
              </a:rPr>
              <a:t>filshie</a:t>
            </a:r>
            <a:r>
              <a:rPr lang="en-US" sz="2400" dirty="0">
                <a:latin typeface="Arial" pitchFamily="34" charset="0"/>
              </a:rPr>
              <a:t> clips) and rings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</a:rPr>
              <a:t>	- Before doing this you should consult the </a:t>
            </a:r>
            <a:r>
              <a:rPr lang="en-US" sz="2400" dirty="0" smtClean="0">
                <a:latin typeface="Arial" pitchFamily="34" charset="0"/>
              </a:rPr>
              <a:t>patient </a:t>
            </a:r>
            <a:r>
              <a:rPr lang="en-US" sz="2400" dirty="0">
                <a:latin typeface="Arial" pitchFamily="34" charset="0"/>
              </a:rPr>
              <a:t>about </a:t>
            </a:r>
            <a:r>
              <a:rPr lang="en-US" sz="2400" dirty="0" smtClean="0">
                <a:latin typeface="Arial" pitchFamily="34" charset="0"/>
              </a:rPr>
              <a:t>3 </a:t>
            </a:r>
            <a:r>
              <a:rPr lang="en-US" sz="2400" dirty="0">
                <a:latin typeface="Arial" pitchFamily="34" charset="0"/>
              </a:rPr>
              <a:t>things 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</a:rPr>
              <a:t>		- Chance of irreversibility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</a:rPr>
              <a:t>		- Failure rate 1/200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</a:rPr>
              <a:t>		- Bleeding may occur and we may shift </a:t>
            </a:r>
            <a:r>
              <a:rPr lang="en-US" sz="2400" dirty="0" smtClean="0">
                <a:latin typeface="Arial" pitchFamily="34" charset="0"/>
              </a:rPr>
              <a:t>to </a:t>
            </a:r>
            <a:r>
              <a:rPr lang="en-US" sz="2400" dirty="0" err="1" smtClean="0">
                <a:latin typeface="Arial" pitchFamily="34" charset="0"/>
              </a:rPr>
              <a:t>laparatomy</a:t>
            </a:r>
            <a:r>
              <a:rPr lang="en-US" sz="2400" dirty="0">
                <a:latin typeface="Arial" pitchFamily="34" charset="0"/>
              </a:rPr>
              <a:t>.</a:t>
            </a:r>
          </a:p>
          <a:p>
            <a:pPr marL="457200" indent="-457200">
              <a:buFontTx/>
              <a:buNone/>
            </a:pPr>
            <a:endParaRPr lang="en-US" sz="2400" b="1" dirty="0"/>
          </a:p>
        </p:txBody>
      </p:sp>
      <p:pic>
        <p:nvPicPr>
          <p:cNvPr id="5" name="Picture 10" descr="filsh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0"/>
            <a:ext cx="1600200" cy="1503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6" descr="filshie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8068" y="1"/>
            <a:ext cx="2699531" cy="1524000"/>
          </a:xfrm>
          <a:prstGeom prst="rect">
            <a:avLst/>
          </a:prstGeom>
          <a:noFill/>
        </p:spPr>
      </p:pic>
      <p:pic>
        <p:nvPicPr>
          <p:cNvPr id="7" name="Picture 9" descr="tubal-cli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600200"/>
            <a:ext cx="2286000" cy="1751050"/>
          </a:xfrm>
          <a:prstGeom prst="rect">
            <a:avLst/>
          </a:prstGeom>
          <a:noFill/>
        </p:spPr>
      </p:pic>
      <p:pic>
        <p:nvPicPr>
          <p:cNvPr id="8" name="Picture 7" descr="filshie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5105" y="3429000"/>
            <a:ext cx="2268895" cy="2039938"/>
          </a:xfrm>
          <a:prstGeom prst="rect">
            <a:avLst/>
          </a:prstGeom>
          <a:noFill/>
        </p:spPr>
      </p:pic>
      <p:pic>
        <p:nvPicPr>
          <p:cNvPr id="9" name="Picture 4" descr="Scan00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3886200"/>
            <a:ext cx="2819400" cy="2499085"/>
          </a:xfrm>
          <a:prstGeom prst="rect">
            <a:avLst/>
          </a:prstGeom>
          <a:noFill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4800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Ring sterilization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981200"/>
            <a:ext cx="7315200" cy="4114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Generalized peritonitis</a:t>
            </a:r>
          </a:p>
          <a:p>
            <a:pPr marL="609600" indent="-609600">
              <a:buFontTx/>
              <a:buAutoNum type="arabicPeriod"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Hypovolemic shock</a:t>
            </a:r>
          </a:p>
          <a:p>
            <a:pPr marL="609600" indent="-609600">
              <a:buFontTx/>
              <a:buAutoNum type="arabicPeriod"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Severe cardiac disease</a:t>
            </a:r>
          </a:p>
          <a:p>
            <a:pPr marL="609600" indent="-609600">
              <a:buFontTx/>
              <a:buAutoNum type="arabicPeriod"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Hemoglobin less than 7 g/dL</a:t>
            </a:r>
          </a:p>
          <a:p>
            <a:pPr marL="609600" indent="-609600">
              <a:buFontTx/>
              <a:buAutoNum type="arabicPeriod"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Uterine size &gt; 12 wks.</a:t>
            </a:r>
          </a:p>
          <a:p>
            <a:pPr marL="609600" indent="-609600">
              <a:buFontTx/>
              <a:buAutoNum type="arabicPeriod"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Multiple previous abdominal procedures</a:t>
            </a:r>
          </a:p>
          <a:p>
            <a:pPr marL="609600" indent="-609600">
              <a:buFontTx/>
              <a:buAutoNum type="arabicPeriod"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Extreme body weight</a:t>
            </a:r>
            <a:endParaRPr lang="en-US" b="1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Contraindications</a:t>
            </a:r>
            <a:endParaRPr lang="en-US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Anesthetic</a:t>
            </a:r>
            <a:r>
              <a:rPr lang="en-IN" dirty="0" smtClean="0"/>
              <a:t> and cardiopulmonary complications:</a:t>
            </a:r>
          </a:p>
          <a:p>
            <a:endParaRPr lang="en-IN" dirty="0" smtClean="0"/>
          </a:p>
          <a:p>
            <a:r>
              <a:rPr lang="en-IN" dirty="0" smtClean="0"/>
              <a:t>Risks of GA- </a:t>
            </a:r>
            <a:r>
              <a:rPr lang="en-IN" dirty="0" err="1" smtClean="0"/>
              <a:t>hypoventilation,oesophageal</a:t>
            </a:r>
            <a:r>
              <a:rPr lang="en-IN" dirty="0" smtClean="0"/>
              <a:t> </a:t>
            </a:r>
            <a:r>
              <a:rPr lang="en-IN" dirty="0" err="1" smtClean="0"/>
              <a:t>intubation,GE</a:t>
            </a:r>
            <a:r>
              <a:rPr lang="en-IN" dirty="0" smtClean="0"/>
              <a:t> </a:t>
            </a:r>
            <a:r>
              <a:rPr lang="en-IN" dirty="0" err="1" smtClean="0"/>
              <a:t>reflux,bronchospasm,narcotic</a:t>
            </a:r>
            <a:r>
              <a:rPr lang="en-IN" dirty="0" smtClean="0"/>
              <a:t> </a:t>
            </a:r>
            <a:r>
              <a:rPr lang="en-IN" dirty="0" err="1" smtClean="0"/>
              <a:t>overdose,cardiac</a:t>
            </a:r>
            <a:r>
              <a:rPr lang="en-IN" dirty="0" smtClean="0"/>
              <a:t> </a:t>
            </a:r>
            <a:r>
              <a:rPr lang="en-IN" dirty="0" err="1" smtClean="0"/>
              <a:t>arrythmias</a:t>
            </a:r>
            <a:r>
              <a:rPr lang="en-IN" dirty="0" smtClean="0"/>
              <a:t> and cardiac arrest.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Complications:-</a:t>
            </a:r>
            <a:endParaRPr lang="en-IN" dirty="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221497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Footlight MT Light" pitchFamily="18" charset="0"/>
              </a:rPr>
              <a:t>Co2 embolus:</a:t>
            </a:r>
          </a:p>
          <a:p>
            <a:r>
              <a:rPr lang="en-IN" sz="2800" dirty="0" smtClean="0">
                <a:latin typeface="Footlight MT Light" pitchFamily="18" charset="0"/>
              </a:rPr>
              <a:t>if large amount of CO2 enters central venous circulation leads to severe cardiopulmonary compromise.</a:t>
            </a:r>
          </a:p>
          <a:p>
            <a:r>
              <a:rPr lang="en-IN" sz="2800" dirty="0" smtClean="0">
                <a:latin typeface="Footlight MT Light" pitchFamily="18" charset="0"/>
              </a:rPr>
              <a:t>Signs: sudden and otherwise unexplained hypotension ,cardiac </a:t>
            </a:r>
            <a:r>
              <a:rPr lang="en-IN" sz="2800" dirty="0" err="1" smtClean="0">
                <a:latin typeface="Footlight MT Light" pitchFamily="18" charset="0"/>
              </a:rPr>
              <a:t>arrythmia,cyanosis</a:t>
            </a:r>
            <a:r>
              <a:rPr lang="en-IN" sz="2800" dirty="0" smtClean="0">
                <a:latin typeface="Footlight MT Light" pitchFamily="18" charset="0"/>
              </a:rPr>
              <a:t> and heart murmurs.</a:t>
            </a:r>
          </a:p>
          <a:p>
            <a:r>
              <a:rPr lang="en-IN" sz="2800" dirty="0" smtClean="0">
                <a:latin typeface="Footlight MT Light" pitchFamily="18" charset="0"/>
              </a:rPr>
              <a:t>If it is suspected or diagnosed- surgeon must evacuate the CO2 from peritoneal cavity and place the patient in left lateral position with the head below the level of </a:t>
            </a:r>
            <a:r>
              <a:rPr lang="en-IN" sz="2800" dirty="0" err="1" smtClean="0">
                <a:latin typeface="Footlight MT Light" pitchFamily="18" charset="0"/>
              </a:rPr>
              <a:t>rt</a:t>
            </a:r>
            <a:r>
              <a:rPr lang="en-IN" sz="2800" dirty="0" smtClean="0">
                <a:latin typeface="Footlight MT Light" pitchFamily="18" charset="0"/>
              </a:rPr>
              <a:t> atrium.</a:t>
            </a:r>
            <a:endParaRPr lang="en-IN" sz="2800" dirty="0">
              <a:latin typeface="Footlight MT Light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3200" dirty="0" smtClean="0">
                <a:latin typeface="Footlight MT Light" pitchFamily="18" charset="0"/>
              </a:rPr>
              <a:t>1.Patient positioning</a:t>
            </a:r>
          </a:p>
          <a:p>
            <a:pPr>
              <a:buNone/>
            </a:pPr>
            <a:r>
              <a:rPr lang="en-IN" sz="3200" dirty="0" smtClean="0">
                <a:latin typeface="Footlight MT Light" pitchFamily="18" charset="0"/>
              </a:rPr>
              <a:t>2.Operating room organisation</a:t>
            </a:r>
          </a:p>
          <a:p>
            <a:pPr>
              <a:buNone/>
            </a:pPr>
            <a:r>
              <a:rPr lang="en-IN" sz="3200" dirty="0" smtClean="0">
                <a:latin typeface="Footlight MT Light" pitchFamily="18" charset="0"/>
              </a:rPr>
              <a:t>3.Peritoneal access</a:t>
            </a:r>
          </a:p>
          <a:p>
            <a:pPr>
              <a:buNone/>
            </a:pPr>
            <a:r>
              <a:rPr lang="en-IN" sz="3200" dirty="0" smtClean="0">
                <a:latin typeface="Footlight MT Light" pitchFamily="18" charset="0"/>
              </a:rPr>
              <a:t>4.Visualisation</a:t>
            </a:r>
          </a:p>
          <a:p>
            <a:pPr>
              <a:buNone/>
            </a:pPr>
            <a:r>
              <a:rPr lang="en-IN" sz="3200" dirty="0" smtClean="0">
                <a:latin typeface="Footlight MT Light" pitchFamily="18" charset="0"/>
              </a:rPr>
              <a:t>5.Manipulationof tissue and fluid</a:t>
            </a:r>
          </a:p>
          <a:p>
            <a:pPr>
              <a:buNone/>
            </a:pPr>
            <a:r>
              <a:rPr lang="en-IN" sz="3200" dirty="0" smtClean="0">
                <a:latin typeface="Footlight MT Light" pitchFamily="18" charset="0"/>
              </a:rPr>
              <a:t>6.cutting, </a:t>
            </a:r>
            <a:r>
              <a:rPr lang="en-IN" sz="3200" dirty="0" err="1" smtClean="0">
                <a:latin typeface="Footlight MT Light" pitchFamily="18" charset="0"/>
              </a:rPr>
              <a:t>hemostasis</a:t>
            </a:r>
            <a:r>
              <a:rPr lang="en-IN" sz="3200" dirty="0" smtClean="0">
                <a:latin typeface="Footlight MT Light" pitchFamily="18" charset="0"/>
              </a:rPr>
              <a:t> and tissue fastening</a:t>
            </a:r>
          </a:p>
          <a:p>
            <a:pPr>
              <a:buNone/>
            </a:pPr>
            <a:r>
              <a:rPr lang="en-IN" sz="3200" dirty="0" smtClean="0">
                <a:latin typeface="Footlight MT Light" pitchFamily="18" charset="0"/>
              </a:rPr>
              <a:t>7.Tissue extraction </a:t>
            </a:r>
          </a:p>
          <a:p>
            <a:pPr>
              <a:buNone/>
            </a:pPr>
            <a:r>
              <a:rPr lang="en-IN" sz="3200" dirty="0" smtClean="0">
                <a:latin typeface="Footlight MT Light" pitchFamily="18" charset="0"/>
              </a:rPr>
              <a:t>8.Incision  management.</a:t>
            </a:r>
            <a:endParaRPr lang="en-IN" sz="3200" dirty="0">
              <a:latin typeface="Footlight MT Light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EQUIPMENT AND TECHNIQUE</a:t>
            </a:r>
            <a:endParaRPr lang="en-IN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643602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Footlight MT Light" pitchFamily="18" charset="0"/>
              </a:rPr>
              <a:t>Cardiac </a:t>
            </a:r>
            <a:r>
              <a:rPr lang="en-IN" sz="3200" dirty="0" err="1" smtClean="0">
                <a:latin typeface="Footlight MT Light" pitchFamily="18" charset="0"/>
              </a:rPr>
              <a:t>arrythmias</a:t>
            </a:r>
            <a:r>
              <a:rPr lang="en-IN" sz="3200" dirty="0" smtClean="0">
                <a:latin typeface="Footlight MT Light" pitchFamily="18" charset="0"/>
              </a:rPr>
              <a:t> occur frequently and is commonly due to </a:t>
            </a:r>
            <a:r>
              <a:rPr lang="en-IN" sz="3200" dirty="0" err="1" smtClean="0">
                <a:latin typeface="Footlight MT Light" pitchFamily="18" charset="0"/>
              </a:rPr>
              <a:t>hypercabia</a:t>
            </a:r>
            <a:r>
              <a:rPr lang="en-IN" sz="3200" dirty="0" smtClean="0">
                <a:latin typeface="Footlight MT Light" pitchFamily="18" charset="0"/>
              </a:rPr>
              <a:t> and </a:t>
            </a:r>
            <a:r>
              <a:rPr lang="en-IN" sz="3200" dirty="0" err="1" smtClean="0">
                <a:latin typeface="Footlight MT Light" pitchFamily="18" charset="0"/>
              </a:rPr>
              <a:t>acidemia</a:t>
            </a:r>
            <a:r>
              <a:rPr lang="en-IN" sz="3200" dirty="0" smtClean="0">
                <a:latin typeface="Footlight MT Light" pitchFamily="18" charset="0"/>
              </a:rPr>
              <a:t>.</a:t>
            </a:r>
          </a:p>
          <a:p>
            <a:r>
              <a:rPr lang="en-IN" sz="3200" dirty="0" smtClean="0">
                <a:latin typeface="Footlight MT Light" pitchFamily="18" charset="0"/>
              </a:rPr>
              <a:t>Hypotension can occur because of very high </a:t>
            </a:r>
            <a:r>
              <a:rPr lang="en-IN" sz="3200" dirty="0" err="1" smtClean="0">
                <a:latin typeface="Footlight MT Light" pitchFamily="18" charset="0"/>
              </a:rPr>
              <a:t>intraperitoneal</a:t>
            </a:r>
            <a:r>
              <a:rPr lang="en-IN" sz="3200" dirty="0" smtClean="0">
                <a:latin typeface="Footlight MT Light" pitchFamily="18" charset="0"/>
              </a:rPr>
              <a:t> pressure leads to decreased venous return.</a:t>
            </a:r>
          </a:p>
          <a:p>
            <a:r>
              <a:rPr lang="en-IN" sz="3200" dirty="0" smtClean="0">
                <a:latin typeface="Footlight MT Light" pitchFamily="18" charset="0"/>
              </a:rPr>
              <a:t>Gastric reflux:</a:t>
            </a:r>
          </a:p>
          <a:p>
            <a:r>
              <a:rPr lang="en-IN" sz="3200" dirty="0" smtClean="0">
                <a:latin typeface="Footlight MT Light" pitchFamily="18" charset="0"/>
              </a:rPr>
              <a:t>Gastric regurgitation and aspiration can occur especially in </a:t>
            </a:r>
            <a:r>
              <a:rPr lang="en-IN" sz="3200" dirty="0" err="1" smtClean="0">
                <a:latin typeface="Footlight MT Light" pitchFamily="18" charset="0"/>
              </a:rPr>
              <a:t>obesity,gastroparesis,hiatal</a:t>
            </a:r>
            <a:r>
              <a:rPr lang="en-IN" sz="3200" dirty="0" smtClean="0">
                <a:latin typeface="Footlight MT Light" pitchFamily="18" charset="0"/>
              </a:rPr>
              <a:t> hernia .</a:t>
            </a:r>
          </a:p>
          <a:p>
            <a:r>
              <a:rPr lang="en-IN" sz="3200" dirty="0" smtClean="0">
                <a:latin typeface="Footlight MT Light" pitchFamily="18" charset="0"/>
              </a:rPr>
              <a:t>In these patients airway must be maintained with cuffed ET tube.</a:t>
            </a:r>
            <a:endParaRPr lang="en-IN" sz="3200" dirty="0">
              <a:latin typeface="Footlight MT Light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Cardiovascular complications: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3000" dirty="0" smtClean="0">
                <a:latin typeface="Footlight MT Light" pitchFamily="18" charset="0"/>
              </a:rPr>
              <a:t>Most common cause are </a:t>
            </a:r>
            <a:r>
              <a:rPr lang="en-IN" sz="3000" dirty="0" err="1" smtClean="0">
                <a:latin typeface="Footlight MT Light" pitchFamily="18" charset="0"/>
              </a:rPr>
              <a:t>preperitoneal</a:t>
            </a:r>
            <a:r>
              <a:rPr lang="en-IN" sz="3000" dirty="0" smtClean="0">
                <a:latin typeface="Footlight MT Light" pitchFamily="18" charset="0"/>
              </a:rPr>
              <a:t> placement of the insufflating needle and leakage of CO2 around the </a:t>
            </a:r>
            <a:r>
              <a:rPr lang="en-IN" sz="3000" dirty="0" err="1" smtClean="0">
                <a:latin typeface="Footlight MT Light" pitchFamily="18" charset="0"/>
              </a:rPr>
              <a:t>cannula</a:t>
            </a:r>
            <a:r>
              <a:rPr lang="en-IN" sz="3000" dirty="0" smtClean="0">
                <a:latin typeface="Footlight MT Light" pitchFamily="18" charset="0"/>
              </a:rPr>
              <a:t> sites.</a:t>
            </a:r>
          </a:p>
          <a:p>
            <a:r>
              <a:rPr lang="en-IN" sz="3000" dirty="0" smtClean="0">
                <a:latin typeface="Footlight MT Light" pitchFamily="18" charset="0"/>
              </a:rPr>
              <a:t>Leads to subcutaneous </a:t>
            </a:r>
            <a:r>
              <a:rPr lang="en-IN" sz="3000" dirty="0" err="1" smtClean="0">
                <a:latin typeface="Footlight MT Light" pitchFamily="18" charset="0"/>
              </a:rPr>
              <a:t>edema</a:t>
            </a:r>
            <a:r>
              <a:rPr lang="en-IN" sz="3000" dirty="0" smtClean="0">
                <a:latin typeface="Footlight MT Light" pitchFamily="18" charset="0"/>
              </a:rPr>
              <a:t> sometimes becomes extensive involving </a:t>
            </a:r>
            <a:r>
              <a:rPr lang="en-IN" sz="3000" dirty="0" err="1" smtClean="0">
                <a:latin typeface="Footlight MT Light" pitchFamily="18" charset="0"/>
              </a:rPr>
              <a:t>extremities,neck</a:t>
            </a:r>
            <a:r>
              <a:rPr lang="en-IN" sz="3000" dirty="0" smtClean="0">
                <a:latin typeface="Footlight MT Light" pitchFamily="18" charset="0"/>
              </a:rPr>
              <a:t> and </a:t>
            </a:r>
            <a:r>
              <a:rPr lang="en-IN" sz="3000" dirty="0" err="1" smtClean="0">
                <a:latin typeface="Footlight MT Light" pitchFamily="18" charset="0"/>
              </a:rPr>
              <a:t>mediastinum</a:t>
            </a:r>
            <a:r>
              <a:rPr lang="en-IN" sz="3000" dirty="0" smtClean="0">
                <a:latin typeface="Footlight MT Light" pitchFamily="18" charset="0"/>
              </a:rPr>
              <a:t>.</a:t>
            </a:r>
          </a:p>
          <a:p>
            <a:r>
              <a:rPr lang="en-IN" sz="3000" dirty="0" smtClean="0">
                <a:latin typeface="Footlight MT Light" pitchFamily="18" charset="0"/>
              </a:rPr>
              <a:t>It is identified by palpation of </a:t>
            </a:r>
            <a:r>
              <a:rPr lang="en-IN" sz="3000" dirty="0" err="1" smtClean="0">
                <a:latin typeface="Footlight MT Light" pitchFamily="18" charset="0"/>
              </a:rPr>
              <a:t>crepitus</a:t>
            </a:r>
            <a:r>
              <a:rPr lang="en-IN" sz="3000" dirty="0" smtClean="0">
                <a:latin typeface="Footlight MT Light" pitchFamily="18" charset="0"/>
              </a:rPr>
              <a:t> usually in the abdominal wall.</a:t>
            </a:r>
          </a:p>
          <a:p>
            <a:r>
              <a:rPr lang="en-IN" sz="3000" dirty="0" smtClean="0">
                <a:latin typeface="Footlight MT Light" pitchFamily="18" charset="0"/>
              </a:rPr>
              <a:t>In mild </a:t>
            </a:r>
            <a:r>
              <a:rPr lang="en-IN" sz="3000" dirty="0" err="1" smtClean="0">
                <a:latin typeface="Footlight MT Light" pitchFamily="18" charset="0"/>
              </a:rPr>
              <a:t>cases,findings</a:t>
            </a:r>
            <a:r>
              <a:rPr lang="en-IN" sz="3000" dirty="0" smtClean="0">
                <a:latin typeface="Footlight MT Light" pitchFamily="18" charset="0"/>
              </a:rPr>
              <a:t> usually resolve after evacuation of </a:t>
            </a:r>
            <a:r>
              <a:rPr lang="en-IN" sz="3000" dirty="0" err="1" smtClean="0">
                <a:latin typeface="Footlight MT Light" pitchFamily="18" charset="0"/>
              </a:rPr>
              <a:t>pneumoperitoneum,no</a:t>
            </a:r>
            <a:r>
              <a:rPr lang="en-IN" sz="3000" dirty="0" smtClean="0">
                <a:latin typeface="Footlight MT Light" pitchFamily="18" charset="0"/>
              </a:rPr>
              <a:t> specific therapy is noted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Extraperitoneal</a:t>
            </a:r>
            <a:r>
              <a:rPr lang="en-IN" dirty="0" smtClean="0"/>
              <a:t> </a:t>
            </a:r>
            <a:r>
              <a:rPr lang="en-IN" dirty="0" err="1" smtClean="0"/>
              <a:t>insufflation</a:t>
            </a:r>
            <a:endParaRPr lang="en-IN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latin typeface="Footlight MT Light" pitchFamily="18" charset="0"/>
              </a:rPr>
              <a:t>Complications of </a:t>
            </a:r>
            <a:r>
              <a:rPr lang="en-IN" sz="3600" dirty="0" err="1" smtClean="0">
                <a:latin typeface="Footlight MT Light" pitchFamily="18" charset="0"/>
              </a:rPr>
              <a:t>electrosurgery</a:t>
            </a:r>
            <a:r>
              <a:rPr lang="en-IN" sz="3600" dirty="0" smtClean="0">
                <a:latin typeface="Footlight MT Light" pitchFamily="18" charset="0"/>
              </a:rPr>
              <a:t> occur secondary to thermal injury from unintended or inappropriate use of active electrode, current diversion to an undesirable path or injury at the site of dispersive electrode.</a:t>
            </a:r>
            <a:endParaRPr lang="en-IN" sz="3600" dirty="0">
              <a:latin typeface="Footlight MT Light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Electrosurgical complications:</a:t>
            </a:r>
            <a:endParaRPr lang="en-IN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3000" b="1" dirty="0" smtClean="0">
                <a:latin typeface="Footlight MT Light" pitchFamily="18" charset="0"/>
              </a:rPr>
              <a:t>Great vessel injury</a:t>
            </a:r>
            <a:r>
              <a:rPr lang="en-IN" sz="3000" dirty="0" smtClean="0">
                <a:latin typeface="Footlight MT Light" pitchFamily="18" charset="0"/>
              </a:rPr>
              <a:t>:</a:t>
            </a:r>
          </a:p>
          <a:p>
            <a:r>
              <a:rPr lang="en-IN" sz="3000" dirty="0" smtClean="0">
                <a:latin typeface="Footlight MT Light" pitchFamily="18" charset="0"/>
              </a:rPr>
              <a:t>Most dangerous are injuries to great vessels like aorta and the inferior vena </a:t>
            </a:r>
            <a:r>
              <a:rPr lang="en-IN" sz="3000" dirty="0" err="1" smtClean="0">
                <a:latin typeface="Footlight MT Light" pitchFamily="18" charset="0"/>
              </a:rPr>
              <a:t>cava,common</a:t>
            </a:r>
            <a:r>
              <a:rPr lang="en-IN" sz="3000" dirty="0" smtClean="0">
                <a:latin typeface="Footlight MT Light" pitchFamily="18" charset="0"/>
              </a:rPr>
              <a:t> iliac vessels and their branches.</a:t>
            </a:r>
          </a:p>
          <a:p>
            <a:r>
              <a:rPr lang="en-IN" sz="3000" dirty="0" smtClean="0">
                <a:latin typeface="Footlight MT Light" pitchFamily="18" charset="0"/>
              </a:rPr>
              <a:t>The most catastrophic injuries occur secondary to insertion of an </a:t>
            </a:r>
            <a:r>
              <a:rPr lang="en-IN" sz="3000" dirty="0" err="1" smtClean="0">
                <a:latin typeface="Footlight MT Light" pitchFamily="18" charset="0"/>
              </a:rPr>
              <a:t>insufflation</a:t>
            </a:r>
            <a:r>
              <a:rPr lang="en-IN" sz="3000" dirty="0" smtClean="0">
                <a:latin typeface="Footlight MT Light" pitchFamily="18" charset="0"/>
              </a:rPr>
              <a:t> needle or the tip of the </a:t>
            </a:r>
            <a:r>
              <a:rPr lang="en-IN" sz="3000" dirty="0" err="1" smtClean="0">
                <a:latin typeface="Footlight MT Light" pitchFamily="18" charset="0"/>
              </a:rPr>
              <a:t>obturator</a:t>
            </a:r>
            <a:r>
              <a:rPr lang="en-IN" sz="3000" dirty="0" smtClean="0">
                <a:latin typeface="Footlight MT Light" pitchFamily="18" charset="0"/>
              </a:rPr>
              <a:t>.</a:t>
            </a:r>
          </a:p>
          <a:p>
            <a:r>
              <a:rPr lang="en-IN" sz="3000" dirty="0" smtClean="0">
                <a:latin typeface="Footlight MT Light" pitchFamily="18" charset="0"/>
              </a:rPr>
              <a:t>After vascular injury patient may develop </a:t>
            </a:r>
            <a:r>
              <a:rPr lang="en-IN" sz="3000" dirty="0" err="1" smtClean="0">
                <a:latin typeface="Footlight MT Light" pitchFamily="18" charset="0"/>
              </a:rPr>
              <a:t>profund</a:t>
            </a:r>
            <a:r>
              <a:rPr lang="en-IN" sz="3000" dirty="0" smtClean="0">
                <a:latin typeface="Footlight MT Light" pitchFamily="18" charset="0"/>
              </a:rPr>
              <a:t> hypotension with or without </a:t>
            </a:r>
            <a:r>
              <a:rPr lang="en-IN" sz="3000" dirty="0" err="1" smtClean="0">
                <a:latin typeface="Footlight MT Light" pitchFamily="18" charset="0"/>
              </a:rPr>
              <a:t>hemoperitoneum</a:t>
            </a:r>
            <a:r>
              <a:rPr lang="en-IN" sz="3000" dirty="0" smtClean="0">
                <a:latin typeface="Footlight MT Light" pitchFamily="18" charset="0"/>
              </a:rPr>
              <a:t>. </a:t>
            </a:r>
            <a:endParaRPr lang="en-IN" sz="3000" dirty="0">
              <a:latin typeface="Footlight MT Light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Haemorrhagic complications:</a:t>
            </a:r>
            <a:endParaRPr lang="en-IN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3000" dirty="0" smtClean="0">
                <a:latin typeface="Footlight MT Light" pitchFamily="18" charset="0"/>
              </a:rPr>
              <a:t>The abdominal wall vessels most commonly injured during laparoscopy are superficial inferior </a:t>
            </a:r>
            <a:r>
              <a:rPr lang="en-IN" sz="3000" dirty="0" err="1" smtClean="0">
                <a:latin typeface="Footlight MT Light" pitchFamily="18" charset="0"/>
              </a:rPr>
              <a:t>epigastric</a:t>
            </a:r>
            <a:r>
              <a:rPr lang="en-IN" sz="3000" dirty="0" smtClean="0">
                <a:latin typeface="Footlight MT Light" pitchFamily="18" charset="0"/>
              </a:rPr>
              <a:t> artery as they branch from femoral artery course </a:t>
            </a:r>
            <a:r>
              <a:rPr lang="en-IN" sz="3000" dirty="0" err="1" smtClean="0">
                <a:latin typeface="Footlight MT Light" pitchFamily="18" charset="0"/>
              </a:rPr>
              <a:t>cephalad</a:t>
            </a:r>
            <a:r>
              <a:rPr lang="en-IN" sz="3000" dirty="0" smtClean="0">
                <a:latin typeface="Footlight MT Light" pitchFamily="18" charset="0"/>
              </a:rPr>
              <a:t> in each lower quadrant.</a:t>
            </a:r>
          </a:p>
          <a:p>
            <a:r>
              <a:rPr lang="en-IN" sz="3000" dirty="0" smtClean="0">
                <a:latin typeface="Footlight MT Light" pitchFamily="18" charset="0"/>
              </a:rPr>
              <a:t>The more serious injuries are those to the </a:t>
            </a:r>
            <a:r>
              <a:rPr lang="en-IN" sz="3000" dirty="0" err="1" smtClean="0">
                <a:latin typeface="Footlight MT Light" pitchFamily="18" charset="0"/>
              </a:rPr>
              <a:t>dep</a:t>
            </a:r>
            <a:r>
              <a:rPr lang="en-IN" sz="3000" dirty="0" smtClean="0">
                <a:latin typeface="Footlight MT Light" pitchFamily="18" charset="0"/>
              </a:rPr>
              <a:t> inferior </a:t>
            </a:r>
            <a:r>
              <a:rPr lang="en-IN" sz="3000" dirty="0" err="1" smtClean="0">
                <a:latin typeface="Footlight MT Light" pitchFamily="18" charset="0"/>
              </a:rPr>
              <a:t>epigastric</a:t>
            </a:r>
            <a:r>
              <a:rPr lang="en-IN" sz="3000" dirty="0" smtClean="0">
                <a:latin typeface="Footlight MT Light" pitchFamily="18" charset="0"/>
              </a:rPr>
              <a:t> vessels which are branches of external iliac artery and vein that course </a:t>
            </a:r>
            <a:r>
              <a:rPr lang="en-IN" sz="3000" dirty="0" err="1" smtClean="0">
                <a:latin typeface="Footlight MT Light" pitchFamily="18" charset="0"/>
              </a:rPr>
              <a:t>cephalad</a:t>
            </a:r>
            <a:r>
              <a:rPr lang="en-IN" sz="3000" dirty="0" smtClean="0">
                <a:latin typeface="Footlight MT Light" pitchFamily="18" charset="0"/>
              </a:rPr>
              <a:t> but are deep to rectus fascia and often deep to the muscles.</a:t>
            </a:r>
            <a:endParaRPr lang="en-IN" sz="3000" dirty="0">
              <a:latin typeface="Footlight MT Light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Abdominal wall vessel injury</a:t>
            </a:r>
            <a:endParaRPr lang="en-IN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latin typeface="Footlight MT Light" pitchFamily="18" charset="0"/>
              </a:rPr>
              <a:t>Signs:</a:t>
            </a:r>
          </a:p>
          <a:p>
            <a:endParaRPr lang="en-IN" sz="3600" dirty="0" smtClean="0">
              <a:latin typeface="Footlight MT Light" pitchFamily="18" charset="0"/>
            </a:endParaRPr>
          </a:p>
          <a:p>
            <a:r>
              <a:rPr lang="en-IN" sz="3600" dirty="0" smtClean="0">
                <a:latin typeface="Footlight MT Light" pitchFamily="18" charset="0"/>
              </a:rPr>
              <a:t>Blood dripping down the </a:t>
            </a:r>
            <a:r>
              <a:rPr lang="en-IN" sz="3600" dirty="0" err="1" smtClean="0">
                <a:latin typeface="Footlight MT Light" pitchFamily="18" charset="0"/>
              </a:rPr>
              <a:t>cannula,postoperative</a:t>
            </a:r>
            <a:r>
              <a:rPr lang="en-IN" sz="3600" dirty="0" smtClean="0">
                <a:latin typeface="Footlight MT Light" pitchFamily="18" charset="0"/>
              </a:rPr>
              <a:t> appearance of shock and abdominal wall </a:t>
            </a:r>
            <a:r>
              <a:rPr lang="en-IN" sz="3600" dirty="0" err="1" smtClean="0">
                <a:latin typeface="Footlight MT Light" pitchFamily="18" charset="0"/>
              </a:rPr>
              <a:t>discolorization</a:t>
            </a:r>
            <a:r>
              <a:rPr lang="en-IN" sz="3600" dirty="0" smtClean="0">
                <a:latin typeface="Footlight MT Light" pitchFamily="18" charset="0"/>
              </a:rPr>
              <a:t> or hematoma located near the incision.</a:t>
            </a:r>
            <a:endParaRPr lang="en-IN" sz="3600" dirty="0">
              <a:latin typeface="Footlight MT Light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Contd..</a:t>
            </a:r>
            <a:endParaRPr lang="en-IN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  <a:effectLst>
            <a:outerShdw dist="12700" dir="81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ahoma" pitchFamily="34" charset="0"/>
              </a:rPr>
              <a:t>Complications</a:t>
            </a:r>
            <a:endParaRPr lang="en-US" dirty="0">
              <a:solidFill>
                <a:srgbClr val="FF0000"/>
              </a:solidFill>
              <a:cs typeface="Tahoma" pitchFamily="34" charset="0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1676400"/>
            <a:ext cx="7162800" cy="47244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3600" dirty="0" smtClean="0">
                <a:latin typeface="Footlight MT Light" pitchFamily="18" charset="0"/>
              </a:rPr>
              <a:t>- </a:t>
            </a:r>
            <a:r>
              <a:rPr lang="en-US" sz="3600" dirty="0">
                <a:latin typeface="Footlight MT Light" pitchFamily="18" charset="0"/>
              </a:rPr>
              <a:t>Injury to abdominal organs</a:t>
            </a:r>
          </a:p>
          <a:p>
            <a:pPr marL="838200" lvl="1" indent="-3810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Footlight MT Light" pitchFamily="18" charset="0"/>
              </a:rPr>
              <a:t>GI:</a:t>
            </a:r>
            <a:r>
              <a:rPr lang="en-US" sz="3600" dirty="0">
                <a:latin typeface="Footlight MT Light" pitchFamily="18" charset="0"/>
              </a:rPr>
              <a:t> if the intestine is distended or adherent to the abdominal wall  (prevented by good intestinal preparation) and putting the patient on the </a:t>
            </a:r>
            <a:r>
              <a:rPr lang="en-US" sz="3600" dirty="0" err="1">
                <a:latin typeface="Footlight MT Light" pitchFamily="18" charset="0"/>
              </a:rPr>
              <a:t>telendelenburg</a:t>
            </a:r>
            <a:r>
              <a:rPr lang="en-US" sz="3600" dirty="0">
                <a:latin typeface="Footlight MT Light" pitchFamily="18" charset="0"/>
              </a:rPr>
              <a:t> position.</a:t>
            </a:r>
          </a:p>
          <a:p>
            <a:pPr marL="838200" lvl="1" indent="-3810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Footlight MT Light" pitchFamily="18" charset="0"/>
              </a:rPr>
              <a:t>Bladder injury</a:t>
            </a:r>
            <a:r>
              <a:rPr lang="en-US" sz="3600" dirty="0">
                <a:latin typeface="Footlight MT Light" pitchFamily="18" charset="0"/>
              </a:rPr>
              <a:t>: prevented by emptying the bladder.</a:t>
            </a:r>
            <a:r>
              <a:rPr lang="en-US" sz="3600" b="1" dirty="0">
                <a:latin typeface="Footlight MT Light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ln/>
          <a:effectLst>
            <a:outerShdw dist="12700" dir="81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cs typeface="Tahoma" pitchFamily="34" charset="0"/>
              </a:rPr>
              <a:t>Complications</a:t>
            </a:r>
            <a:endParaRPr lang="en-US" dirty="0">
              <a:cs typeface="Tahoma" pitchFamily="34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76400"/>
            <a:ext cx="7467600" cy="47244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.</a:t>
            </a:r>
            <a:endParaRPr lang="en-US" sz="5400" b="1" dirty="0">
              <a:latin typeface="Footlight MT Light" pitchFamily="18" charset="0"/>
            </a:endParaRPr>
          </a:p>
          <a:p>
            <a:pPr marL="1257300" lvl="2" indent="-342900">
              <a:buFontTx/>
              <a:buNone/>
            </a:pPr>
            <a:r>
              <a:rPr lang="en-US" sz="5400" dirty="0" err="1" smtClean="0">
                <a:latin typeface="Footlight MT Light" pitchFamily="18" charset="0"/>
              </a:rPr>
              <a:t>Incisional</a:t>
            </a:r>
            <a:r>
              <a:rPr lang="en-US" sz="5400" dirty="0" smtClean="0">
                <a:latin typeface="Footlight MT Light" pitchFamily="18" charset="0"/>
              </a:rPr>
              <a:t> hernia and wound dehiscence</a:t>
            </a:r>
            <a:endParaRPr lang="en-US" sz="5400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320675" y="784225"/>
            <a:ext cx="8301038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Conclusion:</a:t>
            </a:r>
          </a:p>
          <a:p>
            <a:pPr>
              <a:spcBef>
                <a:spcPct val="20000"/>
              </a:spcBef>
            </a:pPr>
            <a:endParaRPr lang="en-US" sz="3200" b="1" dirty="0">
              <a:solidFill>
                <a:schemeClr val="accent1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2800" b="1" dirty="0">
                <a:latin typeface="Times New Roman" pitchFamily="18" charset="0"/>
              </a:rPr>
              <a:t>Laparoscopy provides a vital tool for diagnosing pelvic pain – it provides first hand visual comprehension of the problem as well as an immediate opportunity to continue with therapeutic surgical correction.</a:t>
            </a:r>
          </a:p>
        </p:txBody>
      </p:sp>
      <p:sp>
        <p:nvSpPr>
          <p:cNvPr id="123907" name="Line 3"/>
          <p:cNvSpPr>
            <a:spLocks noChangeShapeType="1"/>
          </p:cNvSpPr>
          <p:nvPr/>
        </p:nvSpPr>
        <p:spPr bwMode="auto">
          <a:xfrm>
            <a:off x="0" y="1282700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903470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Animals-thank-y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Patient positioning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is essential for patient </a:t>
            </a:r>
            <a:r>
              <a:rPr lang="en-IN" dirty="0" err="1" smtClean="0"/>
              <a:t>safety,comfort</a:t>
            </a:r>
            <a:r>
              <a:rPr lang="en-IN" dirty="0" smtClean="0"/>
              <a:t> of operator and optimal visualisation of pelvic organs.</a:t>
            </a:r>
            <a:endParaRPr lang="en-IN" dirty="0"/>
          </a:p>
        </p:txBody>
      </p:sp>
      <p:pic>
        <p:nvPicPr>
          <p:cNvPr id="6" name="Picture 5" descr="imag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071810"/>
            <a:ext cx="6286544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433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38" y="161358"/>
            <a:ext cx="7072362" cy="66966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Operating room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433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260336"/>
            <a:ext cx="6788593" cy="65976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Laparoscopic tower</a:t>
            </a:r>
            <a:endParaRPr lang="en-IN" dirty="0"/>
          </a:p>
        </p:txBody>
      </p:sp>
      <p:pic>
        <p:nvPicPr>
          <p:cNvPr id="5" name="Picture 4" descr="IMG_43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7628"/>
            <a:ext cx="5643570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Closed technique:</a:t>
            </a:r>
          </a:p>
          <a:p>
            <a:endParaRPr lang="en-IN" dirty="0" smtClean="0"/>
          </a:p>
          <a:p>
            <a:r>
              <a:rPr lang="en-IN" dirty="0" smtClean="0"/>
              <a:t>Blind approach in which the </a:t>
            </a:r>
            <a:r>
              <a:rPr lang="en-IN" dirty="0" err="1" smtClean="0"/>
              <a:t>cannula</a:t>
            </a:r>
            <a:r>
              <a:rPr lang="en-IN" dirty="0" smtClean="0"/>
              <a:t> is introduced with an </a:t>
            </a:r>
            <a:r>
              <a:rPr lang="en-IN" dirty="0" err="1" smtClean="0"/>
              <a:t>obturator</a:t>
            </a:r>
            <a:r>
              <a:rPr lang="en-IN" dirty="0" smtClean="0"/>
              <a:t> designed to penetrate the abdominal layers.</a:t>
            </a:r>
          </a:p>
          <a:p>
            <a:endParaRPr lang="en-IN" dirty="0" smtClean="0"/>
          </a:p>
          <a:p>
            <a:r>
              <a:rPr lang="en-IN" dirty="0" smtClean="0"/>
              <a:t>In </a:t>
            </a:r>
            <a:r>
              <a:rPr lang="en-IN" dirty="0" err="1" smtClean="0"/>
              <a:t>open,initial</a:t>
            </a:r>
            <a:r>
              <a:rPr lang="en-IN" dirty="0" smtClean="0"/>
              <a:t> entry into peritoneal cavity is achieved with </a:t>
            </a:r>
            <a:r>
              <a:rPr lang="en-IN" dirty="0" err="1" smtClean="0"/>
              <a:t>minilaparotomy</a:t>
            </a:r>
            <a:r>
              <a:rPr lang="en-IN" dirty="0" smtClean="0"/>
              <a:t> 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Peritoneal access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3980</TotalTime>
  <Words>2363</Words>
  <Application>Microsoft Office PowerPoint</Application>
  <PresentationFormat>On-screen Show (4:3)</PresentationFormat>
  <Paragraphs>465</Paragraphs>
  <Slides>59</Slides>
  <Notes>36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Concourse</vt:lpstr>
      <vt:lpstr>ENDOSCOPY  IN  GYNAECOLOGY</vt:lpstr>
      <vt:lpstr>Gynecological Endoscopy</vt:lpstr>
      <vt:lpstr>LAPAROSCOPY</vt:lpstr>
      <vt:lpstr>LAPAROSCOPY</vt:lpstr>
      <vt:lpstr>EQUIPMENT AND TECHNIQUE</vt:lpstr>
      <vt:lpstr>Patient positioning</vt:lpstr>
      <vt:lpstr>Operating room</vt:lpstr>
      <vt:lpstr>Laparoscopic tower</vt:lpstr>
      <vt:lpstr>Peritoneal access</vt:lpstr>
      <vt:lpstr>Instruments</vt:lpstr>
      <vt:lpstr>Slide 11</vt:lpstr>
      <vt:lpstr>Slide 12</vt:lpstr>
      <vt:lpstr>Slide 13</vt:lpstr>
      <vt:lpstr>Slide 14</vt:lpstr>
      <vt:lpstr>7. Forceps and scissors:</vt:lpstr>
      <vt:lpstr>Instruments</vt:lpstr>
      <vt:lpstr>Procedure</vt:lpstr>
      <vt:lpstr>2. Creation of pneumoperitoneum:</vt:lpstr>
      <vt:lpstr>3. Trocar introduction</vt:lpstr>
      <vt:lpstr>4. Viewing the peritoneal cavity:</vt:lpstr>
      <vt:lpstr>Slide 21</vt:lpstr>
      <vt:lpstr>Indications</vt:lpstr>
      <vt:lpstr>Diagnostic Laparoscopy for Gynecological Pelvic Disorders</vt:lpstr>
      <vt:lpstr>Slide 24</vt:lpstr>
      <vt:lpstr>Slide 25</vt:lpstr>
      <vt:lpstr>Slide 26</vt:lpstr>
      <vt:lpstr>Pelvic Inflammatory Disease</vt:lpstr>
      <vt:lpstr>Tubo-ovarian Abscess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 Ovarian Cysts</vt:lpstr>
      <vt:lpstr>Adnexal Torsion</vt:lpstr>
      <vt:lpstr>Adnexal Torsion</vt:lpstr>
      <vt:lpstr>Slide 40</vt:lpstr>
      <vt:lpstr>Infertility</vt:lpstr>
      <vt:lpstr>As a therapeutic tool</vt:lpstr>
      <vt:lpstr>Adhesiolysis</vt:lpstr>
      <vt:lpstr>Management of Ectopic Pregnancy:</vt:lpstr>
      <vt:lpstr>Slide 45</vt:lpstr>
      <vt:lpstr>Slide 46</vt:lpstr>
      <vt:lpstr>Contraindications</vt:lpstr>
      <vt:lpstr>Complications:-</vt:lpstr>
      <vt:lpstr>Slide 49</vt:lpstr>
      <vt:lpstr>Cardiovascular complications:</vt:lpstr>
      <vt:lpstr>Extraperitoneal insufflation</vt:lpstr>
      <vt:lpstr>Electrosurgical complications:</vt:lpstr>
      <vt:lpstr>Haemorrhagic complications:</vt:lpstr>
      <vt:lpstr>Abdominal wall vessel injury</vt:lpstr>
      <vt:lpstr>Contd..</vt:lpstr>
      <vt:lpstr>Complications</vt:lpstr>
      <vt:lpstr>Complications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Farah</dc:creator>
  <cp:lastModifiedBy>Admin</cp:lastModifiedBy>
  <cp:revision>296</cp:revision>
  <dcterms:created xsi:type="dcterms:W3CDTF">2009-06-15T10:59:05Z</dcterms:created>
  <dcterms:modified xsi:type="dcterms:W3CDTF">2019-10-03T11:59:13Z</dcterms:modified>
</cp:coreProperties>
</file>