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71" r:id="rId9"/>
    <p:sldId id="277" r:id="rId10"/>
    <p:sldId id="262" r:id="rId11"/>
    <p:sldId id="272" r:id="rId12"/>
    <p:sldId id="278" r:id="rId13"/>
    <p:sldId id="263" r:id="rId14"/>
    <p:sldId id="264" r:id="rId15"/>
    <p:sldId id="265" r:id="rId16"/>
    <p:sldId id="266" r:id="rId17"/>
    <p:sldId id="275" r:id="rId18"/>
    <p:sldId id="276" r:id="rId19"/>
    <p:sldId id="274" r:id="rId20"/>
    <p:sldId id="267" r:id="rId21"/>
    <p:sldId id="268" r:id="rId22"/>
    <p:sldId id="269" r:id="rId23"/>
    <p:sldId id="279" r:id="rId24"/>
    <p:sldId id="280" r:id="rId25"/>
    <p:sldId id="281" r:id="rId26"/>
    <p:sldId id="2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270" y="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AC6FA3-6537-47D6-AEC2-4BE0AF2B9DF9}" type="datetimeFigureOut">
              <a:rPr lang="en-IN" smtClean="0"/>
              <a:pPr/>
              <a:t>03-10-2019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B0392B-029C-40AC-941F-747334217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412776"/>
            <a:ext cx="7452320" cy="1512168"/>
          </a:xfrm>
        </p:spPr>
        <p:txBody>
          <a:bodyPr>
            <a:normAutofit/>
          </a:bodyPr>
          <a:lstStyle/>
          <a:p>
            <a:r>
              <a:rPr lang="en-IN" dirty="0" smtClean="0"/>
              <a:t>ENDOSCOPY IN GYNAECOLOGY.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8064" y="4653136"/>
            <a:ext cx="3995936" cy="1371600"/>
          </a:xfrm>
        </p:spPr>
        <p:txBody>
          <a:bodyPr>
            <a:normAutofit/>
          </a:bodyPr>
          <a:lstStyle/>
          <a:p>
            <a:endParaRPr lang="en-IN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636912"/>
            <a:ext cx="4355976" cy="1965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IN" dirty="0" smtClean="0"/>
              <a:t>		HYSTEROCOPE.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HYSTEROSCOPE vary in diameter from 3mm to 4mm.</a:t>
            </a:r>
          </a:p>
          <a:p>
            <a:r>
              <a:rPr lang="en-IN" dirty="0" smtClean="0"/>
              <a:t>The angle of view may be 0 to 30 degree.</a:t>
            </a:r>
          </a:p>
          <a:p>
            <a:r>
              <a:rPr lang="en-IN" dirty="0" smtClean="0"/>
              <a:t>The diagnostic sheath allows </a:t>
            </a:r>
            <a:r>
              <a:rPr lang="en-IN" dirty="0" err="1" smtClean="0"/>
              <a:t>insufflation</a:t>
            </a:r>
            <a:r>
              <a:rPr lang="en-IN" dirty="0" smtClean="0"/>
              <a:t> medium to enter the uterus.</a:t>
            </a:r>
          </a:p>
          <a:p>
            <a:r>
              <a:rPr lang="en-IN" dirty="0" smtClean="0"/>
              <a:t>DISTENSION MEDIUM:</a:t>
            </a:r>
          </a:p>
          <a:p>
            <a:r>
              <a:rPr lang="en-IN" dirty="0" smtClean="0"/>
              <a:t>Saline is used as </a:t>
            </a:r>
            <a:r>
              <a:rPr lang="en-IN" dirty="0" err="1" smtClean="0"/>
              <a:t>hysteroflation</a:t>
            </a:r>
            <a:r>
              <a:rPr lang="en-IN" dirty="0" smtClean="0"/>
              <a:t> medium for diagnostic hysteroscopy, but it is a good conductor of </a:t>
            </a:r>
            <a:r>
              <a:rPr lang="en-IN" dirty="0" err="1" smtClean="0"/>
              <a:t>electrons,it</a:t>
            </a:r>
            <a:r>
              <a:rPr lang="en-IN" dirty="0" smtClean="0"/>
              <a:t> cannot be used with diathermy.</a:t>
            </a:r>
          </a:p>
          <a:p>
            <a:r>
              <a:rPr lang="en-IN" dirty="0" smtClean="0"/>
              <a:t>High viscosity media like </a:t>
            </a:r>
            <a:r>
              <a:rPr lang="en-IN" dirty="0" err="1" smtClean="0"/>
              <a:t>Hyskon</a:t>
            </a:r>
            <a:endParaRPr lang="en-IN" dirty="0" smtClean="0"/>
          </a:p>
          <a:p>
            <a:r>
              <a:rPr lang="en-IN" dirty="0" smtClean="0"/>
              <a:t>Low viscosity media like </a:t>
            </a:r>
            <a:r>
              <a:rPr lang="en-IN" dirty="0" err="1" smtClean="0"/>
              <a:t>glycine</a:t>
            </a:r>
            <a:r>
              <a:rPr lang="en-IN" dirty="0" smtClean="0"/>
              <a:t>  or </a:t>
            </a:r>
            <a:r>
              <a:rPr lang="en-IN" dirty="0" err="1" smtClean="0"/>
              <a:t>sorbitol</a:t>
            </a:r>
            <a:r>
              <a:rPr lang="en-IN" dirty="0" smtClean="0"/>
              <a:t> are used for operative procedures.(non-electrolyte solution)</a:t>
            </a:r>
          </a:p>
          <a:p>
            <a:r>
              <a:rPr lang="en-IN" dirty="0" smtClean="0"/>
              <a:t>Carbon </a:t>
            </a:r>
            <a:r>
              <a:rPr lang="en-IN" dirty="0" err="1" smtClean="0"/>
              <a:t>di</a:t>
            </a:r>
            <a:r>
              <a:rPr lang="en-IN" dirty="0" smtClean="0"/>
              <a:t> oxide can be used as gaseous distension medium.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723629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"/>
            <a:ext cx="70922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ANAESTHESIA &amp; POSITION.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en-IN" dirty="0" err="1" smtClean="0"/>
              <a:t>Hysteroscpy</a:t>
            </a:r>
            <a:r>
              <a:rPr lang="en-IN" dirty="0" smtClean="0"/>
              <a:t> can be performed as an office procedure since diagnostic sheath is only 5mm in diameter and </a:t>
            </a:r>
            <a:r>
              <a:rPr lang="en-IN" dirty="0" err="1" smtClean="0"/>
              <a:t>doesnot</a:t>
            </a:r>
            <a:r>
              <a:rPr lang="en-IN" dirty="0" smtClean="0"/>
              <a:t> require cervical dilatation.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Operative Hysteroscopy requires admission  &amp; General Anaesthesia.</a:t>
            </a:r>
            <a:endParaRPr lang="en-IN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Patient is placed in dorsal </a:t>
            </a:r>
            <a:r>
              <a:rPr lang="en-IN" dirty="0" err="1" smtClean="0"/>
              <a:t>lithotomy</a:t>
            </a:r>
            <a:r>
              <a:rPr lang="en-IN" dirty="0" smtClean="0"/>
              <a:t> position.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		PROCEDURE.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Vaginal wall is retracted with </a:t>
            </a:r>
            <a:r>
              <a:rPr lang="en-IN" dirty="0" err="1" smtClean="0"/>
              <a:t>speculum,cervix</a:t>
            </a:r>
            <a:r>
              <a:rPr lang="en-IN" dirty="0" smtClean="0"/>
              <a:t> is held with </a:t>
            </a:r>
            <a:r>
              <a:rPr lang="en-IN" dirty="0" err="1" smtClean="0"/>
              <a:t>vulsellam</a:t>
            </a:r>
            <a:r>
              <a:rPr lang="en-IN" dirty="0" smtClean="0"/>
              <a:t> and </a:t>
            </a:r>
            <a:r>
              <a:rPr lang="en-IN" dirty="0" err="1" smtClean="0"/>
              <a:t>uterocervical</a:t>
            </a:r>
            <a:r>
              <a:rPr lang="en-IN" dirty="0" smtClean="0"/>
              <a:t> length is measured with uterine sound.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Diagnostic sheath and telescope are assembled, and saline and optic cable are connected. The scope with sheath is introduced into the uterus.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With uterine </a:t>
            </a:r>
            <a:r>
              <a:rPr lang="en-IN" dirty="0" err="1" smtClean="0"/>
              <a:t>distension,the</a:t>
            </a:r>
            <a:r>
              <a:rPr lang="en-IN" dirty="0" smtClean="0"/>
              <a:t> </a:t>
            </a:r>
            <a:r>
              <a:rPr lang="en-IN" dirty="0" err="1" smtClean="0"/>
              <a:t>cervix,fundus</a:t>
            </a:r>
            <a:r>
              <a:rPr lang="en-IN" dirty="0" smtClean="0"/>
              <a:t> and tubal </a:t>
            </a:r>
            <a:r>
              <a:rPr lang="en-IN" dirty="0" err="1" smtClean="0"/>
              <a:t>ostia</a:t>
            </a:r>
            <a:r>
              <a:rPr lang="en-IN" dirty="0" smtClean="0"/>
              <a:t> can be visualised.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Cervical canal is visualised while introducing and withdrawing the scope.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If operative hysteroscopy is </a:t>
            </a:r>
            <a:r>
              <a:rPr lang="en-IN" dirty="0" err="1" smtClean="0"/>
              <a:t>planned,cervix</a:t>
            </a:r>
            <a:r>
              <a:rPr lang="en-IN" dirty="0" smtClean="0"/>
              <a:t> is dilated to 8-10 </a:t>
            </a:r>
            <a:r>
              <a:rPr lang="en-IN" dirty="0" err="1" smtClean="0"/>
              <a:t>hegar’s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Glycine</a:t>
            </a:r>
            <a:r>
              <a:rPr lang="en-IN" dirty="0" smtClean="0"/>
              <a:t> is connected to the operating sheath.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Scope and operating </a:t>
            </a:r>
            <a:r>
              <a:rPr lang="en-IN" dirty="0" err="1" smtClean="0"/>
              <a:t>attachements</a:t>
            </a:r>
            <a:r>
              <a:rPr lang="en-IN" dirty="0" smtClean="0"/>
              <a:t> are assembled and introduced into the cavity.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Uterine cavity is visualised and </a:t>
            </a:r>
            <a:r>
              <a:rPr lang="en-IN" dirty="0" err="1" smtClean="0"/>
              <a:t>opeerative</a:t>
            </a:r>
            <a:r>
              <a:rPr lang="en-IN" dirty="0" smtClean="0"/>
              <a:t> procedures are performed.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 err="1" smtClean="0"/>
              <a:t>hysteroscope</a:t>
            </a:r>
            <a:r>
              <a:rPr lang="en-IN" dirty="0" smtClean="0"/>
              <a:t> has a side channel which permits the passage of the distension medium.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IN" dirty="0" smtClean="0"/>
              <a:t>For operative </a:t>
            </a:r>
            <a:r>
              <a:rPr lang="en-IN" dirty="0" err="1" smtClean="0"/>
              <a:t>hysteroscopy,an</a:t>
            </a:r>
            <a:r>
              <a:rPr lang="en-IN" dirty="0" smtClean="0"/>
              <a:t> additional channel permits the introduction of </a:t>
            </a:r>
            <a:r>
              <a:rPr lang="en-IN" dirty="0" err="1" smtClean="0"/>
              <a:t>resectoscope,roller</a:t>
            </a:r>
            <a:r>
              <a:rPr lang="en-IN" dirty="0" smtClean="0"/>
              <a:t> ball or laser fibre.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An Outflow tract allows the fluid </a:t>
            </a:r>
            <a:r>
              <a:rPr lang="en-IN" dirty="0" err="1" smtClean="0"/>
              <a:t>passinq</a:t>
            </a:r>
            <a:r>
              <a:rPr lang="en-IN" dirty="0" smtClean="0"/>
              <a:t> out to be collected in a bottle.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Special collecting bags paced under the patient’s buttocks to collect any fluid leaking out of vagina to allow as accurate estimation as possible of fluid deficit and prevent fluid overload.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687625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0"/>
            <a:ext cx="68762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ohan\Desktop\evidence-based-practical-tips-for-office-hysteroscopy-by-dr-shashwat-jani-18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"/>
            <a:ext cx="723629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IN" dirty="0" smtClean="0"/>
              <a:t>			ENDOSCOPY.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r>
              <a:rPr lang="en-IN" dirty="0" smtClean="0"/>
              <a:t>Visualisation  of the Pelvic Organs by way of endoscopes has been employed sporadically since the beginning of the 20</a:t>
            </a:r>
            <a:r>
              <a:rPr lang="en-IN" baseline="30000" dirty="0" smtClean="0"/>
              <a:t>th</a:t>
            </a:r>
            <a:r>
              <a:rPr lang="en-IN" dirty="0" smtClean="0"/>
              <a:t>  century.</a:t>
            </a:r>
          </a:p>
          <a:p>
            <a:r>
              <a:rPr lang="en-IN" dirty="0" smtClean="0"/>
              <a:t>Endoscopy is now simple and efficient .</a:t>
            </a:r>
          </a:p>
          <a:p>
            <a:r>
              <a:rPr lang="en-IN" dirty="0" smtClean="0"/>
              <a:t>It is popular ensures adequate lighting without dangerous heating of the peritoneal cavity.</a:t>
            </a:r>
          </a:p>
          <a:p>
            <a:endParaRPr lang="en-IN" dirty="0" smtClean="0"/>
          </a:p>
          <a:p>
            <a:r>
              <a:rPr lang="en-IN" dirty="0" smtClean="0"/>
              <a:t>HYSTEROSCOPY,</a:t>
            </a:r>
          </a:p>
          <a:p>
            <a:endParaRPr lang="en-IN" dirty="0" smtClean="0"/>
          </a:p>
          <a:p>
            <a:r>
              <a:rPr lang="en-IN" dirty="0" smtClean="0"/>
              <a:t>LAPAROSCOPY.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en-IN" dirty="0" smtClean="0"/>
              <a:t>		COMPLICATIONS.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Haemorrhage:</a:t>
            </a:r>
          </a:p>
          <a:p>
            <a:pPr lvl="1"/>
            <a:r>
              <a:rPr lang="en-IN" dirty="0" err="1" smtClean="0"/>
              <a:t>Intraoperative</a:t>
            </a:r>
            <a:r>
              <a:rPr lang="en-IN" dirty="0" smtClean="0"/>
              <a:t>,</a:t>
            </a:r>
          </a:p>
          <a:p>
            <a:pPr lvl="1"/>
            <a:r>
              <a:rPr lang="en-IN" dirty="0" smtClean="0"/>
              <a:t>Postoperative.</a:t>
            </a:r>
          </a:p>
          <a:p>
            <a:pPr lvl="1">
              <a:buNone/>
            </a:pPr>
            <a:endParaRPr lang="en-IN" dirty="0" smtClean="0"/>
          </a:p>
          <a:p>
            <a:r>
              <a:rPr lang="en-IN" dirty="0" smtClean="0"/>
              <a:t>Uterine Perforation,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Mechanical or Burn injury to intra-abdominal viscera &amp; Vessels,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Electrolyte disturbances due to the distension media,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Fluid Overload especially with the use of non-electrolyte solutions.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DELAYED COMPLICATIONS: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en-IN" dirty="0" smtClean="0"/>
              <a:t>Infection,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Secondary Haemorrhage,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Haematometra</a:t>
            </a:r>
            <a:r>
              <a:rPr lang="en-IN" dirty="0" smtClean="0"/>
              <a:t>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Cyclical Pain 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Treatment Failure with recurrence of symptoms.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	CONTRAINDICATIONS.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en-IN" dirty="0" smtClean="0"/>
              <a:t>Hysteroscopy is contraindicated in the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Presence of Infection 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(except in the case of a Misplaced IUCD),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Pregnancy,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Cervical Malignancy.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presence of bleeding ,it may pose some difficulty.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en-IN" dirty="0" smtClean="0"/>
              <a:t>	Endometrial ablation.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en-IN" dirty="0" smtClean="0"/>
              <a:t>It is the elimination of the </a:t>
            </a:r>
            <a:r>
              <a:rPr lang="en-IN" dirty="0" err="1" smtClean="0"/>
              <a:t>endometrium</a:t>
            </a:r>
            <a:r>
              <a:rPr lang="en-IN" dirty="0" smtClean="0"/>
              <a:t> by resection or thermal energy.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Procedure is done in immediate postmenstrual period.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Preoperative treatment with </a:t>
            </a:r>
            <a:r>
              <a:rPr lang="en-IN" dirty="0" err="1" smtClean="0"/>
              <a:t>GnRH</a:t>
            </a:r>
            <a:r>
              <a:rPr lang="en-IN" dirty="0" smtClean="0"/>
              <a:t> analogues or </a:t>
            </a:r>
            <a:r>
              <a:rPr lang="en-IN" dirty="0" err="1" smtClean="0"/>
              <a:t>danazol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Easier to </a:t>
            </a:r>
            <a:r>
              <a:rPr lang="en-IN" dirty="0" err="1" smtClean="0"/>
              <a:t>resect</a:t>
            </a:r>
            <a:r>
              <a:rPr lang="en-IN" dirty="0" smtClean="0"/>
              <a:t> a thin </a:t>
            </a:r>
            <a:r>
              <a:rPr lang="en-IN" dirty="0" err="1" smtClean="0"/>
              <a:t>endometrium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Two Generation Technique;</a:t>
            </a:r>
          </a:p>
          <a:p>
            <a:pPr lvl="1"/>
            <a:r>
              <a:rPr lang="en-IN" dirty="0" smtClean="0"/>
              <a:t>1</a:t>
            </a:r>
            <a:r>
              <a:rPr lang="en-IN" baseline="30000" dirty="0" smtClean="0"/>
              <a:t>st</a:t>
            </a:r>
            <a:r>
              <a:rPr lang="en-IN" dirty="0" smtClean="0"/>
              <a:t> Generation Techniques,</a:t>
            </a:r>
          </a:p>
          <a:p>
            <a:pPr lvl="1"/>
            <a:r>
              <a:rPr lang="en-IN" dirty="0" smtClean="0"/>
              <a:t>2</a:t>
            </a:r>
            <a:r>
              <a:rPr lang="en-IN" baseline="30000" dirty="0" smtClean="0"/>
              <a:t>nd</a:t>
            </a:r>
            <a:r>
              <a:rPr lang="en-IN" dirty="0" smtClean="0"/>
              <a:t>  Generation Techniques.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en-IN" dirty="0" smtClean="0"/>
              <a:t>	First generation techniques.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96752"/>
            <a:ext cx="9144000" cy="5661248"/>
          </a:xfrm>
        </p:spPr>
        <p:txBody>
          <a:bodyPr/>
          <a:lstStyle/>
          <a:p>
            <a:pPr>
              <a:buNone/>
            </a:pPr>
            <a:r>
              <a:rPr lang="en-IN" dirty="0" err="1" smtClean="0"/>
              <a:t>Glycine</a:t>
            </a:r>
            <a:r>
              <a:rPr lang="en-IN" dirty="0" smtClean="0"/>
              <a:t> –Distending Medium,</a:t>
            </a:r>
          </a:p>
          <a:p>
            <a:pPr>
              <a:buNone/>
            </a:pPr>
            <a:r>
              <a:rPr lang="en-IN" dirty="0" smtClean="0"/>
              <a:t>A Roller Ball </a:t>
            </a:r>
            <a:r>
              <a:rPr lang="en-IN" dirty="0" err="1" smtClean="0"/>
              <a:t>cautery</a:t>
            </a:r>
            <a:r>
              <a:rPr lang="en-IN" dirty="0" smtClean="0"/>
              <a:t> used to cauterise the entire </a:t>
            </a:r>
            <a:r>
              <a:rPr lang="en-IN" dirty="0" err="1" smtClean="0"/>
              <a:t>endometrium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err="1" smtClean="0"/>
              <a:t>Endometrium</a:t>
            </a:r>
            <a:r>
              <a:rPr lang="en-IN" dirty="0" smtClean="0"/>
              <a:t> may be </a:t>
            </a:r>
            <a:r>
              <a:rPr lang="en-IN" dirty="0" err="1" smtClean="0"/>
              <a:t>resected</a:t>
            </a:r>
            <a:r>
              <a:rPr lang="en-IN" dirty="0" smtClean="0"/>
              <a:t> using a wire-loop </a:t>
            </a:r>
            <a:r>
              <a:rPr lang="en-IN" dirty="0" err="1" smtClean="0"/>
              <a:t>cautery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Entire </a:t>
            </a:r>
            <a:r>
              <a:rPr lang="en-IN" dirty="0" err="1" smtClean="0"/>
              <a:t>endometrium</a:t>
            </a:r>
            <a:r>
              <a:rPr lang="en-IN" dirty="0" smtClean="0"/>
              <a:t> can also be destroyed by laser.</a:t>
            </a:r>
          </a:p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DISADVANTAGES</a:t>
            </a:r>
            <a:r>
              <a:rPr lang="en-IN" dirty="0" smtClean="0"/>
              <a:t>:</a:t>
            </a:r>
          </a:p>
          <a:p>
            <a:pPr>
              <a:buNone/>
            </a:pPr>
            <a:r>
              <a:rPr lang="en-IN" dirty="0" smtClean="0"/>
              <a:t>Require a skilled operator,</a:t>
            </a:r>
          </a:p>
          <a:p>
            <a:pPr>
              <a:buNone/>
            </a:pPr>
            <a:r>
              <a:rPr lang="en-IN" dirty="0" smtClean="0"/>
              <a:t>Have a long learning curve,</a:t>
            </a:r>
          </a:p>
          <a:p>
            <a:pPr>
              <a:buNone/>
            </a:pPr>
            <a:r>
              <a:rPr lang="en-IN" dirty="0" smtClean="0"/>
              <a:t>Require General Anaesthesia,</a:t>
            </a:r>
          </a:p>
          <a:p>
            <a:pPr>
              <a:buNone/>
            </a:pP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COMPLICATIONS:</a:t>
            </a:r>
          </a:p>
          <a:p>
            <a:pPr>
              <a:buNone/>
            </a:pPr>
            <a:r>
              <a:rPr lang="en-IN" dirty="0" smtClean="0"/>
              <a:t>Perforation,</a:t>
            </a:r>
          </a:p>
          <a:p>
            <a:pPr>
              <a:buNone/>
            </a:pPr>
            <a:r>
              <a:rPr lang="en-IN" dirty="0" smtClean="0"/>
              <a:t>Fluid overload.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r>
              <a:rPr lang="en-IN" dirty="0" smtClean="0"/>
              <a:t>SECOND GENERATION TECHNIQUES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smtClean="0"/>
              <a:t>Thermal </a:t>
            </a:r>
            <a:r>
              <a:rPr lang="en-IN" dirty="0" err="1" smtClean="0"/>
              <a:t>ballon</a:t>
            </a:r>
            <a:r>
              <a:rPr lang="en-IN" dirty="0" smtClean="0"/>
              <a:t> ablation is the most popular technique used.</a:t>
            </a:r>
          </a:p>
          <a:p>
            <a:r>
              <a:rPr lang="en-IN" dirty="0" smtClean="0"/>
              <a:t>Saline is infused through a </a:t>
            </a:r>
            <a:r>
              <a:rPr lang="en-IN" dirty="0" err="1" smtClean="0"/>
              <a:t>balloon;warmed</a:t>
            </a:r>
            <a:r>
              <a:rPr lang="en-IN" dirty="0" smtClean="0"/>
              <a:t> to 87 degree C</a:t>
            </a:r>
          </a:p>
          <a:p>
            <a:r>
              <a:rPr lang="en-IN" dirty="0" smtClean="0"/>
              <a:t>Pressure:160-180 mm Hg</a:t>
            </a:r>
          </a:p>
          <a:p>
            <a:r>
              <a:rPr lang="en-IN" dirty="0" smtClean="0"/>
              <a:t>Kept in contact with the </a:t>
            </a:r>
            <a:r>
              <a:rPr lang="en-IN" dirty="0" err="1" smtClean="0"/>
              <a:t>endometrium</a:t>
            </a:r>
            <a:r>
              <a:rPr lang="en-IN" dirty="0" smtClean="0"/>
              <a:t> for 8 minutes.</a:t>
            </a:r>
          </a:p>
          <a:p>
            <a:r>
              <a:rPr lang="en-IN" dirty="0" err="1" smtClean="0">
                <a:solidFill>
                  <a:schemeClr val="accent5">
                    <a:lumMod val="75000"/>
                  </a:schemeClr>
                </a:solidFill>
              </a:rPr>
              <a:t>Followup</a:t>
            </a:r>
            <a:r>
              <a:rPr lang="en-IN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r>
              <a:rPr lang="en-IN" dirty="0" smtClean="0"/>
              <a:t>30%-</a:t>
            </a:r>
            <a:r>
              <a:rPr lang="en-IN" dirty="0" err="1" smtClean="0"/>
              <a:t>Amenorrhoeic</a:t>
            </a:r>
            <a:r>
              <a:rPr lang="en-IN" dirty="0" smtClean="0"/>
              <a:t>,</a:t>
            </a:r>
          </a:p>
          <a:p>
            <a:r>
              <a:rPr lang="en-IN" dirty="0" smtClean="0"/>
              <a:t>40-50%-Reduced Bleeding,</a:t>
            </a:r>
          </a:p>
          <a:p>
            <a:r>
              <a:rPr lang="en-IN" dirty="0" smtClean="0"/>
              <a:t>10-20%-Hysterectomy for continued symptoms.</a:t>
            </a:r>
          </a:p>
          <a:p>
            <a:r>
              <a:rPr lang="en-IN" dirty="0" smtClean="0">
                <a:solidFill>
                  <a:srgbClr val="C00000"/>
                </a:solidFill>
              </a:rPr>
              <a:t>ADVANTAGES:</a:t>
            </a:r>
          </a:p>
          <a:p>
            <a:r>
              <a:rPr lang="en-IN" dirty="0" smtClean="0"/>
              <a:t>Easy to learn,</a:t>
            </a:r>
          </a:p>
          <a:p>
            <a:r>
              <a:rPr lang="en-IN" dirty="0" smtClean="0"/>
              <a:t>Performed under mild sedation,</a:t>
            </a:r>
          </a:p>
          <a:p>
            <a:r>
              <a:rPr lang="en-IN" dirty="0" smtClean="0"/>
              <a:t>Outpatient procedure,</a:t>
            </a:r>
          </a:p>
          <a:p>
            <a:r>
              <a:rPr lang="en-IN" dirty="0" smtClean="0"/>
              <a:t>Fewer Complications.</a:t>
            </a:r>
          </a:p>
          <a:p>
            <a:pPr lvl="1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mohan\Desktop\thGV2S6GC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en-IN" dirty="0" smtClean="0"/>
              <a:t>		HYSTEROSCOPY.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en-IN" dirty="0" smtClean="0"/>
              <a:t>Visualisation of the </a:t>
            </a:r>
            <a:r>
              <a:rPr lang="en-IN" dirty="0" err="1" smtClean="0"/>
              <a:t>endocervical</a:t>
            </a:r>
            <a:r>
              <a:rPr lang="en-IN" dirty="0" smtClean="0"/>
              <a:t> canal and uterine cavity through an endoscope (incorporating fibre optics) is known as Hysteroscopy.</a:t>
            </a:r>
          </a:p>
          <a:p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Hysteroscopy can be used for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Diagnostic procedures &amp;</a:t>
            </a:r>
          </a:p>
          <a:p>
            <a:endParaRPr lang="en-IN" dirty="0" smtClean="0"/>
          </a:p>
          <a:p>
            <a:r>
              <a:rPr lang="en-IN" dirty="0" smtClean="0"/>
              <a:t>Therapeutic Procedures.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en-IN" dirty="0" smtClean="0"/>
              <a:t>		INDICATIONS.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96752"/>
            <a:ext cx="8964488" cy="5661248"/>
          </a:xfrm>
        </p:spPr>
        <p:txBody>
          <a:bodyPr/>
          <a:lstStyle/>
          <a:p>
            <a:r>
              <a:rPr lang="en-IN" dirty="0" smtClean="0"/>
              <a:t>DIAGNOSTIC:</a:t>
            </a:r>
          </a:p>
          <a:p>
            <a:r>
              <a:rPr lang="en-IN" dirty="0" smtClean="0"/>
              <a:t>Endometrial Polyp,</a:t>
            </a:r>
          </a:p>
          <a:p>
            <a:r>
              <a:rPr lang="en-IN" dirty="0" smtClean="0"/>
              <a:t>Abnormal Uterine Bleeding,</a:t>
            </a:r>
          </a:p>
          <a:p>
            <a:r>
              <a:rPr lang="en-IN" dirty="0" err="1" smtClean="0"/>
              <a:t>Submucous</a:t>
            </a:r>
            <a:r>
              <a:rPr lang="en-IN" dirty="0" smtClean="0"/>
              <a:t> </a:t>
            </a:r>
            <a:r>
              <a:rPr lang="en-IN" dirty="0" err="1" smtClean="0"/>
              <a:t>myoma</a:t>
            </a:r>
            <a:r>
              <a:rPr lang="en-IN" dirty="0" smtClean="0"/>
              <a:t>,</a:t>
            </a:r>
          </a:p>
          <a:p>
            <a:r>
              <a:rPr lang="en-IN" dirty="0" smtClean="0"/>
              <a:t>Postmenopausal Bleeding,</a:t>
            </a:r>
          </a:p>
          <a:p>
            <a:r>
              <a:rPr lang="en-IN" dirty="0" smtClean="0"/>
              <a:t>Uterine anomalies,</a:t>
            </a:r>
          </a:p>
          <a:p>
            <a:r>
              <a:rPr lang="en-IN" dirty="0" smtClean="0"/>
              <a:t>Missing IUCD(Foreign bodies),</a:t>
            </a:r>
          </a:p>
          <a:p>
            <a:r>
              <a:rPr lang="en-IN" dirty="0" smtClean="0"/>
              <a:t>Endometrial Cancer,</a:t>
            </a:r>
          </a:p>
          <a:p>
            <a:r>
              <a:rPr lang="en-IN" dirty="0" smtClean="0"/>
              <a:t>Intrauterine Adhesions,</a:t>
            </a:r>
          </a:p>
          <a:p>
            <a:r>
              <a:rPr lang="en-IN" dirty="0" smtClean="0"/>
              <a:t>Atrophic </a:t>
            </a:r>
            <a:r>
              <a:rPr lang="en-IN" dirty="0" err="1" smtClean="0"/>
              <a:t>endometrium</a:t>
            </a:r>
            <a:r>
              <a:rPr lang="en-IN" dirty="0" smtClean="0"/>
              <a:t>/</a:t>
            </a:r>
          </a:p>
          <a:p>
            <a:r>
              <a:rPr lang="en-IN" dirty="0" smtClean="0"/>
              <a:t>Chronic </a:t>
            </a:r>
            <a:r>
              <a:rPr lang="en-IN" dirty="0" err="1" smtClean="0"/>
              <a:t>endometritis</a:t>
            </a:r>
            <a:r>
              <a:rPr lang="en-IN" dirty="0" smtClean="0"/>
              <a:t> ( </a:t>
            </a:r>
            <a:r>
              <a:rPr lang="en-IN" dirty="0" err="1" smtClean="0"/>
              <a:t>Oligo</a:t>
            </a:r>
            <a:r>
              <a:rPr lang="en-IN" dirty="0" smtClean="0"/>
              <a:t> /Amenorrhoea)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ohan\Desktop\2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6804248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en-IN" dirty="0" smtClean="0"/>
              <a:t>	OPERATIVE INDICATIONS.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r>
              <a:rPr lang="en-IN" dirty="0" err="1" smtClean="0"/>
              <a:t>Polypectomy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Lysis</a:t>
            </a:r>
            <a:r>
              <a:rPr lang="en-IN" dirty="0" smtClean="0"/>
              <a:t> of Intrauterine Adhesions,</a:t>
            </a:r>
          </a:p>
          <a:p>
            <a:r>
              <a:rPr lang="en-IN" dirty="0" smtClean="0"/>
              <a:t>Removal of  IUCD,</a:t>
            </a:r>
          </a:p>
          <a:p>
            <a:r>
              <a:rPr lang="en-IN" dirty="0" smtClean="0"/>
              <a:t>Resection of Uterine septum,</a:t>
            </a:r>
          </a:p>
          <a:p>
            <a:r>
              <a:rPr lang="en-IN" dirty="0" smtClean="0"/>
              <a:t>Removal of </a:t>
            </a:r>
            <a:r>
              <a:rPr lang="en-IN" dirty="0" err="1" smtClean="0"/>
              <a:t>Submucous</a:t>
            </a:r>
            <a:r>
              <a:rPr lang="en-IN" dirty="0" smtClean="0"/>
              <a:t> </a:t>
            </a:r>
            <a:r>
              <a:rPr lang="en-IN" dirty="0" err="1" smtClean="0"/>
              <a:t>myoma</a:t>
            </a:r>
            <a:r>
              <a:rPr lang="en-IN" dirty="0" smtClean="0"/>
              <a:t>,</a:t>
            </a:r>
          </a:p>
          <a:p>
            <a:r>
              <a:rPr lang="en-IN" dirty="0" smtClean="0"/>
              <a:t>Endometrial resection/ablation,</a:t>
            </a:r>
          </a:p>
          <a:p>
            <a:r>
              <a:rPr lang="en-IN" dirty="0" smtClean="0"/>
              <a:t>Tubal </a:t>
            </a:r>
            <a:r>
              <a:rPr lang="en-IN" dirty="0" err="1" smtClean="0"/>
              <a:t>cannulation</a:t>
            </a:r>
            <a:r>
              <a:rPr lang="en-IN" dirty="0" smtClean="0"/>
              <a:t>,</a:t>
            </a:r>
          </a:p>
          <a:p>
            <a:r>
              <a:rPr lang="en-IN" dirty="0" err="1" smtClean="0"/>
              <a:t>Hysteroscopic</a:t>
            </a:r>
            <a:r>
              <a:rPr lang="en-IN" dirty="0" smtClean="0"/>
              <a:t> sterilisation:</a:t>
            </a:r>
          </a:p>
          <a:p>
            <a:pPr lvl="1"/>
            <a:r>
              <a:rPr lang="en-IN" dirty="0" smtClean="0">
                <a:solidFill>
                  <a:srgbClr val="7030A0"/>
                </a:solidFill>
              </a:rPr>
              <a:t>Using </a:t>
            </a:r>
            <a:r>
              <a:rPr lang="en-IN" dirty="0" err="1" smtClean="0">
                <a:solidFill>
                  <a:srgbClr val="7030A0"/>
                </a:solidFill>
              </a:rPr>
              <a:t>Sclerosing</a:t>
            </a:r>
            <a:r>
              <a:rPr lang="en-IN" dirty="0" smtClean="0">
                <a:solidFill>
                  <a:srgbClr val="7030A0"/>
                </a:solidFill>
              </a:rPr>
              <a:t> chemicals </a:t>
            </a:r>
          </a:p>
          <a:p>
            <a:pPr lvl="1"/>
            <a:r>
              <a:rPr lang="en-IN" dirty="0" err="1" smtClean="0">
                <a:solidFill>
                  <a:srgbClr val="7030A0"/>
                </a:solidFill>
              </a:rPr>
              <a:t>Quinacrine,Methyl</a:t>
            </a:r>
            <a:r>
              <a:rPr lang="en-IN" dirty="0" smtClean="0">
                <a:solidFill>
                  <a:srgbClr val="7030A0"/>
                </a:solidFill>
              </a:rPr>
              <a:t> </a:t>
            </a:r>
            <a:r>
              <a:rPr lang="en-IN" dirty="0" err="1" smtClean="0">
                <a:solidFill>
                  <a:srgbClr val="7030A0"/>
                </a:solidFill>
              </a:rPr>
              <a:t>cyanoacrylate,Silver</a:t>
            </a:r>
            <a:r>
              <a:rPr lang="en-IN" dirty="0" smtClean="0">
                <a:solidFill>
                  <a:srgbClr val="7030A0"/>
                </a:solidFill>
              </a:rPr>
              <a:t> nitrate</a:t>
            </a:r>
          </a:p>
          <a:p>
            <a:pPr lvl="1"/>
            <a:r>
              <a:rPr lang="en-IN" dirty="0" smtClean="0">
                <a:solidFill>
                  <a:srgbClr val="7030A0"/>
                </a:solidFill>
              </a:rPr>
              <a:t>Injecting </a:t>
            </a:r>
            <a:r>
              <a:rPr lang="en-IN" dirty="0" err="1" smtClean="0">
                <a:solidFill>
                  <a:srgbClr val="7030A0"/>
                </a:solidFill>
              </a:rPr>
              <a:t>chemicals:Silicone</a:t>
            </a:r>
            <a:r>
              <a:rPr lang="en-IN" dirty="0" smtClean="0">
                <a:solidFill>
                  <a:srgbClr val="7030A0"/>
                </a:solidFill>
              </a:rPr>
              <a:t> Rubber.</a:t>
            </a:r>
          </a:p>
          <a:p>
            <a:r>
              <a:rPr lang="en-IN" dirty="0" err="1" smtClean="0"/>
              <a:t>Hysterosopic</a:t>
            </a:r>
            <a:r>
              <a:rPr lang="en-IN" dirty="0" smtClean="0"/>
              <a:t> guided biopsy (Endometrial Ca),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en-IN" dirty="0" smtClean="0"/>
              <a:t>   		INSTRUMENTS.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>
              <a:buNone/>
            </a:pPr>
            <a:r>
              <a:rPr lang="en-IN" dirty="0" err="1" smtClean="0"/>
              <a:t>Instrumets</a:t>
            </a:r>
            <a:r>
              <a:rPr lang="en-IN" dirty="0" smtClean="0"/>
              <a:t> used for Dilatation &amp; Curettage,</a:t>
            </a:r>
          </a:p>
          <a:p>
            <a:pPr>
              <a:buNone/>
            </a:pPr>
            <a:r>
              <a:rPr lang="en-IN" dirty="0" smtClean="0"/>
              <a:t>Diagnostic Sheath(4-5mm in diameter),</a:t>
            </a:r>
          </a:p>
          <a:p>
            <a:pPr>
              <a:buNone/>
            </a:pPr>
            <a:r>
              <a:rPr lang="en-IN" dirty="0" smtClean="0"/>
              <a:t>Operating Sheath(8-10mm in diameter),</a:t>
            </a:r>
          </a:p>
          <a:p>
            <a:pPr>
              <a:buNone/>
            </a:pPr>
            <a:r>
              <a:rPr lang="en-IN" dirty="0" err="1" smtClean="0"/>
              <a:t>Hysteroscope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err="1" smtClean="0"/>
              <a:t>Rectoscope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smtClean="0"/>
              <a:t>Loop,</a:t>
            </a:r>
          </a:p>
          <a:p>
            <a:pPr>
              <a:buNone/>
            </a:pPr>
            <a:r>
              <a:rPr lang="en-IN" dirty="0" smtClean="0"/>
              <a:t>Roller ball,</a:t>
            </a:r>
          </a:p>
          <a:p>
            <a:pPr>
              <a:buNone/>
            </a:pPr>
            <a:r>
              <a:rPr lang="en-IN" dirty="0" smtClean="0"/>
              <a:t>Needle electrodes,</a:t>
            </a:r>
          </a:p>
          <a:p>
            <a:pPr>
              <a:buNone/>
            </a:pPr>
            <a:r>
              <a:rPr lang="en-IN" dirty="0" smtClean="0"/>
              <a:t>Uterine </a:t>
            </a:r>
            <a:r>
              <a:rPr lang="en-IN" dirty="0" err="1" smtClean="0"/>
              <a:t>insufflation</a:t>
            </a:r>
            <a:r>
              <a:rPr lang="en-IN" dirty="0" smtClean="0"/>
              <a:t> unit,</a:t>
            </a:r>
          </a:p>
          <a:p>
            <a:pPr>
              <a:buNone/>
            </a:pPr>
            <a:r>
              <a:rPr lang="en-IN" dirty="0" smtClean="0"/>
              <a:t>Distension medium :</a:t>
            </a:r>
          </a:p>
          <a:p>
            <a:pPr>
              <a:buNone/>
            </a:pPr>
            <a:r>
              <a:rPr lang="en-IN" dirty="0" smtClean="0"/>
              <a:t>	1.5% </a:t>
            </a:r>
            <a:r>
              <a:rPr lang="en-IN" dirty="0" err="1" smtClean="0"/>
              <a:t>glycine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smtClean="0"/>
              <a:t>	32% </a:t>
            </a:r>
            <a:r>
              <a:rPr lang="en-IN" dirty="0" err="1" smtClean="0"/>
              <a:t>dextran</a:t>
            </a:r>
            <a:r>
              <a:rPr lang="en-IN" dirty="0" smtClean="0"/>
              <a:t>,</a:t>
            </a:r>
          </a:p>
          <a:p>
            <a:pPr>
              <a:buNone/>
            </a:pPr>
            <a:r>
              <a:rPr lang="en-IN" dirty="0" smtClean="0"/>
              <a:t>	Normal Saline and CO2.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0"/>
            <a:ext cx="69482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780</Words>
  <Application>Microsoft Office PowerPoint</Application>
  <PresentationFormat>On-screen Show (4:3)</PresentationFormat>
  <Paragraphs>168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Oriel</vt:lpstr>
      <vt:lpstr>ENDOSCOPY IN GYNAECOLOGY. </vt:lpstr>
      <vt:lpstr>   ENDOSCOPY.</vt:lpstr>
      <vt:lpstr>  HYSTEROSCOPY.</vt:lpstr>
      <vt:lpstr>  INDICATIONS.</vt:lpstr>
      <vt:lpstr>Slide 5</vt:lpstr>
      <vt:lpstr> OPERATIVE INDICATIONS.</vt:lpstr>
      <vt:lpstr>     INSTRUMENTS.</vt:lpstr>
      <vt:lpstr>Slide 8</vt:lpstr>
      <vt:lpstr>Slide 9</vt:lpstr>
      <vt:lpstr>  HYSTEROCOPE.</vt:lpstr>
      <vt:lpstr>Slide 11</vt:lpstr>
      <vt:lpstr>Slide 12</vt:lpstr>
      <vt:lpstr> ANAESTHESIA &amp; POSITION.</vt:lpstr>
      <vt:lpstr>   PROCEDURE.</vt:lpstr>
      <vt:lpstr>Slide 15</vt:lpstr>
      <vt:lpstr>Slide 16</vt:lpstr>
      <vt:lpstr>Slide 17</vt:lpstr>
      <vt:lpstr>Slide 18</vt:lpstr>
      <vt:lpstr>Slide 19</vt:lpstr>
      <vt:lpstr>  COMPLICATIONS.</vt:lpstr>
      <vt:lpstr> DELAYED COMPLICATIONS:</vt:lpstr>
      <vt:lpstr> CONTRAINDICATIONS.</vt:lpstr>
      <vt:lpstr> Endometrial ablation.</vt:lpstr>
      <vt:lpstr> First generation techniques.</vt:lpstr>
      <vt:lpstr>SECOND GENERATION TECHNIQUES</vt:lpstr>
      <vt:lpstr>Slide 26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ENDOSCOPY IN GYNAECOLOGY. </dc:title>
  <dc:creator>mohan srinivasan</dc:creator>
  <cp:lastModifiedBy>Admin</cp:lastModifiedBy>
  <cp:revision>50</cp:revision>
  <dcterms:created xsi:type="dcterms:W3CDTF">2017-02-05T07:24:02Z</dcterms:created>
  <dcterms:modified xsi:type="dcterms:W3CDTF">2019-10-03T12:03:22Z</dcterms:modified>
</cp:coreProperties>
</file>