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93" r:id="rId22"/>
    <p:sldId id="276" r:id="rId23"/>
    <p:sldId id="277" r:id="rId24"/>
    <p:sldId id="278" r:id="rId25"/>
    <p:sldId id="279" r:id="rId26"/>
    <p:sldId id="294" r:id="rId27"/>
    <p:sldId id="280" r:id="rId28"/>
    <p:sldId id="281" r:id="rId29"/>
    <p:sldId id="282" r:id="rId30"/>
    <p:sldId id="284" r:id="rId31"/>
    <p:sldId id="285" r:id="rId32"/>
    <p:sldId id="286" r:id="rId33"/>
    <p:sldId id="287" r:id="rId34"/>
    <p:sldId id="288" r:id="rId35"/>
    <p:sldId id="289" r:id="rId36"/>
    <p:sldId id="290" r:id="rId37"/>
    <p:sldId id="291" r:id="rId38"/>
    <p:sldId id="295" r:id="rId39"/>
    <p:sldId id="296" r:id="rId40"/>
    <p:sldId id="297" r:id="rId41"/>
    <p:sldId id="298" r:id="rId42"/>
    <p:sldId id="299" r:id="rId43"/>
    <p:sldId id="300" r:id="rId44"/>
    <p:sldId id="302" r:id="rId45"/>
    <p:sldId id="301" r:id="rId46"/>
    <p:sldId id="303" r:id="rId47"/>
    <p:sldId id="292" r:id="rId4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75" d="100"/>
          <a:sy n="75" d="100"/>
        </p:scale>
        <p:origin x="1152" y="152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DD3C282-F2B7-4A94-BCE8-B334C4E3A868}" type="doc">
      <dgm:prSet loTypeId="urn:microsoft.com/office/officeart/2005/8/layout/orgChart1" loCatId="hierarchy" qsTypeId="urn:microsoft.com/office/officeart/2005/8/quickstyle/simple3" qsCatId="simple" csTypeId="urn:microsoft.com/office/officeart/2005/8/colors/colorful3" csCatId="colorful" phldr="1"/>
      <dgm:spPr/>
      <dgm:t>
        <a:bodyPr/>
        <a:lstStyle/>
        <a:p>
          <a:endParaRPr lang="en-IN"/>
        </a:p>
      </dgm:t>
    </dgm:pt>
    <dgm:pt modelId="{46B408C1-C0CA-4186-8649-1F45BCF9BDBC}">
      <dgm:prSet phldrT="[Text]" custT="1"/>
      <dgm:spPr/>
      <dgm:t>
        <a:bodyPr/>
        <a:lstStyle/>
        <a:p>
          <a:r>
            <a:rPr lang="en-US" sz="2400" b="1" u="sng" dirty="0" smtClean="0">
              <a:solidFill>
                <a:srgbClr val="C00000"/>
              </a:solidFill>
            </a:rPr>
            <a:t>Observation</a:t>
          </a:r>
          <a:endParaRPr lang="en-IN" sz="2400" b="1" u="sng" dirty="0">
            <a:solidFill>
              <a:srgbClr val="C00000"/>
            </a:solidFill>
          </a:endParaRPr>
        </a:p>
      </dgm:t>
    </dgm:pt>
    <dgm:pt modelId="{581474CB-30AE-4091-B242-68D3BC18B22A}" type="parTrans" cxnId="{42113B9A-1AEF-45B4-8D4D-12288DAA0DE5}">
      <dgm:prSet/>
      <dgm:spPr/>
      <dgm:t>
        <a:bodyPr/>
        <a:lstStyle/>
        <a:p>
          <a:endParaRPr lang="en-IN"/>
        </a:p>
      </dgm:t>
    </dgm:pt>
    <dgm:pt modelId="{FD737046-7BC9-472B-9B75-9F368039538E}" type="sibTrans" cxnId="{42113B9A-1AEF-45B4-8D4D-12288DAA0DE5}">
      <dgm:prSet/>
      <dgm:spPr/>
      <dgm:t>
        <a:bodyPr/>
        <a:lstStyle/>
        <a:p>
          <a:endParaRPr lang="en-IN"/>
        </a:p>
      </dgm:t>
    </dgm:pt>
    <dgm:pt modelId="{5D970223-AFB6-4D12-A0EA-1C32B2FB603D}">
      <dgm:prSet phldrT="[Text]" custT="1"/>
      <dgm:spPr/>
      <dgm:t>
        <a:bodyPr/>
        <a:lstStyle/>
        <a:p>
          <a:r>
            <a:rPr lang="en-US" sz="2000" dirty="0" smtClean="0">
              <a:latin typeface="Calibri" pitchFamily="34" charset="0"/>
            </a:rPr>
            <a:t>Medium spill out abd. Ostia  &amp; smear the bowl</a:t>
          </a:r>
          <a:endParaRPr lang="en-IN" sz="2000" dirty="0">
            <a:latin typeface="Calibri" pitchFamily="34" charset="0"/>
          </a:endParaRPr>
        </a:p>
      </dgm:t>
    </dgm:pt>
    <dgm:pt modelId="{00A3D5C2-2544-4BE8-BA9D-855D0EB2628A}" type="parTrans" cxnId="{8E47B377-F998-4C38-965E-9955A73D81B5}">
      <dgm:prSet/>
      <dgm:spPr/>
      <dgm:t>
        <a:bodyPr/>
        <a:lstStyle/>
        <a:p>
          <a:endParaRPr lang="en-IN" dirty="0"/>
        </a:p>
      </dgm:t>
    </dgm:pt>
    <dgm:pt modelId="{2EAF7D21-053F-4823-8902-7BEF097EB398}" type="sibTrans" cxnId="{8E47B377-F998-4C38-965E-9955A73D81B5}">
      <dgm:prSet/>
      <dgm:spPr/>
      <dgm:t>
        <a:bodyPr/>
        <a:lstStyle/>
        <a:p>
          <a:endParaRPr lang="en-IN"/>
        </a:p>
      </dgm:t>
    </dgm:pt>
    <dgm:pt modelId="{93B818F7-BA99-43BD-BE69-3C1E656D7701}">
      <dgm:prSet phldrT="[Text]" custT="1"/>
      <dgm:spPr/>
      <dgm:t>
        <a:bodyPr/>
        <a:lstStyle/>
        <a:p>
          <a:r>
            <a:rPr lang="en-US" sz="2000" dirty="0" smtClean="0">
              <a:latin typeface="Calibri" pitchFamily="34" charset="0"/>
            </a:rPr>
            <a:t>Flow stopped in between</a:t>
          </a:r>
          <a:endParaRPr lang="en-IN" sz="2000" dirty="0">
            <a:latin typeface="Calibri" pitchFamily="34" charset="0"/>
          </a:endParaRPr>
        </a:p>
      </dgm:t>
    </dgm:pt>
    <dgm:pt modelId="{85A07E23-A50B-4287-AAEF-953346670634}" type="parTrans" cxnId="{8FFDE352-FC34-4961-B997-9328F652BD66}">
      <dgm:prSet/>
      <dgm:spPr/>
      <dgm:t>
        <a:bodyPr/>
        <a:lstStyle/>
        <a:p>
          <a:endParaRPr lang="en-IN" dirty="0"/>
        </a:p>
      </dgm:t>
    </dgm:pt>
    <dgm:pt modelId="{D39A19B9-7B44-485B-AE09-D82ED4959012}" type="sibTrans" cxnId="{8FFDE352-FC34-4961-B997-9328F652BD66}">
      <dgm:prSet/>
      <dgm:spPr/>
      <dgm:t>
        <a:bodyPr/>
        <a:lstStyle/>
        <a:p>
          <a:endParaRPr lang="en-IN"/>
        </a:p>
      </dgm:t>
    </dgm:pt>
    <dgm:pt modelId="{3F5EE3C4-2B97-4E19-A0FB-FA27FC1DBC0B}">
      <dgm:prSet phldrT="[Text]" custT="1"/>
      <dgm:spPr/>
      <dgm:t>
        <a:bodyPr/>
        <a:lstStyle/>
        <a:p>
          <a:r>
            <a:rPr lang="en-US" sz="2000" dirty="0" smtClean="0">
              <a:latin typeface="Calibri" pitchFamily="34" charset="0"/>
            </a:rPr>
            <a:t>Large confined mass without peri. spill</a:t>
          </a:r>
          <a:endParaRPr lang="en-IN" sz="2000" dirty="0">
            <a:latin typeface="Calibri" pitchFamily="34" charset="0"/>
          </a:endParaRPr>
        </a:p>
      </dgm:t>
    </dgm:pt>
    <dgm:pt modelId="{A23D50E6-93AC-491A-9DBE-4F80C30D474F}" type="parTrans" cxnId="{10B87101-4862-410F-9511-53064AD1DD81}">
      <dgm:prSet/>
      <dgm:spPr/>
      <dgm:t>
        <a:bodyPr/>
        <a:lstStyle/>
        <a:p>
          <a:endParaRPr lang="en-IN" dirty="0"/>
        </a:p>
      </dgm:t>
    </dgm:pt>
    <dgm:pt modelId="{0E40065C-086E-4C7C-9801-E8FF639246F5}" type="sibTrans" cxnId="{10B87101-4862-410F-9511-53064AD1DD81}">
      <dgm:prSet/>
      <dgm:spPr/>
      <dgm:t>
        <a:bodyPr/>
        <a:lstStyle/>
        <a:p>
          <a:endParaRPr lang="en-IN"/>
        </a:p>
      </dgm:t>
    </dgm:pt>
    <dgm:pt modelId="{0FF53A47-A453-4191-BA1A-D990E34F4348}" type="pres">
      <dgm:prSet presAssocID="{3DD3C282-F2B7-4A94-BCE8-B334C4E3A868}" presName="hierChild1" presStyleCnt="0">
        <dgm:presLayoutVars>
          <dgm:orgChart val="1"/>
          <dgm:chPref val="1"/>
          <dgm:dir/>
          <dgm:animOne val="branch"/>
          <dgm:animLvl val="lvl"/>
          <dgm:resizeHandles/>
        </dgm:presLayoutVars>
      </dgm:prSet>
      <dgm:spPr/>
      <dgm:t>
        <a:bodyPr/>
        <a:lstStyle/>
        <a:p>
          <a:endParaRPr lang="en-IN"/>
        </a:p>
      </dgm:t>
    </dgm:pt>
    <dgm:pt modelId="{B8C7C36C-D09A-4331-A91A-9775210157E1}" type="pres">
      <dgm:prSet presAssocID="{46B408C1-C0CA-4186-8649-1F45BCF9BDBC}" presName="hierRoot1" presStyleCnt="0">
        <dgm:presLayoutVars>
          <dgm:hierBranch val="init"/>
        </dgm:presLayoutVars>
      </dgm:prSet>
      <dgm:spPr/>
    </dgm:pt>
    <dgm:pt modelId="{E9E2873D-FC91-4E07-A9EC-0C2AD556172A}" type="pres">
      <dgm:prSet presAssocID="{46B408C1-C0CA-4186-8649-1F45BCF9BDBC}" presName="rootComposite1" presStyleCnt="0"/>
      <dgm:spPr/>
    </dgm:pt>
    <dgm:pt modelId="{FB256AD9-E118-479B-BB54-737A280F156A}" type="pres">
      <dgm:prSet presAssocID="{46B408C1-C0CA-4186-8649-1F45BCF9BDBC}" presName="rootText1" presStyleLbl="node0" presStyleIdx="0" presStyleCnt="1" custScaleX="89439" custScaleY="81523">
        <dgm:presLayoutVars>
          <dgm:chPref val="3"/>
        </dgm:presLayoutVars>
      </dgm:prSet>
      <dgm:spPr/>
      <dgm:t>
        <a:bodyPr/>
        <a:lstStyle/>
        <a:p>
          <a:endParaRPr lang="en-IN"/>
        </a:p>
      </dgm:t>
    </dgm:pt>
    <dgm:pt modelId="{8AD3A2D1-ECEF-4011-A83A-4C3D5E5EA68C}" type="pres">
      <dgm:prSet presAssocID="{46B408C1-C0CA-4186-8649-1F45BCF9BDBC}" presName="rootConnector1" presStyleLbl="node1" presStyleIdx="0" presStyleCnt="0"/>
      <dgm:spPr/>
      <dgm:t>
        <a:bodyPr/>
        <a:lstStyle/>
        <a:p>
          <a:endParaRPr lang="en-IN"/>
        </a:p>
      </dgm:t>
    </dgm:pt>
    <dgm:pt modelId="{F214D574-9FAB-4DF8-871F-4DDCE6D92383}" type="pres">
      <dgm:prSet presAssocID="{46B408C1-C0CA-4186-8649-1F45BCF9BDBC}" presName="hierChild2" presStyleCnt="0"/>
      <dgm:spPr/>
    </dgm:pt>
    <dgm:pt modelId="{AC8CE828-4B6F-4EC6-A2A7-D6AE64F7728D}" type="pres">
      <dgm:prSet presAssocID="{00A3D5C2-2544-4BE8-BA9D-855D0EB2628A}" presName="Name37" presStyleLbl="parChTrans1D2" presStyleIdx="0" presStyleCnt="3"/>
      <dgm:spPr/>
      <dgm:t>
        <a:bodyPr/>
        <a:lstStyle/>
        <a:p>
          <a:endParaRPr lang="en-IN"/>
        </a:p>
      </dgm:t>
    </dgm:pt>
    <dgm:pt modelId="{8DF494C3-73DB-44A4-9FAB-C15AA212EB45}" type="pres">
      <dgm:prSet presAssocID="{5D970223-AFB6-4D12-A0EA-1C32B2FB603D}" presName="hierRoot2" presStyleCnt="0">
        <dgm:presLayoutVars>
          <dgm:hierBranch val="init"/>
        </dgm:presLayoutVars>
      </dgm:prSet>
      <dgm:spPr/>
    </dgm:pt>
    <dgm:pt modelId="{87B60D7E-4B7F-4783-A8F2-511CB05B1349}" type="pres">
      <dgm:prSet presAssocID="{5D970223-AFB6-4D12-A0EA-1C32B2FB603D}" presName="rootComposite" presStyleCnt="0"/>
      <dgm:spPr/>
    </dgm:pt>
    <dgm:pt modelId="{EC1175CF-AD39-4744-BB26-8542366ABB32}" type="pres">
      <dgm:prSet presAssocID="{5D970223-AFB6-4D12-A0EA-1C32B2FB603D}" presName="rootText" presStyleLbl="node2" presStyleIdx="0" presStyleCnt="3" custScaleX="105285" custScaleY="88878">
        <dgm:presLayoutVars>
          <dgm:chPref val="3"/>
        </dgm:presLayoutVars>
      </dgm:prSet>
      <dgm:spPr/>
      <dgm:t>
        <a:bodyPr/>
        <a:lstStyle/>
        <a:p>
          <a:endParaRPr lang="en-IN"/>
        </a:p>
      </dgm:t>
    </dgm:pt>
    <dgm:pt modelId="{A2419781-0023-4645-BB84-CC7D5F7353ED}" type="pres">
      <dgm:prSet presAssocID="{5D970223-AFB6-4D12-A0EA-1C32B2FB603D}" presName="rootConnector" presStyleLbl="node2" presStyleIdx="0" presStyleCnt="3"/>
      <dgm:spPr/>
      <dgm:t>
        <a:bodyPr/>
        <a:lstStyle/>
        <a:p>
          <a:endParaRPr lang="en-IN"/>
        </a:p>
      </dgm:t>
    </dgm:pt>
    <dgm:pt modelId="{8C26FDC1-5B75-4443-A3FB-06674DC73A84}" type="pres">
      <dgm:prSet presAssocID="{5D970223-AFB6-4D12-A0EA-1C32B2FB603D}" presName="hierChild4" presStyleCnt="0"/>
      <dgm:spPr/>
    </dgm:pt>
    <dgm:pt modelId="{4B510685-86DC-465F-ACFA-0A8303EE29AC}" type="pres">
      <dgm:prSet presAssocID="{5D970223-AFB6-4D12-A0EA-1C32B2FB603D}" presName="hierChild5" presStyleCnt="0"/>
      <dgm:spPr/>
    </dgm:pt>
    <dgm:pt modelId="{1C9ED235-9520-4ACB-8514-0916B66D8155}" type="pres">
      <dgm:prSet presAssocID="{85A07E23-A50B-4287-AAEF-953346670634}" presName="Name37" presStyleLbl="parChTrans1D2" presStyleIdx="1" presStyleCnt="3"/>
      <dgm:spPr/>
      <dgm:t>
        <a:bodyPr/>
        <a:lstStyle/>
        <a:p>
          <a:endParaRPr lang="en-IN"/>
        </a:p>
      </dgm:t>
    </dgm:pt>
    <dgm:pt modelId="{A3BCD8F9-718F-4717-BC6C-A3D978EC4E75}" type="pres">
      <dgm:prSet presAssocID="{93B818F7-BA99-43BD-BE69-3C1E656D7701}" presName="hierRoot2" presStyleCnt="0">
        <dgm:presLayoutVars>
          <dgm:hierBranch val="init"/>
        </dgm:presLayoutVars>
      </dgm:prSet>
      <dgm:spPr/>
    </dgm:pt>
    <dgm:pt modelId="{40DCAF75-2BDB-4961-9F95-DB3C9E8C9EF6}" type="pres">
      <dgm:prSet presAssocID="{93B818F7-BA99-43BD-BE69-3C1E656D7701}" presName="rootComposite" presStyleCnt="0"/>
      <dgm:spPr/>
    </dgm:pt>
    <dgm:pt modelId="{6DDEEB6A-B324-4E31-B509-0CF4C9E8321D}" type="pres">
      <dgm:prSet presAssocID="{93B818F7-BA99-43BD-BE69-3C1E656D7701}" presName="rootText" presStyleLbl="node2" presStyleIdx="1" presStyleCnt="3" custScaleX="85765" custScaleY="82495">
        <dgm:presLayoutVars>
          <dgm:chPref val="3"/>
        </dgm:presLayoutVars>
      </dgm:prSet>
      <dgm:spPr/>
      <dgm:t>
        <a:bodyPr/>
        <a:lstStyle/>
        <a:p>
          <a:endParaRPr lang="en-IN"/>
        </a:p>
      </dgm:t>
    </dgm:pt>
    <dgm:pt modelId="{CCFD674E-491D-4B85-B400-BDEF705F2D8E}" type="pres">
      <dgm:prSet presAssocID="{93B818F7-BA99-43BD-BE69-3C1E656D7701}" presName="rootConnector" presStyleLbl="node2" presStyleIdx="1" presStyleCnt="3"/>
      <dgm:spPr/>
      <dgm:t>
        <a:bodyPr/>
        <a:lstStyle/>
        <a:p>
          <a:endParaRPr lang="en-IN"/>
        </a:p>
      </dgm:t>
    </dgm:pt>
    <dgm:pt modelId="{0B9C7823-873F-48C1-AD6F-E03DE9D5474C}" type="pres">
      <dgm:prSet presAssocID="{93B818F7-BA99-43BD-BE69-3C1E656D7701}" presName="hierChild4" presStyleCnt="0"/>
      <dgm:spPr/>
    </dgm:pt>
    <dgm:pt modelId="{9302B07B-809A-410A-ACD8-BEAFA6529534}" type="pres">
      <dgm:prSet presAssocID="{93B818F7-BA99-43BD-BE69-3C1E656D7701}" presName="hierChild5" presStyleCnt="0"/>
      <dgm:spPr/>
    </dgm:pt>
    <dgm:pt modelId="{4631FF5F-3161-4B1B-89F9-8E2EC99A1050}" type="pres">
      <dgm:prSet presAssocID="{A23D50E6-93AC-491A-9DBE-4F80C30D474F}" presName="Name37" presStyleLbl="parChTrans1D2" presStyleIdx="2" presStyleCnt="3"/>
      <dgm:spPr/>
      <dgm:t>
        <a:bodyPr/>
        <a:lstStyle/>
        <a:p>
          <a:endParaRPr lang="en-IN"/>
        </a:p>
      </dgm:t>
    </dgm:pt>
    <dgm:pt modelId="{6E2F78CD-08F5-494B-8896-1149072B2149}" type="pres">
      <dgm:prSet presAssocID="{3F5EE3C4-2B97-4E19-A0FB-FA27FC1DBC0B}" presName="hierRoot2" presStyleCnt="0">
        <dgm:presLayoutVars>
          <dgm:hierBranch val="init"/>
        </dgm:presLayoutVars>
      </dgm:prSet>
      <dgm:spPr/>
    </dgm:pt>
    <dgm:pt modelId="{835109E5-FC78-4426-8264-5D9AA064D7E5}" type="pres">
      <dgm:prSet presAssocID="{3F5EE3C4-2B97-4E19-A0FB-FA27FC1DBC0B}" presName="rootComposite" presStyleCnt="0"/>
      <dgm:spPr/>
    </dgm:pt>
    <dgm:pt modelId="{96E36D41-1E74-419F-AC97-E190E1E69993}" type="pres">
      <dgm:prSet presAssocID="{3F5EE3C4-2B97-4E19-A0FB-FA27FC1DBC0B}" presName="rootText" presStyleLbl="node2" presStyleIdx="2" presStyleCnt="3" custScaleX="105079" custScaleY="81650">
        <dgm:presLayoutVars>
          <dgm:chPref val="3"/>
        </dgm:presLayoutVars>
      </dgm:prSet>
      <dgm:spPr/>
      <dgm:t>
        <a:bodyPr/>
        <a:lstStyle/>
        <a:p>
          <a:endParaRPr lang="en-IN"/>
        </a:p>
      </dgm:t>
    </dgm:pt>
    <dgm:pt modelId="{BDF32CAD-D84C-4695-9F43-9C70CFFEDAA1}" type="pres">
      <dgm:prSet presAssocID="{3F5EE3C4-2B97-4E19-A0FB-FA27FC1DBC0B}" presName="rootConnector" presStyleLbl="node2" presStyleIdx="2" presStyleCnt="3"/>
      <dgm:spPr/>
      <dgm:t>
        <a:bodyPr/>
        <a:lstStyle/>
        <a:p>
          <a:endParaRPr lang="en-IN"/>
        </a:p>
      </dgm:t>
    </dgm:pt>
    <dgm:pt modelId="{1D8B3CFE-DE43-4EBF-8625-A0D3E6CEA546}" type="pres">
      <dgm:prSet presAssocID="{3F5EE3C4-2B97-4E19-A0FB-FA27FC1DBC0B}" presName="hierChild4" presStyleCnt="0"/>
      <dgm:spPr/>
    </dgm:pt>
    <dgm:pt modelId="{E2FEAD52-79D5-415C-91AC-9608BE1BCEEE}" type="pres">
      <dgm:prSet presAssocID="{3F5EE3C4-2B97-4E19-A0FB-FA27FC1DBC0B}" presName="hierChild5" presStyleCnt="0"/>
      <dgm:spPr/>
    </dgm:pt>
    <dgm:pt modelId="{DAE4F53A-64A9-4F6F-A233-9EBDAF273EE1}" type="pres">
      <dgm:prSet presAssocID="{46B408C1-C0CA-4186-8649-1F45BCF9BDBC}" presName="hierChild3" presStyleCnt="0"/>
      <dgm:spPr/>
    </dgm:pt>
  </dgm:ptLst>
  <dgm:cxnLst>
    <dgm:cxn modelId="{4FF231A8-9B6C-49E7-AB03-53FA57E9AD80}" type="presOf" srcId="{3F5EE3C4-2B97-4E19-A0FB-FA27FC1DBC0B}" destId="{BDF32CAD-D84C-4695-9F43-9C70CFFEDAA1}" srcOrd="1" destOrd="0" presId="urn:microsoft.com/office/officeart/2005/8/layout/orgChart1"/>
    <dgm:cxn modelId="{BCA0A6CD-C088-4C7A-9967-0B7AE0725790}" type="presOf" srcId="{46B408C1-C0CA-4186-8649-1F45BCF9BDBC}" destId="{FB256AD9-E118-479B-BB54-737A280F156A}" srcOrd="0" destOrd="0" presId="urn:microsoft.com/office/officeart/2005/8/layout/orgChart1"/>
    <dgm:cxn modelId="{42113B9A-1AEF-45B4-8D4D-12288DAA0DE5}" srcId="{3DD3C282-F2B7-4A94-BCE8-B334C4E3A868}" destId="{46B408C1-C0CA-4186-8649-1F45BCF9BDBC}" srcOrd="0" destOrd="0" parTransId="{581474CB-30AE-4091-B242-68D3BC18B22A}" sibTransId="{FD737046-7BC9-472B-9B75-9F368039538E}"/>
    <dgm:cxn modelId="{1E73F85D-C0D1-49AB-B70A-8CAE0EB505B8}" type="presOf" srcId="{00A3D5C2-2544-4BE8-BA9D-855D0EB2628A}" destId="{AC8CE828-4B6F-4EC6-A2A7-D6AE64F7728D}" srcOrd="0" destOrd="0" presId="urn:microsoft.com/office/officeart/2005/8/layout/orgChart1"/>
    <dgm:cxn modelId="{BF81106A-A110-44B9-9D6D-91670A53C9B8}" type="presOf" srcId="{5D970223-AFB6-4D12-A0EA-1C32B2FB603D}" destId="{EC1175CF-AD39-4744-BB26-8542366ABB32}" srcOrd="0" destOrd="0" presId="urn:microsoft.com/office/officeart/2005/8/layout/orgChart1"/>
    <dgm:cxn modelId="{C8A70A70-0CBF-46A5-8433-7C0FBC298AA6}" type="presOf" srcId="{93B818F7-BA99-43BD-BE69-3C1E656D7701}" destId="{6DDEEB6A-B324-4E31-B509-0CF4C9E8321D}" srcOrd="0" destOrd="0" presId="urn:microsoft.com/office/officeart/2005/8/layout/orgChart1"/>
    <dgm:cxn modelId="{0E6DF5E5-213D-4011-8A17-09026A88BAAB}" type="presOf" srcId="{3DD3C282-F2B7-4A94-BCE8-B334C4E3A868}" destId="{0FF53A47-A453-4191-BA1A-D990E34F4348}" srcOrd="0" destOrd="0" presId="urn:microsoft.com/office/officeart/2005/8/layout/orgChart1"/>
    <dgm:cxn modelId="{10B87101-4862-410F-9511-53064AD1DD81}" srcId="{46B408C1-C0CA-4186-8649-1F45BCF9BDBC}" destId="{3F5EE3C4-2B97-4E19-A0FB-FA27FC1DBC0B}" srcOrd="2" destOrd="0" parTransId="{A23D50E6-93AC-491A-9DBE-4F80C30D474F}" sibTransId="{0E40065C-086E-4C7C-9801-E8FF639246F5}"/>
    <dgm:cxn modelId="{8E47B377-F998-4C38-965E-9955A73D81B5}" srcId="{46B408C1-C0CA-4186-8649-1F45BCF9BDBC}" destId="{5D970223-AFB6-4D12-A0EA-1C32B2FB603D}" srcOrd="0" destOrd="0" parTransId="{00A3D5C2-2544-4BE8-BA9D-855D0EB2628A}" sibTransId="{2EAF7D21-053F-4823-8902-7BEF097EB398}"/>
    <dgm:cxn modelId="{2FE9BD2F-C451-4BC6-BD1D-A8071609EEFD}" type="presOf" srcId="{85A07E23-A50B-4287-AAEF-953346670634}" destId="{1C9ED235-9520-4ACB-8514-0916B66D8155}" srcOrd="0" destOrd="0" presId="urn:microsoft.com/office/officeart/2005/8/layout/orgChart1"/>
    <dgm:cxn modelId="{8FFDE352-FC34-4961-B997-9328F652BD66}" srcId="{46B408C1-C0CA-4186-8649-1F45BCF9BDBC}" destId="{93B818F7-BA99-43BD-BE69-3C1E656D7701}" srcOrd="1" destOrd="0" parTransId="{85A07E23-A50B-4287-AAEF-953346670634}" sibTransId="{D39A19B9-7B44-485B-AE09-D82ED4959012}"/>
    <dgm:cxn modelId="{31680F49-7ACE-43AB-B5A7-B5DA2B828834}" type="presOf" srcId="{3F5EE3C4-2B97-4E19-A0FB-FA27FC1DBC0B}" destId="{96E36D41-1E74-419F-AC97-E190E1E69993}" srcOrd="0" destOrd="0" presId="urn:microsoft.com/office/officeart/2005/8/layout/orgChart1"/>
    <dgm:cxn modelId="{5244EE84-814D-4665-8BBC-A9E56640F21C}" type="presOf" srcId="{A23D50E6-93AC-491A-9DBE-4F80C30D474F}" destId="{4631FF5F-3161-4B1B-89F9-8E2EC99A1050}" srcOrd="0" destOrd="0" presId="urn:microsoft.com/office/officeart/2005/8/layout/orgChart1"/>
    <dgm:cxn modelId="{BAA03945-3F37-4B92-9C75-614E8BEDE7CF}" type="presOf" srcId="{46B408C1-C0CA-4186-8649-1F45BCF9BDBC}" destId="{8AD3A2D1-ECEF-4011-A83A-4C3D5E5EA68C}" srcOrd="1" destOrd="0" presId="urn:microsoft.com/office/officeart/2005/8/layout/orgChart1"/>
    <dgm:cxn modelId="{6B6143AD-CAC6-4EF4-BCD1-578AE79C20B3}" type="presOf" srcId="{93B818F7-BA99-43BD-BE69-3C1E656D7701}" destId="{CCFD674E-491D-4B85-B400-BDEF705F2D8E}" srcOrd="1" destOrd="0" presId="urn:microsoft.com/office/officeart/2005/8/layout/orgChart1"/>
    <dgm:cxn modelId="{4B900254-8D86-405B-8050-7832E2D95C34}" type="presOf" srcId="{5D970223-AFB6-4D12-A0EA-1C32B2FB603D}" destId="{A2419781-0023-4645-BB84-CC7D5F7353ED}" srcOrd="1" destOrd="0" presId="urn:microsoft.com/office/officeart/2005/8/layout/orgChart1"/>
    <dgm:cxn modelId="{916711DA-D273-4D2E-81D5-975DD6579680}" type="presParOf" srcId="{0FF53A47-A453-4191-BA1A-D990E34F4348}" destId="{B8C7C36C-D09A-4331-A91A-9775210157E1}" srcOrd="0" destOrd="0" presId="urn:microsoft.com/office/officeart/2005/8/layout/orgChart1"/>
    <dgm:cxn modelId="{EAFA7038-10B9-473B-A6E3-AE70BC4D13F3}" type="presParOf" srcId="{B8C7C36C-D09A-4331-A91A-9775210157E1}" destId="{E9E2873D-FC91-4E07-A9EC-0C2AD556172A}" srcOrd="0" destOrd="0" presId="urn:microsoft.com/office/officeart/2005/8/layout/orgChart1"/>
    <dgm:cxn modelId="{F3186843-071D-492D-AE07-7A3EE0F919D1}" type="presParOf" srcId="{E9E2873D-FC91-4E07-A9EC-0C2AD556172A}" destId="{FB256AD9-E118-479B-BB54-737A280F156A}" srcOrd="0" destOrd="0" presId="urn:microsoft.com/office/officeart/2005/8/layout/orgChart1"/>
    <dgm:cxn modelId="{42B0EE5B-2279-411C-ABE6-7E23BEA5E962}" type="presParOf" srcId="{E9E2873D-FC91-4E07-A9EC-0C2AD556172A}" destId="{8AD3A2D1-ECEF-4011-A83A-4C3D5E5EA68C}" srcOrd="1" destOrd="0" presId="urn:microsoft.com/office/officeart/2005/8/layout/orgChart1"/>
    <dgm:cxn modelId="{076A3F6A-63AB-42BC-B066-B8D18E587F78}" type="presParOf" srcId="{B8C7C36C-D09A-4331-A91A-9775210157E1}" destId="{F214D574-9FAB-4DF8-871F-4DDCE6D92383}" srcOrd="1" destOrd="0" presId="urn:microsoft.com/office/officeart/2005/8/layout/orgChart1"/>
    <dgm:cxn modelId="{60732BB6-2665-4D21-8D64-D9B441E6EECC}" type="presParOf" srcId="{F214D574-9FAB-4DF8-871F-4DDCE6D92383}" destId="{AC8CE828-4B6F-4EC6-A2A7-D6AE64F7728D}" srcOrd="0" destOrd="0" presId="urn:microsoft.com/office/officeart/2005/8/layout/orgChart1"/>
    <dgm:cxn modelId="{57EBE81E-9E05-41B3-B2EE-5CC0D9E110D4}" type="presParOf" srcId="{F214D574-9FAB-4DF8-871F-4DDCE6D92383}" destId="{8DF494C3-73DB-44A4-9FAB-C15AA212EB45}" srcOrd="1" destOrd="0" presId="urn:microsoft.com/office/officeart/2005/8/layout/orgChart1"/>
    <dgm:cxn modelId="{629FEF20-B90D-4750-83D8-BE77008A16CE}" type="presParOf" srcId="{8DF494C3-73DB-44A4-9FAB-C15AA212EB45}" destId="{87B60D7E-4B7F-4783-A8F2-511CB05B1349}" srcOrd="0" destOrd="0" presId="urn:microsoft.com/office/officeart/2005/8/layout/orgChart1"/>
    <dgm:cxn modelId="{862566F6-3300-4E8A-BD52-B3C40FBBD648}" type="presParOf" srcId="{87B60D7E-4B7F-4783-A8F2-511CB05B1349}" destId="{EC1175CF-AD39-4744-BB26-8542366ABB32}" srcOrd="0" destOrd="0" presId="urn:microsoft.com/office/officeart/2005/8/layout/orgChart1"/>
    <dgm:cxn modelId="{FC9E65EE-9972-4B17-B6EC-71E0A916445C}" type="presParOf" srcId="{87B60D7E-4B7F-4783-A8F2-511CB05B1349}" destId="{A2419781-0023-4645-BB84-CC7D5F7353ED}" srcOrd="1" destOrd="0" presId="urn:microsoft.com/office/officeart/2005/8/layout/orgChart1"/>
    <dgm:cxn modelId="{E02D06B8-8A94-4718-8859-87C3BF562372}" type="presParOf" srcId="{8DF494C3-73DB-44A4-9FAB-C15AA212EB45}" destId="{8C26FDC1-5B75-4443-A3FB-06674DC73A84}" srcOrd="1" destOrd="0" presId="urn:microsoft.com/office/officeart/2005/8/layout/orgChart1"/>
    <dgm:cxn modelId="{2F5EAAC9-65C6-45A5-BD0D-C7B1511E4BE7}" type="presParOf" srcId="{8DF494C3-73DB-44A4-9FAB-C15AA212EB45}" destId="{4B510685-86DC-465F-ACFA-0A8303EE29AC}" srcOrd="2" destOrd="0" presId="urn:microsoft.com/office/officeart/2005/8/layout/orgChart1"/>
    <dgm:cxn modelId="{9CAB78D2-9D3E-4CD2-A556-40E19C083E08}" type="presParOf" srcId="{F214D574-9FAB-4DF8-871F-4DDCE6D92383}" destId="{1C9ED235-9520-4ACB-8514-0916B66D8155}" srcOrd="2" destOrd="0" presId="urn:microsoft.com/office/officeart/2005/8/layout/orgChart1"/>
    <dgm:cxn modelId="{29CEE4AF-CD46-4D3D-B05A-A849FCB19E26}" type="presParOf" srcId="{F214D574-9FAB-4DF8-871F-4DDCE6D92383}" destId="{A3BCD8F9-718F-4717-BC6C-A3D978EC4E75}" srcOrd="3" destOrd="0" presId="urn:microsoft.com/office/officeart/2005/8/layout/orgChart1"/>
    <dgm:cxn modelId="{F5CA2E4E-1FB4-4320-9436-ACD249EC422B}" type="presParOf" srcId="{A3BCD8F9-718F-4717-BC6C-A3D978EC4E75}" destId="{40DCAF75-2BDB-4961-9F95-DB3C9E8C9EF6}" srcOrd="0" destOrd="0" presId="urn:microsoft.com/office/officeart/2005/8/layout/orgChart1"/>
    <dgm:cxn modelId="{39B241C6-79D0-40C1-BD3A-D8364C5C906D}" type="presParOf" srcId="{40DCAF75-2BDB-4961-9F95-DB3C9E8C9EF6}" destId="{6DDEEB6A-B324-4E31-B509-0CF4C9E8321D}" srcOrd="0" destOrd="0" presId="urn:microsoft.com/office/officeart/2005/8/layout/orgChart1"/>
    <dgm:cxn modelId="{5FA45C7A-3C81-4489-B669-E3A2519636E2}" type="presParOf" srcId="{40DCAF75-2BDB-4961-9F95-DB3C9E8C9EF6}" destId="{CCFD674E-491D-4B85-B400-BDEF705F2D8E}" srcOrd="1" destOrd="0" presId="urn:microsoft.com/office/officeart/2005/8/layout/orgChart1"/>
    <dgm:cxn modelId="{98DE4FF8-1ED0-4A87-ACEC-D57AF7B4CC45}" type="presParOf" srcId="{A3BCD8F9-718F-4717-BC6C-A3D978EC4E75}" destId="{0B9C7823-873F-48C1-AD6F-E03DE9D5474C}" srcOrd="1" destOrd="0" presId="urn:microsoft.com/office/officeart/2005/8/layout/orgChart1"/>
    <dgm:cxn modelId="{54E6071F-E914-4F13-9F5A-2315A917E205}" type="presParOf" srcId="{A3BCD8F9-718F-4717-BC6C-A3D978EC4E75}" destId="{9302B07B-809A-410A-ACD8-BEAFA6529534}" srcOrd="2" destOrd="0" presId="urn:microsoft.com/office/officeart/2005/8/layout/orgChart1"/>
    <dgm:cxn modelId="{6331A92C-41E0-488F-9DB8-5513382831D6}" type="presParOf" srcId="{F214D574-9FAB-4DF8-871F-4DDCE6D92383}" destId="{4631FF5F-3161-4B1B-89F9-8E2EC99A1050}" srcOrd="4" destOrd="0" presId="urn:microsoft.com/office/officeart/2005/8/layout/orgChart1"/>
    <dgm:cxn modelId="{A8D78C5E-B9E6-47EB-A6F7-257321D27246}" type="presParOf" srcId="{F214D574-9FAB-4DF8-871F-4DDCE6D92383}" destId="{6E2F78CD-08F5-494B-8896-1149072B2149}" srcOrd="5" destOrd="0" presId="urn:microsoft.com/office/officeart/2005/8/layout/orgChart1"/>
    <dgm:cxn modelId="{9A9F67AC-E6AF-44EA-AD93-AA0CEBCE946A}" type="presParOf" srcId="{6E2F78CD-08F5-494B-8896-1149072B2149}" destId="{835109E5-FC78-4426-8264-5D9AA064D7E5}" srcOrd="0" destOrd="0" presId="urn:microsoft.com/office/officeart/2005/8/layout/orgChart1"/>
    <dgm:cxn modelId="{724F6054-44E7-49E0-84EA-B4B6F22207AE}" type="presParOf" srcId="{835109E5-FC78-4426-8264-5D9AA064D7E5}" destId="{96E36D41-1E74-419F-AC97-E190E1E69993}" srcOrd="0" destOrd="0" presId="urn:microsoft.com/office/officeart/2005/8/layout/orgChart1"/>
    <dgm:cxn modelId="{F3162DD0-8E4B-4C48-B824-CE558C679EC6}" type="presParOf" srcId="{835109E5-FC78-4426-8264-5D9AA064D7E5}" destId="{BDF32CAD-D84C-4695-9F43-9C70CFFEDAA1}" srcOrd="1" destOrd="0" presId="urn:microsoft.com/office/officeart/2005/8/layout/orgChart1"/>
    <dgm:cxn modelId="{777F9DA0-6933-4B50-926B-5D73B91AB7C7}" type="presParOf" srcId="{6E2F78CD-08F5-494B-8896-1149072B2149}" destId="{1D8B3CFE-DE43-4EBF-8625-A0D3E6CEA546}" srcOrd="1" destOrd="0" presId="urn:microsoft.com/office/officeart/2005/8/layout/orgChart1"/>
    <dgm:cxn modelId="{A4424F43-DE57-4C3D-A454-FFDD10C37AA9}" type="presParOf" srcId="{6E2F78CD-08F5-494B-8896-1149072B2149}" destId="{E2FEAD52-79D5-415C-91AC-9608BE1BCEEE}" srcOrd="2" destOrd="0" presId="urn:microsoft.com/office/officeart/2005/8/layout/orgChart1"/>
    <dgm:cxn modelId="{49A19BE3-C453-47FF-918A-7DC1E67470E7}" type="presParOf" srcId="{B8C7C36C-D09A-4331-A91A-9775210157E1}" destId="{DAE4F53A-64A9-4F6F-A233-9EBDAF273EE1}"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B0924A7-9EAF-48FE-BF5F-8EF0D5BA0297}" type="datetimeFigureOut">
              <a:rPr lang="en-US" smtClean="0"/>
              <a:pPr/>
              <a:t>10/3/2019</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7E31E7-A89F-4BC4-97D5-AEFECCE99AE9}" type="slidenum">
              <a:rPr lang="en-IN" smtClean="0"/>
              <a:pPr/>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527E31E7-A89F-4BC4-97D5-AEFECCE99AE9}" type="slidenum">
              <a:rPr lang="en-IN" smtClean="0"/>
              <a:pPr/>
              <a:t>2</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9B9E477-D812-4C03-B8D0-E52035761B9A}" type="slidenum">
              <a:rPr lang="en-IN" smtClean="0"/>
              <a:pPr fontAlgn="base">
                <a:spcBef>
                  <a:spcPct val="0"/>
                </a:spcBef>
                <a:spcAft>
                  <a:spcPct val="0"/>
                </a:spcAft>
                <a:defRPr/>
              </a:pPr>
              <a:t>15</a:t>
            </a:fld>
            <a:endParaRPr lang="en-IN"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p:spPr>
      </p:sp>
      <p:sp>
        <p:nvSpPr>
          <p:cNvPr id="307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03B417B-1445-4167-B589-5D6B6AD19744}" type="slidenum">
              <a:rPr lang="en-IN" smtClean="0"/>
              <a:pPr fontAlgn="base">
                <a:spcBef>
                  <a:spcPct val="0"/>
                </a:spcBef>
                <a:spcAft>
                  <a:spcPct val="0"/>
                </a:spcAft>
                <a:defRPr/>
              </a:pPr>
              <a:t>17</a:t>
            </a:fld>
            <a:endParaRPr lang="en-IN"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E9D3263-F75B-4FF5-8A21-F01DD6CFD2FF}" type="slidenum">
              <a:rPr lang="en-IN" smtClean="0"/>
              <a:pPr fontAlgn="base">
                <a:spcBef>
                  <a:spcPct val="0"/>
                </a:spcBef>
                <a:spcAft>
                  <a:spcPct val="0"/>
                </a:spcAft>
                <a:defRPr/>
              </a:pPr>
              <a:t>27</a:t>
            </a:fld>
            <a:endParaRPr lang="en-IN"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p:spPr>
      </p:sp>
      <p:sp>
        <p:nvSpPr>
          <p:cNvPr id="327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IN"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5872EB5B-EA9A-4B6D-936A-B313A65AE300}" type="slidenum">
              <a:rPr lang="en-IN" smtClean="0"/>
              <a:pPr fontAlgn="base">
                <a:spcBef>
                  <a:spcPct val="0"/>
                </a:spcBef>
                <a:spcAft>
                  <a:spcPct val="0"/>
                </a:spcAft>
                <a:defRPr/>
              </a:pPr>
              <a:t>29</a:t>
            </a:fld>
            <a:endParaRPr lang="en-IN"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10/3/2019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28600"/>
            <a:ext cx="7772400" cy="1470025"/>
          </a:xfrm>
        </p:spPr>
        <p:txBody>
          <a:bodyPr/>
          <a:lstStyle/>
          <a:p>
            <a:r>
              <a:rPr lang="en-IN" dirty="0" smtClean="0"/>
              <a:t>FEMALE FACTORS CAUSING INFERTILITY</a:t>
            </a:r>
            <a:endParaRPr lang="en-IN" dirty="0"/>
          </a:p>
        </p:txBody>
      </p:sp>
      <p:sp>
        <p:nvSpPr>
          <p:cNvPr id="3" name="Subtitle 2"/>
          <p:cNvSpPr>
            <a:spLocks noGrp="1"/>
          </p:cNvSpPr>
          <p:nvPr>
            <p:ph type="subTitle" idx="1"/>
          </p:nvPr>
        </p:nvSpPr>
        <p:spPr>
          <a:xfrm>
            <a:off x="2743200" y="5867400"/>
            <a:ext cx="6400800" cy="990600"/>
          </a:xfrm>
        </p:spPr>
        <p:txBody>
          <a:bodyPr/>
          <a:lstStyle/>
          <a:p>
            <a:endParaRPr lang="en-IN" dirty="0">
              <a:solidFill>
                <a:schemeClr val="tx1"/>
              </a:solidFill>
            </a:endParaRPr>
          </a:p>
        </p:txBody>
      </p:sp>
      <p:pic>
        <p:nvPicPr>
          <p:cNvPr id="1026" name="Picture 2"/>
          <p:cNvPicPr>
            <a:picLocks noChangeAspect="1" noChangeArrowheads="1"/>
          </p:cNvPicPr>
          <p:nvPr/>
        </p:nvPicPr>
        <p:blipFill>
          <a:blip r:embed="rId2"/>
          <a:srcRect/>
          <a:stretch>
            <a:fillRect/>
          </a:stretch>
        </p:blipFill>
        <p:spPr bwMode="auto">
          <a:xfrm>
            <a:off x="1219200" y="1752600"/>
            <a:ext cx="6553200" cy="40386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135563"/>
          </a:xfrm>
        </p:spPr>
        <p:txBody>
          <a:bodyPr>
            <a:normAutofit/>
          </a:bodyPr>
          <a:lstStyle/>
          <a:p>
            <a:pPr>
              <a:buNone/>
            </a:pPr>
            <a:r>
              <a:rPr lang="en-IN" dirty="0" smtClean="0"/>
              <a:t>WHO classification of disorders of ovulation:</a:t>
            </a:r>
          </a:p>
          <a:p>
            <a:r>
              <a:rPr lang="en-IN" dirty="0" smtClean="0"/>
              <a:t>Type I: </a:t>
            </a:r>
            <a:r>
              <a:rPr lang="en-IN" dirty="0" err="1" smtClean="0"/>
              <a:t>Hypogonadotrophic</a:t>
            </a:r>
            <a:r>
              <a:rPr lang="en-IN" dirty="0" smtClean="0"/>
              <a:t> </a:t>
            </a:r>
            <a:r>
              <a:rPr lang="en-IN" dirty="0" err="1" smtClean="0"/>
              <a:t>Hypogonadism</a:t>
            </a:r>
            <a:endParaRPr lang="en-IN" dirty="0" smtClean="0"/>
          </a:p>
          <a:p>
            <a:pPr>
              <a:buNone/>
            </a:pPr>
            <a:r>
              <a:rPr lang="en-IN" dirty="0" smtClean="0"/>
              <a:t>    Ex: Sheehan’s syndrome</a:t>
            </a:r>
          </a:p>
          <a:p>
            <a:r>
              <a:rPr lang="en-IN" dirty="0" smtClean="0"/>
              <a:t>Type II: </a:t>
            </a:r>
            <a:r>
              <a:rPr lang="en-IN" dirty="0" err="1" smtClean="0"/>
              <a:t>Normogonadotrophic</a:t>
            </a:r>
            <a:r>
              <a:rPr lang="en-IN" dirty="0" smtClean="0"/>
              <a:t> </a:t>
            </a:r>
            <a:r>
              <a:rPr lang="en-IN" dirty="0" err="1" smtClean="0"/>
              <a:t>Hypogonadism</a:t>
            </a:r>
            <a:endParaRPr lang="en-IN" dirty="0" smtClean="0"/>
          </a:p>
          <a:p>
            <a:pPr>
              <a:buNone/>
            </a:pPr>
            <a:r>
              <a:rPr lang="en-IN" dirty="0" smtClean="0"/>
              <a:t>    Ex: PCOS</a:t>
            </a:r>
          </a:p>
          <a:p>
            <a:r>
              <a:rPr lang="en-IN" dirty="0" smtClean="0"/>
              <a:t>Type III: </a:t>
            </a:r>
            <a:r>
              <a:rPr lang="en-IN" dirty="0" err="1" smtClean="0"/>
              <a:t>Hypergonadotrophic</a:t>
            </a:r>
            <a:r>
              <a:rPr lang="en-IN" dirty="0" smtClean="0"/>
              <a:t> </a:t>
            </a:r>
            <a:r>
              <a:rPr lang="en-IN" dirty="0" err="1" smtClean="0"/>
              <a:t>Hypogonadism</a:t>
            </a:r>
            <a:endParaRPr lang="en-IN" dirty="0" smtClean="0"/>
          </a:p>
          <a:p>
            <a:pPr>
              <a:buNone/>
            </a:pPr>
            <a:r>
              <a:rPr lang="en-IN" dirty="0" smtClean="0"/>
              <a:t>    Ex: ovarian failure, Turners syndrome, radiation, chemotherapy, autoimmune diseases</a:t>
            </a:r>
            <a:endParaRPr lang="en-IN"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Pelvic/Peritoneal causes</a:t>
            </a:r>
            <a:endParaRPr lang="en-IN" dirty="0"/>
          </a:p>
        </p:txBody>
      </p:sp>
      <p:sp>
        <p:nvSpPr>
          <p:cNvPr id="3" name="Content Placeholder 2"/>
          <p:cNvSpPr>
            <a:spLocks noGrp="1"/>
          </p:cNvSpPr>
          <p:nvPr>
            <p:ph idx="1"/>
          </p:nvPr>
        </p:nvSpPr>
        <p:spPr/>
        <p:txBody>
          <a:bodyPr/>
          <a:lstStyle/>
          <a:p>
            <a:r>
              <a:rPr lang="en-IN" dirty="0" smtClean="0"/>
              <a:t>Adhesions:</a:t>
            </a:r>
          </a:p>
          <a:p>
            <a:pPr>
              <a:buNone/>
            </a:pPr>
            <a:r>
              <a:rPr lang="en-IN" dirty="0" smtClean="0"/>
              <a:t>    Impairs the peristaltic movements of the fallopian tubes.</a:t>
            </a:r>
          </a:p>
          <a:p>
            <a:pPr>
              <a:buNone/>
            </a:pPr>
            <a:endParaRPr lang="en-IN" dirty="0" smtClean="0"/>
          </a:p>
          <a:p>
            <a:r>
              <a:rPr lang="en-IN" dirty="0" smtClean="0"/>
              <a:t>Endometriosis: </a:t>
            </a:r>
          </a:p>
          <a:p>
            <a:pPr>
              <a:buNone/>
            </a:pPr>
            <a:r>
              <a:rPr lang="en-IN" dirty="0" smtClean="0"/>
              <a:t>    In pelvic endometriosis - macrophages in the peritoneal fluid may engulf the ovum and sperms preventing fertilization.</a:t>
            </a:r>
          </a:p>
          <a:p>
            <a:pPr>
              <a:buNone/>
            </a:pPr>
            <a:endParaRPr lang="en-IN" dirty="0"/>
          </a:p>
        </p:txBody>
      </p:sp>
      <p:pic>
        <p:nvPicPr>
          <p:cNvPr id="12290" name="Picture 2"/>
          <p:cNvPicPr>
            <a:picLocks noChangeAspect="1" noChangeArrowheads="1"/>
          </p:cNvPicPr>
          <p:nvPr/>
        </p:nvPicPr>
        <p:blipFill>
          <a:blip r:embed="rId2"/>
          <a:srcRect/>
          <a:stretch>
            <a:fillRect/>
          </a:stretch>
        </p:blipFill>
        <p:spPr bwMode="auto">
          <a:xfrm>
            <a:off x="3733800" y="2667000"/>
            <a:ext cx="2798763" cy="15922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Chronic ill health</a:t>
            </a:r>
            <a:endParaRPr lang="en-IN" dirty="0"/>
          </a:p>
        </p:txBody>
      </p:sp>
      <p:sp>
        <p:nvSpPr>
          <p:cNvPr id="3" name="Content Placeholder 2"/>
          <p:cNvSpPr>
            <a:spLocks noGrp="1"/>
          </p:cNvSpPr>
          <p:nvPr>
            <p:ph idx="1"/>
          </p:nvPr>
        </p:nvSpPr>
        <p:spPr>
          <a:xfrm>
            <a:off x="457200" y="1447800"/>
            <a:ext cx="8229600" cy="4800600"/>
          </a:xfrm>
        </p:spPr>
        <p:txBody>
          <a:bodyPr>
            <a:normAutofit fontScale="92500" lnSpcReduction="10000"/>
          </a:bodyPr>
          <a:lstStyle/>
          <a:p>
            <a:r>
              <a:rPr lang="en-IN" dirty="0" smtClean="0"/>
              <a:t>Diabetes</a:t>
            </a:r>
          </a:p>
          <a:p>
            <a:r>
              <a:rPr lang="en-IN" dirty="0" smtClean="0"/>
              <a:t>Tuberculosis</a:t>
            </a:r>
          </a:p>
          <a:p>
            <a:endParaRPr lang="en-IN" dirty="0" smtClean="0"/>
          </a:p>
          <a:p>
            <a:endParaRPr lang="en-IN" dirty="0" smtClean="0"/>
          </a:p>
          <a:p>
            <a:endParaRPr lang="en-IN" dirty="0" smtClean="0"/>
          </a:p>
          <a:p>
            <a:r>
              <a:rPr lang="en-IN" dirty="0" smtClean="0"/>
              <a:t>Thyroid dysfunction</a:t>
            </a:r>
          </a:p>
          <a:p>
            <a:r>
              <a:rPr lang="en-IN" dirty="0" err="1" smtClean="0"/>
              <a:t>Hyperprolactinaemia</a:t>
            </a:r>
            <a:endParaRPr lang="en-IN" dirty="0" smtClean="0"/>
          </a:p>
          <a:p>
            <a:r>
              <a:rPr lang="en-IN" dirty="0" smtClean="0"/>
              <a:t>Pituitary gland dysfunction</a:t>
            </a:r>
          </a:p>
          <a:p>
            <a:r>
              <a:rPr lang="en-IN" dirty="0" smtClean="0"/>
              <a:t>Hypothalamic disorders</a:t>
            </a:r>
          </a:p>
          <a:p>
            <a:endParaRPr lang="en-IN" dirty="0"/>
          </a:p>
        </p:txBody>
      </p:sp>
      <p:sp>
        <p:nvSpPr>
          <p:cNvPr id="4" name="Title 1"/>
          <p:cNvSpPr txBox="1">
            <a:spLocks/>
          </p:cNvSpPr>
          <p:nvPr/>
        </p:nvSpPr>
        <p:spPr>
          <a:xfrm>
            <a:off x="533400" y="2590800"/>
            <a:ext cx="8229600" cy="9144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Hormonal causes</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IN" dirty="0" smtClean="0"/>
              <a:t>Basal body temperature</a:t>
            </a:r>
          </a:p>
          <a:p>
            <a:r>
              <a:rPr lang="en-IN" dirty="0" err="1" smtClean="0"/>
              <a:t>Midluteal</a:t>
            </a:r>
            <a:r>
              <a:rPr lang="en-IN" dirty="0" smtClean="0"/>
              <a:t> serum progesterone</a:t>
            </a:r>
          </a:p>
          <a:p>
            <a:r>
              <a:rPr lang="en-IN" dirty="0" smtClean="0"/>
              <a:t>Urinary LH</a:t>
            </a:r>
          </a:p>
          <a:p>
            <a:r>
              <a:rPr lang="en-IN" dirty="0" smtClean="0"/>
              <a:t>TVS</a:t>
            </a:r>
          </a:p>
          <a:p>
            <a:r>
              <a:rPr lang="en-IN" dirty="0" smtClean="0"/>
              <a:t>Endometrial biopsy</a:t>
            </a:r>
          </a:p>
          <a:p>
            <a:r>
              <a:rPr lang="en-IN" dirty="0" smtClean="0"/>
              <a:t>Fern test</a:t>
            </a:r>
          </a:p>
          <a:p>
            <a:endParaRPr lang="en-IN" dirty="0"/>
          </a:p>
        </p:txBody>
      </p:sp>
      <p:sp>
        <p:nvSpPr>
          <p:cNvPr id="4" name="Title 3"/>
          <p:cNvSpPr>
            <a:spLocks noGrp="1"/>
          </p:cNvSpPr>
          <p:nvPr>
            <p:ph type="title"/>
          </p:nvPr>
        </p:nvSpPr>
        <p:spPr/>
        <p:txBody>
          <a:bodyPr>
            <a:normAutofit fontScale="90000"/>
          </a:bodyPr>
          <a:lstStyle/>
          <a:p>
            <a:r>
              <a:rPr lang="en-IN" dirty="0" smtClean="0"/>
              <a:t>Investigations</a:t>
            </a:r>
            <a:br>
              <a:rPr lang="en-IN" dirty="0" smtClean="0"/>
            </a:br>
            <a:r>
              <a:rPr lang="en-IN" dirty="0" smtClean="0"/>
              <a:t>Tests For OVULATION</a:t>
            </a:r>
            <a:endParaRPr lang="en-IN"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IN" dirty="0" smtClean="0"/>
              <a:t>Tests  for TUBAL PATENCY</a:t>
            </a:r>
            <a:endParaRPr lang="en-IN" dirty="0"/>
          </a:p>
        </p:txBody>
      </p:sp>
      <p:sp>
        <p:nvSpPr>
          <p:cNvPr id="3" name="Content Placeholder 2"/>
          <p:cNvSpPr>
            <a:spLocks noGrp="1"/>
          </p:cNvSpPr>
          <p:nvPr>
            <p:ph idx="1"/>
          </p:nvPr>
        </p:nvSpPr>
        <p:spPr>
          <a:xfrm>
            <a:off x="457200" y="1371600"/>
            <a:ext cx="8229600" cy="5181600"/>
          </a:xfrm>
        </p:spPr>
        <p:txBody>
          <a:bodyPr>
            <a:normAutofit fontScale="92500" lnSpcReduction="20000"/>
          </a:bodyPr>
          <a:lstStyle/>
          <a:p>
            <a:r>
              <a:rPr lang="en-US" dirty="0" err="1" smtClean="0">
                <a:latin typeface="Calibri" pitchFamily="34" charset="0"/>
                <a:ea typeface="Batang" pitchFamily="18" charset="-127"/>
              </a:rPr>
              <a:t>Insufflation</a:t>
            </a:r>
            <a:r>
              <a:rPr lang="en-US" dirty="0" smtClean="0">
                <a:latin typeface="Calibri" pitchFamily="34" charset="0"/>
                <a:ea typeface="Batang" pitchFamily="18" charset="-127"/>
              </a:rPr>
              <a:t> test ( Rubin’s test )</a:t>
            </a:r>
          </a:p>
          <a:p>
            <a:r>
              <a:rPr lang="en-US" dirty="0" err="1" smtClean="0">
                <a:latin typeface="Calibri" pitchFamily="34" charset="0"/>
                <a:ea typeface="Batang" pitchFamily="18" charset="-127"/>
              </a:rPr>
              <a:t>HysteroSalpingoGraphy</a:t>
            </a:r>
            <a:r>
              <a:rPr lang="en-US" dirty="0" smtClean="0">
                <a:latin typeface="Calibri" pitchFamily="34" charset="0"/>
                <a:ea typeface="Batang" pitchFamily="18" charset="-127"/>
              </a:rPr>
              <a:t> ( HSG )</a:t>
            </a:r>
          </a:p>
          <a:p>
            <a:r>
              <a:rPr lang="en-US" dirty="0" err="1" smtClean="0">
                <a:latin typeface="Calibri" pitchFamily="34" charset="0"/>
                <a:ea typeface="Batang" pitchFamily="18" charset="-127"/>
              </a:rPr>
              <a:t>Laproscopic</a:t>
            </a:r>
            <a:r>
              <a:rPr lang="en-US" dirty="0" smtClean="0">
                <a:latin typeface="Calibri" pitchFamily="34" charset="0"/>
                <a:ea typeface="Batang" pitchFamily="18" charset="-127"/>
              </a:rPr>
              <a:t> </a:t>
            </a:r>
            <a:r>
              <a:rPr lang="en-US" dirty="0" err="1" smtClean="0">
                <a:latin typeface="Calibri" pitchFamily="34" charset="0"/>
                <a:ea typeface="Batang" pitchFamily="18" charset="-127"/>
              </a:rPr>
              <a:t>chromopertubation</a:t>
            </a:r>
            <a:endParaRPr lang="en-US" dirty="0" smtClean="0">
              <a:latin typeface="Calibri" pitchFamily="34" charset="0"/>
              <a:ea typeface="Batang" pitchFamily="18" charset="-127"/>
            </a:endParaRPr>
          </a:p>
          <a:p>
            <a:r>
              <a:rPr lang="en-US" dirty="0" err="1" smtClean="0">
                <a:latin typeface="Calibri" pitchFamily="34" charset="0"/>
                <a:ea typeface="Batang" pitchFamily="18" charset="-127"/>
              </a:rPr>
              <a:t>SonosalpingoGraphy</a:t>
            </a:r>
            <a:r>
              <a:rPr lang="en-US" dirty="0" smtClean="0">
                <a:latin typeface="Calibri" pitchFamily="34" charset="0"/>
                <a:ea typeface="Batang" pitchFamily="18" charset="-127"/>
              </a:rPr>
              <a:t> (SSG)</a:t>
            </a:r>
          </a:p>
          <a:p>
            <a:r>
              <a:rPr lang="en-US" sz="3600" dirty="0" smtClean="0">
                <a:latin typeface="Calibri" pitchFamily="34" charset="0"/>
              </a:rPr>
              <a:t>Some </a:t>
            </a:r>
            <a:r>
              <a:rPr lang="en-US" sz="3600" i="1" dirty="0" smtClean="0">
                <a:latin typeface="Calibri" pitchFamily="34" charset="0"/>
              </a:rPr>
              <a:t>newer modalities </a:t>
            </a:r>
            <a:r>
              <a:rPr lang="en-US" sz="3600" dirty="0" smtClean="0">
                <a:latin typeface="Calibri" pitchFamily="34" charset="0"/>
              </a:rPr>
              <a:t>( Endoscopy )</a:t>
            </a:r>
            <a:r>
              <a:rPr lang="en-US" sz="3600" i="1" dirty="0" smtClean="0">
                <a:latin typeface="Calibri" pitchFamily="34" charset="0"/>
              </a:rPr>
              <a:t> </a:t>
            </a:r>
            <a:r>
              <a:rPr lang="en-US" sz="3600" dirty="0" smtClean="0">
                <a:latin typeface="Calibri" pitchFamily="34" charset="0"/>
              </a:rPr>
              <a:t>also available….</a:t>
            </a:r>
          </a:p>
          <a:p>
            <a:pPr>
              <a:buNone/>
            </a:pPr>
            <a:r>
              <a:rPr lang="en-US" sz="3600" dirty="0" smtClean="0">
                <a:latin typeface="Calibri" pitchFamily="34" charset="0"/>
              </a:rPr>
              <a:t>               </a:t>
            </a:r>
            <a:r>
              <a:rPr lang="en-US" dirty="0" smtClean="0">
                <a:latin typeface="Calibri" pitchFamily="34" charset="0"/>
              </a:rPr>
              <a:t>1.Laparoscopy</a:t>
            </a:r>
            <a:br>
              <a:rPr lang="en-US" dirty="0" smtClean="0">
                <a:latin typeface="Calibri" pitchFamily="34" charset="0"/>
              </a:rPr>
            </a:br>
            <a:r>
              <a:rPr lang="en-US" dirty="0" smtClean="0">
                <a:latin typeface="Calibri" pitchFamily="34" charset="0"/>
              </a:rPr>
              <a:t>             2.Hysteroscopy</a:t>
            </a:r>
            <a:br>
              <a:rPr lang="en-US" dirty="0" smtClean="0">
                <a:latin typeface="Calibri" pitchFamily="34" charset="0"/>
              </a:rPr>
            </a:br>
            <a:r>
              <a:rPr lang="en-US" dirty="0" smtClean="0">
                <a:latin typeface="Calibri" pitchFamily="34" charset="0"/>
              </a:rPr>
              <a:t>             3.Transvaginal </a:t>
            </a:r>
            <a:r>
              <a:rPr lang="en-US" dirty="0" err="1" smtClean="0">
                <a:latin typeface="Calibri" pitchFamily="34" charset="0"/>
              </a:rPr>
              <a:t>falloscopy</a:t>
            </a:r>
            <a:r>
              <a:rPr lang="en-US" dirty="0" smtClean="0">
                <a:latin typeface="Calibri" pitchFamily="34" charset="0"/>
              </a:rPr>
              <a:t/>
            </a:r>
            <a:br>
              <a:rPr lang="en-US" dirty="0" smtClean="0">
                <a:latin typeface="Calibri" pitchFamily="34" charset="0"/>
              </a:rPr>
            </a:br>
            <a:r>
              <a:rPr lang="en-US" dirty="0" smtClean="0">
                <a:latin typeface="Calibri" pitchFamily="34" charset="0"/>
              </a:rPr>
              <a:t>             4.Ampullary &amp; </a:t>
            </a:r>
            <a:r>
              <a:rPr lang="en-US" dirty="0" err="1" smtClean="0">
                <a:latin typeface="Calibri" pitchFamily="34" charset="0"/>
              </a:rPr>
              <a:t>fimbrial</a:t>
            </a:r>
            <a:r>
              <a:rPr lang="en-US" dirty="0" smtClean="0">
                <a:latin typeface="Calibri" pitchFamily="34" charset="0"/>
              </a:rPr>
              <a:t> </a:t>
            </a:r>
            <a:r>
              <a:rPr lang="en-US" dirty="0" err="1" smtClean="0">
                <a:latin typeface="Calibri" pitchFamily="34" charset="0"/>
              </a:rPr>
              <a:t>Salpingoscopy</a:t>
            </a:r>
            <a:r>
              <a:rPr lang="en-US" dirty="0" smtClean="0">
                <a:latin typeface="Calibri" pitchFamily="34" charset="0"/>
              </a:rPr>
              <a:t/>
            </a:r>
            <a:br>
              <a:rPr lang="en-US" dirty="0" smtClean="0">
                <a:latin typeface="Calibri" pitchFamily="34" charset="0"/>
              </a:rPr>
            </a:br>
            <a:r>
              <a:rPr lang="en-US" dirty="0" smtClean="0">
                <a:latin typeface="Calibri" pitchFamily="34" charset="0"/>
              </a:rPr>
              <a:t>             </a:t>
            </a:r>
            <a:r>
              <a:rPr lang="en-US" dirty="0" smtClean="0">
                <a:latin typeface="Calibri" pitchFamily="34" charset="0"/>
                <a:ea typeface="Batang" pitchFamily="18" charset="-127"/>
              </a:rPr>
              <a:t/>
            </a:r>
            <a:br>
              <a:rPr lang="en-US" dirty="0" smtClean="0">
                <a:latin typeface="Calibri" pitchFamily="34" charset="0"/>
                <a:ea typeface="Batang" pitchFamily="18" charset="-127"/>
              </a:rPr>
            </a:br>
            <a:endParaRPr lang="en-IN"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5"/>
          <p:cNvSpPr>
            <a:spLocks noGrp="1"/>
          </p:cNvSpPr>
          <p:nvPr>
            <p:ph type="title"/>
          </p:nvPr>
        </p:nvSpPr>
        <p:spPr>
          <a:xfrm>
            <a:off x="457200" y="500063"/>
            <a:ext cx="7467600" cy="1143000"/>
          </a:xfrm>
        </p:spPr>
        <p:txBody>
          <a:bodyPr>
            <a:normAutofit/>
          </a:bodyPr>
          <a:lstStyle/>
          <a:p>
            <a:pPr eaLnBrk="1" hangingPunct="1"/>
            <a:r>
              <a:rPr lang="en-US" sz="3200" dirty="0" err="1" smtClean="0"/>
              <a:t>Insufflation</a:t>
            </a:r>
            <a:r>
              <a:rPr lang="en-US" sz="3200" dirty="0" smtClean="0"/>
              <a:t> test ( Rubin’s test)</a:t>
            </a:r>
            <a:r>
              <a:rPr lang="en-US" sz="3200" b="1" u="sng" dirty="0" smtClean="0">
                <a:solidFill>
                  <a:srgbClr val="FF6600"/>
                </a:solidFill>
                <a:latin typeface="Comic Sans MS" pitchFamily="66" charset="0"/>
              </a:rPr>
              <a:t/>
            </a:r>
            <a:br>
              <a:rPr lang="en-US" sz="3200" b="1" u="sng" dirty="0" smtClean="0">
                <a:solidFill>
                  <a:srgbClr val="FF6600"/>
                </a:solidFill>
                <a:latin typeface="Comic Sans MS" pitchFamily="66" charset="0"/>
              </a:rPr>
            </a:br>
            <a:endParaRPr lang="en-US" sz="3200" b="1" u="sng" dirty="0" smtClean="0">
              <a:solidFill>
                <a:srgbClr val="FF6600"/>
              </a:solidFill>
              <a:latin typeface="Comic Sans MS" pitchFamily="66" charset="0"/>
            </a:endParaRPr>
          </a:p>
        </p:txBody>
      </p:sp>
      <p:sp>
        <p:nvSpPr>
          <p:cNvPr id="7" name="Content Placeholder 6"/>
          <p:cNvSpPr>
            <a:spLocks noGrp="1"/>
          </p:cNvSpPr>
          <p:nvPr>
            <p:ph idx="1"/>
          </p:nvPr>
        </p:nvSpPr>
        <p:spPr>
          <a:xfrm>
            <a:off x="428625" y="1428750"/>
            <a:ext cx="7972425" cy="4525963"/>
          </a:xfrm>
        </p:spPr>
        <p:txBody>
          <a:bodyPr>
            <a:noAutofit/>
          </a:bodyPr>
          <a:lstStyle/>
          <a:p>
            <a:pPr marL="0" indent="0" eaLnBrk="1" fontAlgn="auto" hangingPunct="1">
              <a:spcBef>
                <a:spcPct val="0"/>
              </a:spcBef>
              <a:spcAft>
                <a:spcPts val="0"/>
              </a:spcAft>
              <a:buClrTx/>
              <a:buSzTx/>
              <a:defRPr/>
            </a:pPr>
            <a:r>
              <a:rPr lang="en-US" sz="2900" dirty="0" smtClean="0">
                <a:latin typeface="Calibri" pitchFamily="34" charset="0"/>
              </a:rPr>
              <a:t> Principle :</a:t>
            </a:r>
          </a:p>
          <a:p>
            <a:pPr marL="0" indent="0" eaLnBrk="1" fontAlgn="auto" hangingPunct="1">
              <a:spcBef>
                <a:spcPct val="0"/>
              </a:spcBef>
              <a:spcAft>
                <a:spcPts val="0"/>
              </a:spcAft>
              <a:buClrTx/>
              <a:buSzTx/>
              <a:buFont typeface="Wingdings 2"/>
              <a:buNone/>
              <a:defRPr/>
            </a:pPr>
            <a:r>
              <a:rPr lang="en-US" sz="2900" dirty="0" smtClean="0">
                <a:solidFill>
                  <a:srgbClr val="2CFC1C"/>
                </a:solidFill>
                <a:latin typeface="Calibri" pitchFamily="34" charset="0"/>
              </a:rPr>
              <a:t>           </a:t>
            </a:r>
            <a:r>
              <a:rPr lang="en-US" sz="2900" dirty="0" smtClean="0">
                <a:latin typeface="Calibri" pitchFamily="34" charset="0"/>
              </a:rPr>
              <a:t>Cervical canal is continuous with peritoneal cavity through tubes so, when air or Co2 pushed   </a:t>
            </a:r>
            <a:r>
              <a:rPr lang="en-US" sz="2900" dirty="0" err="1" smtClean="0">
                <a:latin typeface="Calibri" pitchFamily="34" charset="0"/>
              </a:rPr>
              <a:t>transcervicaly</a:t>
            </a:r>
            <a:r>
              <a:rPr lang="en-US" sz="2900" dirty="0" smtClean="0">
                <a:latin typeface="Calibri" pitchFamily="34" charset="0"/>
              </a:rPr>
              <a:t> it reach to peritoneal cavity &amp; gives evidence of normal patency.</a:t>
            </a:r>
          </a:p>
          <a:p>
            <a:pPr marL="0" indent="0" algn="just" eaLnBrk="1" fontAlgn="auto" hangingPunct="1">
              <a:spcBef>
                <a:spcPct val="0"/>
              </a:spcBef>
              <a:spcAft>
                <a:spcPts val="0"/>
              </a:spcAft>
              <a:buClrTx/>
              <a:buSzTx/>
              <a:buFont typeface="Wingdings 2"/>
              <a:buNone/>
              <a:defRPr/>
            </a:pPr>
            <a:endParaRPr lang="en-US" sz="2900" dirty="0" smtClean="0">
              <a:latin typeface="Calibri" pitchFamily="34" charset="0"/>
            </a:endParaRPr>
          </a:p>
          <a:p>
            <a:pPr marL="0" indent="0" algn="just" eaLnBrk="1" fontAlgn="auto" hangingPunct="1">
              <a:spcBef>
                <a:spcPct val="0"/>
              </a:spcBef>
              <a:spcAft>
                <a:spcPts val="0"/>
              </a:spcAft>
              <a:buClrTx/>
              <a:buSzTx/>
              <a:defRPr/>
            </a:pPr>
            <a:r>
              <a:rPr lang="en-US" sz="2900" dirty="0" smtClean="0">
                <a:latin typeface="Calibri" pitchFamily="34" charset="0"/>
              </a:rPr>
              <a:t> Time :</a:t>
            </a:r>
          </a:p>
          <a:p>
            <a:pPr marL="0" indent="0" eaLnBrk="1" fontAlgn="auto" hangingPunct="1">
              <a:spcBef>
                <a:spcPct val="0"/>
              </a:spcBef>
              <a:spcAft>
                <a:spcPts val="0"/>
              </a:spcAft>
              <a:buClrTx/>
              <a:buSzTx/>
              <a:buFont typeface="Wingdings 2"/>
              <a:buNone/>
              <a:defRPr/>
            </a:pPr>
            <a:r>
              <a:rPr lang="en-US" sz="2900" dirty="0" smtClean="0">
                <a:latin typeface="Calibri" pitchFamily="34" charset="0"/>
              </a:rPr>
              <a:t>          Postmenstrual phase at least 2 days after	</a:t>
            </a:r>
          </a:p>
          <a:p>
            <a:pPr marL="0" indent="0" eaLnBrk="1" fontAlgn="auto" hangingPunct="1">
              <a:spcBef>
                <a:spcPct val="0"/>
              </a:spcBef>
              <a:spcAft>
                <a:spcPts val="0"/>
              </a:spcAft>
              <a:buClrTx/>
              <a:buSzTx/>
              <a:buFont typeface="Wingdings 2"/>
              <a:buNone/>
              <a:defRPr/>
            </a:pPr>
            <a:r>
              <a:rPr lang="en-US" sz="2900" dirty="0" smtClean="0">
                <a:latin typeface="Calibri" pitchFamily="34" charset="0"/>
              </a:rPr>
              <a:t>	stoppage of bleeding.</a:t>
            </a:r>
          </a:p>
          <a:p>
            <a:pPr marL="420624" indent="-384048" eaLnBrk="1" fontAlgn="auto" hangingPunct="1">
              <a:spcAft>
                <a:spcPts val="0"/>
              </a:spcAft>
              <a:buFont typeface="Wingdings 2"/>
              <a:buChar char=""/>
              <a:defRPr/>
            </a:pPr>
            <a:endParaRPr lang="en-IN" sz="2900" dirty="0">
              <a:latin typeface="Calibri"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2"/>
          <p:cNvSpPr>
            <a:spLocks noGrp="1"/>
          </p:cNvSpPr>
          <p:nvPr>
            <p:ph idx="1"/>
          </p:nvPr>
        </p:nvSpPr>
        <p:spPr>
          <a:xfrm>
            <a:off x="357188" y="642938"/>
            <a:ext cx="8072437" cy="5605462"/>
          </a:xfrm>
        </p:spPr>
        <p:txBody>
          <a:bodyPr>
            <a:normAutofit/>
          </a:bodyPr>
          <a:lstStyle/>
          <a:p>
            <a:pPr eaLnBrk="1" hangingPunct="1"/>
            <a:r>
              <a:rPr lang="en-US" sz="2500" dirty="0" smtClean="0">
                <a:latin typeface="Calibri" pitchFamily="34" charset="0"/>
              </a:rPr>
              <a:t> Limitation :</a:t>
            </a:r>
            <a:r>
              <a:rPr lang="en-IN" sz="2500" dirty="0" smtClean="0">
                <a:solidFill>
                  <a:srgbClr val="2CFC1C"/>
                </a:solidFill>
                <a:latin typeface="Calibri" pitchFamily="34" charset="0"/>
              </a:rPr>
              <a:t/>
            </a:r>
            <a:br>
              <a:rPr lang="en-IN" sz="2500" dirty="0" smtClean="0">
                <a:solidFill>
                  <a:srgbClr val="2CFC1C"/>
                </a:solidFill>
                <a:latin typeface="Calibri" pitchFamily="34" charset="0"/>
              </a:rPr>
            </a:br>
            <a:r>
              <a:rPr lang="en-IN" sz="2500" dirty="0" smtClean="0">
                <a:solidFill>
                  <a:srgbClr val="2CFC1C"/>
                </a:solidFill>
                <a:latin typeface="Calibri" pitchFamily="34" charset="0"/>
              </a:rPr>
              <a:t>	</a:t>
            </a:r>
            <a:r>
              <a:rPr lang="en-US" sz="2500" dirty="0" smtClean="0">
                <a:latin typeface="Calibri" pitchFamily="34" charset="0"/>
              </a:rPr>
              <a:t>PID  &amp; Post </a:t>
            </a:r>
            <a:r>
              <a:rPr lang="en-US" sz="2500" dirty="0" err="1" smtClean="0">
                <a:latin typeface="Calibri" pitchFamily="34" charset="0"/>
              </a:rPr>
              <a:t>ovulatory</a:t>
            </a:r>
            <a:r>
              <a:rPr lang="en-US" sz="2500" dirty="0" smtClean="0">
                <a:latin typeface="Calibri" pitchFamily="34" charset="0"/>
              </a:rPr>
              <a:t> period</a:t>
            </a:r>
          </a:p>
          <a:p>
            <a:pPr eaLnBrk="1" hangingPunct="1"/>
            <a:endParaRPr lang="en-US" sz="2500" dirty="0" smtClean="0">
              <a:latin typeface="Calibri" pitchFamily="34" charset="0"/>
            </a:endParaRPr>
          </a:p>
          <a:p>
            <a:pPr eaLnBrk="1" hangingPunct="1"/>
            <a:r>
              <a:rPr lang="en-US" sz="2500" dirty="0" smtClean="0">
                <a:latin typeface="Calibri" pitchFamily="34" charset="0"/>
              </a:rPr>
              <a:t>Observation :</a:t>
            </a:r>
            <a:r>
              <a:rPr lang="en-US" sz="2500" dirty="0" smtClean="0">
                <a:solidFill>
                  <a:srgbClr val="2CFC1C"/>
                </a:solidFill>
                <a:latin typeface="Calibri" pitchFamily="34" charset="0"/>
              </a:rPr>
              <a:t/>
            </a:r>
            <a:br>
              <a:rPr lang="en-US" sz="2500" dirty="0" smtClean="0">
                <a:solidFill>
                  <a:srgbClr val="2CFC1C"/>
                </a:solidFill>
                <a:latin typeface="Calibri" pitchFamily="34" charset="0"/>
              </a:rPr>
            </a:br>
            <a:r>
              <a:rPr lang="en-US" sz="2500" dirty="0" smtClean="0">
                <a:solidFill>
                  <a:srgbClr val="2CFC1C"/>
                </a:solidFill>
                <a:latin typeface="Calibri" pitchFamily="34" charset="0"/>
              </a:rPr>
              <a:t> </a:t>
            </a:r>
            <a:r>
              <a:rPr lang="en-US" sz="2500" dirty="0" smtClean="0">
                <a:latin typeface="Calibri" pitchFamily="34" charset="0"/>
              </a:rPr>
              <a:t>	Hissing sound on auscultation at Iliac </a:t>
            </a:r>
            <a:r>
              <a:rPr lang="en-US" sz="2500" dirty="0" err="1" smtClean="0">
                <a:latin typeface="Calibri" pitchFamily="34" charset="0"/>
              </a:rPr>
              <a:t>fossa</a:t>
            </a:r>
            <a:r>
              <a:rPr lang="en-US" sz="2500" dirty="0" smtClean="0">
                <a:latin typeface="Calibri" pitchFamily="34" charset="0"/>
              </a:rPr>
              <a:t>	         	Shoulder pain</a:t>
            </a:r>
          </a:p>
          <a:p>
            <a:pPr eaLnBrk="1" hangingPunct="1"/>
            <a:endParaRPr lang="en-US" sz="2500" dirty="0" smtClean="0">
              <a:latin typeface="Calibri" pitchFamily="34" charset="0"/>
            </a:endParaRPr>
          </a:p>
          <a:p>
            <a:pPr eaLnBrk="1" hangingPunct="1"/>
            <a:r>
              <a:rPr lang="en-US" sz="2500" dirty="0" smtClean="0">
                <a:latin typeface="Calibri" pitchFamily="34" charset="0"/>
              </a:rPr>
              <a:t> Drawback :</a:t>
            </a:r>
          </a:p>
          <a:p>
            <a:pPr eaLnBrk="1" hangingPunct="1">
              <a:buNone/>
            </a:pPr>
            <a:r>
              <a:rPr lang="en-US" sz="2500" dirty="0" smtClean="0">
                <a:solidFill>
                  <a:srgbClr val="2CFC1C"/>
                </a:solidFill>
                <a:latin typeface="Calibri" pitchFamily="34" charset="0"/>
              </a:rPr>
              <a:t>         </a:t>
            </a:r>
            <a:r>
              <a:rPr lang="en-US" sz="2500" dirty="0" smtClean="0">
                <a:latin typeface="Calibri" pitchFamily="34" charset="0"/>
              </a:rPr>
              <a:t>In 1/3 it’s false negative due to </a:t>
            </a:r>
            <a:r>
              <a:rPr lang="en-US" sz="2500" dirty="0" err="1" smtClean="0">
                <a:latin typeface="Calibri" pitchFamily="34" charset="0"/>
              </a:rPr>
              <a:t>cornual</a:t>
            </a:r>
            <a:r>
              <a:rPr lang="en-US" sz="2500" dirty="0" smtClean="0">
                <a:latin typeface="Calibri" pitchFamily="34" charset="0"/>
              </a:rPr>
              <a:t> spasm</a:t>
            </a:r>
            <a:br>
              <a:rPr lang="en-US" sz="2500" dirty="0" smtClean="0">
                <a:latin typeface="Calibri" pitchFamily="34" charset="0"/>
              </a:rPr>
            </a:br>
            <a:r>
              <a:rPr lang="en-US" sz="2500" dirty="0" smtClean="0">
                <a:latin typeface="Calibri" pitchFamily="34" charset="0"/>
              </a:rPr>
              <a:t>      Can’t identify the SITE &amp; SIDE of blockage</a:t>
            </a:r>
            <a:endParaRPr lang="en-IN" sz="2500" dirty="0" smtClean="0">
              <a:latin typeface="Calibri"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609600" y="0"/>
            <a:ext cx="7467600" cy="1143000"/>
          </a:xfrm>
        </p:spPr>
        <p:txBody>
          <a:bodyPr/>
          <a:lstStyle/>
          <a:p>
            <a:pPr eaLnBrk="1" hangingPunct="1"/>
            <a:r>
              <a:rPr lang="en-US" sz="3200" dirty="0" err="1" smtClean="0">
                <a:ea typeface="Batang" pitchFamily="18" charset="-127"/>
              </a:rPr>
              <a:t>HysteroSalpingoGraphy</a:t>
            </a:r>
            <a:r>
              <a:rPr lang="en-US" sz="3200" dirty="0" smtClean="0">
                <a:ea typeface="Batang" pitchFamily="18" charset="-127"/>
              </a:rPr>
              <a:t> ( HSG )</a:t>
            </a:r>
            <a:endParaRPr lang="en-IN" sz="3200" dirty="0" smtClean="0"/>
          </a:p>
        </p:txBody>
      </p:sp>
      <p:sp>
        <p:nvSpPr>
          <p:cNvPr id="3" name="Content Placeholder 2"/>
          <p:cNvSpPr>
            <a:spLocks noGrp="1"/>
          </p:cNvSpPr>
          <p:nvPr>
            <p:ph idx="1"/>
          </p:nvPr>
        </p:nvSpPr>
        <p:spPr>
          <a:xfrm>
            <a:off x="457200" y="990600"/>
            <a:ext cx="8229600" cy="5638800"/>
          </a:xfrm>
        </p:spPr>
        <p:txBody>
          <a:bodyPr>
            <a:normAutofit fontScale="77500" lnSpcReduction="20000"/>
          </a:bodyPr>
          <a:lstStyle/>
          <a:p>
            <a:pPr marL="420624" indent="-384048" eaLnBrk="1" fontAlgn="auto" hangingPunct="1">
              <a:spcAft>
                <a:spcPts val="0"/>
              </a:spcAft>
              <a:defRPr/>
            </a:pPr>
            <a:r>
              <a:rPr lang="en-US" sz="3200" dirty="0" smtClean="0">
                <a:latin typeface="Calibri" pitchFamily="34" charset="0"/>
              </a:rPr>
              <a:t>Principal :</a:t>
            </a:r>
          </a:p>
          <a:p>
            <a:pPr marL="420624" indent="-384048" eaLnBrk="1" fontAlgn="auto" hangingPunct="1">
              <a:spcAft>
                <a:spcPts val="0"/>
              </a:spcAft>
              <a:buNone/>
              <a:defRPr/>
            </a:pPr>
            <a:r>
              <a:rPr lang="en-US" dirty="0" smtClean="0"/>
              <a:t>      </a:t>
            </a:r>
            <a:r>
              <a:rPr lang="en-US" dirty="0" smtClean="0">
                <a:latin typeface="Calibri" pitchFamily="34" charset="0"/>
              </a:rPr>
              <a:t>Same as Insufflation test but instead of air &amp; Co2,   DYE is instilled  trans </a:t>
            </a:r>
            <a:r>
              <a:rPr lang="en-US" dirty="0" err="1" smtClean="0">
                <a:latin typeface="Calibri" pitchFamily="34" charset="0"/>
              </a:rPr>
              <a:t>cervicaly</a:t>
            </a:r>
            <a:endParaRPr lang="en-US" dirty="0" smtClean="0">
              <a:latin typeface="Calibri" pitchFamily="34" charset="0"/>
            </a:endParaRPr>
          </a:p>
          <a:p>
            <a:pPr marL="420624" indent="-384048" eaLnBrk="1" fontAlgn="auto" hangingPunct="1">
              <a:spcAft>
                <a:spcPts val="0"/>
              </a:spcAft>
              <a:buNone/>
              <a:defRPr/>
            </a:pPr>
            <a:endParaRPr lang="en-US" dirty="0" smtClean="0">
              <a:latin typeface="Calibri" pitchFamily="34" charset="0"/>
            </a:endParaRPr>
          </a:p>
          <a:p>
            <a:pPr marL="420624" indent="-384048" eaLnBrk="1" fontAlgn="auto" hangingPunct="1">
              <a:spcAft>
                <a:spcPts val="0"/>
              </a:spcAft>
              <a:defRPr/>
            </a:pPr>
            <a:r>
              <a:rPr lang="en-US" sz="3200" dirty="0" smtClean="0">
                <a:latin typeface="Calibri" pitchFamily="34" charset="0"/>
              </a:rPr>
              <a:t>Time: Day 6-11</a:t>
            </a:r>
          </a:p>
          <a:p>
            <a:pPr marL="420624" indent="-384048" eaLnBrk="1" fontAlgn="auto" hangingPunct="1">
              <a:spcAft>
                <a:spcPts val="0"/>
              </a:spcAft>
              <a:buNone/>
              <a:defRPr/>
            </a:pPr>
            <a:endParaRPr lang="en-US" sz="3200" dirty="0" smtClean="0">
              <a:latin typeface="Calibri" pitchFamily="34" charset="0"/>
            </a:endParaRPr>
          </a:p>
          <a:p>
            <a:pPr marL="420624" indent="-384048" eaLnBrk="1" fontAlgn="auto" hangingPunct="1">
              <a:spcAft>
                <a:spcPts val="0"/>
              </a:spcAft>
              <a:defRPr/>
            </a:pPr>
            <a:r>
              <a:rPr lang="en-US" dirty="0" smtClean="0">
                <a:latin typeface="Calibri" pitchFamily="34" charset="0"/>
              </a:rPr>
              <a:t>Limitation:</a:t>
            </a:r>
          </a:p>
          <a:p>
            <a:pPr marL="420624" indent="-384048" eaLnBrk="1" fontAlgn="auto" hangingPunct="1">
              <a:spcAft>
                <a:spcPts val="0"/>
              </a:spcAft>
              <a:buNone/>
              <a:defRPr/>
            </a:pPr>
            <a:r>
              <a:rPr lang="en-US" dirty="0" smtClean="0">
                <a:latin typeface="Calibri" pitchFamily="34" charset="0"/>
              </a:rPr>
              <a:t>         Post </a:t>
            </a:r>
            <a:r>
              <a:rPr lang="en-US" dirty="0" err="1" smtClean="0">
                <a:latin typeface="Calibri" pitchFamily="34" charset="0"/>
              </a:rPr>
              <a:t>ovulatory</a:t>
            </a:r>
            <a:r>
              <a:rPr lang="en-US" dirty="0" smtClean="0">
                <a:latin typeface="Calibri" pitchFamily="34" charset="0"/>
              </a:rPr>
              <a:t> period</a:t>
            </a:r>
          </a:p>
          <a:p>
            <a:pPr marL="420624" indent="-384048" eaLnBrk="1" fontAlgn="auto" hangingPunct="1">
              <a:spcAft>
                <a:spcPts val="0"/>
              </a:spcAft>
              <a:buNone/>
              <a:defRPr/>
            </a:pPr>
            <a:r>
              <a:rPr lang="en-US" sz="3200" dirty="0" smtClean="0">
                <a:latin typeface="Calibri" pitchFamily="34" charset="0"/>
              </a:rPr>
              <a:t>         PID, endometriosis, tuberculosis</a:t>
            </a:r>
          </a:p>
          <a:p>
            <a:pPr marL="420624" indent="-384048" eaLnBrk="1" fontAlgn="auto" hangingPunct="1">
              <a:spcAft>
                <a:spcPts val="0"/>
              </a:spcAft>
              <a:buNone/>
              <a:defRPr/>
            </a:pPr>
            <a:r>
              <a:rPr lang="en-US" dirty="0" smtClean="0">
                <a:latin typeface="Calibri" pitchFamily="34" charset="0"/>
              </a:rPr>
              <a:t>         </a:t>
            </a:r>
            <a:r>
              <a:rPr lang="en-US" sz="3200" dirty="0" smtClean="0">
                <a:latin typeface="Calibri" pitchFamily="34" charset="0"/>
              </a:rPr>
              <a:t>There may be a risk of radiation..!!</a:t>
            </a:r>
          </a:p>
          <a:p>
            <a:pPr marL="420624" indent="-384048" eaLnBrk="1" fontAlgn="auto" hangingPunct="1">
              <a:spcAft>
                <a:spcPts val="0"/>
              </a:spcAft>
              <a:buNone/>
              <a:defRPr/>
            </a:pPr>
            <a:endParaRPr lang="en-US" sz="3200" dirty="0" smtClean="0">
              <a:solidFill>
                <a:srgbClr val="2CFC1C"/>
              </a:solidFill>
              <a:latin typeface="Calibri" pitchFamily="34" charset="0"/>
            </a:endParaRPr>
          </a:p>
          <a:p>
            <a:pPr marL="420624" indent="-384048" eaLnBrk="1" fontAlgn="auto" hangingPunct="1">
              <a:spcAft>
                <a:spcPts val="0"/>
              </a:spcAft>
              <a:defRPr/>
            </a:pPr>
            <a:r>
              <a:rPr lang="en-US" sz="3200" dirty="0" smtClean="0">
                <a:latin typeface="Calibri" pitchFamily="34" charset="0"/>
              </a:rPr>
              <a:t>Dye : </a:t>
            </a:r>
          </a:p>
          <a:p>
            <a:pPr marL="420624" indent="-384048" eaLnBrk="1" fontAlgn="auto" hangingPunct="1">
              <a:spcAft>
                <a:spcPts val="0"/>
              </a:spcAft>
              <a:buNone/>
              <a:defRPr/>
            </a:pPr>
            <a:r>
              <a:rPr lang="en-US" sz="3200" dirty="0" smtClean="0">
                <a:solidFill>
                  <a:srgbClr val="2CFC1C"/>
                </a:solidFill>
                <a:latin typeface="Calibri" pitchFamily="34" charset="0"/>
              </a:rPr>
              <a:t>      </a:t>
            </a:r>
            <a:r>
              <a:rPr lang="en-US" sz="3200" dirty="0" smtClean="0">
                <a:latin typeface="Calibri" pitchFamily="34" charset="0"/>
              </a:rPr>
              <a:t>Water soluble (preferable)</a:t>
            </a:r>
          </a:p>
          <a:p>
            <a:pPr marL="420624" indent="-384048" eaLnBrk="1" fontAlgn="auto" hangingPunct="1">
              <a:spcAft>
                <a:spcPts val="0"/>
              </a:spcAft>
              <a:buNone/>
              <a:defRPr/>
            </a:pPr>
            <a:r>
              <a:rPr lang="en-US" dirty="0" smtClean="0">
                <a:solidFill>
                  <a:srgbClr val="2CFC1C"/>
                </a:solidFill>
                <a:latin typeface="Calibri" pitchFamily="34" charset="0"/>
              </a:rPr>
              <a:t>   </a:t>
            </a:r>
            <a:r>
              <a:rPr lang="en-US" sz="3200" dirty="0" smtClean="0">
                <a:solidFill>
                  <a:srgbClr val="2CFC1C"/>
                </a:solidFill>
                <a:latin typeface="Calibri" pitchFamily="34" charset="0"/>
              </a:rPr>
              <a:t>   </a:t>
            </a:r>
            <a:r>
              <a:rPr lang="en-US" sz="3200" dirty="0" smtClean="0">
                <a:latin typeface="Calibri" pitchFamily="34" charset="0"/>
              </a:rPr>
              <a:t>Oil Soluble</a:t>
            </a:r>
            <a:endParaRPr lang="en-US" sz="3200" dirty="0" smtClean="0">
              <a:solidFill>
                <a:srgbClr val="2CFC1C"/>
              </a:solidFill>
              <a:latin typeface="Calibri" pitchFamily="34" charset="0"/>
            </a:endParaRPr>
          </a:p>
          <a:p>
            <a:pPr marL="420624" indent="-384048" eaLnBrk="1" fontAlgn="auto" hangingPunct="1">
              <a:spcAft>
                <a:spcPts val="0"/>
              </a:spcAft>
              <a:buNone/>
              <a:defRPr/>
            </a:pPr>
            <a:endParaRPr lang="en-US" sz="3200" dirty="0" smtClean="0">
              <a:solidFill>
                <a:srgbClr val="2CFC1C"/>
              </a:solidFill>
              <a:latin typeface="Calibri"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Content Placeholder 4"/>
          <p:cNvSpPr>
            <a:spLocks noGrp="1"/>
          </p:cNvSpPr>
          <p:nvPr>
            <p:ph sz="half" idx="1"/>
          </p:nvPr>
        </p:nvSpPr>
        <p:spPr>
          <a:xfrm>
            <a:off x="457200" y="571500"/>
            <a:ext cx="3657600" cy="5554663"/>
          </a:xfrm>
        </p:spPr>
        <p:txBody>
          <a:bodyPr/>
          <a:lstStyle/>
          <a:p>
            <a:pPr eaLnBrk="1" hangingPunct="1">
              <a:buFont typeface="Wingdings 2" pitchFamily="18" charset="2"/>
              <a:buBlip>
                <a:blip r:embed="rId2"/>
              </a:buBlip>
            </a:pPr>
            <a:r>
              <a:rPr lang="en-US" i="1" u="sng" dirty="0" smtClean="0">
                <a:latin typeface="Calibri" pitchFamily="34" charset="0"/>
              </a:rPr>
              <a:t>Water soluble:</a:t>
            </a:r>
          </a:p>
          <a:p>
            <a:pPr eaLnBrk="1" hangingPunct="1"/>
            <a:endParaRPr lang="en-US" dirty="0" smtClean="0">
              <a:latin typeface="Calibri" pitchFamily="34" charset="0"/>
            </a:endParaRPr>
          </a:p>
          <a:p>
            <a:pPr eaLnBrk="1" hangingPunct="1">
              <a:buFont typeface="Wingdings 2" pitchFamily="18" charset="2"/>
              <a:buBlip>
                <a:blip r:embed="rId3"/>
              </a:buBlip>
            </a:pPr>
            <a:r>
              <a:rPr lang="en-US" dirty="0" smtClean="0">
                <a:latin typeface="Calibri" pitchFamily="34" charset="0"/>
              </a:rPr>
              <a:t>50% Iodine with 6% polyvinyl Alcohol in water</a:t>
            </a:r>
          </a:p>
          <a:p>
            <a:pPr eaLnBrk="1" hangingPunct="1">
              <a:buFont typeface="Wingdings 2" pitchFamily="18" charset="2"/>
              <a:buBlip>
                <a:blip r:embed="rId3"/>
              </a:buBlip>
            </a:pPr>
            <a:r>
              <a:rPr lang="en-US" dirty="0" smtClean="0">
                <a:latin typeface="Calibri" pitchFamily="34" charset="0"/>
              </a:rPr>
              <a:t>Rapid absorption</a:t>
            </a:r>
          </a:p>
          <a:p>
            <a:pPr eaLnBrk="1" hangingPunct="1">
              <a:buFont typeface="Wingdings 2" pitchFamily="18" charset="2"/>
              <a:buBlip>
                <a:blip r:embed="rId3"/>
              </a:buBlip>
            </a:pPr>
            <a:r>
              <a:rPr lang="en-US" dirty="0" smtClean="0">
                <a:latin typeface="Calibri" pitchFamily="34" charset="0"/>
              </a:rPr>
              <a:t>Less tissue reaction &amp; less adhesion</a:t>
            </a:r>
          </a:p>
          <a:p>
            <a:pPr eaLnBrk="1" hangingPunct="1">
              <a:buFont typeface="Wingdings 2" pitchFamily="18" charset="2"/>
              <a:buBlip>
                <a:blip r:embed="rId3"/>
              </a:buBlip>
            </a:pPr>
            <a:r>
              <a:rPr lang="en-US" dirty="0" smtClean="0">
                <a:latin typeface="Calibri" pitchFamily="34" charset="0"/>
              </a:rPr>
              <a:t>Harmless if </a:t>
            </a:r>
            <a:r>
              <a:rPr lang="en-US" dirty="0" err="1" smtClean="0">
                <a:latin typeface="Calibri" pitchFamily="34" charset="0"/>
              </a:rPr>
              <a:t>intravasated</a:t>
            </a:r>
            <a:r>
              <a:rPr lang="en-US" dirty="0" smtClean="0">
                <a:latin typeface="Calibri" pitchFamily="34" charset="0"/>
              </a:rPr>
              <a:t> in venous system</a:t>
            </a:r>
          </a:p>
        </p:txBody>
      </p:sp>
      <p:sp>
        <p:nvSpPr>
          <p:cNvPr id="13315" name="Content Placeholder 5"/>
          <p:cNvSpPr>
            <a:spLocks noGrp="1"/>
          </p:cNvSpPr>
          <p:nvPr>
            <p:ph sz="half" idx="2"/>
          </p:nvPr>
        </p:nvSpPr>
        <p:spPr>
          <a:xfrm>
            <a:off x="4267200" y="571500"/>
            <a:ext cx="3657600" cy="5429250"/>
          </a:xfrm>
          <a:ln>
            <a:solidFill>
              <a:schemeClr val="accent1"/>
            </a:solidFill>
          </a:ln>
        </p:spPr>
        <p:txBody>
          <a:bodyPr/>
          <a:lstStyle/>
          <a:p>
            <a:pPr eaLnBrk="1" hangingPunct="1">
              <a:buFont typeface="Wingdings 2" pitchFamily="18" charset="2"/>
              <a:buBlip>
                <a:blip r:embed="rId2"/>
              </a:buBlip>
            </a:pPr>
            <a:r>
              <a:rPr lang="en-US" sz="2800" i="1" u="sng" dirty="0" smtClean="0">
                <a:latin typeface="Calibri" pitchFamily="34" charset="0"/>
              </a:rPr>
              <a:t>Oil soluble:</a:t>
            </a:r>
          </a:p>
          <a:p>
            <a:pPr eaLnBrk="1" hangingPunct="1">
              <a:buFont typeface="Wingdings 2" pitchFamily="18" charset="2"/>
              <a:buBlip>
                <a:blip r:embed="rId3"/>
              </a:buBlip>
            </a:pPr>
            <a:endParaRPr lang="en-US" dirty="0" smtClean="0">
              <a:latin typeface="Calibri" pitchFamily="34" charset="0"/>
            </a:endParaRPr>
          </a:p>
          <a:p>
            <a:pPr eaLnBrk="1" hangingPunct="1">
              <a:buFont typeface="Wingdings 2" pitchFamily="18" charset="2"/>
              <a:buBlip>
                <a:blip r:embed="rId3"/>
              </a:buBlip>
            </a:pPr>
            <a:r>
              <a:rPr lang="en-US" dirty="0" err="1" smtClean="0">
                <a:latin typeface="Calibri" pitchFamily="34" charset="0"/>
              </a:rPr>
              <a:t>Lipiodol</a:t>
            </a:r>
            <a:r>
              <a:rPr lang="en-US" dirty="0" smtClean="0">
                <a:latin typeface="Calibri" pitchFamily="34" charset="0"/>
              </a:rPr>
              <a:t> &amp; </a:t>
            </a:r>
            <a:r>
              <a:rPr lang="en-US" dirty="0" err="1" smtClean="0">
                <a:latin typeface="Calibri" pitchFamily="34" charset="0"/>
              </a:rPr>
              <a:t>Ethiodol</a:t>
            </a:r>
            <a:endParaRPr lang="en-US" dirty="0" smtClean="0">
              <a:latin typeface="Calibri" pitchFamily="34" charset="0"/>
            </a:endParaRPr>
          </a:p>
          <a:p>
            <a:pPr eaLnBrk="1" hangingPunct="1">
              <a:buFont typeface="Wingdings 2" pitchFamily="18" charset="2"/>
              <a:buBlip>
                <a:blip r:embed="rId3"/>
              </a:buBlip>
            </a:pPr>
            <a:r>
              <a:rPr lang="en-US" dirty="0" smtClean="0">
                <a:latin typeface="Calibri" pitchFamily="34" charset="0"/>
              </a:rPr>
              <a:t>It gives more clear &amp; Sharper image</a:t>
            </a:r>
          </a:p>
          <a:p>
            <a:pPr eaLnBrk="1" hangingPunct="1">
              <a:buFont typeface="Wingdings 2" pitchFamily="18" charset="2"/>
              <a:buBlip>
                <a:blip r:embed="rId3"/>
              </a:buBlip>
            </a:pPr>
            <a:r>
              <a:rPr lang="en-US" dirty="0" smtClean="0">
                <a:latin typeface="Calibri" pitchFamily="34" charset="0"/>
              </a:rPr>
              <a:t>Slow – delayed</a:t>
            </a:r>
          </a:p>
          <a:p>
            <a:pPr eaLnBrk="1" hangingPunct="1">
              <a:buFont typeface="Wingdings 2" pitchFamily="18" charset="2"/>
              <a:buBlip>
                <a:blip r:embed="rId3"/>
              </a:buBlip>
            </a:pPr>
            <a:r>
              <a:rPr lang="en-US" dirty="0" smtClean="0">
                <a:latin typeface="Calibri" pitchFamily="34" charset="0"/>
              </a:rPr>
              <a:t>More</a:t>
            </a:r>
          </a:p>
          <a:p>
            <a:pPr eaLnBrk="1" hangingPunct="1">
              <a:buFont typeface="Wingdings 2" pitchFamily="18" charset="2"/>
              <a:buBlip>
                <a:blip r:embed="rId3"/>
              </a:buBlip>
            </a:pPr>
            <a:endParaRPr lang="en-US" dirty="0" smtClean="0">
              <a:latin typeface="Calibri" pitchFamily="34" charset="0"/>
            </a:endParaRPr>
          </a:p>
          <a:p>
            <a:pPr eaLnBrk="1" hangingPunct="1">
              <a:buFont typeface="Wingdings 2" pitchFamily="18" charset="2"/>
              <a:buBlip>
                <a:blip r:embed="rId3"/>
              </a:buBlip>
            </a:pPr>
            <a:r>
              <a:rPr lang="en-US" dirty="0" smtClean="0">
                <a:latin typeface="Calibri" pitchFamily="34" charset="0"/>
              </a:rPr>
              <a:t>May cause oil </a:t>
            </a:r>
            <a:r>
              <a:rPr lang="en-US" dirty="0" err="1" smtClean="0">
                <a:latin typeface="Calibri" pitchFamily="34" charset="0"/>
              </a:rPr>
              <a:t>granuloma</a:t>
            </a:r>
            <a:r>
              <a:rPr lang="en-US" dirty="0" smtClean="0">
                <a:latin typeface="Calibri" pitchFamily="34" charset="0"/>
              </a:rPr>
              <a:t> &amp; embolism</a:t>
            </a:r>
          </a:p>
          <a:p>
            <a:pPr eaLnBrk="1" hangingPunct="1"/>
            <a:endParaRPr lang="en-US" dirty="0" smtClean="0">
              <a:latin typeface="Calibri" pitchFamily="34" charset="0"/>
            </a:endParaRPr>
          </a:p>
          <a:p>
            <a:pPr eaLnBrk="1" hangingPunct="1"/>
            <a:endParaRPr lang="en-US" dirty="0" smtClean="0">
              <a:latin typeface="Calibri" pitchFamily="34" charset="0"/>
            </a:endParaRPr>
          </a:p>
          <a:p>
            <a:pPr eaLnBrk="1" hangingPunct="1">
              <a:buFont typeface="Wingdings 2" pitchFamily="18" charset="2"/>
              <a:buNone/>
            </a:pPr>
            <a:endParaRPr lang="en-US" dirty="0" smtClean="0">
              <a:latin typeface="Calibri" pitchFamily="34" charset="0"/>
            </a:endParaRPr>
          </a:p>
          <a:p>
            <a:pPr eaLnBrk="1" hangingPunct="1">
              <a:buFont typeface="Wingdings 2" pitchFamily="18" charset="2"/>
              <a:buNone/>
            </a:pPr>
            <a:endParaRPr lang="en-US" dirty="0" smtClean="0">
              <a:latin typeface="Calibri" pitchFamily="34" charset="0"/>
            </a:endParaRPr>
          </a:p>
          <a:p>
            <a:pPr eaLnBrk="1" hangingPunct="1">
              <a:buFont typeface="Wingdings 2" pitchFamily="18" charset="2"/>
              <a:buNone/>
            </a:pPr>
            <a:endParaRPr lang="en-IN" dirty="0" smtClean="0">
              <a:latin typeface="Calibri"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375" y="642938"/>
            <a:ext cx="7786688" cy="5357812"/>
          </a:xfrm>
        </p:spPr>
        <p:txBody>
          <a:bodyPr>
            <a:normAutofit/>
          </a:bodyPr>
          <a:lstStyle/>
          <a:p>
            <a:pPr algn="l" eaLnBrk="1" fontAlgn="auto" hangingPunct="1">
              <a:spcAft>
                <a:spcPts val="0"/>
              </a:spcAft>
              <a:buFont typeface="Arial" pitchFamily="34" charset="0"/>
              <a:buChar char="•"/>
              <a:defRPr/>
            </a:pPr>
            <a:r>
              <a:rPr lang="en-US" sz="2800" dirty="0" smtClean="0">
                <a:latin typeface="Calibri" pitchFamily="34" charset="0"/>
              </a:rPr>
              <a:t>  Method  :</a:t>
            </a:r>
            <a:br>
              <a:rPr lang="en-US" sz="2800" dirty="0" smtClean="0">
                <a:latin typeface="Calibri" pitchFamily="34" charset="0"/>
              </a:rPr>
            </a:br>
            <a:r>
              <a:rPr lang="en-US" sz="2800" dirty="0" smtClean="0">
                <a:solidFill>
                  <a:srgbClr val="2CFC1C"/>
                </a:solidFill>
                <a:latin typeface="Calibri" pitchFamily="34" charset="0"/>
              </a:rPr>
              <a:t/>
            </a:r>
            <a:br>
              <a:rPr lang="en-US" sz="2800" dirty="0" smtClean="0">
                <a:solidFill>
                  <a:srgbClr val="2CFC1C"/>
                </a:solidFill>
                <a:latin typeface="Calibri" pitchFamily="34" charset="0"/>
              </a:rPr>
            </a:br>
            <a:r>
              <a:rPr lang="en-US" sz="2800" dirty="0" smtClean="0">
                <a:latin typeface="Calibri" pitchFamily="34" charset="0"/>
              </a:rPr>
              <a:t>Foley’s catheter or Leech-wilkinson </a:t>
            </a:r>
            <a:r>
              <a:rPr lang="en-US" sz="2800" dirty="0" err="1" smtClean="0">
                <a:latin typeface="Calibri" pitchFamily="34" charset="0"/>
              </a:rPr>
              <a:t>cannula</a:t>
            </a:r>
            <a:r>
              <a:rPr lang="en-US" sz="2800" dirty="0" smtClean="0">
                <a:latin typeface="Calibri" pitchFamily="34" charset="0"/>
              </a:rPr>
              <a:t> is used for </a:t>
            </a:r>
            <a:r>
              <a:rPr lang="en-US" sz="2800" dirty="0" err="1" smtClean="0">
                <a:latin typeface="Calibri" pitchFamily="34" charset="0"/>
              </a:rPr>
              <a:t>insufflation</a:t>
            </a:r>
            <a:r>
              <a:rPr lang="en-US" sz="2800" dirty="0" smtClean="0">
                <a:latin typeface="Calibri" pitchFamily="34" charset="0"/>
              </a:rPr>
              <a:t>.</a:t>
            </a:r>
            <a:br>
              <a:rPr lang="en-US" sz="2800" dirty="0" smtClean="0">
                <a:latin typeface="Calibri" pitchFamily="34" charset="0"/>
              </a:rPr>
            </a:br>
            <a:r>
              <a:rPr lang="en-US" sz="2800" dirty="0" smtClean="0">
                <a:latin typeface="Calibri" pitchFamily="34" charset="0"/>
              </a:rPr>
              <a:t>With </a:t>
            </a:r>
            <a:r>
              <a:rPr lang="en-US" sz="2800" i="1" dirty="0" smtClean="0">
                <a:latin typeface="Calibri" pitchFamily="34" charset="0"/>
              </a:rPr>
              <a:t>aseptic precaution  </a:t>
            </a:r>
            <a:r>
              <a:rPr lang="en-US" sz="2800" dirty="0" smtClean="0">
                <a:latin typeface="Calibri" pitchFamily="34" charset="0"/>
              </a:rPr>
              <a:t>DYE is injected by </a:t>
            </a:r>
            <a:r>
              <a:rPr lang="en-US" sz="2800" dirty="0" err="1" smtClean="0">
                <a:latin typeface="Calibri" pitchFamily="34" charset="0"/>
              </a:rPr>
              <a:t>cannula</a:t>
            </a:r>
            <a:r>
              <a:rPr lang="en-US" sz="2800" i="1" dirty="0" smtClean="0">
                <a:latin typeface="Calibri" pitchFamily="34" charset="0"/>
              </a:rPr>
              <a:t> into uterine cavity</a:t>
            </a:r>
            <a:r>
              <a:rPr lang="en-US" sz="2800" dirty="0" smtClean="0">
                <a:latin typeface="Calibri" pitchFamily="34" charset="0"/>
              </a:rPr>
              <a:t> under vision with </a:t>
            </a:r>
            <a:r>
              <a:rPr lang="en-US" sz="2800" i="1" u="sng" dirty="0" smtClean="0">
                <a:latin typeface="Calibri" pitchFamily="34" charset="0"/>
              </a:rPr>
              <a:t>Fluoroscopic screen..</a:t>
            </a:r>
            <a:r>
              <a:rPr lang="en-US" sz="2800" i="1" dirty="0" smtClean="0">
                <a:latin typeface="Calibri" pitchFamily="34" charset="0"/>
              </a:rPr>
              <a:t/>
            </a:r>
            <a:br>
              <a:rPr lang="en-US" sz="2800" i="1" dirty="0" smtClean="0">
                <a:latin typeface="Calibri" pitchFamily="34" charset="0"/>
              </a:rPr>
            </a:br>
            <a:r>
              <a:rPr lang="en-US" sz="2800" i="1" dirty="0" smtClean="0">
                <a:latin typeface="Calibri" pitchFamily="34" charset="0"/>
              </a:rPr>
              <a:t>                        </a:t>
            </a:r>
            <a:r>
              <a:rPr lang="en-US" sz="2800" dirty="0" smtClean="0">
                <a:solidFill>
                  <a:srgbClr val="00B0F0"/>
                </a:solidFill>
                <a:latin typeface="Calibri" pitchFamily="34" charset="0"/>
              </a:rPr>
              <a:t>15 ml is adequate</a:t>
            </a:r>
            <a:br>
              <a:rPr lang="en-US" sz="2800" dirty="0" smtClean="0">
                <a:solidFill>
                  <a:srgbClr val="00B0F0"/>
                </a:solidFill>
                <a:latin typeface="Calibri" pitchFamily="34" charset="0"/>
              </a:rPr>
            </a:br>
            <a:r>
              <a:rPr lang="en-US" sz="2800" dirty="0" smtClean="0">
                <a:latin typeface="Calibri" pitchFamily="34" charset="0"/>
              </a:rPr>
              <a:t>The dye flows through the uterus and tubes and spills into the peritoneal cavity &amp; the dye can be </a:t>
            </a:r>
            <a:r>
              <a:rPr lang="en-US" sz="2800" dirty="0" err="1" smtClean="0">
                <a:latin typeface="Calibri" pitchFamily="34" charset="0"/>
              </a:rPr>
              <a:t>visualised</a:t>
            </a:r>
            <a:r>
              <a:rPr lang="en-US" sz="2800" dirty="0" smtClean="0">
                <a:latin typeface="Calibri" pitchFamily="34" charset="0"/>
              </a:rPr>
              <a:t>.</a:t>
            </a:r>
            <a:endParaRPr lang="en-IN" sz="2800" dirty="0">
              <a:latin typeface="Calibr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IN" dirty="0" err="1" smtClean="0"/>
              <a:t>Etiology</a:t>
            </a:r>
            <a:endParaRPr lang="en-IN" dirty="0"/>
          </a:p>
        </p:txBody>
      </p:sp>
      <p:sp>
        <p:nvSpPr>
          <p:cNvPr id="3" name="Content Placeholder 2"/>
          <p:cNvSpPr>
            <a:spLocks noGrp="1"/>
          </p:cNvSpPr>
          <p:nvPr>
            <p:ph idx="1"/>
          </p:nvPr>
        </p:nvSpPr>
        <p:spPr>
          <a:xfrm>
            <a:off x="457200" y="1143000"/>
            <a:ext cx="8229600" cy="5334000"/>
          </a:xfrm>
        </p:spPr>
        <p:txBody>
          <a:bodyPr>
            <a:normAutofit fontScale="92500" lnSpcReduction="20000"/>
          </a:bodyPr>
          <a:lstStyle/>
          <a:p>
            <a:r>
              <a:rPr lang="en-IN" dirty="0" err="1" smtClean="0"/>
              <a:t>Dyspareunia</a:t>
            </a:r>
            <a:r>
              <a:rPr lang="en-IN" dirty="0" smtClean="0"/>
              <a:t> and vaginal causes</a:t>
            </a:r>
          </a:p>
          <a:p>
            <a:r>
              <a:rPr lang="en-IN" dirty="0" smtClean="0"/>
              <a:t>Congenital defects in the genital tract</a:t>
            </a:r>
          </a:p>
          <a:p>
            <a:r>
              <a:rPr lang="en-IN" dirty="0" smtClean="0"/>
              <a:t>Infection in the lower genital tract</a:t>
            </a:r>
          </a:p>
          <a:p>
            <a:r>
              <a:rPr lang="en-IN" dirty="0" smtClean="0"/>
              <a:t>Cervical factors (5%)</a:t>
            </a:r>
          </a:p>
          <a:p>
            <a:r>
              <a:rPr lang="en-IN" dirty="0" smtClean="0"/>
              <a:t>Uterine causes (10%)</a:t>
            </a:r>
          </a:p>
          <a:p>
            <a:r>
              <a:rPr lang="en-IN" dirty="0" smtClean="0"/>
              <a:t>Tubal factors (25-30%)</a:t>
            </a:r>
          </a:p>
          <a:p>
            <a:r>
              <a:rPr lang="en-IN" dirty="0" smtClean="0"/>
              <a:t>Ovarian factors (30-40%)</a:t>
            </a:r>
          </a:p>
          <a:p>
            <a:r>
              <a:rPr lang="en-IN" dirty="0" smtClean="0"/>
              <a:t>Pelvic/Peritoneal causes (5%)</a:t>
            </a:r>
          </a:p>
          <a:p>
            <a:r>
              <a:rPr lang="en-IN" dirty="0" smtClean="0"/>
              <a:t>Chronic ill health</a:t>
            </a:r>
          </a:p>
          <a:p>
            <a:r>
              <a:rPr lang="en-IN" dirty="0" smtClean="0"/>
              <a:t>Hormonal causes</a:t>
            </a:r>
          </a:p>
          <a:p>
            <a:r>
              <a:rPr lang="en-IN" dirty="0" smtClean="0"/>
              <a:t>Unexplained infertility (15%)</a:t>
            </a:r>
            <a:endParaRPr lang="en-IN" dirty="0"/>
          </a:p>
        </p:txBody>
      </p:sp>
      <p:pic>
        <p:nvPicPr>
          <p:cNvPr id="6146" name="Picture 2"/>
          <p:cNvPicPr>
            <a:picLocks noChangeAspect="1" noChangeArrowheads="1"/>
          </p:cNvPicPr>
          <p:nvPr/>
        </p:nvPicPr>
        <p:blipFill>
          <a:blip r:embed="rId3"/>
          <a:srcRect/>
          <a:stretch>
            <a:fillRect/>
          </a:stretch>
        </p:blipFill>
        <p:spPr bwMode="auto">
          <a:xfrm>
            <a:off x="6858000" y="0"/>
            <a:ext cx="2286000" cy="2505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nvPr>
        </p:nvGraphicFramePr>
        <p:xfrm>
          <a:off x="785786" y="500042"/>
          <a:ext cx="7500990" cy="2357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Down Arrow 10"/>
          <p:cNvSpPr/>
          <p:nvPr/>
        </p:nvSpPr>
        <p:spPr>
          <a:xfrm>
            <a:off x="1857375" y="2786063"/>
            <a:ext cx="142875" cy="64293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2" name="Down Arrow 11"/>
          <p:cNvSpPr/>
          <p:nvPr/>
        </p:nvSpPr>
        <p:spPr>
          <a:xfrm>
            <a:off x="4429125" y="2714625"/>
            <a:ext cx="142875" cy="71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3" name="Down Arrow 12"/>
          <p:cNvSpPr/>
          <p:nvPr/>
        </p:nvSpPr>
        <p:spPr>
          <a:xfrm>
            <a:off x="7072313" y="2714625"/>
            <a:ext cx="142875" cy="64293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IN" dirty="0"/>
          </a:p>
        </p:txBody>
      </p:sp>
      <p:sp>
        <p:nvSpPr>
          <p:cNvPr id="15367" name="Title 1"/>
          <p:cNvSpPr>
            <a:spLocks noGrp="1"/>
          </p:cNvSpPr>
          <p:nvPr>
            <p:ph type="title"/>
          </p:nvPr>
        </p:nvSpPr>
        <p:spPr>
          <a:xfrm>
            <a:off x="1000125" y="3071813"/>
            <a:ext cx="2500313" cy="928687"/>
          </a:xfrm>
        </p:spPr>
        <p:txBody>
          <a:bodyPr/>
          <a:lstStyle/>
          <a:p>
            <a:pPr eaLnBrk="1" hangingPunct="1"/>
            <a:r>
              <a:rPr lang="en-US" sz="2400" u="sng" dirty="0" smtClean="0">
                <a:latin typeface="Calibri" pitchFamily="34" charset="0"/>
              </a:rPr>
              <a:t>Tube patent</a:t>
            </a:r>
            <a:endParaRPr lang="en-IN" sz="2400" u="sng" dirty="0" smtClean="0">
              <a:latin typeface="Calibri" pitchFamily="34" charset="0"/>
            </a:endParaRPr>
          </a:p>
        </p:txBody>
      </p:sp>
      <p:sp>
        <p:nvSpPr>
          <p:cNvPr id="16" name="Title 1"/>
          <p:cNvSpPr txBox="1">
            <a:spLocks/>
          </p:cNvSpPr>
          <p:nvPr/>
        </p:nvSpPr>
        <p:spPr>
          <a:xfrm>
            <a:off x="3643313" y="3286125"/>
            <a:ext cx="3071812" cy="1071563"/>
          </a:xfrm>
          <a:prstGeom prst="rect">
            <a:avLst/>
          </a:prstGeom>
        </p:spPr>
        <p:txBody>
          <a:bodyPr lIns="45720" rIns="45720" anchor="ctr">
            <a:normAutofit/>
          </a:bodyPr>
          <a:lstStyle/>
          <a:p>
            <a:pPr fontAlgn="auto">
              <a:spcAft>
                <a:spcPts val="0"/>
              </a:spcAft>
              <a:defRPr/>
            </a:pPr>
            <a:r>
              <a:rPr lang="en-US" sz="2400" u="sng" dirty="0">
                <a:latin typeface="Calibri" pitchFamily="34" charset="0"/>
                <a:ea typeface="Batang" pitchFamily="18" charset="-127"/>
                <a:cs typeface="+mj-cs"/>
              </a:rPr>
              <a:t>Tube Block &amp; </a:t>
            </a:r>
          </a:p>
          <a:p>
            <a:pPr fontAlgn="auto">
              <a:spcAft>
                <a:spcPts val="0"/>
              </a:spcAft>
              <a:defRPr/>
            </a:pPr>
            <a:r>
              <a:rPr lang="en-US" sz="2400" u="sng" dirty="0">
                <a:latin typeface="Calibri" pitchFamily="34" charset="0"/>
                <a:ea typeface="Batang" pitchFamily="18" charset="-127"/>
                <a:cs typeface="+mj-cs"/>
              </a:rPr>
              <a:t>site will seen</a:t>
            </a:r>
            <a:endParaRPr lang="en-IN" sz="2400" u="sng" dirty="0">
              <a:latin typeface="Calibri" pitchFamily="34" charset="0"/>
              <a:ea typeface="+mj-ea"/>
              <a:cs typeface="+mj-cs"/>
            </a:endParaRPr>
          </a:p>
        </p:txBody>
      </p:sp>
      <p:sp>
        <p:nvSpPr>
          <p:cNvPr id="17" name="Title 1"/>
          <p:cNvSpPr txBox="1">
            <a:spLocks/>
          </p:cNvSpPr>
          <p:nvPr/>
        </p:nvSpPr>
        <p:spPr>
          <a:xfrm>
            <a:off x="6500813" y="3143250"/>
            <a:ext cx="2000250" cy="1071563"/>
          </a:xfrm>
          <a:prstGeom prst="rect">
            <a:avLst/>
          </a:prstGeom>
        </p:spPr>
        <p:txBody>
          <a:bodyPr lIns="45720" rIns="45720" anchor="ctr">
            <a:normAutofit/>
          </a:bodyPr>
          <a:lstStyle/>
          <a:p>
            <a:pPr fontAlgn="auto">
              <a:spcAft>
                <a:spcPts val="0"/>
              </a:spcAft>
              <a:defRPr/>
            </a:pPr>
            <a:r>
              <a:rPr lang="en-US" sz="2400" u="sng" dirty="0">
                <a:latin typeface="Calibri" pitchFamily="34" charset="0"/>
                <a:ea typeface="+mj-ea"/>
                <a:cs typeface="+mj-cs"/>
              </a:rPr>
              <a:t>May be hydrosalpinx</a:t>
            </a:r>
            <a:endParaRPr lang="en-IN" sz="2400" u="sng" dirty="0">
              <a:latin typeface="Calibri" pitchFamily="34" charset="0"/>
              <a:ea typeface="+mj-ea"/>
              <a:cs typeface="+mj-cs"/>
            </a:endParaRPr>
          </a:p>
        </p:txBody>
      </p:sp>
      <p:sp>
        <p:nvSpPr>
          <p:cNvPr id="19" name="Title 1"/>
          <p:cNvSpPr txBox="1">
            <a:spLocks/>
          </p:cNvSpPr>
          <p:nvPr/>
        </p:nvSpPr>
        <p:spPr>
          <a:xfrm>
            <a:off x="428625" y="4429125"/>
            <a:ext cx="8286750" cy="2000250"/>
          </a:xfrm>
          <a:prstGeom prst="rect">
            <a:avLst/>
          </a:prstGeom>
        </p:spPr>
        <p:txBody>
          <a:bodyPr lIns="45720" rIns="45720" anchor="ctr">
            <a:normAutofit fontScale="62500" lnSpcReduction="20000"/>
          </a:bodyPr>
          <a:lstStyle/>
          <a:p>
            <a:pPr fontAlgn="auto">
              <a:spcAft>
                <a:spcPts val="0"/>
              </a:spcAft>
              <a:defRPr/>
            </a:pPr>
            <a:r>
              <a:rPr lang="en-US" sz="3200" b="1" u="sng" dirty="0">
                <a:latin typeface="Calibri" pitchFamily="34" charset="0"/>
                <a:ea typeface="+mj-ea"/>
                <a:cs typeface="+mj-cs"/>
              </a:rPr>
              <a:t>Other things can identify..!!!!</a:t>
            </a:r>
          </a:p>
          <a:p>
            <a:pPr fontAlgn="auto">
              <a:spcAft>
                <a:spcPts val="0"/>
              </a:spcAft>
              <a:defRPr/>
            </a:pPr>
            <a:endParaRPr lang="en-US" sz="3200" b="1" u="sng" dirty="0">
              <a:latin typeface="Calibri" pitchFamily="34" charset="0"/>
              <a:ea typeface="+mj-ea"/>
              <a:cs typeface="+mj-cs"/>
            </a:endParaRPr>
          </a:p>
          <a:p>
            <a:pPr fontAlgn="auto">
              <a:spcAft>
                <a:spcPts val="0"/>
              </a:spcAft>
              <a:defRPr/>
            </a:pPr>
            <a:r>
              <a:rPr lang="en-US" sz="3800" dirty="0">
                <a:latin typeface="Calibri" pitchFamily="34" charset="0"/>
                <a:ea typeface="+mj-ea"/>
                <a:cs typeface="+mj-cs"/>
              </a:rPr>
              <a:t>  such as</a:t>
            </a:r>
            <a:r>
              <a:rPr lang="en-US" sz="3600" dirty="0">
                <a:latin typeface="Calibri" pitchFamily="34" charset="0"/>
                <a:ea typeface="+mj-ea"/>
                <a:cs typeface="+mj-cs"/>
              </a:rPr>
              <a:t>..</a:t>
            </a:r>
            <a:r>
              <a:rPr lang="en-US" sz="4400" dirty="0">
                <a:latin typeface="Calibri" pitchFamily="34" charset="0"/>
                <a:ea typeface="+mj-ea"/>
                <a:cs typeface="+mj-cs"/>
              </a:rPr>
              <a:t>Uterine abnormality</a:t>
            </a:r>
            <a:r>
              <a:rPr lang="en-US" sz="3800" dirty="0">
                <a:latin typeface="Calibri" pitchFamily="34" charset="0"/>
                <a:ea typeface="+mj-ea"/>
                <a:cs typeface="+mj-cs"/>
              </a:rPr>
              <a:t> - septate, bicornuate etc…</a:t>
            </a:r>
          </a:p>
          <a:p>
            <a:pPr fontAlgn="auto">
              <a:spcAft>
                <a:spcPts val="0"/>
              </a:spcAft>
              <a:defRPr/>
            </a:pPr>
            <a:endParaRPr lang="en-US" sz="3800" dirty="0">
              <a:solidFill>
                <a:srgbClr val="CC00FF"/>
              </a:solidFill>
              <a:latin typeface="Calibri" pitchFamily="34" charset="0"/>
              <a:ea typeface="+mj-ea"/>
              <a:cs typeface="+mj-cs"/>
            </a:endParaRPr>
          </a:p>
          <a:p>
            <a:pPr fontAlgn="auto">
              <a:spcAft>
                <a:spcPts val="0"/>
              </a:spcAft>
              <a:defRPr/>
            </a:pPr>
            <a:r>
              <a:rPr lang="en-US" sz="4400" dirty="0">
                <a:latin typeface="Calibri" pitchFamily="34" charset="0"/>
                <a:ea typeface="+mj-ea"/>
                <a:cs typeface="+mj-cs"/>
              </a:rPr>
              <a:t>Bilateral cornual block with extravasation suggest </a:t>
            </a:r>
            <a:r>
              <a:rPr lang="en-US" sz="4400" dirty="0" smtClean="0">
                <a:latin typeface="Calibri" pitchFamily="34" charset="0"/>
                <a:ea typeface="+mj-ea"/>
                <a:cs typeface="+mj-cs"/>
              </a:rPr>
              <a:t>TUBERCULAR  </a:t>
            </a:r>
            <a:r>
              <a:rPr lang="en-US" sz="4400" dirty="0">
                <a:latin typeface="Calibri" pitchFamily="34" charset="0"/>
                <a:ea typeface="+mj-ea"/>
                <a:cs typeface="+mj-cs"/>
              </a:rPr>
              <a:t>salpingitis</a:t>
            </a:r>
            <a:endParaRPr lang="en-IN" sz="4400" dirty="0">
              <a:latin typeface="Calibri" pitchFamily="34" charset="0"/>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Normal HSG/ </a:t>
            </a:r>
            <a:r>
              <a:rPr lang="en-IN" dirty="0" err="1" smtClean="0"/>
              <a:t>Hydrosalpinx</a:t>
            </a:r>
            <a:endParaRPr lang="en-IN" dirty="0"/>
          </a:p>
        </p:txBody>
      </p:sp>
      <p:pic>
        <p:nvPicPr>
          <p:cNvPr id="3074" name="Picture 2"/>
          <p:cNvPicPr>
            <a:picLocks noGrp="1" noChangeAspect="1" noChangeArrowheads="1"/>
          </p:cNvPicPr>
          <p:nvPr>
            <p:ph idx="1"/>
          </p:nvPr>
        </p:nvPicPr>
        <p:blipFill>
          <a:blip r:embed="rId2"/>
          <a:srcRect/>
          <a:stretch>
            <a:fillRect/>
          </a:stretch>
        </p:blipFill>
        <p:spPr bwMode="auto">
          <a:xfrm>
            <a:off x="0" y="1524000"/>
            <a:ext cx="4419600" cy="4800600"/>
          </a:xfrm>
          <a:prstGeom prst="rect">
            <a:avLst/>
          </a:prstGeom>
          <a:noFill/>
          <a:ln w="9525">
            <a:noFill/>
            <a:miter lim="800000"/>
            <a:headEnd/>
            <a:tailEnd/>
          </a:ln>
          <a:effectLst/>
        </p:spPr>
      </p:pic>
      <p:pic>
        <p:nvPicPr>
          <p:cNvPr id="5" name="Picture 2"/>
          <p:cNvPicPr>
            <a:picLocks noChangeAspect="1" noChangeArrowheads="1"/>
          </p:cNvPicPr>
          <p:nvPr/>
        </p:nvPicPr>
        <p:blipFill>
          <a:blip r:embed="rId3"/>
          <a:srcRect/>
          <a:stretch>
            <a:fillRect/>
          </a:stretch>
        </p:blipFill>
        <p:spPr bwMode="auto">
          <a:xfrm>
            <a:off x="4648200" y="1524000"/>
            <a:ext cx="4495800" cy="4800600"/>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a:xfrm>
            <a:off x="457200" y="1066800"/>
            <a:ext cx="8229600" cy="4525963"/>
          </a:xfrm>
        </p:spPr>
        <p:txBody>
          <a:bodyPr/>
          <a:lstStyle/>
          <a:p>
            <a:r>
              <a:rPr lang="en-IN" dirty="0" smtClean="0"/>
              <a:t>Complications:</a:t>
            </a:r>
          </a:p>
          <a:p>
            <a:pPr>
              <a:buNone/>
            </a:pPr>
            <a:r>
              <a:rPr lang="en-IN" dirty="0" smtClean="0"/>
              <a:t>    vascular </a:t>
            </a:r>
            <a:r>
              <a:rPr lang="en-IN" dirty="0" err="1" smtClean="0"/>
              <a:t>intravasation</a:t>
            </a:r>
            <a:r>
              <a:rPr lang="en-IN" dirty="0" smtClean="0"/>
              <a:t>, cervical laceration, uterine perforation, hemorrhage, </a:t>
            </a:r>
            <a:r>
              <a:rPr lang="en-IN" dirty="0" err="1" smtClean="0"/>
              <a:t>vasovagal</a:t>
            </a:r>
            <a:r>
              <a:rPr lang="en-IN" dirty="0" smtClean="0"/>
              <a:t> reactions, severe pain, allergic response to dye.</a:t>
            </a:r>
          </a:p>
          <a:p>
            <a:pPr>
              <a:buNone/>
            </a:pPr>
            <a:endParaRPr lang="en-IN" dirty="0" smtClean="0"/>
          </a:p>
          <a:p>
            <a:r>
              <a:rPr lang="en-IN" dirty="0" smtClean="0"/>
              <a:t>Prophylactic </a:t>
            </a:r>
            <a:r>
              <a:rPr lang="en-IN" dirty="0" err="1" smtClean="0"/>
              <a:t>Doxycycline</a:t>
            </a:r>
            <a:r>
              <a:rPr lang="en-IN" dirty="0" smtClean="0"/>
              <a:t> 100mg twice daily for 5days is advisable</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Title 1"/>
          <p:cNvSpPr>
            <a:spLocks noGrp="1"/>
          </p:cNvSpPr>
          <p:nvPr>
            <p:ph type="title"/>
          </p:nvPr>
        </p:nvSpPr>
        <p:spPr>
          <a:xfrm>
            <a:off x="533400" y="0"/>
            <a:ext cx="7924800" cy="1258888"/>
          </a:xfrm>
        </p:spPr>
        <p:txBody>
          <a:bodyPr>
            <a:normAutofit fontScale="90000"/>
          </a:bodyPr>
          <a:lstStyle/>
          <a:p>
            <a:pPr eaLnBrk="1" hangingPunct="1"/>
            <a:r>
              <a:rPr lang="en-US" sz="3200" dirty="0" smtClean="0">
                <a:latin typeface="Calibri" pitchFamily="34" charset="0"/>
                <a:ea typeface="Batang" pitchFamily="18" charset="-127"/>
              </a:rPr>
              <a:t/>
            </a:r>
            <a:br>
              <a:rPr lang="en-US" sz="3200" dirty="0" smtClean="0">
                <a:latin typeface="Calibri" pitchFamily="34" charset="0"/>
                <a:ea typeface="Batang" pitchFamily="18" charset="-127"/>
              </a:rPr>
            </a:br>
            <a:r>
              <a:rPr lang="en-US" sz="3200" dirty="0" smtClean="0">
                <a:latin typeface="Calibri" pitchFamily="34" charset="0"/>
                <a:ea typeface="Batang" pitchFamily="18" charset="-127"/>
              </a:rPr>
              <a:t/>
            </a:r>
            <a:br>
              <a:rPr lang="en-US" sz="3200" dirty="0" smtClean="0">
                <a:latin typeface="Calibri" pitchFamily="34" charset="0"/>
                <a:ea typeface="Batang" pitchFamily="18" charset="-127"/>
              </a:rPr>
            </a:br>
            <a:r>
              <a:rPr lang="en-US" sz="4000" dirty="0" err="1" smtClean="0">
                <a:latin typeface="Calibri" pitchFamily="34" charset="0"/>
                <a:ea typeface="Batang" pitchFamily="18" charset="-127"/>
              </a:rPr>
              <a:t>Laproscopic</a:t>
            </a:r>
            <a:r>
              <a:rPr lang="en-US" sz="4000" dirty="0" smtClean="0">
                <a:latin typeface="Calibri" pitchFamily="34" charset="0"/>
                <a:ea typeface="Batang" pitchFamily="18" charset="-127"/>
              </a:rPr>
              <a:t> </a:t>
            </a:r>
            <a:r>
              <a:rPr lang="en-US" sz="4000" dirty="0" err="1" smtClean="0">
                <a:latin typeface="Calibri" pitchFamily="34" charset="0"/>
                <a:ea typeface="Batang" pitchFamily="18" charset="-127"/>
              </a:rPr>
              <a:t>chromopertubation</a:t>
            </a:r>
            <a:r>
              <a:rPr lang="en-US" sz="3200" u="sng" dirty="0" smtClean="0">
                <a:solidFill>
                  <a:srgbClr val="FF6600"/>
                </a:solidFill>
                <a:latin typeface="Comic Sans MS" pitchFamily="66" charset="0"/>
                <a:ea typeface="Batang" pitchFamily="18" charset="-127"/>
              </a:rPr>
              <a:t/>
            </a:r>
            <a:br>
              <a:rPr lang="en-US" sz="3200" u="sng" dirty="0" smtClean="0">
                <a:solidFill>
                  <a:srgbClr val="FF6600"/>
                </a:solidFill>
                <a:latin typeface="Comic Sans MS" pitchFamily="66" charset="0"/>
                <a:ea typeface="Batang" pitchFamily="18" charset="-127"/>
              </a:rPr>
            </a:br>
            <a:r>
              <a:rPr lang="en-US" sz="3200" u="sng" dirty="0" smtClean="0">
                <a:solidFill>
                  <a:srgbClr val="FF6600"/>
                </a:solidFill>
                <a:latin typeface="Comic Sans MS" pitchFamily="66" charset="0"/>
                <a:ea typeface="Batang" pitchFamily="18" charset="-127"/>
              </a:rPr>
              <a:t/>
            </a:r>
            <a:br>
              <a:rPr lang="en-US" sz="3200" u="sng" dirty="0" smtClean="0">
                <a:solidFill>
                  <a:srgbClr val="FF6600"/>
                </a:solidFill>
                <a:latin typeface="Comic Sans MS" pitchFamily="66" charset="0"/>
                <a:ea typeface="Batang" pitchFamily="18" charset="-127"/>
              </a:rPr>
            </a:br>
            <a:endParaRPr lang="en-IN" sz="3200" u="sng" dirty="0" smtClean="0">
              <a:solidFill>
                <a:srgbClr val="FF6600"/>
              </a:solidFill>
              <a:latin typeface="Comic Sans MS" pitchFamily="66" charset="0"/>
            </a:endParaRPr>
          </a:p>
        </p:txBody>
      </p:sp>
      <p:sp>
        <p:nvSpPr>
          <p:cNvPr id="7" name="Content Placeholder 6"/>
          <p:cNvSpPr>
            <a:spLocks noGrp="1"/>
          </p:cNvSpPr>
          <p:nvPr>
            <p:ph idx="1"/>
          </p:nvPr>
        </p:nvSpPr>
        <p:spPr>
          <a:xfrm>
            <a:off x="457200" y="1447800"/>
            <a:ext cx="7758113" cy="4678363"/>
          </a:xfrm>
        </p:spPr>
        <p:txBody>
          <a:bodyPr>
            <a:normAutofit/>
          </a:bodyPr>
          <a:lstStyle/>
          <a:p>
            <a:pPr marL="420624" indent="-384048" eaLnBrk="1" fontAlgn="auto" hangingPunct="1">
              <a:spcAft>
                <a:spcPts val="0"/>
              </a:spcAft>
              <a:defRPr/>
            </a:pPr>
            <a:r>
              <a:rPr lang="en-US" sz="2800" dirty="0" smtClean="0">
                <a:latin typeface="Calibri" pitchFamily="34" charset="0"/>
              </a:rPr>
              <a:t>It’s invasive procedure…</a:t>
            </a:r>
          </a:p>
          <a:p>
            <a:pPr marL="420624" indent="-384048" eaLnBrk="1" fontAlgn="auto" hangingPunct="1">
              <a:spcAft>
                <a:spcPts val="0"/>
              </a:spcAft>
              <a:defRPr/>
            </a:pPr>
            <a:r>
              <a:rPr lang="en-US" sz="2800" dirty="0" smtClean="0">
                <a:latin typeface="Calibri" pitchFamily="34" charset="0"/>
              </a:rPr>
              <a:t>Lap. visualization of pelvic organs &amp; injection of METHYLENE BLUE dye through </a:t>
            </a:r>
            <a:r>
              <a:rPr lang="en-US" sz="2800" dirty="0" err="1" smtClean="0">
                <a:latin typeface="Calibri" pitchFamily="34" charset="0"/>
              </a:rPr>
              <a:t>Cx</a:t>
            </a:r>
            <a:r>
              <a:rPr lang="en-US" sz="2800" dirty="0" smtClean="0">
                <a:latin typeface="Calibri" pitchFamily="34" charset="0"/>
              </a:rPr>
              <a:t> &amp; it’s spill is visualized</a:t>
            </a:r>
            <a:r>
              <a:rPr lang="en-US" sz="2500" dirty="0" smtClean="0">
                <a:latin typeface="Calibri" pitchFamily="34" charset="0"/>
              </a:rPr>
              <a:t>.</a:t>
            </a:r>
          </a:p>
          <a:p>
            <a:pPr marL="420624" indent="-384048" eaLnBrk="1" fontAlgn="auto" hangingPunct="1">
              <a:spcAft>
                <a:spcPts val="0"/>
              </a:spcAft>
              <a:buFont typeface="Wingdings 2"/>
              <a:buNone/>
              <a:defRPr/>
            </a:pPr>
            <a:endParaRPr lang="en-IN" sz="2500" dirty="0">
              <a:effectLst>
                <a:outerShdw blurRad="38100" dist="38100" dir="2700000" algn="tl">
                  <a:srgbClr val="000000">
                    <a:alpha val="43137"/>
                  </a:srgbClr>
                </a:outerShdw>
              </a:effectLst>
              <a:latin typeface="Calibri" pitchFamily="34" charset="0"/>
            </a:endParaRPr>
          </a:p>
        </p:txBody>
      </p:sp>
      <p:pic>
        <p:nvPicPr>
          <p:cNvPr id="4" name="Picture 2"/>
          <p:cNvPicPr>
            <a:picLocks noChangeAspect="1" noChangeArrowheads="1"/>
          </p:cNvPicPr>
          <p:nvPr/>
        </p:nvPicPr>
        <p:blipFill>
          <a:blip r:embed="rId2"/>
          <a:srcRect/>
          <a:stretch>
            <a:fillRect/>
          </a:stretch>
        </p:blipFill>
        <p:spPr bwMode="auto">
          <a:xfrm>
            <a:off x="1066800" y="3657600"/>
            <a:ext cx="7010400" cy="3200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Content Placeholder 7"/>
          <p:cNvSpPr>
            <a:spLocks noGrp="1"/>
          </p:cNvSpPr>
          <p:nvPr>
            <p:ph idx="1"/>
          </p:nvPr>
        </p:nvSpPr>
        <p:spPr>
          <a:xfrm>
            <a:off x="457200" y="428624"/>
            <a:ext cx="8001000" cy="6276975"/>
          </a:xfrm>
        </p:spPr>
        <p:txBody>
          <a:bodyPr>
            <a:normAutofit fontScale="40000" lnSpcReduction="20000"/>
          </a:bodyPr>
          <a:lstStyle/>
          <a:p>
            <a:pPr marL="420624" indent="-384048">
              <a:defRPr/>
            </a:pPr>
            <a:r>
              <a:rPr lang="en-US" sz="6000" dirty="0" smtClean="0">
                <a:effectLst>
                  <a:outerShdw blurRad="38100" dist="38100" dir="2700000" algn="tl">
                    <a:srgbClr val="000000">
                      <a:alpha val="43137"/>
                    </a:srgbClr>
                  </a:outerShdw>
                </a:effectLst>
                <a:latin typeface="Calibri" pitchFamily="34" charset="0"/>
              </a:rPr>
              <a:t>Indication :  -</a:t>
            </a:r>
            <a:r>
              <a:rPr lang="en-US" sz="6000" dirty="0" smtClean="0">
                <a:solidFill>
                  <a:srgbClr val="2CFC1C"/>
                </a:solidFill>
                <a:effectLst>
                  <a:outerShdw blurRad="38100" dist="38100" dir="2700000" algn="tl">
                    <a:srgbClr val="000000">
                      <a:alpha val="43137"/>
                    </a:srgbClr>
                  </a:outerShdw>
                </a:effectLst>
                <a:latin typeface="Calibri" pitchFamily="34" charset="0"/>
              </a:rPr>
              <a:t>  </a:t>
            </a:r>
            <a:r>
              <a:rPr lang="en-US" sz="6000" dirty="0" smtClean="0">
                <a:effectLst>
                  <a:outerShdw blurRad="38100" dist="38100" dir="2700000" algn="tl">
                    <a:srgbClr val="000000">
                      <a:alpha val="43137"/>
                    </a:srgbClr>
                  </a:outerShdw>
                </a:effectLst>
                <a:latin typeface="Calibri" pitchFamily="34" charset="0"/>
              </a:rPr>
              <a:t>Abnormal HSG finding</a:t>
            </a:r>
          </a:p>
          <a:p>
            <a:pPr marL="420624" indent="-384048">
              <a:buNone/>
              <a:defRPr/>
            </a:pPr>
            <a:r>
              <a:rPr lang="en-US" sz="6000" dirty="0" smtClean="0">
                <a:effectLst>
                  <a:outerShdw blurRad="38100" dist="38100" dir="2700000" algn="tl">
                    <a:srgbClr val="000000">
                      <a:alpha val="43137"/>
                    </a:srgbClr>
                  </a:outerShdw>
                </a:effectLst>
                <a:latin typeface="Calibri" pitchFamily="34" charset="0"/>
              </a:rPr>
              <a:t>                           -  Failure to conceive after 6 month of Rx</a:t>
            </a:r>
          </a:p>
          <a:p>
            <a:pPr marL="420624" indent="-384048">
              <a:buNone/>
              <a:defRPr/>
            </a:pPr>
            <a:r>
              <a:rPr lang="en-US" sz="6000" dirty="0" smtClean="0">
                <a:effectLst>
                  <a:outerShdw blurRad="38100" dist="38100" dir="2700000" algn="tl">
                    <a:srgbClr val="000000">
                      <a:alpha val="43137"/>
                    </a:srgbClr>
                  </a:outerShdw>
                </a:effectLst>
                <a:latin typeface="Calibri" pitchFamily="34" charset="0"/>
              </a:rPr>
              <a:t>                           -  Unexplained infertility &amp; age above 35 yr</a:t>
            </a:r>
          </a:p>
          <a:p>
            <a:pPr marL="420624" indent="-384048">
              <a:buNone/>
              <a:defRPr/>
            </a:pPr>
            <a:r>
              <a:rPr lang="en-US" sz="6000" dirty="0" smtClean="0">
                <a:effectLst>
                  <a:outerShdw blurRad="38100" dist="38100" dir="2700000" algn="tl">
                    <a:srgbClr val="000000">
                      <a:alpha val="43137"/>
                    </a:srgbClr>
                  </a:outerShdw>
                </a:effectLst>
                <a:latin typeface="Calibri" pitchFamily="34" charset="0"/>
              </a:rPr>
              <a:t>                           -  Prior to tubal microsurgery</a:t>
            </a:r>
          </a:p>
          <a:p>
            <a:pPr marL="420624" indent="-384048">
              <a:buNone/>
              <a:defRPr/>
            </a:pPr>
            <a:r>
              <a:rPr lang="en-US" sz="6000" dirty="0" smtClean="0">
                <a:effectLst>
                  <a:outerShdw blurRad="38100" dist="38100" dir="2700000" algn="tl">
                    <a:srgbClr val="000000">
                      <a:alpha val="43137"/>
                    </a:srgbClr>
                  </a:outerShdw>
                </a:effectLst>
                <a:latin typeface="Calibri" pitchFamily="34" charset="0"/>
              </a:rPr>
              <a:t>                           - Also used as </a:t>
            </a:r>
            <a:r>
              <a:rPr lang="en-US" sz="6000" i="1" dirty="0" smtClean="0">
                <a:effectLst>
                  <a:outerShdw blurRad="38100" dist="38100" dir="2700000" algn="tl">
                    <a:srgbClr val="000000">
                      <a:alpha val="43137"/>
                    </a:srgbClr>
                  </a:outerShdw>
                </a:effectLst>
                <a:latin typeface="Calibri" pitchFamily="34" charset="0"/>
              </a:rPr>
              <a:t>Therapeutic</a:t>
            </a:r>
            <a:r>
              <a:rPr lang="en-US" sz="6000" dirty="0" smtClean="0">
                <a:effectLst>
                  <a:outerShdw blurRad="38100" dist="38100" dir="2700000" algn="tl">
                    <a:srgbClr val="000000">
                      <a:alpha val="43137"/>
                    </a:srgbClr>
                  </a:outerShdw>
                </a:effectLst>
                <a:latin typeface="Calibri" pitchFamily="34" charset="0"/>
              </a:rPr>
              <a:t> in adhesion                          		      &amp; </a:t>
            </a:r>
            <a:r>
              <a:rPr lang="en-US" sz="6000" dirty="0" err="1" smtClean="0">
                <a:effectLst>
                  <a:outerShdw blurRad="38100" dist="38100" dir="2700000" algn="tl">
                    <a:srgbClr val="000000">
                      <a:alpha val="43137"/>
                    </a:srgbClr>
                  </a:outerShdw>
                </a:effectLst>
                <a:latin typeface="Calibri" pitchFamily="34" charset="0"/>
              </a:rPr>
              <a:t>fimbrial</a:t>
            </a:r>
            <a:r>
              <a:rPr lang="en-US" sz="6000" dirty="0" smtClean="0">
                <a:effectLst>
                  <a:outerShdw blurRad="38100" dist="38100" dir="2700000" algn="tl">
                    <a:srgbClr val="000000">
                      <a:alpha val="43137"/>
                    </a:srgbClr>
                  </a:outerShdw>
                </a:effectLst>
                <a:latin typeface="Calibri" pitchFamily="34" charset="0"/>
              </a:rPr>
              <a:t> block, ovarian drilling</a:t>
            </a:r>
          </a:p>
          <a:p>
            <a:pPr marL="420624" indent="-384048">
              <a:buNone/>
              <a:defRPr/>
            </a:pPr>
            <a:endParaRPr lang="en-US" sz="6000" dirty="0" smtClean="0">
              <a:effectLst>
                <a:outerShdw blurRad="38100" dist="38100" dir="2700000" algn="tl">
                  <a:srgbClr val="000000">
                    <a:alpha val="43137"/>
                  </a:srgbClr>
                </a:outerShdw>
              </a:effectLst>
              <a:latin typeface="Calibri" pitchFamily="34" charset="0"/>
            </a:endParaRPr>
          </a:p>
          <a:p>
            <a:pPr eaLnBrk="1" hangingPunct="1"/>
            <a:r>
              <a:rPr lang="en-US" sz="6000" dirty="0" smtClean="0">
                <a:latin typeface="Calibri" pitchFamily="34" charset="0"/>
              </a:rPr>
              <a:t>Time :</a:t>
            </a:r>
          </a:p>
          <a:p>
            <a:pPr eaLnBrk="1" hangingPunct="1">
              <a:buFont typeface="Wingdings 2" pitchFamily="18" charset="2"/>
              <a:buNone/>
            </a:pPr>
            <a:r>
              <a:rPr lang="en-US" sz="6000" dirty="0" smtClean="0">
                <a:solidFill>
                  <a:srgbClr val="2CFC1C"/>
                </a:solidFill>
                <a:latin typeface="Calibri" pitchFamily="34" charset="0"/>
              </a:rPr>
              <a:t>             </a:t>
            </a:r>
            <a:r>
              <a:rPr lang="en-US" sz="6000" dirty="0" smtClean="0">
                <a:latin typeface="Calibri" pitchFamily="34" charset="0"/>
              </a:rPr>
              <a:t>Day 6-11</a:t>
            </a:r>
          </a:p>
          <a:p>
            <a:pPr eaLnBrk="1" hangingPunct="1">
              <a:buFont typeface="Wingdings 2" pitchFamily="18" charset="2"/>
              <a:buNone/>
            </a:pPr>
            <a:r>
              <a:rPr lang="en-US" sz="4400" dirty="0" smtClean="0">
                <a:latin typeface="Calibri" pitchFamily="34" charset="0"/>
              </a:rPr>
              <a:t>             </a:t>
            </a:r>
          </a:p>
          <a:p>
            <a:pPr eaLnBrk="1" hangingPunct="1">
              <a:buFont typeface="Wingdings 2" pitchFamily="18" charset="2"/>
              <a:buNone/>
            </a:pPr>
            <a:endParaRPr lang="en-US" sz="4400" dirty="0" smtClean="0">
              <a:solidFill>
                <a:srgbClr val="2CFC1C"/>
              </a:solidFill>
              <a:latin typeface="Calibri" pitchFamily="34" charset="0"/>
            </a:endParaRPr>
          </a:p>
          <a:p>
            <a:pPr eaLnBrk="1" hangingPunct="1">
              <a:buFont typeface="Wingdings 2" pitchFamily="18" charset="2"/>
              <a:buNone/>
            </a:pPr>
            <a:r>
              <a:rPr lang="en-US" sz="4400" dirty="0" smtClean="0">
                <a:latin typeface="Calibri" pitchFamily="34" charset="0"/>
              </a:rPr>
              <a:t>      </a:t>
            </a:r>
          </a:p>
          <a:p>
            <a:pPr eaLnBrk="1" hangingPunct="1">
              <a:buFont typeface="Wingdings 2" pitchFamily="18" charset="2"/>
              <a:buNone/>
            </a:pPr>
            <a:r>
              <a:rPr lang="en-US" sz="4400" dirty="0" smtClean="0">
                <a:latin typeface="Calibri" pitchFamily="34" charset="0"/>
              </a:rPr>
              <a:t>       </a:t>
            </a:r>
          </a:p>
          <a:p>
            <a:pPr eaLnBrk="1" hangingPunct="1">
              <a:buFont typeface="Wingdings 2" pitchFamily="18" charset="2"/>
              <a:buNone/>
            </a:pPr>
            <a:endParaRPr lang="en-US" sz="2500" dirty="0" smtClean="0">
              <a:solidFill>
                <a:srgbClr val="2CFC1C"/>
              </a:solidFill>
              <a:latin typeface="Calibri" pitchFamily="34" charset="0"/>
            </a:endParaRPr>
          </a:p>
          <a:p>
            <a:pPr eaLnBrk="1" hangingPunct="1">
              <a:buFont typeface="Wingdings 2" pitchFamily="18" charset="2"/>
              <a:buNone/>
            </a:pPr>
            <a:r>
              <a:rPr lang="en-US" sz="2500" dirty="0" smtClean="0">
                <a:solidFill>
                  <a:srgbClr val="2CFC1C"/>
                </a:solidFill>
                <a:latin typeface="Calibri" pitchFamily="34" charset="0"/>
              </a:rPr>
              <a:t>          </a:t>
            </a:r>
            <a:endParaRPr lang="en-US" sz="2500" dirty="0" smtClean="0">
              <a:latin typeface="Calibri" pitchFamily="34" charset="0"/>
            </a:endParaRPr>
          </a:p>
          <a:p>
            <a:pPr eaLnBrk="1" hangingPunct="1">
              <a:buFont typeface="Wingdings 2" pitchFamily="18" charset="2"/>
              <a:buNone/>
            </a:pPr>
            <a:endParaRPr lang="en-US" sz="2500" dirty="0" smtClean="0">
              <a:latin typeface="Calibri" pitchFamily="34" charset="0"/>
            </a:endParaRPr>
          </a:p>
          <a:p>
            <a:pPr eaLnBrk="1" hangingPunct="1">
              <a:buFont typeface="Wingdings 2" pitchFamily="18" charset="2"/>
              <a:buNone/>
            </a:pPr>
            <a:endParaRPr lang="en-IN" sz="2500" dirty="0" smtClean="0">
              <a:latin typeface="Calibri" pitchFamily="34"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28600"/>
            <a:ext cx="7467600" cy="1143000"/>
          </a:xfrm>
        </p:spPr>
        <p:txBody>
          <a:bodyPr>
            <a:normAutofit fontScale="90000"/>
          </a:bodyPr>
          <a:lstStyle/>
          <a:p>
            <a:pPr eaLnBrk="1" fontAlgn="auto" hangingPunct="1">
              <a:spcAft>
                <a:spcPts val="0"/>
              </a:spcAft>
              <a:defRPr/>
            </a:pPr>
            <a:r>
              <a:rPr lang="en-US" sz="4000" dirty="0" err="1" smtClean="0">
                <a:latin typeface="Calibri" pitchFamily="34" charset="0"/>
                <a:ea typeface="Batang" pitchFamily="18" charset="-127"/>
              </a:rPr>
              <a:t>SonosalpingoGraphy</a:t>
            </a:r>
            <a:r>
              <a:rPr lang="en-US" sz="4000" u="sng" dirty="0" smtClean="0">
                <a:solidFill>
                  <a:srgbClr val="EF2503"/>
                </a:solidFill>
                <a:latin typeface="Comic Sans MS" pitchFamily="66" charset="0"/>
                <a:ea typeface="Batang" pitchFamily="18" charset="-127"/>
              </a:rPr>
              <a:t/>
            </a:r>
            <a:br>
              <a:rPr lang="en-US" sz="4000" u="sng" dirty="0" smtClean="0">
                <a:solidFill>
                  <a:srgbClr val="EF2503"/>
                </a:solidFill>
                <a:latin typeface="Comic Sans MS" pitchFamily="66" charset="0"/>
                <a:ea typeface="Batang" pitchFamily="18" charset="-127"/>
              </a:rPr>
            </a:br>
            <a:endParaRPr lang="en-IN" sz="4000" u="sng" dirty="0">
              <a:solidFill>
                <a:srgbClr val="EF2503"/>
              </a:solidFill>
              <a:latin typeface="Comic Sans MS" pitchFamily="66" charset="0"/>
            </a:endParaRPr>
          </a:p>
        </p:txBody>
      </p:sp>
      <p:sp>
        <p:nvSpPr>
          <p:cNvPr id="21508" name="Content Placeholder 2"/>
          <p:cNvSpPr>
            <a:spLocks noGrp="1"/>
          </p:cNvSpPr>
          <p:nvPr>
            <p:ph idx="1"/>
          </p:nvPr>
        </p:nvSpPr>
        <p:spPr>
          <a:xfrm>
            <a:off x="304800" y="1295400"/>
            <a:ext cx="4433887" cy="5114925"/>
          </a:xfrm>
        </p:spPr>
        <p:txBody>
          <a:bodyPr>
            <a:normAutofit/>
          </a:bodyPr>
          <a:lstStyle/>
          <a:p>
            <a:pPr eaLnBrk="1" hangingPunct="1">
              <a:buFont typeface="Wingdings" pitchFamily="2" charset="2"/>
              <a:buChar char="Ø"/>
            </a:pPr>
            <a:r>
              <a:rPr lang="en-US" sz="2500" dirty="0" smtClean="0">
                <a:latin typeface="Calibri" pitchFamily="34" charset="0"/>
              </a:rPr>
              <a:t>Principle :   Normal saline pushed in uterine cavity with  pediatric </a:t>
            </a:r>
            <a:r>
              <a:rPr lang="en-US" sz="2500" dirty="0" err="1" smtClean="0">
                <a:latin typeface="Calibri" pitchFamily="34" charset="0"/>
              </a:rPr>
              <a:t>foley’s</a:t>
            </a:r>
            <a:r>
              <a:rPr lang="en-US" sz="2500" dirty="0" smtClean="0">
                <a:latin typeface="Calibri" pitchFamily="34" charset="0"/>
              </a:rPr>
              <a:t> catheter &amp; bulb inflated above internal </a:t>
            </a:r>
            <a:r>
              <a:rPr lang="en-US" sz="2500" dirty="0" err="1" smtClean="0">
                <a:latin typeface="Calibri" pitchFamily="34" charset="0"/>
              </a:rPr>
              <a:t>os</a:t>
            </a:r>
            <a:r>
              <a:rPr lang="en-US" sz="2500" dirty="0" smtClean="0">
                <a:latin typeface="Calibri" pitchFamily="34" charset="0"/>
              </a:rPr>
              <a:t> which prevents leakage.</a:t>
            </a:r>
          </a:p>
          <a:p>
            <a:pPr eaLnBrk="1" hangingPunct="1">
              <a:buFont typeface="Arial" charset="0"/>
              <a:buChar char="•"/>
            </a:pPr>
            <a:r>
              <a:rPr lang="en-US" sz="2500" dirty="0" smtClean="0">
                <a:latin typeface="Calibri" pitchFamily="34" charset="0"/>
              </a:rPr>
              <a:t>Nearly 200 ml saline needed.</a:t>
            </a:r>
          </a:p>
          <a:p>
            <a:pPr eaLnBrk="1" hangingPunct="1">
              <a:buFont typeface="Arial" charset="0"/>
              <a:buChar char="•"/>
            </a:pPr>
            <a:r>
              <a:rPr lang="en-US" sz="2500" dirty="0" smtClean="0">
                <a:latin typeface="Calibri" pitchFamily="34" charset="0"/>
              </a:rPr>
              <a:t>inj. of small amount air help in visualization of  air bubble movement</a:t>
            </a:r>
          </a:p>
          <a:p>
            <a:pPr eaLnBrk="1" hangingPunct="1">
              <a:buNone/>
            </a:pPr>
            <a:endParaRPr lang="en-US" sz="2500" dirty="0" smtClean="0">
              <a:latin typeface="Calibri" pitchFamily="34" charset="0"/>
            </a:endParaRPr>
          </a:p>
        </p:txBody>
      </p:sp>
      <p:pic>
        <p:nvPicPr>
          <p:cNvPr id="5122" name="Picture 2"/>
          <p:cNvPicPr>
            <a:picLocks noChangeAspect="1" noChangeArrowheads="1"/>
          </p:cNvPicPr>
          <p:nvPr/>
        </p:nvPicPr>
        <p:blipFill>
          <a:blip r:embed="rId2"/>
          <a:srcRect/>
          <a:stretch>
            <a:fillRect/>
          </a:stretch>
        </p:blipFill>
        <p:spPr bwMode="auto">
          <a:xfrm>
            <a:off x="4572000" y="1219200"/>
            <a:ext cx="4191000" cy="4791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r>
              <a:rPr lang="en-US" dirty="0" smtClean="0">
                <a:latin typeface="Calibri" pitchFamily="34" charset="0"/>
              </a:rPr>
              <a:t>Advantage</a:t>
            </a:r>
            <a:r>
              <a:rPr lang="en-IN" dirty="0" smtClean="0">
                <a:latin typeface="Calibri" pitchFamily="34" charset="0"/>
              </a:rPr>
              <a:t> :</a:t>
            </a:r>
            <a:r>
              <a:rPr lang="en-US" dirty="0" smtClean="0">
                <a:latin typeface="Calibri" pitchFamily="34" charset="0"/>
              </a:rPr>
              <a:t>   </a:t>
            </a:r>
          </a:p>
          <a:p>
            <a:pPr algn="just">
              <a:buNone/>
            </a:pPr>
            <a:r>
              <a:rPr lang="en-US" dirty="0" smtClean="0">
                <a:latin typeface="Calibri" pitchFamily="34" charset="0"/>
              </a:rPr>
              <a:t>Non-invasive, no radiation exposure</a:t>
            </a:r>
          </a:p>
          <a:p>
            <a:pPr algn="just">
              <a:buNone/>
            </a:pPr>
            <a:r>
              <a:rPr lang="en-US" dirty="0" smtClean="0">
                <a:latin typeface="Calibri" pitchFamily="34" charset="0"/>
              </a:rPr>
              <a:t>Tubal pathology can be detected</a:t>
            </a:r>
          </a:p>
          <a:p>
            <a:pPr algn="just">
              <a:buNone/>
            </a:pPr>
            <a:r>
              <a:rPr lang="en-US" dirty="0" smtClean="0">
                <a:latin typeface="Calibri" pitchFamily="34" charset="0"/>
              </a:rPr>
              <a:t>Uterine malformation, </a:t>
            </a:r>
          </a:p>
          <a:p>
            <a:pPr algn="just">
              <a:buNone/>
            </a:pPr>
            <a:r>
              <a:rPr lang="en-US" dirty="0" err="1" smtClean="0">
                <a:latin typeface="Calibri" pitchFamily="34" charset="0"/>
              </a:rPr>
              <a:t>synechiae</a:t>
            </a:r>
            <a:r>
              <a:rPr lang="en-US" dirty="0" smtClean="0">
                <a:latin typeface="Calibri" pitchFamily="34" charset="0"/>
              </a:rPr>
              <a:t> or polyp can be detected</a:t>
            </a:r>
          </a:p>
          <a:p>
            <a:pPr algn="just">
              <a:buNone/>
            </a:pPr>
            <a:r>
              <a:rPr lang="en-US" dirty="0" smtClean="0">
                <a:latin typeface="Calibri" pitchFamily="34" charset="0"/>
              </a:rPr>
              <a:t>Fluid in Pouch of Douglas can be detected</a:t>
            </a:r>
          </a:p>
          <a:p>
            <a:endParaRPr lang="en-IN"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304800" y="0"/>
            <a:ext cx="8229600" cy="990600"/>
          </a:xfrm>
        </p:spPr>
        <p:txBody>
          <a:bodyPr>
            <a:normAutofit/>
          </a:bodyPr>
          <a:lstStyle/>
          <a:p>
            <a:pPr eaLnBrk="1" hangingPunct="1"/>
            <a:r>
              <a:rPr lang="en-US" sz="4000" dirty="0" smtClean="0">
                <a:latin typeface="Calibri" pitchFamily="34" charset="0"/>
              </a:rPr>
              <a:t>Laparoscopy</a:t>
            </a:r>
            <a:endParaRPr lang="en-IN" sz="4000" dirty="0" smtClean="0">
              <a:latin typeface="Calibri" pitchFamily="34" charset="0"/>
            </a:endParaRPr>
          </a:p>
        </p:txBody>
      </p:sp>
      <p:sp>
        <p:nvSpPr>
          <p:cNvPr id="3" name="Content Placeholder 2"/>
          <p:cNvSpPr>
            <a:spLocks noGrp="1"/>
          </p:cNvSpPr>
          <p:nvPr>
            <p:ph idx="1"/>
          </p:nvPr>
        </p:nvSpPr>
        <p:spPr>
          <a:xfrm>
            <a:off x="457200" y="1428750"/>
            <a:ext cx="7543800" cy="5072063"/>
          </a:xfrm>
        </p:spPr>
        <p:txBody>
          <a:bodyPr>
            <a:normAutofit lnSpcReduction="10000"/>
          </a:bodyPr>
          <a:lstStyle/>
          <a:p>
            <a:pPr marL="420624" indent="-384048" eaLnBrk="1" fontAlgn="auto" hangingPunct="1">
              <a:spcAft>
                <a:spcPts val="0"/>
              </a:spcAft>
              <a:defRPr/>
            </a:pPr>
            <a:r>
              <a:rPr lang="en-US" sz="2400" dirty="0" smtClean="0">
                <a:latin typeface="Calibri" pitchFamily="34" charset="0"/>
              </a:rPr>
              <a:t>Used as Diagnostic &amp; therapeutic</a:t>
            </a:r>
          </a:p>
          <a:p>
            <a:pPr marL="420624" indent="-384048">
              <a:defRPr/>
            </a:pPr>
            <a:r>
              <a:rPr lang="en-US" sz="2400" u="sng" dirty="0" smtClean="0">
                <a:latin typeface="Calibri" pitchFamily="34" charset="0"/>
              </a:rPr>
              <a:t>Diagnostic :</a:t>
            </a:r>
            <a:r>
              <a:rPr lang="en-US" sz="2400" dirty="0" smtClean="0">
                <a:latin typeface="Calibri" pitchFamily="34" charset="0"/>
              </a:rPr>
              <a:t>     Uterus</a:t>
            </a:r>
          </a:p>
          <a:p>
            <a:pPr marL="420624" indent="-384048" eaLnBrk="1" fontAlgn="auto" hangingPunct="1">
              <a:spcAft>
                <a:spcPts val="0"/>
              </a:spcAft>
              <a:buFont typeface="Wingdings 2"/>
              <a:buNone/>
              <a:defRPr/>
            </a:pPr>
            <a:r>
              <a:rPr lang="en-US" sz="2400" dirty="0" smtClean="0">
                <a:latin typeface="Calibri" pitchFamily="34" charset="0"/>
              </a:rPr>
              <a:t>                                Ovaries</a:t>
            </a:r>
          </a:p>
          <a:p>
            <a:pPr marL="420624" indent="-384048" eaLnBrk="1" fontAlgn="auto" hangingPunct="1">
              <a:spcAft>
                <a:spcPts val="0"/>
              </a:spcAft>
              <a:buFont typeface="Wingdings 2"/>
              <a:buNone/>
              <a:defRPr/>
            </a:pPr>
            <a:r>
              <a:rPr lang="en-US" sz="2400" dirty="0" smtClean="0">
                <a:latin typeface="Calibri" pitchFamily="34" charset="0"/>
              </a:rPr>
              <a:t>                                Tubes</a:t>
            </a:r>
          </a:p>
          <a:p>
            <a:pPr marL="420624" indent="-384048" eaLnBrk="1" fontAlgn="auto" hangingPunct="1">
              <a:spcAft>
                <a:spcPts val="0"/>
              </a:spcAft>
              <a:buFont typeface="Wingdings 2"/>
              <a:buNone/>
              <a:defRPr/>
            </a:pPr>
            <a:r>
              <a:rPr lang="en-US" sz="2400" dirty="0" smtClean="0">
                <a:latin typeface="Calibri" pitchFamily="34" charset="0"/>
              </a:rPr>
              <a:t>                                Peritoneal factors</a:t>
            </a:r>
          </a:p>
          <a:p>
            <a:pPr marL="420624" indent="-384048">
              <a:defRPr/>
            </a:pPr>
            <a:r>
              <a:rPr lang="en-US" sz="2400" u="sng" dirty="0" smtClean="0">
                <a:latin typeface="Calibri" pitchFamily="34" charset="0"/>
              </a:rPr>
              <a:t>Therapeutic : </a:t>
            </a:r>
            <a:r>
              <a:rPr lang="en-US" sz="2400" dirty="0" smtClean="0">
                <a:latin typeface="Calibri" pitchFamily="34" charset="0"/>
              </a:rPr>
              <a:t> Adhesoilysis</a:t>
            </a:r>
          </a:p>
          <a:p>
            <a:pPr marL="420624" indent="-384048" eaLnBrk="1" fontAlgn="auto" hangingPunct="1">
              <a:spcAft>
                <a:spcPts val="0"/>
              </a:spcAft>
              <a:buFont typeface="Wingdings 2"/>
              <a:buNone/>
              <a:defRPr/>
            </a:pPr>
            <a:r>
              <a:rPr lang="en-US" sz="2400" dirty="0" smtClean="0">
                <a:latin typeface="Calibri" pitchFamily="34" charset="0"/>
              </a:rPr>
              <a:t>                               Ovarian Drilling &amp; IVF</a:t>
            </a:r>
          </a:p>
          <a:p>
            <a:pPr marL="420624" indent="-384048" eaLnBrk="1" fontAlgn="auto" hangingPunct="1">
              <a:spcAft>
                <a:spcPts val="0"/>
              </a:spcAft>
              <a:buFont typeface="Wingdings 2"/>
              <a:buNone/>
              <a:defRPr/>
            </a:pPr>
            <a:r>
              <a:rPr lang="en-US" sz="2400" dirty="0" smtClean="0">
                <a:latin typeface="Calibri" pitchFamily="34" charset="0"/>
              </a:rPr>
              <a:t>                               Fulgration of endometriosis</a:t>
            </a:r>
          </a:p>
          <a:p>
            <a:pPr marL="420624" indent="-384048" eaLnBrk="1" fontAlgn="auto" hangingPunct="1">
              <a:spcAft>
                <a:spcPts val="0"/>
              </a:spcAft>
              <a:buFont typeface="Wingdings 2"/>
              <a:buNone/>
              <a:defRPr/>
            </a:pPr>
            <a:r>
              <a:rPr lang="en-US" sz="2400" dirty="0" smtClean="0">
                <a:latin typeface="Calibri" pitchFamily="34" charset="0"/>
              </a:rPr>
              <a:t>                               Tubal reconstructive surgery</a:t>
            </a:r>
          </a:p>
          <a:p>
            <a:pPr marL="420624" indent="-384048" eaLnBrk="1" fontAlgn="auto" hangingPunct="1">
              <a:spcAft>
                <a:spcPts val="0"/>
              </a:spcAft>
              <a:buFont typeface="Wingdings 2"/>
              <a:buNone/>
              <a:defRPr/>
            </a:pPr>
            <a:r>
              <a:rPr lang="en-US" sz="2400" dirty="0" smtClean="0">
                <a:latin typeface="Calibri" pitchFamily="34" charset="0"/>
              </a:rPr>
              <a:t>                               Ovarian cystectomy</a:t>
            </a:r>
          </a:p>
          <a:p>
            <a:pPr marL="420624" indent="-384048" eaLnBrk="1" fontAlgn="auto" hangingPunct="1">
              <a:spcAft>
                <a:spcPts val="0"/>
              </a:spcAft>
              <a:buFont typeface="Wingdings 2"/>
              <a:buNone/>
              <a:defRPr/>
            </a:pPr>
            <a:r>
              <a:rPr lang="en-US" sz="2400" dirty="0" smtClean="0">
                <a:latin typeface="Calibri" pitchFamily="34" charset="0"/>
              </a:rPr>
              <a:t>                               Biopsy from suspicious lesions</a:t>
            </a:r>
          </a:p>
          <a:p>
            <a:pPr marL="420624" indent="-384048" eaLnBrk="1" fontAlgn="auto" hangingPunct="1">
              <a:spcAft>
                <a:spcPts val="0"/>
              </a:spcAft>
              <a:buFont typeface="Wingdings 2"/>
              <a:buNone/>
              <a:defRPr/>
            </a:pPr>
            <a:r>
              <a:rPr lang="en-US" sz="2400" dirty="0" smtClean="0">
                <a:latin typeface="Calibri" pitchFamily="34" charset="0"/>
              </a:rPr>
              <a:t>                               Resection of Gross Hydrosalpinx</a:t>
            </a:r>
          </a:p>
        </p:txBody>
      </p:sp>
      <p:sp>
        <p:nvSpPr>
          <p:cNvPr id="5" name="Rectangle 4"/>
          <p:cNvSpPr/>
          <p:nvPr/>
        </p:nvSpPr>
        <p:spPr>
          <a:xfrm>
            <a:off x="5181600" y="838200"/>
            <a:ext cx="3748088" cy="2971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b="1" i="1" dirty="0">
                <a:solidFill>
                  <a:srgbClr val="FF0000"/>
                </a:solidFill>
              </a:rPr>
              <a:t>Advantages</a:t>
            </a:r>
          </a:p>
          <a:p>
            <a:pPr algn="ctr" fontAlgn="auto">
              <a:spcBef>
                <a:spcPts val="0"/>
              </a:spcBef>
              <a:spcAft>
                <a:spcPts val="0"/>
              </a:spcAft>
              <a:defRPr/>
            </a:pPr>
            <a:r>
              <a:rPr lang="en-US" b="1" dirty="0"/>
              <a:t>Minimally invasive</a:t>
            </a:r>
          </a:p>
          <a:p>
            <a:pPr algn="ctr" fontAlgn="auto">
              <a:spcBef>
                <a:spcPts val="0"/>
              </a:spcBef>
              <a:spcAft>
                <a:spcPts val="0"/>
              </a:spcAft>
              <a:defRPr/>
            </a:pPr>
            <a:r>
              <a:rPr lang="en-US" b="1" dirty="0"/>
              <a:t>Less adhesions </a:t>
            </a:r>
          </a:p>
          <a:p>
            <a:pPr algn="ctr" fontAlgn="auto">
              <a:spcBef>
                <a:spcPts val="0"/>
              </a:spcBef>
              <a:spcAft>
                <a:spcPts val="0"/>
              </a:spcAft>
              <a:defRPr/>
            </a:pPr>
            <a:r>
              <a:rPr lang="en-US" b="1" dirty="0"/>
              <a:t>less pain</a:t>
            </a:r>
          </a:p>
          <a:p>
            <a:pPr algn="ctr" fontAlgn="auto">
              <a:spcBef>
                <a:spcPts val="0"/>
              </a:spcBef>
              <a:spcAft>
                <a:spcPts val="0"/>
              </a:spcAft>
              <a:defRPr/>
            </a:pPr>
            <a:r>
              <a:rPr lang="en-US" b="1" dirty="0"/>
              <a:t>Early recovery</a:t>
            </a:r>
          </a:p>
          <a:p>
            <a:pPr algn="ctr" fontAlgn="auto">
              <a:spcBef>
                <a:spcPts val="0"/>
              </a:spcBef>
              <a:spcAft>
                <a:spcPts val="0"/>
              </a:spcAft>
              <a:defRPr/>
            </a:pPr>
            <a:r>
              <a:rPr lang="en-US" b="1" dirty="0"/>
              <a:t>Less infection</a:t>
            </a:r>
          </a:p>
          <a:p>
            <a:pPr algn="ctr" fontAlgn="auto">
              <a:spcBef>
                <a:spcPts val="0"/>
              </a:spcBef>
              <a:spcAft>
                <a:spcPts val="0"/>
              </a:spcAft>
              <a:defRPr/>
            </a:pPr>
            <a:r>
              <a:rPr lang="en-US" b="1" dirty="0"/>
              <a:t>Better </a:t>
            </a:r>
            <a:r>
              <a:rPr lang="en-US" b="1" dirty="0" err="1"/>
              <a:t>visualisation</a:t>
            </a:r>
            <a:endParaRPr lang="en-US" b="1" dirty="0"/>
          </a:p>
          <a:p>
            <a:pPr algn="ctr" fontAlgn="auto">
              <a:spcBef>
                <a:spcPts val="0"/>
              </a:spcBef>
              <a:spcAft>
                <a:spcPts val="0"/>
              </a:spcAft>
              <a:defRPr/>
            </a:pPr>
            <a:r>
              <a:rPr lang="en-US" b="1" dirty="0"/>
              <a:t>All factors evaluated &amp; </a:t>
            </a:r>
            <a:r>
              <a:rPr lang="en-US" b="1" dirty="0" smtClean="0"/>
              <a:t>treated </a:t>
            </a:r>
            <a:r>
              <a:rPr lang="en-US" b="1" dirty="0"/>
              <a:t>simultaneously</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sz="3200" u="sng" dirty="0" smtClean="0">
                <a:latin typeface="Calibri" pitchFamily="34" charset="0"/>
              </a:rPr>
              <a:t> Hysteroscopy</a:t>
            </a:r>
            <a:endParaRPr lang="en-IN" sz="3200" u="sng" dirty="0" smtClean="0">
              <a:latin typeface="Calibri" pitchFamily="34" charset="0"/>
            </a:endParaRPr>
          </a:p>
        </p:txBody>
      </p:sp>
      <p:sp>
        <p:nvSpPr>
          <p:cNvPr id="23555" name="Content Placeholder 2"/>
          <p:cNvSpPr>
            <a:spLocks noGrp="1"/>
          </p:cNvSpPr>
          <p:nvPr>
            <p:ph idx="1"/>
          </p:nvPr>
        </p:nvSpPr>
        <p:spPr/>
        <p:txBody>
          <a:bodyPr/>
          <a:lstStyle/>
          <a:p>
            <a:pPr eaLnBrk="1" hangingPunct="1"/>
            <a:r>
              <a:rPr lang="en-US" sz="2800" dirty="0" smtClean="0">
                <a:latin typeface="Calibri" pitchFamily="34" charset="0"/>
              </a:rPr>
              <a:t>Diagnostic :</a:t>
            </a:r>
            <a:r>
              <a:rPr lang="en-US" sz="2400" dirty="0" smtClean="0">
                <a:latin typeface="Calibri" pitchFamily="34" charset="0"/>
              </a:rPr>
              <a:t>  </a:t>
            </a:r>
            <a:r>
              <a:rPr lang="en-US" sz="2500" dirty="0" smtClean="0">
                <a:latin typeface="Calibri" pitchFamily="34" charset="0"/>
              </a:rPr>
              <a:t>Cervical canal, uterine cavity, 			                 </a:t>
            </a:r>
            <a:r>
              <a:rPr lang="en-US" sz="2500" dirty="0" err="1" smtClean="0">
                <a:latin typeface="Calibri" pitchFamily="34" charset="0"/>
              </a:rPr>
              <a:t>Endometrium</a:t>
            </a:r>
            <a:r>
              <a:rPr lang="en-US" sz="2500" dirty="0" smtClean="0">
                <a:latin typeface="Calibri" pitchFamily="34" charset="0"/>
              </a:rPr>
              <a:t>, Tubal </a:t>
            </a:r>
            <a:r>
              <a:rPr lang="en-US" sz="2500" dirty="0" err="1" smtClean="0">
                <a:latin typeface="Calibri" pitchFamily="34" charset="0"/>
              </a:rPr>
              <a:t>ostia</a:t>
            </a:r>
            <a:endParaRPr lang="en-US" sz="2500" dirty="0" smtClean="0">
              <a:latin typeface="Calibri" pitchFamily="34" charset="0"/>
            </a:endParaRPr>
          </a:p>
          <a:p>
            <a:pPr eaLnBrk="1" hangingPunct="1"/>
            <a:endParaRPr lang="en-US" sz="2500" dirty="0" smtClean="0">
              <a:latin typeface="Calibri" pitchFamily="34" charset="0"/>
            </a:endParaRPr>
          </a:p>
          <a:p>
            <a:pPr eaLnBrk="1" hangingPunct="1"/>
            <a:r>
              <a:rPr lang="en-US" sz="2800" dirty="0" smtClean="0">
                <a:latin typeface="Calibri" pitchFamily="34" charset="0"/>
              </a:rPr>
              <a:t>Therapeutic :  Polyp excision &amp; Biopsy</a:t>
            </a:r>
          </a:p>
          <a:p>
            <a:pPr eaLnBrk="1" hangingPunct="1">
              <a:buFont typeface="Wingdings 2" pitchFamily="18" charset="2"/>
              <a:buNone/>
            </a:pPr>
            <a:r>
              <a:rPr lang="en-US" sz="2800" dirty="0" smtClean="0">
                <a:latin typeface="Calibri" pitchFamily="34" charset="0"/>
              </a:rPr>
              <a:t>                              </a:t>
            </a:r>
            <a:r>
              <a:rPr lang="en-US" sz="2800" dirty="0" err="1" smtClean="0">
                <a:latin typeface="Calibri" pitchFamily="34" charset="0"/>
              </a:rPr>
              <a:t>Septal</a:t>
            </a:r>
            <a:r>
              <a:rPr lang="en-US" sz="2800" dirty="0" smtClean="0">
                <a:latin typeface="Calibri" pitchFamily="34" charset="0"/>
              </a:rPr>
              <a:t> resection</a:t>
            </a:r>
          </a:p>
          <a:p>
            <a:pPr eaLnBrk="1" hangingPunct="1">
              <a:buFont typeface="Wingdings 2" pitchFamily="18" charset="2"/>
              <a:buNone/>
            </a:pPr>
            <a:r>
              <a:rPr lang="en-US" sz="2800" dirty="0" smtClean="0">
                <a:latin typeface="Calibri" pitchFamily="34" charset="0"/>
              </a:rPr>
              <a:t>                              Proximal tubal </a:t>
            </a:r>
            <a:r>
              <a:rPr lang="en-US" sz="2800" dirty="0" err="1" smtClean="0">
                <a:latin typeface="Calibri" pitchFamily="34" charset="0"/>
              </a:rPr>
              <a:t>cannulation</a:t>
            </a:r>
            <a:endParaRPr lang="en-US" sz="2800" dirty="0" smtClean="0">
              <a:latin typeface="Calibri" pitchFamily="34" charset="0"/>
            </a:endParaRPr>
          </a:p>
          <a:p>
            <a:pPr eaLnBrk="1" hangingPunct="1">
              <a:buFont typeface="Wingdings 2" pitchFamily="18" charset="2"/>
              <a:buNone/>
            </a:pPr>
            <a:r>
              <a:rPr lang="en-US" sz="2800" dirty="0" smtClean="0">
                <a:latin typeface="Calibri" pitchFamily="34" charset="0"/>
              </a:rPr>
              <a:t>                              sub mucous </a:t>
            </a:r>
            <a:r>
              <a:rPr lang="en-US" sz="2800" dirty="0" err="1" smtClean="0">
                <a:latin typeface="Calibri" pitchFamily="34" charset="0"/>
              </a:rPr>
              <a:t>myomectomy</a:t>
            </a:r>
            <a:r>
              <a:rPr lang="en-US" sz="2800" dirty="0" smtClean="0">
                <a:latin typeface="Calibri" pitchFamily="34" charset="0"/>
              </a:rPr>
              <a:t>..                                        </a:t>
            </a:r>
            <a:endParaRPr lang="en-IN" sz="25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9" name="Title 1"/>
          <p:cNvSpPr>
            <a:spLocks noGrp="1"/>
          </p:cNvSpPr>
          <p:nvPr>
            <p:ph type="title"/>
          </p:nvPr>
        </p:nvSpPr>
        <p:spPr/>
        <p:txBody>
          <a:bodyPr/>
          <a:lstStyle/>
          <a:p>
            <a:pPr eaLnBrk="1" hangingPunct="1"/>
            <a:r>
              <a:rPr lang="en-US" sz="3200" u="sng" dirty="0" err="1" smtClean="0">
                <a:latin typeface="Calibri" pitchFamily="34" charset="0"/>
              </a:rPr>
              <a:t>Transvaginal</a:t>
            </a:r>
            <a:r>
              <a:rPr lang="en-US" sz="3200" u="sng" dirty="0" smtClean="0">
                <a:latin typeface="Calibri" pitchFamily="34" charset="0"/>
              </a:rPr>
              <a:t> </a:t>
            </a:r>
            <a:r>
              <a:rPr lang="en-US" sz="3200" u="sng" dirty="0" err="1" smtClean="0">
                <a:latin typeface="Calibri" pitchFamily="34" charset="0"/>
              </a:rPr>
              <a:t>falloposcopy</a:t>
            </a:r>
            <a:endParaRPr lang="en-IN" sz="3200" u="sng" dirty="0" smtClean="0">
              <a:latin typeface="Calibri" pitchFamily="34" charset="0"/>
            </a:endParaRPr>
          </a:p>
        </p:txBody>
      </p:sp>
      <p:sp>
        <p:nvSpPr>
          <p:cNvPr id="3" name="Content Placeholder 2"/>
          <p:cNvSpPr>
            <a:spLocks noGrp="1"/>
          </p:cNvSpPr>
          <p:nvPr>
            <p:ph idx="1"/>
          </p:nvPr>
        </p:nvSpPr>
        <p:spPr>
          <a:xfrm>
            <a:off x="457200" y="1428750"/>
            <a:ext cx="8472488" cy="5257800"/>
          </a:xfrm>
        </p:spPr>
        <p:txBody>
          <a:bodyPr>
            <a:normAutofit/>
          </a:bodyPr>
          <a:lstStyle/>
          <a:p>
            <a:pPr marL="420624" indent="-384048">
              <a:defRPr/>
            </a:pPr>
            <a:r>
              <a:rPr lang="en-US" sz="2500" dirty="0" smtClean="0">
                <a:latin typeface="Calibri" pitchFamily="34" charset="0"/>
              </a:rPr>
              <a:t>Visualize lumen of tubes.</a:t>
            </a:r>
          </a:p>
          <a:p>
            <a:pPr marL="420624" indent="-384048">
              <a:defRPr/>
            </a:pPr>
            <a:r>
              <a:rPr lang="en-US" sz="2500" dirty="0" smtClean="0">
                <a:latin typeface="Calibri" pitchFamily="34" charset="0"/>
              </a:rPr>
              <a:t>Therapeutic for </a:t>
            </a:r>
            <a:r>
              <a:rPr lang="en-US" sz="2500" i="1" dirty="0" smtClean="0">
                <a:latin typeface="Calibri" pitchFamily="34" charset="0"/>
              </a:rPr>
              <a:t>Medial end blockage </a:t>
            </a:r>
            <a:r>
              <a:rPr lang="en-US" sz="2500" dirty="0" smtClean="0">
                <a:latin typeface="Calibri" pitchFamily="34" charset="0"/>
              </a:rPr>
              <a:t>due to adhesion or mucous plug.</a:t>
            </a:r>
          </a:p>
          <a:p>
            <a:pPr marL="420624" indent="-384048" eaLnBrk="1" fontAlgn="auto" hangingPunct="1">
              <a:spcAft>
                <a:spcPts val="0"/>
              </a:spcAft>
              <a:buFont typeface="Wingdings 2"/>
              <a:buNone/>
              <a:defRPr/>
            </a:pPr>
            <a:endParaRPr lang="en-US" sz="2500" dirty="0" smtClean="0">
              <a:latin typeface="Calibri" pitchFamily="34" charset="0"/>
            </a:endParaRPr>
          </a:p>
          <a:p>
            <a:pPr marL="420624" indent="-384048" algn="ctr" eaLnBrk="1" fontAlgn="auto" hangingPunct="1">
              <a:spcAft>
                <a:spcPts val="0"/>
              </a:spcAft>
              <a:buFont typeface="Wingdings 2"/>
              <a:buNone/>
              <a:defRPr/>
            </a:pPr>
            <a:r>
              <a:rPr lang="en-US" sz="1200" dirty="0" smtClean="0">
                <a:latin typeface="Comic Sans MS" pitchFamily="66" charset="0"/>
              </a:rPr>
              <a:t> </a:t>
            </a:r>
            <a:r>
              <a:rPr lang="en-US" sz="3200" u="sng" dirty="0" err="1" smtClean="0">
                <a:latin typeface="Calibri" pitchFamily="34" charset="0"/>
              </a:rPr>
              <a:t>Ampullary</a:t>
            </a:r>
            <a:r>
              <a:rPr lang="en-US" sz="3200" u="sng" dirty="0" smtClean="0">
                <a:latin typeface="Calibri" pitchFamily="34" charset="0"/>
              </a:rPr>
              <a:t> &amp; fimbrial Salpingoscopy</a:t>
            </a:r>
            <a:endParaRPr lang="en-US" sz="1400" u="sng" dirty="0" smtClean="0">
              <a:latin typeface="Calibri" pitchFamily="34" charset="0"/>
            </a:endParaRPr>
          </a:p>
          <a:p>
            <a:pPr marL="420624" indent="-384048" eaLnBrk="1" fontAlgn="auto" hangingPunct="1">
              <a:spcAft>
                <a:spcPts val="0"/>
              </a:spcAft>
              <a:buFont typeface="Wingdings 2"/>
              <a:buChar char=""/>
              <a:defRPr/>
            </a:pPr>
            <a:endParaRPr lang="en-US" sz="2500" dirty="0" smtClean="0">
              <a:latin typeface="Calibri" pitchFamily="34" charset="0"/>
            </a:endParaRPr>
          </a:p>
          <a:p>
            <a:pPr marL="420624" indent="-384048">
              <a:defRPr/>
            </a:pPr>
            <a:r>
              <a:rPr lang="en-US" sz="2500" dirty="0" smtClean="0">
                <a:latin typeface="Calibri" pitchFamily="34" charset="0"/>
              </a:rPr>
              <a:t>To Study mucosa of F. tube in deciding between tubal microsurgery &amp; IVF.</a:t>
            </a:r>
          </a:p>
          <a:p>
            <a:pPr marL="420624" indent="-384048" eaLnBrk="1" fontAlgn="auto" hangingPunct="1">
              <a:spcAft>
                <a:spcPts val="0"/>
              </a:spcAft>
              <a:buFont typeface="Wingdings 2"/>
              <a:buBlip>
                <a:blip r:embed="rId3"/>
              </a:buBlip>
              <a:defRPr/>
            </a:pPr>
            <a:r>
              <a:rPr lang="en-US" sz="2500" dirty="0" err="1" smtClean="0">
                <a:solidFill>
                  <a:srgbClr val="FF6600"/>
                </a:solidFill>
                <a:effectLst>
                  <a:outerShdw blurRad="38100" dist="38100" dir="2700000" algn="tl">
                    <a:srgbClr val="000000">
                      <a:alpha val="43137"/>
                    </a:srgbClr>
                  </a:outerShdw>
                </a:effectLst>
                <a:latin typeface="Bookman Old Style" pitchFamily="18" charset="0"/>
              </a:rPr>
              <a:t>Colour</a:t>
            </a:r>
            <a:r>
              <a:rPr lang="en-US" sz="2500" dirty="0" smtClean="0">
                <a:solidFill>
                  <a:srgbClr val="FF6600"/>
                </a:solidFill>
                <a:effectLst>
                  <a:outerShdw blurRad="38100" dist="38100" dir="2700000" algn="tl">
                    <a:srgbClr val="000000">
                      <a:alpha val="43137"/>
                    </a:srgbClr>
                  </a:outerShdw>
                </a:effectLst>
                <a:latin typeface="Bookman Old Style" pitchFamily="18" charset="0"/>
              </a:rPr>
              <a:t> Doppler Ultrasound </a:t>
            </a:r>
            <a:r>
              <a:rPr lang="en-US" sz="2500" dirty="0" smtClean="0">
                <a:effectLst>
                  <a:outerShdw blurRad="38100" dist="38100" dir="2700000" algn="tl">
                    <a:srgbClr val="000000">
                      <a:alpha val="43137"/>
                    </a:srgbClr>
                  </a:outerShdw>
                </a:effectLst>
                <a:latin typeface="Bookman Old Style" pitchFamily="18" charset="0"/>
              </a:rPr>
              <a:t>– Under study</a:t>
            </a:r>
            <a:endParaRPr lang="en-US" sz="2500" dirty="0" smtClean="0">
              <a:latin typeface="Calibri" pitchFamily="34" charset="0"/>
            </a:endParaRPr>
          </a:p>
          <a:p>
            <a:pPr marL="420624" indent="-384048" eaLnBrk="1" fontAlgn="auto" hangingPunct="1">
              <a:spcAft>
                <a:spcPts val="0"/>
              </a:spcAft>
              <a:buFont typeface="Wingdings 2"/>
              <a:buChar char=""/>
              <a:defRPr/>
            </a:pPr>
            <a:endParaRPr lang="en-IN" sz="2500" dirty="0">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err="1" smtClean="0"/>
              <a:t>Dyspareunia</a:t>
            </a:r>
            <a:endParaRPr lang="en-IN" dirty="0"/>
          </a:p>
        </p:txBody>
      </p:sp>
      <p:sp>
        <p:nvSpPr>
          <p:cNvPr id="3" name="Content Placeholder 2"/>
          <p:cNvSpPr>
            <a:spLocks noGrp="1"/>
          </p:cNvSpPr>
          <p:nvPr>
            <p:ph idx="1"/>
          </p:nvPr>
        </p:nvSpPr>
        <p:spPr/>
        <p:txBody>
          <a:bodyPr/>
          <a:lstStyle/>
          <a:p>
            <a:pPr>
              <a:buFont typeface="Wingdings" pitchFamily="2" charset="2"/>
              <a:buChar char="ü"/>
            </a:pPr>
            <a:r>
              <a:rPr lang="en-IN" dirty="0" smtClean="0"/>
              <a:t> Reduce the COITAL FREQUENCY.</a:t>
            </a:r>
          </a:p>
          <a:p>
            <a:pPr>
              <a:buNone/>
            </a:pPr>
            <a:endParaRPr lang="en-IN" dirty="0" smtClean="0"/>
          </a:p>
          <a:p>
            <a:r>
              <a:rPr lang="en-IN" dirty="0" smtClean="0"/>
              <a:t>Fixed retroversion with prolapsed ovaries</a:t>
            </a:r>
          </a:p>
          <a:p>
            <a:r>
              <a:rPr lang="en-IN" dirty="0" smtClean="0"/>
              <a:t>Inflamed </a:t>
            </a:r>
            <a:r>
              <a:rPr lang="en-IN" dirty="0" err="1" smtClean="0"/>
              <a:t>adnexal</a:t>
            </a:r>
            <a:r>
              <a:rPr lang="en-IN" dirty="0" smtClean="0"/>
              <a:t> disease</a:t>
            </a:r>
          </a:p>
          <a:p>
            <a:r>
              <a:rPr lang="en-IN" dirty="0" smtClean="0"/>
              <a:t>Pelvic endometriosis</a:t>
            </a:r>
            <a:endParaRPr lang="en-IN" dirty="0"/>
          </a:p>
        </p:txBody>
      </p:sp>
      <p:pic>
        <p:nvPicPr>
          <p:cNvPr id="7170" name="Picture 2"/>
          <p:cNvPicPr>
            <a:picLocks noChangeAspect="1" noChangeArrowheads="1"/>
          </p:cNvPicPr>
          <p:nvPr/>
        </p:nvPicPr>
        <p:blipFill>
          <a:blip r:embed="rId2"/>
          <a:srcRect/>
          <a:stretch>
            <a:fillRect/>
          </a:stretch>
        </p:blipFill>
        <p:spPr bwMode="auto">
          <a:xfrm>
            <a:off x="6324600" y="0"/>
            <a:ext cx="2819400" cy="27432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Tests for UTERINE factors</a:t>
            </a:r>
            <a:endParaRPr lang="en-IN" dirty="0"/>
          </a:p>
        </p:txBody>
      </p:sp>
      <p:sp>
        <p:nvSpPr>
          <p:cNvPr id="3" name="Content Placeholder 2"/>
          <p:cNvSpPr>
            <a:spLocks noGrp="1"/>
          </p:cNvSpPr>
          <p:nvPr>
            <p:ph idx="1"/>
          </p:nvPr>
        </p:nvSpPr>
        <p:spPr>
          <a:xfrm>
            <a:off x="457200" y="1295400"/>
            <a:ext cx="8229600" cy="4830763"/>
          </a:xfrm>
        </p:spPr>
        <p:txBody>
          <a:bodyPr>
            <a:normAutofit/>
          </a:bodyPr>
          <a:lstStyle/>
          <a:p>
            <a:r>
              <a:rPr lang="en-IN" dirty="0" smtClean="0"/>
              <a:t>HSG</a:t>
            </a:r>
          </a:p>
          <a:p>
            <a:r>
              <a:rPr lang="en-IN" dirty="0" smtClean="0"/>
              <a:t>TVS</a:t>
            </a:r>
          </a:p>
          <a:p>
            <a:r>
              <a:rPr lang="en-IN" dirty="0" smtClean="0"/>
              <a:t>SIS</a:t>
            </a:r>
          </a:p>
          <a:p>
            <a:r>
              <a:rPr lang="en-IN" dirty="0" smtClean="0"/>
              <a:t>Hysteroscopy</a:t>
            </a:r>
          </a:p>
          <a:p>
            <a:endParaRPr lang="en-IN" dirty="0" smtClean="0"/>
          </a:p>
          <a:p>
            <a:pPr>
              <a:buNone/>
            </a:pPr>
            <a:endParaRPr lang="en-IN" dirty="0" smtClean="0"/>
          </a:p>
          <a:p>
            <a:r>
              <a:rPr lang="en-IN" dirty="0" smtClean="0"/>
              <a:t>Post coital test</a:t>
            </a:r>
          </a:p>
          <a:p>
            <a:pPr>
              <a:buNone/>
            </a:pPr>
            <a:endParaRPr lang="en-IN" dirty="0" smtClean="0"/>
          </a:p>
          <a:p>
            <a:endParaRPr lang="en-IN" dirty="0"/>
          </a:p>
        </p:txBody>
      </p:sp>
      <p:sp>
        <p:nvSpPr>
          <p:cNvPr id="4" name="Title 1"/>
          <p:cNvSpPr txBox="1">
            <a:spLocks/>
          </p:cNvSpPr>
          <p:nvPr/>
        </p:nvSpPr>
        <p:spPr>
          <a:xfrm>
            <a:off x="609600" y="3810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400" b="0" i="0" u="none" strike="noStrike" kern="1200" cap="none" spc="0" normalizeH="0" baseline="0" noProof="0" dirty="0" smtClean="0">
                <a:ln>
                  <a:noFill/>
                </a:ln>
                <a:solidFill>
                  <a:schemeClr val="tx1"/>
                </a:solidFill>
                <a:effectLst/>
                <a:uLnTx/>
                <a:uFillTx/>
                <a:latin typeface="+mj-lt"/>
                <a:ea typeface="+mj-ea"/>
                <a:cs typeface="+mj-cs"/>
              </a:rPr>
              <a:t>Tests for CERVICAL factor</a:t>
            </a:r>
            <a:endParaRPr kumimoji="0" lang="en-IN" sz="44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Other Investigations:</a:t>
            </a:r>
            <a:endParaRPr lang="en-IN" dirty="0"/>
          </a:p>
        </p:txBody>
      </p:sp>
      <p:sp>
        <p:nvSpPr>
          <p:cNvPr id="3" name="Content Placeholder 2"/>
          <p:cNvSpPr>
            <a:spLocks noGrp="1"/>
          </p:cNvSpPr>
          <p:nvPr>
            <p:ph idx="1"/>
          </p:nvPr>
        </p:nvSpPr>
        <p:spPr/>
        <p:txBody>
          <a:bodyPr/>
          <a:lstStyle/>
          <a:p>
            <a:r>
              <a:rPr lang="en-IN" dirty="0" err="1" smtClean="0"/>
              <a:t>Hirsutism</a:t>
            </a:r>
            <a:r>
              <a:rPr lang="en-IN" dirty="0" smtClean="0"/>
              <a:t>/virilisation: testosterone, DHEA, 17(OH)P</a:t>
            </a:r>
          </a:p>
          <a:p>
            <a:r>
              <a:rPr lang="en-IN" dirty="0" err="1" smtClean="0"/>
              <a:t>Galactorrhoea</a:t>
            </a:r>
            <a:r>
              <a:rPr lang="en-IN" dirty="0" smtClean="0"/>
              <a:t>: </a:t>
            </a:r>
            <a:r>
              <a:rPr lang="en-IN" dirty="0" err="1" smtClean="0"/>
              <a:t>prolactin</a:t>
            </a:r>
            <a:r>
              <a:rPr lang="en-IN" dirty="0" smtClean="0"/>
              <a:t>, TSH</a:t>
            </a:r>
          </a:p>
          <a:p>
            <a:r>
              <a:rPr lang="en-IN" dirty="0" smtClean="0"/>
              <a:t>Obesity: blood sugar, lipid profile</a:t>
            </a:r>
          </a:p>
          <a:p>
            <a:r>
              <a:rPr lang="en-IN" dirty="0" smtClean="0"/>
              <a:t>History s/o infection: cervical swab</a:t>
            </a:r>
          </a:p>
          <a:p>
            <a:r>
              <a:rPr lang="en-IN" dirty="0" smtClean="0"/>
              <a:t>Women&gt; 35yrs: Day3 FSH/</a:t>
            </a:r>
            <a:r>
              <a:rPr lang="en-IN" dirty="0" err="1" smtClean="0"/>
              <a:t>oestradiol</a:t>
            </a:r>
            <a:endParaRPr lang="en-IN" dirty="0"/>
          </a:p>
        </p:txBody>
      </p:sp>
      <p:pic>
        <p:nvPicPr>
          <p:cNvPr id="5122" name="Picture 2"/>
          <p:cNvPicPr>
            <a:picLocks noChangeAspect="1" noChangeArrowheads="1"/>
          </p:cNvPicPr>
          <p:nvPr/>
        </p:nvPicPr>
        <p:blipFill>
          <a:blip r:embed="rId2"/>
          <a:srcRect/>
          <a:stretch>
            <a:fillRect/>
          </a:stretch>
        </p:blipFill>
        <p:spPr bwMode="auto">
          <a:xfrm>
            <a:off x="7391400" y="0"/>
            <a:ext cx="1752600" cy="165735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990600"/>
          </a:xfrm>
        </p:spPr>
        <p:txBody>
          <a:bodyPr/>
          <a:lstStyle/>
          <a:p>
            <a:r>
              <a:rPr lang="en-IN" dirty="0" smtClean="0"/>
              <a:t>Treatment </a:t>
            </a:r>
            <a:endParaRPr lang="en-IN" dirty="0"/>
          </a:p>
        </p:txBody>
      </p:sp>
      <p:sp>
        <p:nvSpPr>
          <p:cNvPr id="3" name="Content Placeholder 2"/>
          <p:cNvSpPr>
            <a:spLocks noGrp="1"/>
          </p:cNvSpPr>
          <p:nvPr>
            <p:ph idx="1"/>
          </p:nvPr>
        </p:nvSpPr>
        <p:spPr>
          <a:xfrm>
            <a:off x="457200" y="1905000"/>
            <a:ext cx="8229600" cy="4221163"/>
          </a:xfrm>
        </p:spPr>
        <p:txBody>
          <a:bodyPr>
            <a:normAutofit/>
          </a:bodyPr>
          <a:lstStyle/>
          <a:p>
            <a:r>
              <a:rPr lang="en-IN" dirty="0" smtClean="0"/>
              <a:t>Counselling regarding Fertile Period</a:t>
            </a:r>
          </a:p>
          <a:p>
            <a:r>
              <a:rPr lang="en-IN" dirty="0" smtClean="0"/>
              <a:t>For </a:t>
            </a:r>
            <a:r>
              <a:rPr lang="en-IN" dirty="0" err="1" smtClean="0"/>
              <a:t>ovulatory</a:t>
            </a:r>
            <a:r>
              <a:rPr lang="en-IN" dirty="0" smtClean="0"/>
              <a:t> dysfunction:</a:t>
            </a:r>
          </a:p>
          <a:p>
            <a:pPr>
              <a:buNone/>
            </a:pPr>
            <a:r>
              <a:rPr lang="en-IN" dirty="0" smtClean="0"/>
              <a:t>    OVULATION INDUCTION</a:t>
            </a:r>
          </a:p>
          <a:p>
            <a:pPr>
              <a:buNone/>
            </a:pPr>
            <a:r>
              <a:rPr lang="en-IN" dirty="0" smtClean="0"/>
              <a:t>    OVARIAN DRILLING</a:t>
            </a:r>
          </a:p>
        </p:txBody>
      </p:sp>
      <p:pic>
        <p:nvPicPr>
          <p:cNvPr id="4098" name="Picture 2"/>
          <p:cNvPicPr>
            <a:picLocks noChangeAspect="1" noChangeArrowheads="1"/>
          </p:cNvPicPr>
          <p:nvPr/>
        </p:nvPicPr>
        <p:blipFill>
          <a:blip r:embed="rId2"/>
          <a:srcRect/>
          <a:stretch>
            <a:fillRect/>
          </a:stretch>
        </p:blipFill>
        <p:spPr bwMode="auto">
          <a:xfrm>
            <a:off x="6934200" y="0"/>
            <a:ext cx="2209800" cy="2286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457200"/>
            <a:ext cx="8229600" cy="5668963"/>
          </a:xfrm>
        </p:spPr>
        <p:txBody>
          <a:bodyPr>
            <a:normAutofit lnSpcReduction="10000"/>
          </a:bodyPr>
          <a:lstStyle/>
          <a:p>
            <a:pPr marL="514350" indent="-514350">
              <a:buFont typeface="+mj-lt"/>
              <a:buAutoNum type="arabicPeriod"/>
            </a:pPr>
            <a:r>
              <a:rPr lang="en-IN" dirty="0" smtClean="0"/>
              <a:t>Ovulation inducing agents:</a:t>
            </a:r>
          </a:p>
          <a:p>
            <a:pPr marL="514350" indent="-514350">
              <a:buNone/>
            </a:pPr>
            <a:r>
              <a:rPr lang="en-IN" dirty="0" smtClean="0"/>
              <a:t>      </a:t>
            </a:r>
            <a:r>
              <a:rPr lang="en-IN" dirty="0" err="1" smtClean="0"/>
              <a:t>Clomiphene</a:t>
            </a:r>
            <a:r>
              <a:rPr lang="en-IN" dirty="0" smtClean="0"/>
              <a:t> Citrate</a:t>
            </a:r>
          </a:p>
          <a:p>
            <a:pPr marL="514350" indent="-514350">
              <a:buNone/>
            </a:pPr>
            <a:r>
              <a:rPr lang="en-IN" dirty="0" smtClean="0"/>
              <a:t>      </a:t>
            </a:r>
            <a:r>
              <a:rPr lang="en-IN" dirty="0" err="1" smtClean="0"/>
              <a:t>Gonadotrophins</a:t>
            </a:r>
            <a:r>
              <a:rPr lang="en-IN" dirty="0" smtClean="0"/>
              <a:t>- </a:t>
            </a:r>
            <a:r>
              <a:rPr lang="en-IN" dirty="0" err="1" smtClean="0"/>
              <a:t>hMG</a:t>
            </a:r>
            <a:r>
              <a:rPr lang="en-IN" dirty="0" smtClean="0"/>
              <a:t>, hCG, R.FSH</a:t>
            </a:r>
          </a:p>
          <a:p>
            <a:pPr marL="514350" indent="-514350">
              <a:buNone/>
            </a:pPr>
            <a:r>
              <a:rPr lang="en-IN" dirty="0" smtClean="0"/>
              <a:t>      </a:t>
            </a:r>
            <a:r>
              <a:rPr lang="en-IN" dirty="0" err="1" smtClean="0"/>
              <a:t>Aromatase</a:t>
            </a:r>
            <a:r>
              <a:rPr lang="en-IN" dirty="0" smtClean="0"/>
              <a:t> inhibitors- </a:t>
            </a:r>
            <a:r>
              <a:rPr lang="en-IN" dirty="0" err="1" smtClean="0"/>
              <a:t>Letrozole</a:t>
            </a:r>
            <a:endParaRPr lang="en-IN" dirty="0" smtClean="0"/>
          </a:p>
          <a:p>
            <a:pPr marL="514350" indent="-514350">
              <a:buNone/>
            </a:pPr>
            <a:r>
              <a:rPr lang="en-IN" dirty="0" smtClean="0"/>
              <a:t>      </a:t>
            </a:r>
            <a:r>
              <a:rPr lang="en-IN" dirty="0" err="1" smtClean="0"/>
              <a:t>Tamoxifene</a:t>
            </a:r>
            <a:endParaRPr lang="en-IN" dirty="0" smtClean="0"/>
          </a:p>
          <a:p>
            <a:pPr marL="514350" indent="-514350">
              <a:buAutoNum type="arabicPeriod" startAt="2"/>
            </a:pPr>
            <a:r>
              <a:rPr lang="en-IN" dirty="0" smtClean="0"/>
              <a:t>Drugs used to facilitate ovulation induction:</a:t>
            </a:r>
          </a:p>
          <a:p>
            <a:pPr marL="514350" indent="-514350">
              <a:buNone/>
            </a:pPr>
            <a:r>
              <a:rPr lang="en-IN" dirty="0" smtClean="0"/>
              <a:t>      Insulin </a:t>
            </a:r>
            <a:r>
              <a:rPr lang="en-IN" dirty="0" err="1" smtClean="0"/>
              <a:t>sensitisers</a:t>
            </a:r>
            <a:r>
              <a:rPr lang="en-IN" dirty="0" smtClean="0"/>
              <a:t>- </a:t>
            </a:r>
            <a:r>
              <a:rPr lang="en-IN" dirty="0" err="1" smtClean="0"/>
              <a:t>Metformin</a:t>
            </a:r>
            <a:r>
              <a:rPr lang="en-IN" dirty="0" smtClean="0"/>
              <a:t>, </a:t>
            </a:r>
            <a:r>
              <a:rPr lang="en-IN" dirty="0" err="1" smtClean="0"/>
              <a:t>Pioglitazone</a:t>
            </a:r>
            <a:endParaRPr lang="en-IN" dirty="0" smtClean="0"/>
          </a:p>
          <a:p>
            <a:pPr marL="514350" indent="-514350">
              <a:buNone/>
            </a:pPr>
            <a:endParaRPr lang="en-IN" dirty="0" smtClean="0"/>
          </a:p>
          <a:p>
            <a:pPr marL="514350" indent="-514350">
              <a:buNone/>
            </a:pPr>
            <a:r>
              <a:rPr lang="en-IN" dirty="0" smtClean="0"/>
              <a:t>Complications of OI: </a:t>
            </a:r>
          </a:p>
          <a:p>
            <a:pPr marL="514350" indent="-514350">
              <a:buNone/>
            </a:pPr>
            <a:r>
              <a:rPr lang="en-IN" dirty="0" smtClean="0"/>
              <a:t>       OHSS, </a:t>
            </a:r>
            <a:r>
              <a:rPr lang="en-IN" dirty="0" err="1" smtClean="0"/>
              <a:t>multifetal</a:t>
            </a:r>
            <a:r>
              <a:rPr lang="en-IN" dirty="0" smtClean="0"/>
              <a:t> gestation</a:t>
            </a:r>
          </a:p>
          <a:p>
            <a:endParaRPr lang="en-IN" dirty="0"/>
          </a:p>
        </p:txBody>
      </p:sp>
      <p:pic>
        <p:nvPicPr>
          <p:cNvPr id="3074" name="Picture 2"/>
          <p:cNvPicPr>
            <a:picLocks noChangeAspect="1" noChangeArrowheads="1"/>
          </p:cNvPicPr>
          <p:nvPr/>
        </p:nvPicPr>
        <p:blipFill>
          <a:blip r:embed="rId2"/>
          <a:srcRect/>
          <a:stretch>
            <a:fillRect/>
          </a:stretch>
        </p:blipFill>
        <p:spPr bwMode="auto">
          <a:xfrm>
            <a:off x="5867400" y="0"/>
            <a:ext cx="1781175" cy="1524000"/>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7620001" y="0"/>
            <a:ext cx="1524000" cy="25908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229600" cy="1143000"/>
          </a:xfrm>
        </p:spPr>
        <p:txBody>
          <a:bodyPr>
            <a:normAutofit/>
          </a:bodyPr>
          <a:lstStyle/>
          <a:p>
            <a:pPr algn="l"/>
            <a:r>
              <a:rPr lang="en-IN" sz="4000" dirty="0" smtClean="0"/>
              <a:t>Treatment for tubal factors:</a:t>
            </a:r>
            <a:endParaRPr lang="en-IN" sz="4000" dirty="0"/>
          </a:p>
        </p:txBody>
      </p:sp>
      <p:sp>
        <p:nvSpPr>
          <p:cNvPr id="3" name="Content Placeholder 2"/>
          <p:cNvSpPr>
            <a:spLocks noGrp="1"/>
          </p:cNvSpPr>
          <p:nvPr>
            <p:ph idx="1"/>
          </p:nvPr>
        </p:nvSpPr>
        <p:spPr>
          <a:xfrm>
            <a:off x="533400" y="1143000"/>
            <a:ext cx="8229600" cy="5486400"/>
          </a:xfrm>
        </p:spPr>
        <p:txBody>
          <a:bodyPr>
            <a:normAutofit fontScale="92500" lnSpcReduction="20000"/>
          </a:bodyPr>
          <a:lstStyle/>
          <a:p>
            <a:pPr marL="514350" indent="-514350">
              <a:buFont typeface="+mj-lt"/>
              <a:buAutoNum type="arabicPeriod"/>
            </a:pPr>
            <a:r>
              <a:rPr lang="en-IN" dirty="0" smtClean="0"/>
              <a:t>Proximal tubal occlusion(intramural portion, isthmus/</a:t>
            </a:r>
            <a:r>
              <a:rPr lang="en-IN" dirty="0" err="1" smtClean="0"/>
              <a:t>ampulla</a:t>
            </a:r>
            <a:r>
              <a:rPr lang="en-IN" dirty="0" smtClean="0"/>
              <a:t> of the tube):</a:t>
            </a:r>
          </a:p>
          <a:p>
            <a:r>
              <a:rPr lang="en-IN" dirty="0" smtClean="0"/>
              <a:t>Selective </a:t>
            </a:r>
            <a:r>
              <a:rPr lang="en-IN" dirty="0" err="1" smtClean="0"/>
              <a:t>salpingography</a:t>
            </a:r>
            <a:endParaRPr lang="en-IN" dirty="0" smtClean="0"/>
          </a:p>
          <a:p>
            <a:r>
              <a:rPr lang="en-IN" dirty="0" err="1" smtClean="0"/>
              <a:t>Radiologically</a:t>
            </a:r>
            <a:r>
              <a:rPr lang="en-IN" dirty="0" smtClean="0"/>
              <a:t> guided tubal </a:t>
            </a:r>
            <a:r>
              <a:rPr lang="en-IN" dirty="0" err="1" smtClean="0"/>
              <a:t>cannulation</a:t>
            </a:r>
            <a:endParaRPr lang="en-IN" dirty="0" smtClean="0"/>
          </a:p>
          <a:p>
            <a:r>
              <a:rPr lang="en-IN" dirty="0" err="1" smtClean="0"/>
              <a:t>Hysteroscopic</a:t>
            </a:r>
            <a:r>
              <a:rPr lang="en-IN" dirty="0" smtClean="0"/>
              <a:t> </a:t>
            </a:r>
            <a:r>
              <a:rPr lang="en-IN" dirty="0" err="1" smtClean="0"/>
              <a:t>cannulation</a:t>
            </a:r>
            <a:endParaRPr lang="en-IN" dirty="0" smtClean="0"/>
          </a:p>
          <a:p>
            <a:r>
              <a:rPr lang="en-IN" dirty="0" smtClean="0"/>
              <a:t>Microsurgery- resection and </a:t>
            </a:r>
            <a:r>
              <a:rPr lang="en-IN" dirty="0" err="1" smtClean="0"/>
              <a:t>anastomosis</a:t>
            </a:r>
            <a:r>
              <a:rPr lang="en-IN" dirty="0" smtClean="0"/>
              <a:t>,  </a:t>
            </a:r>
            <a:r>
              <a:rPr lang="en-IN" dirty="0" err="1" smtClean="0"/>
              <a:t>tubocornual</a:t>
            </a:r>
            <a:r>
              <a:rPr lang="en-IN" dirty="0" smtClean="0"/>
              <a:t> </a:t>
            </a:r>
            <a:r>
              <a:rPr lang="en-IN" dirty="0" err="1" smtClean="0"/>
              <a:t>anastomosis</a:t>
            </a:r>
            <a:endParaRPr lang="en-IN" dirty="0" smtClean="0"/>
          </a:p>
          <a:p>
            <a:endParaRPr lang="en-IN" dirty="0" smtClean="0"/>
          </a:p>
          <a:p>
            <a:pPr marL="514350" indent="-514350">
              <a:buNone/>
            </a:pPr>
            <a:r>
              <a:rPr lang="en-IN" dirty="0" smtClean="0"/>
              <a:t>2. Distal tubal occlusion:</a:t>
            </a:r>
          </a:p>
          <a:p>
            <a:pPr marL="514350" indent="-514350"/>
            <a:r>
              <a:rPr lang="en-IN" dirty="0" err="1" smtClean="0"/>
              <a:t>Fimbrioplasty</a:t>
            </a:r>
            <a:endParaRPr lang="en-IN" dirty="0" smtClean="0"/>
          </a:p>
          <a:p>
            <a:pPr marL="514350" indent="-514350"/>
            <a:r>
              <a:rPr lang="en-IN" dirty="0" err="1" smtClean="0"/>
              <a:t>Neosalpingostomy</a:t>
            </a:r>
            <a:endParaRPr lang="en-IN" dirty="0" smtClean="0"/>
          </a:p>
          <a:p>
            <a:pPr marL="514350" indent="-514350"/>
            <a:r>
              <a:rPr lang="en-IN" dirty="0" err="1" smtClean="0"/>
              <a:t>Salpingectomy</a:t>
            </a:r>
            <a:r>
              <a:rPr lang="en-IN" dirty="0" smtClean="0"/>
              <a:t> and in vitro fertilisation</a:t>
            </a:r>
            <a:endParaRPr lang="en-IN"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IN" sz="4000" dirty="0" smtClean="0"/>
              <a:t>Treatment of uterine factors:</a:t>
            </a:r>
            <a:endParaRPr lang="en-IN" sz="4000" dirty="0"/>
          </a:p>
        </p:txBody>
      </p:sp>
      <p:sp>
        <p:nvSpPr>
          <p:cNvPr id="3" name="Content Placeholder 2"/>
          <p:cNvSpPr>
            <a:spLocks noGrp="1"/>
          </p:cNvSpPr>
          <p:nvPr>
            <p:ph idx="1"/>
          </p:nvPr>
        </p:nvSpPr>
        <p:spPr/>
        <p:txBody>
          <a:bodyPr/>
          <a:lstStyle/>
          <a:p>
            <a:r>
              <a:rPr lang="en-IN" dirty="0" smtClean="0"/>
              <a:t>Endometrial polyp - </a:t>
            </a:r>
            <a:r>
              <a:rPr lang="en-IN" dirty="0" err="1" smtClean="0"/>
              <a:t>Hysteroscopic</a:t>
            </a:r>
            <a:r>
              <a:rPr lang="en-IN" dirty="0" smtClean="0"/>
              <a:t> </a:t>
            </a:r>
            <a:r>
              <a:rPr lang="en-IN" dirty="0" err="1" smtClean="0"/>
              <a:t>Polypectomy</a:t>
            </a:r>
            <a:endParaRPr lang="en-IN" dirty="0" smtClean="0"/>
          </a:p>
          <a:p>
            <a:r>
              <a:rPr lang="en-IN" dirty="0" err="1" smtClean="0"/>
              <a:t>Myoma</a:t>
            </a:r>
            <a:r>
              <a:rPr lang="en-IN" dirty="0" smtClean="0"/>
              <a:t> – </a:t>
            </a:r>
            <a:r>
              <a:rPr lang="en-IN" dirty="0" err="1" smtClean="0"/>
              <a:t>Myomectomy</a:t>
            </a:r>
            <a:endParaRPr lang="en-IN" dirty="0" smtClean="0"/>
          </a:p>
          <a:p>
            <a:r>
              <a:rPr lang="en-IN" dirty="0" smtClean="0"/>
              <a:t>Intrauterine adhesions – </a:t>
            </a:r>
            <a:r>
              <a:rPr lang="en-IN" dirty="0" err="1" smtClean="0"/>
              <a:t>Hysteroscopic</a:t>
            </a:r>
            <a:r>
              <a:rPr lang="en-IN" dirty="0" smtClean="0"/>
              <a:t> </a:t>
            </a:r>
            <a:r>
              <a:rPr lang="en-IN" dirty="0" err="1" smtClean="0"/>
              <a:t>Adhesiolysis</a:t>
            </a:r>
            <a:endParaRPr lang="en-IN" dirty="0" smtClean="0"/>
          </a:p>
          <a:p>
            <a:r>
              <a:rPr lang="en-IN" dirty="0" smtClean="0"/>
              <a:t>Congenital anomalies – Surgical correction</a:t>
            </a:r>
            <a:endParaRPr lang="en-IN"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IN" sz="4000" dirty="0" smtClean="0"/>
              <a:t>Treatment of CERVICAL &amp; PERITONEAL factors:</a:t>
            </a:r>
            <a:endParaRPr lang="en-IN" sz="4000" dirty="0"/>
          </a:p>
        </p:txBody>
      </p:sp>
      <p:sp>
        <p:nvSpPr>
          <p:cNvPr id="3" name="Content Placeholder 2"/>
          <p:cNvSpPr>
            <a:spLocks noGrp="1"/>
          </p:cNvSpPr>
          <p:nvPr>
            <p:ph idx="1"/>
          </p:nvPr>
        </p:nvSpPr>
        <p:spPr/>
        <p:txBody>
          <a:bodyPr/>
          <a:lstStyle/>
          <a:p>
            <a:r>
              <a:rPr lang="en-IN" dirty="0" smtClean="0"/>
              <a:t>Active infection should be treated.</a:t>
            </a:r>
          </a:p>
          <a:p>
            <a:r>
              <a:rPr lang="en-IN" dirty="0" smtClean="0"/>
              <a:t>Adhesions caused by PID/ endometriosis can be released by </a:t>
            </a:r>
            <a:r>
              <a:rPr lang="en-IN" dirty="0" err="1" smtClean="0"/>
              <a:t>lap.adhesiolysis</a:t>
            </a:r>
            <a:r>
              <a:rPr lang="en-IN" dirty="0" smtClean="0"/>
              <a:t>. But adhesions can recur. IVF is the best option in many of these women.</a:t>
            </a:r>
          </a:p>
          <a:p>
            <a:r>
              <a:rPr lang="en-IN" dirty="0" smtClean="0"/>
              <a:t>In women with abnormal Post Coital Test or UNEXPLAINED INFERTILITY – IUI is the treatment of choice.</a:t>
            </a:r>
          </a:p>
          <a:p>
            <a:endParaRPr lang="en-IN"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752600"/>
            <a:ext cx="8229600" cy="4525963"/>
          </a:xfrm>
        </p:spPr>
        <p:txBody>
          <a:bodyPr>
            <a:normAutofit fontScale="92500" lnSpcReduction="10000"/>
          </a:bodyPr>
          <a:lstStyle/>
          <a:p>
            <a:r>
              <a:rPr lang="en-IN" dirty="0" smtClean="0"/>
              <a:t>IVF</a:t>
            </a:r>
          </a:p>
          <a:p>
            <a:r>
              <a:rPr lang="en-IN" dirty="0" smtClean="0"/>
              <a:t>ICSI</a:t>
            </a:r>
          </a:p>
          <a:p>
            <a:r>
              <a:rPr lang="en-IN" dirty="0" smtClean="0"/>
              <a:t>GIFT</a:t>
            </a:r>
          </a:p>
          <a:p>
            <a:r>
              <a:rPr lang="en-IN" dirty="0" smtClean="0"/>
              <a:t>ZIFT</a:t>
            </a:r>
          </a:p>
          <a:p>
            <a:r>
              <a:rPr lang="en-IN" dirty="0" smtClean="0"/>
              <a:t>PGD</a:t>
            </a:r>
          </a:p>
          <a:p>
            <a:r>
              <a:rPr lang="en-IN" dirty="0" smtClean="0"/>
              <a:t>Sperm retrieval techniques:</a:t>
            </a:r>
          </a:p>
          <a:p>
            <a:pPr>
              <a:buNone/>
            </a:pPr>
            <a:r>
              <a:rPr lang="en-IN" dirty="0" smtClean="0"/>
              <a:t>    (TESE, MESA, PESA, TESA)</a:t>
            </a:r>
          </a:p>
          <a:p>
            <a:r>
              <a:rPr lang="en-IN" dirty="0" smtClean="0"/>
              <a:t>Alternatives- donor </a:t>
            </a:r>
            <a:r>
              <a:rPr lang="en-IN" dirty="0" err="1" smtClean="0"/>
              <a:t>oocyte</a:t>
            </a:r>
            <a:r>
              <a:rPr lang="en-IN" dirty="0" smtClean="0"/>
              <a:t>, donor sperm, donor embryo, gestational surrogacy</a:t>
            </a:r>
          </a:p>
        </p:txBody>
      </p:sp>
      <p:pic>
        <p:nvPicPr>
          <p:cNvPr id="1027" name="Picture 3"/>
          <p:cNvPicPr>
            <a:picLocks noChangeAspect="1" noChangeArrowheads="1"/>
          </p:cNvPicPr>
          <p:nvPr/>
        </p:nvPicPr>
        <p:blipFill>
          <a:blip r:embed="rId2"/>
          <a:srcRect/>
          <a:stretch>
            <a:fillRect/>
          </a:stretch>
        </p:blipFill>
        <p:spPr bwMode="auto">
          <a:xfrm>
            <a:off x="0" y="1"/>
            <a:ext cx="9144000" cy="15240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a:srcRect/>
          <a:stretch>
            <a:fillRect/>
          </a:stretch>
        </p:blipFill>
        <p:spPr bwMode="auto">
          <a:xfrm>
            <a:off x="6400800" y="1524000"/>
            <a:ext cx="2743200" cy="358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4800600" cy="1143000"/>
          </a:xfrm>
        </p:spPr>
        <p:txBody>
          <a:bodyPr/>
          <a:lstStyle/>
          <a:p>
            <a:r>
              <a:rPr lang="en-IN" dirty="0" smtClean="0"/>
              <a:t>IVF</a:t>
            </a:r>
            <a:endParaRPr lang="en-IN" dirty="0"/>
          </a:p>
        </p:txBody>
      </p:sp>
      <p:sp>
        <p:nvSpPr>
          <p:cNvPr id="3" name="Content Placeholder 2"/>
          <p:cNvSpPr>
            <a:spLocks noGrp="1"/>
          </p:cNvSpPr>
          <p:nvPr>
            <p:ph idx="1"/>
          </p:nvPr>
        </p:nvSpPr>
        <p:spPr>
          <a:xfrm>
            <a:off x="457200" y="1600200"/>
            <a:ext cx="4953000" cy="4525963"/>
          </a:xfrm>
        </p:spPr>
        <p:txBody>
          <a:bodyPr>
            <a:normAutofit fontScale="92500" lnSpcReduction="10000"/>
          </a:bodyPr>
          <a:lstStyle/>
          <a:p>
            <a:r>
              <a:rPr lang="en-IN" dirty="0" smtClean="0"/>
              <a:t>Controlled ovarian </a:t>
            </a:r>
            <a:r>
              <a:rPr lang="en-IN" dirty="0" err="1" smtClean="0"/>
              <a:t>hyperstimulation</a:t>
            </a:r>
            <a:r>
              <a:rPr lang="en-IN" dirty="0" smtClean="0"/>
              <a:t> by </a:t>
            </a:r>
            <a:r>
              <a:rPr lang="en-IN" dirty="0" err="1" smtClean="0"/>
              <a:t>downregulation</a:t>
            </a:r>
            <a:r>
              <a:rPr lang="en-IN" dirty="0" smtClean="0"/>
              <a:t> with </a:t>
            </a:r>
            <a:r>
              <a:rPr lang="en-IN" dirty="0" err="1" smtClean="0"/>
              <a:t>GnRH</a:t>
            </a:r>
            <a:r>
              <a:rPr lang="en-IN" dirty="0" smtClean="0"/>
              <a:t> analogue and ovulation induction with </a:t>
            </a:r>
            <a:r>
              <a:rPr lang="en-IN" dirty="0" err="1" smtClean="0"/>
              <a:t>gonadotrophins</a:t>
            </a:r>
            <a:r>
              <a:rPr lang="en-IN" dirty="0" smtClean="0"/>
              <a:t>.</a:t>
            </a:r>
          </a:p>
          <a:p>
            <a:r>
              <a:rPr lang="en-IN" dirty="0" smtClean="0"/>
              <a:t>Ultrasound guided </a:t>
            </a:r>
            <a:r>
              <a:rPr lang="en-IN" dirty="0" err="1" smtClean="0"/>
              <a:t>oocyte</a:t>
            </a:r>
            <a:r>
              <a:rPr lang="en-IN" dirty="0" smtClean="0"/>
              <a:t> retrieval is done on the day when the follicle is 17-18mm in size.</a:t>
            </a:r>
          </a:p>
        </p:txBody>
      </p:sp>
      <p:pic>
        <p:nvPicPr>
          <p:cNvPr id="2050" name="Picture 2"/>
          <p:cNvPicPr>
            <a:picLocks noChangeAspect="1" noChangeArrowheads="1"/>
          </p:cNvPicPr>
          <p:nvPr/>
        </p:nvPicPr>
        <p:blipFill>
          <a:blip r:embed="rId2"/>
          <a:srcRect/>
          <a:stretch>
            <a:fillRect/>
          </a:stretch>
        </p:blipFill>
        <p:spPr bwMode="auto">
          <a:xfrm>
            <a:off x="5257800" y="0"/>
            <a:ext cx="3886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09600"/>
            <a:ext cx="4724400" cy="5668963"/>
          </a:xfrm>
        </p:spPr>
        <p:txBody>
          <a:bodyPr>
            <a:normAutofit fontScale="92500"/>
          </a:bodyPr>
          <a:lstStyle/>
          <a:p>
            <a:r>
              <a:rPr lang="en-IN" dirty="0" smtClean="0"/>
              <a:t>Processing of the sperm.</a:t>
            </a:r>
          </a:p>
          <a:p>
            <a:r>
              <a:rPr lang="en-IN" dirty="0" smtClean="0"/>
              <a:t>Lab. Fertilisation of the </a:t>
            </a:r>
            <a:r>
              <a:rPr lang="en-IN" dirty="0" err="1" smtClean="0"/>
              <a:t>oocytes</a:t>
            </a:r>
            <a:endParaRPr lang="en-IN" dirty="0" smtClean="0"/>
          </a:p>
          <a:p>
            <a:r>
              <a:rPr lang="en-IN" dirty="0" smtClean="0"/>
              <a:t>Embryos are then cultured for 3-5days</a:t>
            </a:r>
          </a:p>
          <a:p>
            <a:r>
              <a:rPr lang="en-IN" dirty="0" err="1" smtClean="0"/>
              <a:t>Transcervical</a:t>
            </a:r>
            <a:r>
              <a:rPr lang="en-IN" dirty="0" smtClean="0"/>
              <a:t> transfer of embryo into the uterine cavity under ultrasound guidance.</a:t>
            </a:r>
          </a:p>
          <a:p>
            <a:r>
              <a:rPr lang="en-IN" dirty="0" err="1" smtClean="0"/>
              <a:t>Luteal</a:t>
            </a:r>
            <a:r>
              <a:rPr lang="en-IN" dirty="0" smtClean="0"/>
              <a:t> support is provided with vaginal progesterone.</a:t>
            </a:r>
            <a:endParaRPr lang="en-IN" dirty="0"/>
          </a:p>
        </p:txBody>
      </p:sp>
      <p:pic>
        <p:nvPicPr>
          <p:cNvPr id="4" name="Picture 2"/>
          <p:cNvPicPr>
            <a:picLocks noChangeAspect="1" noChangeArrowheads="1"/>
          </p:cNvPicPr>
          <p:nvPr/>
        </p:nvPicPr>
        <p:blipFill>
          <a:blip r:embed="rId2"/>
          <a:srcRect/>
          <a:stretch>
            <a:fillRect/>
          </a:stretch>
        </p:blipFill>
        <p:spPr bwMode="auto">
          <a:xfrm>
            <a:off x="5257800" y="0"/>
            <a:ext cx="3886200"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fontScale="90000"/>
          </a:bodyPr>
          <a:lstStyle/>
          <a:p>
            <a:r>
              <a:rPr lang="en-IN" dirty="0" smtClean="0"/>
              <a:t>Congenital defects in the genital tract</a:t>
            </a:r>
            <a:endParaRPr lang="en-IN" dirty="0"/>
          </a:p>
        </p:txBody>
      </p:sp>
      <p:sp>
        <p:nvSpPr>
          <p:cNvPr id="3" name="Content Placeholder 2"/>
          <p:cNvSpPr>
            <a:spLocks noGrp="1"/>
          </p:cNvSpPr>
          <p:nvPr>
            <p:ph idx="1"/>
          </p:nvPr>
        </p:nvSpPr>
        <p:spPr>
          <a:xfrm>
            <a:off x="533400" y="1295400"/>
            <a:ext cx="8229600" cy="5029200"/>
          </a:xfrm>
        </p:spPr>
        <p:txBody>
          <a:bodyPr>
            <a:normAutofit/>
          </a:bodyPr>
          <a:lstStyle/>
          <a:p>
            <a:r>
              <a:rPr lang="en-IN" dirty="0" smtClean="0"/>
              <a:t>Absent or </a:t>
            </a:r>
            <a:r>
              <a:rPr lang="en-IN" dirty="0" err="1" smtClean="0"/>
              <a:t>septate</a:t>
            </a:r>
            <a:r>
              <a:rPr lang="en-IN" dirty="0" smtClean="0"/>
              <a:t> vagina</a:t>
            </a:r>
          </a:p>
          <a:p>
            <a:r>
              <a:rPr lang="en-IN" dirty="0" err="1" smtClean="0"/>
              <a:t>Hypoplasia</a:t>
            </a:r>
            <a:r>
              <a:rPr lang="en-IN" dirty="0" smtClean="0"/>
              <a:t>, absent uterus</a:t>
            </a:r>
          </a:p>
          <a:p>
            <a:r>
              <a:rPr lang="en-IN" dirty="0" err="1" smtClean="0"/>
              <a:t>Bicornuate</a:t>
            </a:r>
            <a:r>
              <a:rPr lang="en-IN" dirty="0" smtClean="0"/>
              <a:t> uterus and </a:t>
            </a:r>
            <a:r>
              <a:rPr lang="en-IN" dirty="0" err="1" smtClean="0"/>
              <a:t>septate</a:t>
            </a:r>
            <a:r>
              <a:rPr lang="en-IN" dirty="0" smtClean="0"/>
              <a:t> uterus cause recurrent miscarriage</a:t>
            </a:r>
          </a:p>
          <a:p>
            <a:endParaRPr lang="en-IN" dirty="0" smtClean="0"/>
          </a:p>
          <a:p>
            <a:endParaRPr lang="en-IN" dirty="0" smtClean="0"/>
          </a:p>
          <a:p>
            <a:r>
              <a:rPr lang="en-IN" dirty="0" smtClean="0"/>
              <a:t>Impairs </a:t>
            </a:r>
            <a:r>
              <a:rPr lang="en-IN" dirty="0" err="1" smtClean="0"/>
              <a:t>spermal</a:t>
            </a:r>
            <a:r>
              <a:rPr lang="en-IN" dirty="0" smtClean="0"/>
              <a:t> functions.</a:t>
            </a:r>
          </a:p>
          <a:p>
            <a:pPr>
              <a:buNone/>
            </a:pPr>
            <a:r>
              <a:rPr lang="en-IN" dirty="0" smtClean="0"/>
              <a:t>    Ex: </a:t>
            </a:r>
            <a:r>
              <a:rPr lang="en-IN" dirty="0" err="1" smtClean="0"/>
              <a:t>Chlamydial</a:t>
            </a:r>
            <a:r>
              <a:rPr lang="en-IN" dirty="0" smtClean="0"/>
              <a:t> </a:t>
            </a:r>
            <a:r>
              <a:rPr lang="en-IN" dirty="0" err="1" smtClean="0"/>
              <a:t>cervicitis</a:t>
            </a:r>
            <a:endParaRPr lang="en-IN" dirty="0" smtClean="0"/>
          </a:p>
          <a:p>
            <a:endParaRPr lang="en-IN" dirty="0" smtClean="0"/>
          </a:p>
        </p:txBody>
      </p:sp>
      <p:sp>
        <p:nvSpPr>
          <p:cNvPr id="4" name="Title 1"/>
          <p:cNvSpPr txBox="1">
            <a:spLocks/>
          </p:cNvSpPr>
          <p:nvPr/>
        </p:nvSpPr>
        <p:spPr>
          <a:xfrm>
            <a:off x="457200" y="35814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IN" sz="4000" b="0" i="0" u="none" strike="noStrike" kern="1200" cap="none" spc="0" normalizeH="0" baseline="0" noProof="0" dirty="0" smtClean="0">
                <a:ln>
                  <a:noFill/>
                </a:ln>
                <a:solidFill>
                  <a:schemeClr val="tx1"/>
                </a:solidFill>
                <a:effectLst/>
                <a:uLnTx/>
                <a:uFillTx/>
                <a:latin typeface="+mj-lt"/>
                <a:ea typeface="+mj-ea"/>
                <a:cs typeface="+mj-cs"/>
              </a:rPr>
              <a:t>Infection in the lower genital tract</a:t>
            </a:r>
            <a:endParaRPr kumimoji="0" lang="en-IN" sz="4000" b="0" i="0" u="none" strike="noStrike" kern="1200" cap="none" spc="0" normalizeH="0" baseline="0" noProof="0" dirty="0">
              <a:ln>
                <a:noFill/>
              </a:ln>
              <a:solidFill>
                <a:schemeClr val="tx1"/>
              </a:solidFill>
              <a:effectLst/>
              <a:uLnTx/>
              <a:uFillTx/>
              <a:latin typeface="+mj-lt"/>
              <a:ea typeface="+mj-ea"/>
              <a:cs typeface="+mj-cs"/>
            </a:endParaRPr>
          </a:p>
        </p:txBody>
      </p:sp>
      <p:pic>
        <p:nvPicPr>
          <p:cNvPr id="8194" name="Picture 2"/>
          <p:cNvPicPr>
            <a:picLocks noChangeAspect="1" noChangeArrowheads="1"/>
          </p:cNvPicPr>
          <p:nvPr/>
        </p:nvPicPr>
        <p:blipFill>
          <a:blip r:embed="rId2"/>
          <a:srcRect/>
          <a:stretch>
            <a:fillRect/>
          </a:stretch>
        </p:blipFill>
        <p:spPr bwMode="auto">
          <a:xfrm>
            <a:off x="5410200" y="762000"/>
            <a:ext cx="3429000" cy="1828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ICSI</a:t>
            </a:r>
            <a:endParaRPr lang="en-IN" dirty="0"/>
          </a:p>
        </p:txBody>
      </p:sp>
      <p:sp>
        <p:nvSpPr>
          <p:cNvPr id="3" name="Content Placeholder 2"/>
          <p:cNvSpPr>
            <a:spLocks noGrp="1"/>
          </p:cNvSpPr>
          <p:nvPr>
            <p:ph idx="1"/>
          </p:nvPr>
        </p:nvSpPr>
        <p:spPr>
          <a:xfrm>
            <a:off x="0" y="1295400"/>
            <a:ext cx="5105400" cy="5105400"/>
          </a:xfrm>
        </p:spPr>
        <p:txBody>
          <a:bodyPr>
            <a:normAutofit/>
          </a:bodyPr>
          <a:lstStyle/>
          <a:p>
            <a:r>
              <a:rPr lang="en-IN" dirty="0" smtClean="0"/>
              <a:t>Used in couples with male factor infertility.</a:t>
            </a:r>
          </a:p>
          <a:p>
            <a:r>
              <a:rPr lang="en-IN" dirty="0" smtClean="0"/>
              <a:t>Cumulus cells surrounding the ovum are removed and single sperm is injected through the </a:t>
            </a:r>
            <a:r>
              <a:rPr lang="en-IN" dirty="0" err="1" smtClean="0"/>
              <a:t>zona</a:t>
            </a:r>
            <a:r>
              <a:rPr lang="en-IN" dirty="0" smtClean="0"/>
              <a:t> </a:t>
            </a:r>
            <a:r>
              <a:rPr lang="en-IN" dirty="0" err="1" smtClean="0"/>
              <a:t>pellucida</a:t>
            </a:r>
            <a:r>
              <a:rPr lang="en-IN" dirty="0" smtClean="0"/>
              <a:t> into the cytoplasm.</a:t>
            </a:r>
          </a:p>
          <a:p>
            <a:r>
              <a:rPr lang="en-IN" dirty="0" smtClean="0"/>
              <a:t>This method yields 50-70% successful fertilization rates</a:t>
            </a:r>
            <a:endParaRPr lang="en-IN" dirty="0"/>
          </a:p>
        </p:txBody>
      </p:sp>
      <p:pic>
        <p:nvPicPr>
          <p:cNvPr id="3074" name="Picture 2"/>
          <p:cNvPicPr>
            <a:picLocks noChangeAspect="1" noChangeArrowheads="1"/>
          </p:cNvPicPr>
          <p:nvPr/>
        </p:nvPicPr>
        <p:blipFill>
          <a:blip r:embed="rId2"/>
          <a:srcRect/>
          <a:stretch>
            <a:fillRect/>
          </a:stretch>
        </p:blipFill>
        <p:spPr bwMode="auto">
          <a:xfrm>
            <a:off x="5181600" y="1447800"/>
            <a:ext cx="3962400" cy="4343400"/>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287963"/>
          </a:xfrm>
        </p:spPr>
        <p:txBody>
          <a:bodyPr/>
          <a:lstStyle/>
          <a:p>
            <a:r>
              <a:rPr lang="en-IN" dirty="0" smtClean="0"/>
              <a:t>Indications of ICSI:</a:t>
            </a:r>
          </a:p>
          <a:p>
            <a:pPr>
              <a:buNone/>
            </a:pPr>
            <a:r>
              <a:rPr lang="en-IN" dirty="0" smtClean="0"/>
              <a:t>Sperm count&lt;5mil/ml</a:t>
            </a:r>
          </a:p>
          <a:p>
            <a:pPr>
              <a:buNone/>
            </a:pPr>
            <a:r>
              <a:rPr lang="en-IN" dirty="0" smtClean="0"/>
              <a:t>Decreased/absent motility of sperms</a:t>
            </a:r>
          </a:p>
          <a:p>
            <a:pPr>
              <a:buNone/>
            </a:pPr>
            <a:r>
              <a:rPr lang="en-IN" dirty="0" smtClean="0"/>
              <a:t>Failed IVF</a:t>
            </a:r>
          </a:p>
          <a:p>
            <a:pPr>
              <a:buNone/>
            </a:pPr>
            <a:r>
              <a:rPr lang="en-IN" dirty="0" smtClean="0"/>
              <a:t>Unexplained infertility</a:t>
            </a:r>
          </a:p>
          <a:p>
            <a:pPr>
              <a:buNone/>
            </a:pPr>
            <a:endParaRPr lang="en-IN" dirty="0" smtClean="0"/>
          </a:p>
          <a:p>
            <a:r>
              <a:rPr lang="en-IN" dirty="0" smtClean="0"/>
              <a:t>Sperms are obtained by semen washing/ TESA/PESA/MESA</a:t>
            </a:r>
            <a:endParaRPr lang="en-IN"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GIFT</a:t>
            </a:r>
            <a:endParaRPr lang="en-IN" dirty="0"/>
          </a:p>
        </p:txBody>
      </p:sp>
      <p:sp>
        <p:nvSpPr>
          <p:cNvPr id="3" name="Content Placeholder 2"/>
          <p:cNvSpPr>
            <a:spLocks noGrp="1"/>
          </p:cNvSpPr>
          <p:nvPr>
            <p:ph idx="1"/>
          </p:nvPr>
        </p:nvSpPr>
        <p:spPr>
          <a:xfrm>
            <a:off x="228600" y="1143000"/>
            <a:ext cx="5791200" cy="5334000"/>
          </a:xfrm>
        </p:spPr>
        <p:txBody>
          <a:bodyPr>
            <a:normAutofit/>
          </a:bodyPr>
          <a:lstStyle/>
          <a:p>
            <a:r>
              <a:rPr lang="en-IN" dirty="0" smtClean="0"/>
              <a:t>Involves ovarian stimulation and egg retrieval, followed by </a:t>
            </a:r>
            <a:r>
              <a:rPr lang="en-IN" dirty="0" err="1" smtClean="0"/>
              <a:t>laparoscopically</a:t>
            </a:r>
            <a:r>
              <a:rPr lang="en-IN" dirty="0" smtClean="0"/>
              <a:t> guided transfer of a mixture of unfertilized eggs and prepared sperms into the fallopian tube.</a:t>
            </a:r>
          </a:p>
          <a:p>
            <a:r>
              <a:rPr lang="en-IN" dirty="0" smtClean="0"/>
              <a:t>Not suitable for tubal factor infertility.</a:t>
            </a:r>
          </a:p>
          <a:p>
            <a:r>
              <a:rPr lang="en-IN" dirty="0" smtClean="0"/>
              <a:t>Used in unexplained infertility and mild male factor infertility.</a:t>
            </a:r>
            <a:endParaRPr lang="en-IN" dirty="0"/>
          </a:p>
        </p:txBody>
      </p:sp>
      <p:pic>
        <p:nvPicPr>
          <p:cNvPr id="4098" name="Picture 2"/>
          <p:cNvPicPr>
            <a:picLocks noChangeAspect="1" noChangeArrowheads="1"/>
          </p:cNvPicPr>
          <p:nvPr/>
        </p:nvPicPr>
        <p:blipFill>
          <a:blip r:embed="rId2"/>
          <a:srcRect/>
          <a:stretch>
            <a:fillRect/>
          </a:stretch>
        </p:blipFill>
        <p:spPr bwMode="auto">
          <a:xfrm>
            <a:off x="5943601" y="1143000"/>
            <a:ext cx="3200400" cy="5181600"/>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ZIFT</a:t>
            </a:r>
            <a:endParaRPr lang="en-IN" dirty="0"/>
          </a:p>
        </p:txBody>
      </p:sp>
      <p:sp>
        <p:nvSpPr>
          <p:cNvPr id="3" name="Content Placeholder 2"/>
          <p:cNvSpPr>
            <a:spLocks noGrp="1"/>
          </p:cNvSpPr>
          <p:nvPr>
            <p:ph idx="1"/>
          </p:nvPr>
        </p:nvSpPr>
        <p:spPr/>
        <p:txBody>
          <a:bodyPr/>
          <a:lstStyle/>
          <a:p>
            <a:r>
              <a:rPr lang="en-IN" dirty="0" smtClean="0"/>
              <a:t>The egg is fertilized as for IVF, but transferred into the fallopian tube </a:t>
            </a:r>
            <a:r>
              <a:rPr lang="en-IN" dirty="0" err="1" smtClean="0"/>
              <a:t>laparoscopically</a:t>
            </a:r>
            <a:r>
              <a:rPr lang="en-IN" dirty="0" smtClean="0"/>
              <a:t> on Day1.</a:t>
            </a:r>
            <a:endParaRPr lang="en-IN" dirty="0"/>
          </a:p>
        </p:txBody>
      </p:sp>
      <p:pic>
        <p:nvPicPr>
          <p:cNvPr id="5122" name="Picture 2"/>
          <p:cNvPicPr>
            <a:picLocks noChangeAspect="1" noChangeArrowheads="1"/>
          </p:cNvPicPr>
          <p:nvPr/>
        </p:nvPicPr>
        <p:blipFill>
          <a:blip r:embed="rId2"/>
          <a:srcRect/>
          <a:stretch>
            <a:fillRect/>
          </a:stretch>
        </p:blipFill>
        <p:spPr bwMode="auto">
          <a:xfrm>
            <a:off x="1447800" y="3352800"/>
            <a:ext cx="5943600" cy="3200400"/>
          </a:xfrm>
          <a:prstGeom prst="rect">
            <a:avLst/>
          </a:prstGeom>
          <a:noFill/>
          <a:ln w="9525">
            <a:noFill/>
            <a:miter lim="800000"/>
            <a:headEnd/>
            <a:tailEnd/>
          </a:ln>
          <a:effec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rmAutofit fontScale="90000"/>
          </a:bodyPr>
          <a:lstStyle/>
          <a:p>
            <a:r>
              <a:rPr lang="en-IN" dirty="0" err="1" smtClean="0"/>
              <a:t>Preimplantation</a:t>
            </a:r>
            <a:r>
              <a:rPr lang="en-IN" dirty="0" smtClean="0"/>
              <a:t> Genetic Diagnosis</a:t>
            </a:r>
            <a:br>
              <a:rPr lang="en-IN" dirty="0" smtClean="0"/>
            </a:br>
            <a:r>
              <a:rPr lang="en-IN" dirty="0" smtClean="0"/>
              <a:t>PGD</a:t>
            </a:r>
            <a:endParaRPr lang="en-IN" dirty="0"/>
          </a:p>
        </p:txBody>
      </p:sp>
      <p:sp>
        <p:nvSpPr>
          <p:cNvPr id="3" name="Content Placeholder 2"/>
          <p:cNvSpPr>
            <a:spLocks noGrp="1"/>
          </p:cNvSpPr>
          <p:nvPr>
            <p:ph idx="1"/>
          </p:nvPr>
        </p:nvSpPr>
        <p:spPr>
          <a:xfrm>
            <a:off x="457200" y="2057400"/>
            <a:ext cx="8229600" cy="4068763"/>
          </a:xfrm>
        </p:spPr>
        <p:txBody>
          <a:bodyPr/>
          <a:lstStyle/>
          <a:p>
            <a:r>
              <a:rPr lang="en-IN" dirty="0" smtClean="0"/>
              <a:t>Performed by removing a </a:t>
            </a:r>
            <a:r>
              <a:rPr lang="en-IN" dirty="0" err="1" smtClean="0"/>
              <a:t>sinle</a:t>
            </a:r>
            <a:r>
              <a:rPr lang="en-IN" dirty="0" smtClean="0"/>
              <a:t> cell from the embryo at 6-8 cell stage for the diagnosis of single-gene defects, </a:t>
            </a:r>
            <a:r>
              <a:rPr lang="en-IN" dirty="0" err="1" smtClean="0"/>
              <a:t>aneuploidy</a:t>
            </a:r>
            <a:r>
              <a:rPr lang="en-IN" dirty="0" smtClean="0"/>
              <a:t> and translocations.</a:t>
            </a:r>
          </a:p>
          <a:p>
            <a:endParaRPr lang="en-IN" dirty="0" smtClean="0"/>
          </a:p>
          <a:p>
            <a:r>
              <a:rPr lang="en-IN" dirty="0" err="1" smtClean="0"/>
              <a:t>Perfomed</a:t>
            </a:r>
            <a:r>
              <a:rPr lang="en-IN" dirty="0" smtClean="0"/>
              <a:t> when there is a family history of inherited disorders. </a:t>
            </a:r>
            <a:endParaRPr lang="en-IN" dirty="0"/>
          </a:p>
        </p:txBody>
      </p:sp>
      <p:pic>
        <p:nvPicPr>
          <p:cNvPr id="2050" name="Picture 2"/>
          <p:cNvPicPr>
            <a:picLocks noChangeAspect="1" noChangeArrowheads="1"/>
          </p:cNvPicPr>
          <p:nvPr/>
        </p:nvPicPr>
        <p:blipFill>
          <a:blip r:embed="rId2"/>
          <a:srcRect/>
          <a:stretch>
            <a:fillRect/>
          </a:stretch>
        </p:blipFill>
        <p:spPr bwMode="auto">
          <a:xfrm>
            <a:off x="4953000" y="3581400"/>
            <a:ext cx="3505200" cy="1143000"/>
          </a:xfrm>
          <a:prstGeom prst="rect">
            <a:avLst/>
          </a:prstGeom>
          <a:noFill/>
          <a:ln w="9525">
            <a:noFill/>
            <a:miter lim="800000"/>
            <a:headEnd/>
            <a:tailEnd/>
          </a:ln>
          <a:effec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smtClean="0"/>
              <a:t>Embryo cryopreservation</a:t>
            </a:r>
            <a:endParaRPr lang="en-IN" dirty="0"/>
          </a:p>
        </p:txBody>
      </p:sp>
      <p:sp>
        <p:nvSpPr>
          <p:cNvPr id="3" name="Content Placeholder 2"/>
          <p:cNvSpPr>
            <a:spLocks noGrp="1"/>
          </p:cNvSpPr>
          <p:nvPr>
            <p:ph idx="1"/>
          </p:nvPr>
        </p:nvSpPr>
        <p:spPr>
          <a:xfrm>
            <a:off x="0" y="1524000"/>
            <a:ext cx="5334000" cy="4525963"/>
          </a:xfrm>
        </p:spPr>
        <p:txBody>
          <a:bodyPr/>
          <a:lstStyle/>
          <a:p>
            <a:r>
              <a:rPr lang="en-IN" dirty="0" smtClean="0"/>
              <a:t>Several eggs can be retrieved in a single cycle and fertilized, but only 2 or 3 are usually transferred to the uterus. The remaining embryos can be </a:t>
            </a:r>
            <a:r>
              <a:rPr lang="en-IN" dirty="0" err="1" smtClean="0"/>
              <a:t>cryopreserved</a:t>
            </a:r>
            <a:r>
              <a:rPr lang="en-IN" dirty="0" smtClean="0"/>
              <a:t> and used in subsequent cycles.</a:t>
            </a:r>
            <a:endParaRPr lang="en-IN" dirty="0"/>
          </a:p>
        </p:txBody>
      </p:sp>
      <p:pic>
        <p:nvPicPr>
          <p:cNvPr id="6146" name="Picture 2"/>
          <p:cNvPicPr>
            <a:picLocks noChangeAspect="1" noChangeArrowheads="1"/>
          </p:cNvPicPr>
          <p:nvPr/>
        </p:nvPicPr>
        <p:blipFill>
          <a:blip r:embed="rId2"/>
          <a:srcRect/>
          <a:stretch>
            <a:fillRect/>
          </a:stretch>
        </p:blipFill>
        <p:spPr bwMode="auto">
          <a:xfrm>
            <a:off x="5486400" y="1676400"/>
            <a:ext cx="3657600" cy="3886200"/>
          </a:xfrm>
          <a:prstGeom prst="rect">
            <a:avLst/>
          </a:prstGeom>
          <a:noFill/>
          <a:ln w="9525">
            <a:noFill/>
            <a:miter lim="800000"/>
            <a:headEnd/>
            <a:tailEnd/>
          </a:ln>
          <a:effec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         Surrogacy</a:t>
            </a:r>
            <a:endParaRPr lang="en-IN" dirty="0"/>
          </a:p>
        </p:txBody>
      </p:sp>
      <p:sp>
        <p:nvSpPr>
          <p:cNvPr id="3" name="Content Placeholder 2"/>
          <p:cNvSpPr>
            <a:spLocks noGrp="1"/>
          </p:cNvSpPr>
          <p:nvPr>
            <p:ph idx="1"/>
          </p:nvPr>
        </p:nvSpPr>
        <p:spPr/>
        <p:txBody>
          <a:bodyPr>
            <a:normAutofit fontScale="92500" lnSpcReduction="10000"/>
          </a:bodyPr>
          <a:lstStyle/>
          <a:p>
            <a:r>
              <a:rPr lang="en-IN" dirty="0" smtClean="0"/>
              <a:t>It is an agreement of carrying </a:t>
            </a:r>
          </a:p>
          <a:p>
            <a:pPr>
              <a:buNone/>
            </a:pPr>
            <a:r>
              <a:rPr lang="en-IN" dirty="0" smtClean="0"/>
              <a:t>    of a pregnancy for intended </a:t>
            </a:r>
          </a:p>
          <a:p>
            <a:pPr>
              <a:buNone/>
            </a:pPr>
            <a:r>
              <a:rPr lang="en-IN" dirty="0" smtClean="0"/>
              <a:t>    parents.</a:t>
            </a:r>
          </a:p>
          <a:p>
            <a:pPr>
              <a:buNone/>
            </a:pPr>
            <a:endParaRPr lang="en-IN" dirty="0" smtClean="0"/>
          </a:p>
          <a:p>
            <a:r>
              <a:rPr lang="en-IN" dirty="0" smtClean="0"/>
              <a:t>Types:</a:t>
            </a:r>
          </a:p>
          <a:p>
            <a:pPr marL="514350" indent="-514350">
              <a:buFont typeface="+mj-lt"/>
              <a:buAutoNum type="arabicPeriod"/>
            </a:pPr>
            <a:r>
              <a:rPr lang="en-IN" dirty="0" smtClean="0"/>
              <a:t>Gestational surrogacy (transfer of embryo created in IVF)</a:t>
            </a:r>
          </a:p>
          <a:p>
            <a:pPr marL="514350" indent="-514350">
              <a:buFont typeface="+mj-lt"/>
              <a:buAutoNum type="arabicPeriod"/>
            </a:pPr>
            <a:r>
              <a:rPr lang="en-IN" dirty="0" smtClean="0"/>
              <a:t>Traditional surrogacy (the surrogate is impregnated naturally or artificially)</a:t>
            </a:r>
          </a:p>
          <a:p>
            <a:pPr marL="514350" indent="-514350">
              <a:buFont typeface="+mj-lt"/>
              <a:buAutoNum type="arabicPeriod"/>
            </a:pPr>
            <a:endParaRPr lang="en-IN" dirty="0"/>
          </a:p>
        </p:txBody>
      </p:sp>
      <p:pic>
        <p:nvPicPr>
          <p:cNvPr id="1026" name="Picture 2"/>
          <p:cNvPicPr>
            <a:picLocks noChangeAspect="1" noChangeArrowheads="1"/>
          </p:cNvPicPr>
          <p:nvPr/>
        </p:nvPicPr>
        <p:blipFill>
          <a:blip r:embed="rId2"/>
          <a:srcRect/>
          <a:stretch>
            <a:fillRect/>
          </a:stretch>
        </p:blipFill>
        <p:spPr bwMode="auto">
          <a:xfrm>
            <a:off x="5562600" y="152400"/>
            <a:ext cx="3581400" cy="3810000"/>
          </a:xfrm>
          <a:prstGeom prst="rect">
            <a:avLst/>
          </a:prstGeom>
          <a:noFill/>
          <a:ln w="9525">
            <a:noFill/>
            <a:miter lim="800000"/>
            <a:headEnd/>
            <a:tailEnd/>
          </a:ln>
          <a:effectLst/>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2"/>
          <a:srcRect/>
          <a:stretch>
            <a:fillRect/>
          </a:stretch>
        </p:blipFill>
        <p:spPr bwMode="auto">
          <a:xfrm>
            <a:off x="0" y="0"/>
            <a:ext cx="9143999" cy="6858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371600"/>
            <a:ext cx="8229600" cy="4876800"/>
          </a:xfrm>
        </p:spPr>
        <p:txBody>
          <a:bodyPr>
            <a:normAutofit fontScale="92500"/>
          </a:bodyPr>
          <a:lstStyle/>
          <a:p>
            <a:r>
              <a:rPr lang="en-IN" dirty="0" smtClean="0"/>
              <a:t>Agglutinating </a:t>
            </a:r>
            <a:r>
              <a:rPr lang="en-IN" dirty="0" err="1" smtClean="0"/>
              <a:t>antisperm</a:t>
            </a:r>
            <a:r>
              <a:rPr lang="en-IN" dirty="0" smtClean="0"/>
              <a:t> antibodies in the cervical mucous</a:t>
            </a:r>
          </a:p>
          <a:p>
            <a:r>
              <a:rPr lang="en-IN" dirty="0" smtClean="0"/>
              <a:t>Cervical fibroid (distorting the passage of sperms)</a:t>
            </a:r>
          </a:p>
          <a:p>
            <a:r>
              <a:rPr lang="en-IN" dirty="0" smtClean="0"/>
              <a:t>Cervical </a:t>
            </a:r>
            <a:r>
              <a:rPr lang="en-IN" dirty="0" err="1" smtClean="0"/>
              <a:t>stenosis</a:t>
            </a:r>
            <a:r>
              <a:rPr lang="en-IN" dirty="0" smtClean="0"/>
              <a:t> and scarring. Causes: </a:t>
            </a:r>
          </a:p>
          <a:p>
            <a:pPr marL="571500" indent="-571500">
              <a:buFont typeface="+mj-lt"/>
              <a:buAutoNum type="romanLcPeriod"/>
            </a:pPr>
            <a:r>
              <a:rPr lang="en-IN" dirty="0" smtClean="0"/>
              <a:t>Congenital</a:t>
            </a:r>
          </a:p>
          <a:p>
            <a:pPr marL="571500" indent="-571500">
              <a:buFont typeface="+mj-lt"/>
              <a:buAutoNum type="romanLcPeriod"/>
            </a:pPr>
            <a:r>
              <a:rPr lang="en-IN" dirty="0" smtClean="0"/>
              <a:t> post-surgical: LEEP</a:t>
            </a:r>
          </a:p>
          <a:p>
            <a:pPr>
              <a:buNone/>
            </a:pPr>
            <a:r>
              <a:rPr lang="en-IN" dirty="0" smtClean="0"/>
              <a:t>                                 conisation</a:t>
            </a:r>
          </a:p>
          <a:p>
            <a:pPr>
              <a:buNone/>
            </a:pPr>
            <a:r>
              <a:rPr lang="en-IN" dirty="0" smtClean="0"/>
              <a:t>                                 amputation</a:t>
            </a:r>
          </a:p>
          <a:p>
            <a:pPr>
              <a:buNone/>
            </a:pPr>
            <a:r>
              <a:rPr lang="en-IN" dirty="0" smtClean="0"/>
              <a:t>                                 </a:t>
            </a:r>
            <a:r>
              <a:rPr lang="en-IN" dirty="0" err="1" smtClean="0"/>
              <a:t>fothergills</a:t>
            </a:r>
            <a:r>
              <a:rPr lang="en-IN" dirty="0" smtClean="0"/>
              <a:t> operation</a:t>
            </a:r>
            <a:endParaRPr lang="en-IN" dirty="0"/>
          </a:p>
        </p:txBody>
      </p:sp>
      <p:sp>
        <p:nvSpPr>
          <p:cNvPr id="4" name="Title 3"/>
          <p:cNvSpPr>
            <a:spLocks noGrp="1"/>
          </p:cNvSpPr>
          <p:nvPr>
            <p:ph type="title"/>
          </p:nvPr>
        </p:nvSpPr>
        <p:spPr/>
        <p:txBody>
          <a:bodyPr/>
          <a:lstStyle/>
          <a:p>
            <a:pPr algn="l"/>
            <a:r>
              <a:rPr lang="en-IN" dirty="0" smtClean="0"/>
              <a:t>Cervical factors</a:t>
            </a:r>
            <a:endParaRPr lang="en-IN" dirty="0"/>
          </a:p>
        </p:txBody>
      </p:sp>
      <p:pic>
        <p:nvPicPr>
          <p:cNvPr id="9218" name="Picture 2"/>
          <p:cNvPicPr>
            <a:picLocks noChangeAspect="1" noChangeArrowheads="1"/>
          </p:cNvPicPr>
          <p:nvPr/>
        </p:nvPicPr>
        <p:blipFill>
          <a:blip r:embed="rId2"/>
          <a:srcRect/>
          <a:stretch>
            <a:fillRect/>
          </a:stretch>
        </p:blipFill>
        <p:spPr bwMode="auto">
          <a:xfrm>
            <a:off x="4495800" y="0"/>
            <a:ext cx="4648200" cy="14478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Uterine factors</a:t>
            </a:r>
            <a:endParaRPr lang="en-IN" dirty="0"/>
          </a:p>
        </p:txBody>
      </p:sp>
      <p:sp>
        <p:nvSpPr>
          <p:cNvPr id="3" name="Content Placeholder 2"/>
          <p:cNvSpPr>
            <a:spLocks noGrp="1"/>
          </p:cNvSpPr>
          <p:nvPr>
            <p:ph idx="1"/>
          </p:nvPr>
        </p:nvSpPr>
        <p:spPr/>
        <p:txBody>
          <a:bodyPr>
            <a:normAutofit lnSpcReduction="10000"/>
          </a:bodyPr>
          <a:lstStyle/>
          <a:p>
            <a:r>
              <a:rPr lang="en-IN" dirty="0" smtClean="0"/>
              <a:t>Congenital abnormalities</a:t>
            </a:r>
          </a:p>
          <a:p>
            <a:r>
              <a:rPr lang="en-IN" dirty="0" err="1" smtClean="0"/>
              <a:t>Submucous</a:t>
            </a:r>
            <a:r>
              <a:rPr lang="en-IN" dirty="0" smtClean="0"/>
              <a:t> </a:t>
            </a:r>
            <a:r>
              <a:rPr lang="en-IN" dirty="0" err="1" smtClean="0"/>
              <a:t>myomas</a:t>
            </a:r>
            <a:endParaRPr lang="en-IN" dirty="0" smtClean="0"/>
          </a:p>
          <a:p>
            <a:r>
              <a:rPr lang="en-IN" dirty="0" err="1" smtClean="0"/>
              <a:t>Cornual</a:t>
            </a:r>
            <a:r>
              <a:rPr lang="en-IN" dirty="0" smtClean="0"/>
              <a:t> fibroid</a:t>
            </a:r>
          </a:p>
          <a:p>
            <a:r>
              <a:rPr lang="en-IN" dirty="0" err="1" smtClean="0"/>
              <a:t>Adenomyosis</a:t>
            </a:r>
            <a:endParaRPr lang="en-IN" dirty="0" smtClean="0"/>
          </a:p>
          <a:p>
            <a:r>
              <a:rPr lang="en-IN" dirty="0" smtClean="0"/>
              <a:t>Endometrial polyps</a:t>
            </a:r>
          </a:p>
          <a:p>
            <a:r>
              <a:rPr lang="en-IN" dirty="0" smtClean="0"/>
              <a:t>Endometrial hyperplasia</a:t>
            </a:r>
          </a:p>
          <a:p>
            <a:r>
              <a:rPr lang="en-IN" dirty="0" smtClean="0"/>
              <a:t>Endometrial tuberculosis (</a:t>
            </a:r>
            <a:r>
              <a:rPr lang="en-IN" dirty="0" err="1" smtClean="0"/>
              <a:t>Asherman’s</a:t>
            </a:r>
            <a:r>
              <a:rPr lang="en-IN" dirty="0" smtClean="0"/>
              <a:t> syndrome)</a:t>
            </a:r>
          </a:p>
        </p:txBody>
      </p:sp>
      <p:pic>
        <p:nvPicPr>
          <p:cNvPr id="10242" name="Picture 2"/>
          <p:cNvPicPr>
            <a:picLocks noChangeAspect="1" noChangeArrowheads="1"/>
          </p:cNvPicPr>
          <p:nvPr/>
        </p:nvPicPr>
        <p:blipFill>
          <a:blip r:embed="rId2"/>
          <a:srcRect/>
          <a:stretch>
            <a:fillRect/>
          </a:stretch>
        </p:blipFill>
        <p:spPr bwMode="auto">
          <a:xfrm>
            <a:off x="5105400" y="0"/>
            <a:ext cx="4038600"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pPr algn="l"/>
            <a:r>
              <a:rPr lang="en-IN" dirty="0" smtClean="0"/>
              <a:t>Tubal factors</a:t>
            </a:r>
            <a:endParaRPr lang="en-IN" dirty="0"/>
          </a:p>
        </p:txBody>
      </p:sp>
      <p:sp>
        <p:nvSpPr>
          <p:cNvPr id="3" name="Content Placeholder 2"/>
          <p:cNvSpPr>
            <a:spLocks noGrp="1"/>
          </p:cNvSpPr>
          <p:nvPr>
            <p:ph idx="1"/>
          </p:nvPr>
        </p:nvSpPr>
        <p:spPr>
          <a:xfrm>
            <a:off x="304800" y="990600"/>
            <a:ext cx="8458200" cy="5486400"/>
          </a:xfrm>
        </p:spPr>
        <p:txBody>
          <a:bodyPr>
            <a:normAutofit fontScale="92500" lnSpcReduction="20000"/>
          </a:bodyPr>
          <a:lstStyle/>
          <a:p>
            <a:r>
              <a:rPr lang="en-IN" dirty="0" smtClean="0"/>
              <a:t>Tubal tuberculosis</a:t>
            </a:r>
          </a:p>
          <a:p>
            <a:r>
              <a:rPr lang="en-IN" dirty="0" smtClean="0"/>
              <a:t>Tubal endometriosis</a:t>
            </a:r>
          </a:p>
          <a:p>
            <a:r>
              <a:rPr lang="en-IN" dirty="0" err="1" smtClean="0"/>
              <a:t>Salpingitis</a:t>
            </a:r>
            <a:r>
              <a:rPr lang="en-IN" dirty="0" smtClean="0"/>
              <a:t> </a:t>
            </a:r>
            <a:r>
              <a:rPr lang="en-IN" dirty="0" err="1" smtClean="0"/>
              <a:t>isthmica</a:t>
            </a:r>
            <a:r>
              <a:rPr lang="en-IN" dirty="0" smtClean="0"/>
              <a:t> </a:t>
            </a:r>
            <a:r>
              <a:rPr lang="en-IN" dirty="0" err="1" smtClean="0"/>
              <a:t>nodosa</a:t>
            </a:r>
            <a:endParaRPr lang="en-IN" dirty="0" smtClean="0"/>
          </a:p>
          <a:p>
            <a:r>
              <a:rPr lang="en-IN" dirty="0" smtClean="0"/>
              <a:t>Tubal polyps</a:t>
            </a:r>
          </a:p>
          <a:p>
            <a:r>
              <a:rPr lang="en-IN" dirty="0" smtClean="0"/>
              <a:t>Tubal spasm</a:t>
            </a:r>
          </a:p>
          <a:p>
            <a:r>
              <a:rPr lang="en-IN" dirty="0" err="1" smtClean="0"/>
              <a:t>Peri</a:t>
            </a:r>
            <a:r>
              <a:rPr lang="en-IN" dirty="0" smtClean="0"/>
              <a:t> tubal adhesions</a:t>
            </a:r>
          </a:p>
          <a:p>
            <a:r>
              <a:rPr lang="en-IN" dirty="0" err="1" smtClean="0"/>
              <a:t>Intratubal</a:t>
            </a:r>
            <a:r>
              <a:rPr lang="en-IN" dirty="0" smtClean="0"/>
              <a:t> mucous debris/ tubal blockage</a:t>
            </a:r>
          </a:p>
          <a:p>
            <a:r>
              <a:rPr lang="en-IN" dirty="0" err="1" smtClean="0"/>
              <a:t>Fimbrial</a:t>
            </a:r>
            <a:r>
              <a:rPr lang="en-IN" dirty="0" smtClean="0"/>
              <a:t> end blockage</a:t>
            </a:r>
          </a:p>
          <a:p>
            <a:r>
              <a:rPr lang="en-IN" dirty="0" smtClean="0"/>
              <a:t>PID - Incidence: 1episode-12%, 2episodes-23%, 3episodes-54%. Chlamydia and gonorrhoea are  common pathogens associated with PID and infertility.</a:t>
            </a:r>
          </a:p>
        </p:txBody>
      </p:sp>
      <p:pic>
        <p:nvPicPr>
          <p:cNvPr id="11266" name="Picture 2"/>
          <p:cNvPicPr>
            <a:picLocks noChangeAspect="1" noChangeArrowheads="1"/>
          </p:cNvPicPr>
          <p:nvPr/>
        </p:nvPicPr>
        <p:blipFill>
          <a:blip r:embed="rId2"/>
          <a:srcRect/>
          <a:stretch>
            <a:fillRect/>
          </a:stretch>
        </p:blipFill>
        <p:spPr bwMode="auto">
          <a:xfrm>
            <a:off x="4267200" y="0"/>
            <a:ext cx="4876800" cy="1905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IN" dirty="0" smtClean="0"/>
              <a:t>            Ovarian factors</a:t>
            </a:r>
            <a:endParaRPr lang="en-IN" dirty="0"/>
          </a:p>
        </p:txBody>
      </p:sp>
      <p:sp>
        <p:nvSpPr>
          <p:cNvPr id="3" name="Content Placeholder 2"/>
          <p:cNvSpPr>
            <a:spLocks noGrp="1"/>
          </p:cNvSpPr>
          <p:nvPr>
            <p:ph idx="1"/>
          </p:nvPr>
        </p:nvSpPr>
        <p:spPr/>
        <p:txBody>
          <a:bodyPr>
            <a:normAutofit lnSpcReduction="10000"/>
          </a:bodyPr>
          <a:lstStyle/>
          <a:p>
            <a:r>
              <a:rPr lang="en-IN" dirty="0" smtClean="0"/>
              <a:t>Decreased ovarian reserve</a:t>
            </a:r>
          </a:p>
          <a:p>
            <a:r>
              <a:rPr lang="en-IN" dirty="0" smtClean="0"/>
              <a:t>PCOS</a:t>
            </a:r>
          </a:p>
          <a:p>
            <a:r>
              <a:rPr lang="en-IN" dirty="0" err="1" smtClean="0"/>
              <a:t>Anovulation</a:t>
            </a:r>
            <a:endParaRPr lang="en-IN" dirty="0" smtClean="0"/>
          </a:p>
          <a:p>
            <a:r>
              <a:rPr lang="en-IN" dirty="0" err="1" smtClean="0"/>
              <a:t>Oligo</a:t>
            </a:r>
            <a:r>
              <a:rPr lang="en-IN" dirty="0" smtClean="0"/>
              <a:t>-ovulation</a:t>
            </a:r>
          </a:p>
          <a:p>
            <a:r>
              <a:rPr lang="en-IN" dirty="0" smtClean="0"/>
              <a:t>LPD (4%)</a:t>
            </a:r>
          </a:p>
          <a:p>
            <a:r>
              <a:rPr lang="en-IN" dirty="0" err="1" smtClean="0"/>
              <a:t>Periovarian</a:t>
            </a:r>
            <a:r>
              <a:rPr lang="en-IN" dirty="0" smtClean="0"/>
              <a:t> adhesions</a:t>
            </a:r>
          </a:p>
          <a:p>
            <a:r>
              <a:rPr lang="en-IN" dirty="0" smtClean="0"/>
              <a:t>Luteinized </a:t>
            </a:r>
            <a:r>
              <a:rPr lang="en-IN" dirty="0" err="1" smtClean="0"/>
              <a:t>unruptured</a:t>
            </a:r>
            <a:r>
              <a:rPr lang="en-IN" dirty="0" smtClean="0"/>
              <a:t> follicular syndrome (9%)</a:t>
            </a:r>
          </a:p>
        </p:txBody>
      </p:sp>
      <p:pic>
        <p:nvPicPr>
          <p:cNvPr id="2051" name="Picture 3"/>
          <p:cNvPicPr>
            <a:picLocks noChangeAspect="1" noChangeArrowheads="1"/>
          </p:cNvPicPr>
          <p:nvPr/>
        </p:nvPicPr>
        <p:blipFill>
          <a:blip r:embed="rId2"/>
          <a:srcRect/>
          <a:stretch>
            <a:fillRect/>
          </a:stretch>
        </p:blipFill>
        <p:spPr bwMode="auto">
          <a:xfrm>
            <a:off x="5543550" y="0"/>
            <a:ext cx="3600450" cy="22860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229600" cy="5059363"/>
          </a:xfrm>
        </p:spPr>
        <p:txBody>
          <a:bodyPr/>
          <a:lstStyle/>
          <a:p>
            <a:pPr>
              <a:buNone/>
            </a:pPr>
            <a:r>
              <a:rPr lang="en-IN" dirty="0" smtClean="0"/>
              <a:t>OVARIAN RESERVE:</a:t>
            </a:r>
          </a:p>
          <a:p>
            <a:r>
              <a:rPr lang="en-IN" dirty="0" smtClean="0"/>
              <a:t>No. of resting or non growing primordial follicles in the ovaries.</a:t>
            </a:r>
          </a:p>
          <a:p>
            <a:pPr>
              <a:buNone/>
            </a:pPr>
            <a:endParaRPr lang="en-IN" dirty="0" smtClean="0"/>
          </a:p>
          <a:p>
            <a:pPr>
              <a:buNone/>
            </a:pPr>
            <a:r>
              <a:rPr lang="en-IN" dirty="0" smtClean="0"/>
              <a:t>DECREASED OVARIAN RESERVE:</a:t>
            </a:r>
          </a:p>
          <a:p>
            <a:r>
              <a:rPr lang="en-IN" dirty="0" smtClean="0"/>
              <a:t>Causes: Advanced maternal age</a:t>
            </a:r>
          </a:p>
          <a:p>
            <a:pPr>
              <a:buNone/>
            </a:pPr>
            <a:r>
              <a:rPr lang="en-IN" dirty="0" smtClean="0"/>
              <a:t>                  Premature ovarian failure</a:t>
            </a:r>
          </a:p>
          <a:p>
            <a:pPr>
              <a:buNone/>
            </a:pPr>
            <a:r>
              <a:rPr lang="en-IN" dirty="0" smtClean="0"/>
              <a:t>                  Resistant ovary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662</TotalTime>
  <Words>1496</Words>
  <Application>Microsoft Office PowerPoint</Application>
  <PresentationFormat>On-screen Show (4:3)</PresentationFormat>
  <Paragraphs>336</Paragraphs>
  <Slides>47</Slides>
  <Notes>5</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FEMALE FACTORS CAUSING INFERTILITY</vt:lpstr>
      <vt:lpstr>Etiology</vt:lpstr>
      <vt:lpstr>Dyspareunia</vt:lpstr>
      <vt:lpstr>Congenital defects in the genital tract</vt:lpstr>
      <vt:lpstr>Cervical factors</vt:lpstr>
      <vt:lpstr>Uterine factors</vt:lpstr>
      <vt:lpstr>Tubal factors</vt:lpstr>
      <vt:lpstr>            Ovarian factors</vt:lpstr>
      <vt:lpstr>Slide 9</vt:lpstr>
      <vt:lpstr>Slide 10</vt:lpstr>
      <vt:lpstr>Pelvic/Peritoneal causes</vt:lpstr>
      <vt:lpstr>Chronic ill health</vt:lpstr>
      <vt:lpstr>Investigations Tests For OVULATION</vt:lpstr>
      <vt:lpstr>Tests  for TUBAL PATENCY</vt:lpstr>
      <vt:lpstr>Insufflation test ( Rubin’s test) </vt:lpstr>
      <vt:lpstr>Slide 16</vt:lpstr>
      <vt:lpstr>HysteroSalpingoGraphy ( HSG )</vt:lpstr>
      <vt:lpstr>Slide 18</vt:lpstr>
      <vt:lpstr>  Method  :  Foley’s catheter or Leech-wilkinson cannula is used for insufflation. With aseptic precaution  DYE is injected by cannula into uterine cavity under vision with Fluoroscopic screen..                         15 ml is adequate The dye flows through the uterus and tubes and spills into the peritoneal cavity &amp; the dye can be visualised.</vt:lpstr>
      <vt:lpstr>Tube patent</vt:lpstr>
      <vt:lpstr>Normal HSG/ Hydrosalpinx</vt:lpstr>
      <vt:lpstr>Slide 22</vt:lpstr>
      <vt:lpstr>  Laproscopic chromopertubation  </vt:lpstr>
      <vt:lpstr>Slide 24</vt:lpstr>
      <vt:lpstr>SonosalpingoGraphy </vt:lpstr>
      <vt:lpstr>Slide 26</vt:lpstr>
      <vt:lpstr>Laparoscopy</vt:lpstr>
      <vt:lpstr> Hysteroscopy</vt:lpstr>
      <vt:lpstr>Transvaginal falloposcopy</vt:lpstr>
      <vt:lpstr>Tests for UTERINE factors</vt:lpstr>
      <vt:lpstr>Other Investigations:</vt:lpstr>
      <vt:lpstr>Treatment </vt:lpstr>
      <vt:lpstr>Slide 33</vt:lpstr>
      <vt:lpstr>Treatment for tubal factors:</vt:lpstr>
      <vt:lpstr>Treatment of uterine factors:</vt:lpstr>
      <vt:lpstr>Treatment of CERVICAL &amp; PERITONEAL factors:</vt:lpstr>
      <vt:lpstr>Slide 37</vt:lpstr>
      <vt:lpstr>IVF</vt:lpstr>
      <vt:lpstr>Slide 39</vt:lpstr>
      <vt:lpstr>ICSI</vt:lpstr>
      <vt:lpstr>Slide 41</vt:lpstr>
      <vt:lpstr>GIFT</vt:lpstr>
      <vt:lpstr>ZIFT</vt:lpstr>
      <vt:lpstr>Preimplantation Genetic Diagnosis PGD</vt:lpstr>
      <vt:lpstr>Embryo cryopreservation</vt:lpstr>
      <vt:lpstr>         Surrogacy</vt:lpstr>
      <vt:lpstr>Slide 47</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FEMALE FACTORS CAUSING INFERTILITY</dc:title>
  <dc:creator>SWAPNIKA DEVIREDDY</dc:creator>
  <cp:lastModifiedBy>Admin</cp:lastModifiedBy>
  <cp:revision>51</cp:revision>
  <dcterms:created xsi:type="dcterms:W3CDTF">2006-08-16T00:00:00Z</dcterms:created>
  <dcterms:modified xsi:type="dcterms:W3CDTF">2019-10-03T12:09:23Z</dcterms:modified>
</cp:coreProperties>
</file>