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67" r:id="rId12"/>
    <p:sldId id="268" r:id="rId13"/>
    <p:sldId id="270" r:id="rId14"/>
    <p:sldId id="269" r:id="rId15"/>
    <p:sldId id="271" r:id="rId16"/>
    <p:sldId id="273" r:id="rId17"/>
    <p:sldId id="272" r:id="rId18"/>
    <p:sldId id="274" r:id="rId19"/>
    <p:sldId id="285" r:id="rId20"/>
    <p:sldId id="286" r:id="rId21"/>
    <p:sldId id="287" r:id="rId22"/>
    <p:sldId id="259" r:id="rId23"/>
    <p:sldId id="260" r:id="rId24"/>
    <p:sldId id="261" r:id="rId25"/>
    <p:sldId id="262" r:id="rId26"/>
    <p:sldId id="263" r:id="rId27"/>
    <p:sldId id="264" r:id="rId28"/>
    <p:sldId id="265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732" y="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3dscience.com/3D_Images/Human_Anatomy/Reproductive/Female/Sagittal_Section/View_1_on_White.ph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685800"/>
            <a:ext cx="7620000" cy="3048000"/>
          </a:xfrm>
        </p:spPr>
        <p:txBody>
          <a:bodyPr>
            <a:normAutofit/>
          </a:bodyPr>
          <a:lstStyle/>
          <a:p>
            <a:r>
              <a:rPr lang="en-IN" sz="3200" dirty="0" err="1" smtClean="0"/>
              <a:t>Vulval</a:t>
            </a:r>
            <a:r>
              <a:rPr lang="en-IN" sz="3200" dirty="0" smtClean="0"/>
              <a:t> Dystrophies</a:t>
            </a:r>
            <a:br>
              <a:rPr lang="en-IN" sz="3200" dirty="0" smtClean="0"/>
            </a:br>
            <a:r>
              <a:rPr lang="en-IN" sz="3200" dirty="0" err="1" smtClean="0"/>
              <a:t>Vulval</a:t>
            </a:r>
            <a:r>
              <a:rPr lang="en-IN" sz="3200" dirty="0" smtClean="0"/>
              <a:t> Cysts</a:t>
            </a:r>
            <a:br>
              <a:rPr lang="en-IN" sz="3200" dirty="0" smtClean="0"/>
            </a:br>
            <a:r>
              <a:rPr lang="en-IN" sz="3200" dirty="0" smtClean="0"/>
              <a:t>Benign </a:t>
            </a:r>
            <a:r>
              <a:rPr lang="en-IN" sz="3200" dirty="0" err="1" smtClean="0"/>
              <a:t>vulval</a:t>
            </a:r>
            <a:r>
              <a:rPr lang="en-IN" sz="3200" dirty="0" smtClean="0"/>
              <a:t> </a:t>
            </a:r>
            <a:r>
              <a:rPr lang="en-IN" sz="3200" dirty="0" err="1" smtClean="0"/>
              <a:t>neoplasms</a:t>
            </a:r>
            <a:r>
              <a:rPr lang="en-IN" sz="3200" dirty="0" smtClean="0"/>
              <a:t/>
            </a:r>
            <a:br>
              <a:rPr lang="en-IN" sz="3200" dirty="0" smtClean="0"/>
            </a:br>
            <a:r>
              <a:rPr lang="en-IN" sz="3200" dirty="0" smtClean="0"/>
              <a:t>Anatomy of the Vagina</a:t>
            </a:r>
            <a:br>
              <a:rPr lang="en-IN" sz="3200" dirty="0" smtClean="0"/>
            </a:br>
            <a:r>
              <a:rPr lang="en-IN" sz="3200" dirty="0" smtClean="0"/>
              <a:t>Biology of the Vagina</a:t>
            </a:r>
            <a:endParaRPr lang="en-IN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943600"/>
            <a:ext cx="6858000" cy="533400"/>
          </a:xfrm>
        </p:spPr>
        <p:txBody>
          <a:bodyPr>
            <a:normAutofit/>
          </a:bodyPr>
          <a:lstStyle/>
          <a:p>
            <a:r>
              <a:rPr lang="en-IN" sz="2800" smtClean="0"/>
              <a:t>                                </a:t>
            </a:r>
            <a:endParaRPr lang="en-IN" sz="2800" dirty="0" smtClean="0"/>
          </a:p>
          <a:p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98080" cy="838200"/>
          </a:xfrm>
        </p:spPr>
        <p:txBody>
          <a:bodyPr/>
          <a:lstStyle/>
          <a:p>
            <a:r>
              <a:rPr lang="en-IN" dirty="0" smtClean="0"/>
              <a:t>Rx: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838200"/>
            <a:ext cx="7467600" cy="5715000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Local application of steroids- oestrogen cream and testosterone propionate.</a:t>
            </a:r>
          </a:p>
          <a:p>
            <a:pPr>
              <a:buNone/>
            </a:pPr>
            <a:r>
              <a:rPr lang="en-IN" dirty="0" smtClean="0"/>
              <a:t>   2% testosterone ointment in white petroleum resolves </a:t>
            </a:r>
            <a:r>
              <a:rPr lang="en-IN" dirty="0" err="1" smtClean="0"/>
              <a:t>pruritus</a:t>
            </a:r>
            <a:r>
              <a:rPr lang="en-IN" dirty="0" smtClean="0"/>
              <a:t> in 6-8wks.</a:t>
            </a:r>
          </a:p>
          <a:p>
            <a:r>
              <a:rPr lang="en-IN" dirty="0" smtClean="0"/>
              <a:t>In young women topical progesterone is preferred. Vitamin A, retinoid analogues have been administrated</a:t>
            </a:r>
          </a:p>
          <a:p>
            <a:r>
              <a:rPr lang="en-IN" dirty="0" smtClean="0"/>
              <a:t>LS is now treated with 0.05% </a:t>
            </a:r>
            <a:r>
              <a:rPr lang="en-IN" dirty="0" err="1" smtClean="0"/>
              <a:t>clobetasol</a:t>
            </a:r>
            <a:r>
              <a:rPr lang="en-IN" dirty="0" smtClean="0"/>
              <a:t> ointment for 8-12wks followed by </a:t>
            </a:r>
            <a:r>
              <a:rPr lang="en-IN" dirty="0" err="1" smtClean="0"/>
              <a:t>trimovate</a:t>
            </a:r>
            <a:r>
              <a:rPr lang="en-IN" dirty="0" smtClean="0"/>
              <a:t> (</a:t>
            </a:r>
            <a:r>
              <a:rPr lang="en-IN" dirty="0" err="1" smtClean="0"/>
              <a:t>clobetasone+nystatin</a:t>
            </a:r>
            <a:r>
              <a:rPr lang="en-IN" dirty="0" smtClean="0"/>
              <a:t>) to maintain symptomatic relief.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Surgery is rarely employed and not curable. Skinning </a:t>
            </a:r>
            <a:r>
              <a:rPr lang="en-IN" dirty="0" err="1" smtClean="0"/>
              <a:t>vulvectomy</a:t>
            </a:r>
            <a:r>
              <a:rPr lang="en-IN" dirty="0" smtClean="0"/>
              <a:t>, </a:t>
            </a:r>
            <a:r>
              <a:rPr lang="en-IN" dirty="0" err="1" smtClean="0"/>
              <a:t>cryo</a:t>
            </a:r>
            <a:r>
              <a:rPr lang="en-IN" dirty="0" smtClean="0"/>
              <a:t> and laser </a:t>
            </a:r>
            <a:r>
              <a:rPr lang="en-IN" dirty="0" err="1" smtClean="0"/>
              <a:t>ablasion</a:t>
            </a:r>
            <a:r>
              <a:rPr lang="en-IN" dirty="0" smtClean="0"/>
              <a:t> have been employed</a:t>
            </a:r>
          </a:p>
          <a:p>
            <a:endParaRPr lang="en-IN" dirty="0"/>
          </a:p>
        </p:txBody>
      </p:sp>
      <p:pic>
        <p:nvPicPr>
          <p:cNvPr id="6" name="Picture 5" descr="treatment-doctor-300x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" cy="1219200"/>
          </a:xfrm>
          <a:prstGeom prst="rect">
            <a:avLst/>
          </a:prstGeom>
        </p:spPr>
      </p:pic>
      <p:pic>
        <p:nvPicPr>
          <p:cNvPr id="7" name="Picture 6" descr="ointment-w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19200"/>
            <a:ext cx="1524000" cy="1390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498080" cy="914400"/>
          </a:xfrm>
        </p:spPr>
        <p:txBody>
          <a:bodyPr/>
          <a:lstStyle/>
          <a:p>
            <a:r>
              <a:rPr lang="en-IN" dirty="0" err="1" smtClean="0"/>
              <a:t>Vulval</a:t>
            </a:r>
            <a:r>
              <a:rPr lang="en-IN" dirty="0" smtClean="0"/>
              <a:t> Cysts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Sebaceous cysts</a:t>
            </a:r>
          </a:p>
          <a:p>
            <a:r>
              <a:rPr lang="en-IN" dirty="0" err="1" smtClean="0"/>
              <a:t>Bartholin’s</a:t>
            </a:r>
            <a:r>
              <a:rPr lang="en-IN" dirty="0" smtClean="0"/>
              <a:t> cysts</a:t>
            </a:r>
          </a:p>
          <a:p>
            <a:r>
              <a:rPr lang="en-IN" dirty="0" smtClean="0"/>
              <a:t>Cyst of the canal of </a:t>
            </a:r>
            <a:r>
              <a:rPr lang="en-IN" dirty="0" err="1" smtClean="0"/>
              <a:t>Nuck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498080" cy="4800600"/>
          </a:xfrm>
        </p:spPr>
        <p:txBody>
          <a:bodyPr/>
          <a:lstStyle/>
          <a:p>
            <a:r>
              <a:rPr lang="en-IN" dirty="0" smtClean="0"/>
              <a:t>Sebaceous cysts :</a:t>
            </a:r>
          </a:p>
          <a:p>
            <a:pPr>
              <a:buNone/>
            </a:pPr>
            <a:r>
              <a:rPr lang="en-IN" dirty="0" smtClean="0"/>
              <a:t>- Commonly seen between the labia </a:t>
            </a:r>
            <a:r>
              <a:rPr lang="en-IN" dirty="0" err="1" smtClean="0"/>
              <a:t>majora</a:t>
            </a:r>
            <a:r>
              <a:rPr lang="en-IN" dirty="0" smtClean="0"/>
              <a:t> and </a:t>
            </a:r>
            <a:r>
              <a:rPr lang="en-IN" dirty="0" err="1" smtClean="0"/>
              <a:t>minora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- Blockage of duct of sebaceous gland</a:t>
            </a:r>
          </a:p>
          <a:p>
            <a:pPr>
              <a:buNone/>
            </a:pPr>
            <a:r>
              <a:rPr lang="en-IN" dirty="0" smtClean="0"/>
              <a:t>- Contains cheesy material</a:t>
            </a:r>
          </a:p>
          <a:p>
            <a:pPr>
              <a:buFontTx/>
              <a:buChar char="-"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  <p:pic>
        <p:nvPicPr>
          <p:cNvPr id="4" name="Picture 3" descr="sebaceous_cist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4038600"/>
            <a:ext cx="43434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457200"/>
            <a:ext cx="7467600" cy="6400800"/>
          </a:xfrm>
        </p:spPr>
        <p:txBody>
          <a:bodyPr>
            <a:normAutofit fontScale="92500" lnSpcReduction="20000"/>
          </a:bodyPr>
          <a:lstStyle/>
          <a:p>
            <a:r>
              <a:rPr lang="en-IN" dirty="0" err="1" smtClean="0"/>
              <a:t>Bartholin’s</a:t>
            </a:r>
            <a:r>
              <a:rPr lang="en-IN" dirty="0" smtClean="0"/>
              <a:t> cyst :</a:t>
            </a:r>
          </a:p>
          <a:p>
            <a:pPr>
              <a:buFontTx/>
              <a:buChar char="-"/>
            </a:pPr>
            <a:endParaRPr lang="en-IN" dirty="0" smtClean="0"/>
          </a:p>
          <a:p>
            <a:pPr>
              <a:buFontTx/>
              <a:buChar char="-"/>
            </a:pPr>
            <a:endParaRPr lang="en-IN" dirty="0" smtClean="0"/>
          </a:p>
          <a:p>
            <a:pPr>
              <a:buFontTx/>
              <a:buChar char="-"/>
            </a:pPr>
            <a:r>
              <a:rPr lang="en-IN" dirty="0" smtClean="0"/>
              <a:t>Commonly seen on the</a:t>
            </a:r>
          </a:p>
          <a:p>
            <a:pPr>
              <a:buNone/>
            </a:pPr>
            <a:r>
              <a:rPr lang="en-IN" dirty="0" smtClean="0"/>
              <a:t>   inner side of the junction of </a:t>
            </a:r>
          </a:p>
          <a:p>
            <a:pPr>
              <a:buNone/>
            </a:pPr>
            <a:r>
              <a:rPr lang="en-IN" dirty="0" smtClean="0"/>
              <a:t>   ant2/3</a:t>
            </a:r>
            <a:r>
              <a:rPr lang="en-IN" baseline="30000" dirty="0" smtClean="0"/>
              <a:t>rd</a:t>
            </a:r>
            <a:r>
              <a:rPr lang="en-IN" dirty="0" smtClean="0"/>
              <a:t> with the post1/3</a:t>
            </a:r>
            <a:r>
              <a:rPr lang="en-IN" baseline="30000" dirty="0" smtClean="0"/>
              <a:t>rd</a:t>
            </a:r>
            <a:r>
              <a:rPr lang="en-IN" dirty="0" smtClean="0"/>
              <a:t> </a:t>
            </a:r>
          </a:p>
          <a:p>
            <a:pPr>
              <a:buNone/>
            </a:pPr>
            <a:r>
              <a:rPr lang="en-IN" dirty="0" smtClean="0"/>
              <a:t>   of the labia </a:t>
            </a:r>
            <a:r>
              <a:rPr lang="en-IN" dirty="0" err="1" smtClean="0"/>
              <a:t>majus</a:t>
            </a:r>
            <a:r>
              <a:rPr lang="en-IN" dirty="0" smtClean="0"/>
              <a:t>.</a:t>
            </a:r>
          </a:p>
          <a:p>
            <a:pPr>
              <a:buFontTx/>
              <a:buChar char="-"/>
            </a:pPr>
            <a:r>
              <a:rPr lang="en-IN" dirty="0" smtClean="0"/>
              <a:t>Formed when the duct is blocked either by inflammation or by </a:t>
            </a:r>
            <a:r>
              <a:rPr lang="en-IN" dirty="0" err="1" smtClean="0"/>
              <a:t>inspissated</a:t>
            </a:r>
            <a:r>
              <a:rPr lang="en-IN" dirty="0" smtClean="0"/>
              <a:t> secretion.</a:t>
            </a:r>
          </a:p>
          <a:p>
            <a:pPr>
              <a:buFontTx/>
              <a:buChar char="-"/>
            </a:pPr>
            <a:r>
              <a:rPr lang="en-IN" dirty="0" smtClean="0"/>
              <a:t>Small cyst-asymptomatic</a:t>
            </a:r>
          </a:p>
          <a:p>
            <a:pPr>
              <a:buFontTx/>
              <a:buChar char="-"/>
            </a:pPr>
            <a:r>
              <a:rPr lang="en-IN" dirty="0" smtClean="0"/>
              <a:t>Large cyst-bulges across the vaginal </a:t>
            </a:r>
            <a:r>
              <a:rPr lang="en-IN" dirty="0" err="1" smtClean="0"/>
              <a:t>introitus</a:t>
            </a:r>
            <a:r>
              <a:rPr lang="en-IN" dirty="0" smtClean="0"/>
              <a:t> and causes </a:t>
            </a:r>
            <a:r>
              <a:rPr lang="en-IN" dirty="0" err="1" smtClean="0"/>
              <a:t>dyspareunia</a:t>
            </a:r>
            <a:r>
              <a:rPr lang="en-IN" dirty="0" smtClean="0"/>
              <a:t>, discomfort and may get infected.</a:t>
            </a:r>
          </a:p>
          <a:p>
            <a:pPr>
              <a:buNone/>
            </a:pPr>
            <a:r>
              <a:rPr lang="en-IN" dirty="0" smtClean="0"/>
              <a:t> </a:t>
            </a:r>
            <a:endParaRPr lang="en-IN" dirty="0"/>
          </a:p>
        </p:txBody>
      </p:sp>
      <p:pic>
        <p:nvPicPr>
          <p:cNvPr id="4" name="Picture 3" descr="n555113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28600"/>
            <a:ext cx="32004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7498080" cy="4191000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IN" dirty="0" smtClean="0"/>
              <a:t>Excision/ </a:t>
            </a:r>
            <a:r>
              <a:rPr lang="en-IN" dirty="0" err="1" smtClean="0"/>
              <a:t>Marsupialization</a:t>
            </a:r>
            <a:r>
              <a:rPr lang="en-IN" dirty="0" smtClean="0"/>
              <a:t> :</a:t>
            </a:r>
          </a:p>
          <a:p>
            <a:pPr>
              <a:buNone/>
            </a:pPr>
            <a:r>
              <a:rPr lang="en-IN" dirty="0" smtClean="0"/>
              <a:t> Incision runs along the long axis of labia </a:t>
            </a:r>
            <a:r>
              <a:rPr lang="en-IN" dirty="0" err="1" smtClean="0"/>
              <a:t>majora</a:t>
            </a:r>
            <a:r>
              <a:rPr lang="en-IN" dirty="0" smtClean="0"/>
              <a:t>, away from the </a:t>
            </a:r>
            <a:r>
              <a:rPr lang="en-IN" dirty="0" err="1" smtClean="0"/>
              <a:t>introitus</a:t>
            </a:r>
            <a:r>
              <a:rPr lang="en-IN" dirty="0" smtClean="0"/>
              <a:t> to avoid a painful scar and </a:t>
            </a:r>
            <a:r>
              <a:rPr lang="en-IN" dirty="0" err="1" smtClean="0"/>
              <a:t>dyspareunia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The cavity is scraped, </a:t>
            </a:r>
            <a:r>
              <a:rPr lang="en-IN" dirty="0" err="1" smtClean="0"/>
              <a:t>hemostasis</a:t>
            </a:r>
            <a:r>
              <a:rPr lang="en-IN" dirty="0" smtClean="0"/>
              <a:t> secured and the edge sutured to the skin.</a:t>
            </a:r>
          </a:p>
          <a:p>
            <a:pPr>
              <a:buNone/>
            </a:pPr>
            <a:r>
              <a:rPr lang="en-IN" dirty="0" smtClean="0"/>
              <a:t>The cavity shrinks and heals by granulation tissue</a:t>
            </a:r>
            <a:endParaRPr lang="en-IN" dirty="0"/>
          </a:p>
        </p:txBody>
      </p:sp>
      <p:pic>
        <p:nvPicPr>
          <p:cNvPr id="4" name="Picture 3" descr="006f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3657600"/>
            <a:ext cx="51816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7498080" cy="4800600"/>
          </a:xfrm>
        </p:spPr>
        <p:txBody>
          <a:bodyPr/>
          <a:lstStyle/>
          <a:p>
            <a:r>
              <a:rPr lang="en-IN" dirty="0" smtClean="0"/>
              <a:t>Cyst of the canal of </a:t>
            </a:r>
            <a:r>
              <a:rPr lang="en-IN" dirty="0" err="1" smtClean="0"/>
              <a:t>Nuck</a:t>
            </a:r>
            <a:r>
              <a:rPr lang="en-IN" dirty="0" smtClean="0"/>
              <a:t> :</a:t>
            </a:r>
          </a:p>
          <a:p>
            <a:pPr>
              <a:buNone/>
            </a:pPr>
            <a:r>
              <a:rPr lang="en-IN" dirty="0" smtClean="0"/>
              <a:t>It is a remnant of the </a:t>
            </a:r>
            <a:r>
              <a:rPr lang="en-IN" dirty="0" err="1" smtClean="0"/>
              <a:t>processus</a:t>
            </a:r>
            <a:r>
              <a:rPr lang="en-IN" dirty="0" smtClean="0"/>
              <a:t> </a:t>
            </a:r>
            <a:r>
              <a:rPr lang="en-IN" dirty="0" err="1" smtClean="0"/>
              <a:t>vaginalis</a:t>
            </a:r>
            <a:r>
              <a:rPr lang="en-IN" dirty="0" smtClean="0"/>
              <a:t> beneath the anterior part of the labia </a:t>
            </a:r>
            <a:r>
              <a:rPr lang="en-IN" dirty="0" err="1" smtClean="0"/>
              <a:t>minora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In rare cases, it may give rise to a cyst or a </a:t>
            </a:r>
            <a:r>
              <a:rPr lang="en-IN" dirty="0" err="1" smtClean="0"/>
              <a:t>hydrocele</a:t>
            </a:r>
            <a:r>
              <a:rPr lang="en-IN" dirty="0" smtClean="0"/>
              <a:t> in women</a:t>
            </a:r>
            <a:endParaRPr lang="en-IN" dirty="0"/>
          </a:p>
        </p:txBody>
      </p:sp>
      <p:pic>
        <p:nvPicPr>
          <p:cNvPr id="4" name="Picture 3" descr="image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3200400"/>
            <a:ext cx="54102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98080" cy="914400"/>
          </a:xfrm>
        </p:spPr>
        <p:txBody>
          <a:bodyPr/>
          <a:lstStyle/>
          <a:p>
            <a:r>
              <a:rPr lang="en-IN" dirty="0" smtClean="0"/>
              <a:t>Benign </a:t>
            </a:r>
            <a:r>
              <a:rPr lang="en-IN" dirty="0" err="1" smtClean="0"/>
              <a:t>vulval</a:t>
            </a:r>
            <a:r>
              <a:rPr lang="en-IN" dirty="0" smtClean="0"/>
              <a:t> </a:t>
            </a:r>
            <a:r>
              <a:rPr lang="en-IN" dirty="0" err="1" smtClean="0"/>
              <a:t>neoplasms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14400"/>
            <a:ext cx="7696200" cy="5791200"/>
          </a:xfrm>
        </p:spPr>
        <p:txBody>
          <a:bodyPr>
            <a:normAutofit fontScale="92500" lnSpcReduction="20000"/>
          </a:bodyPr>
          <a:lstStyle/>
          <a:p>
            <a:r>
              <a:rPr lang="en-IN" dirty="0" err="1" smtClean="0"/>
              <a:t>Lipoma</a:t>
            </a:r>
            <a:r>
              <a:rPr lang="en-IN" dirty="0" smtClean="0"/>
              <a:t>, </a:t>
            </a:r>
            <a:r>
              <a:rPr lang="en-IN" dirty="0" err="1" smtClean="0"/>
              <a:t>Fibroma</a:t>
            </a:r>
            <a:r>
              <a:rPr lang="en-IN" dirty="0" smtClean="0"/>
              <a:t>, </a:t>
            </a:r>
            <a:r>
              <a:rPr lang="en-IN" dirty="0" err="1" smtClean="0"/>
              <a:t>Neurofibroma</a:t>
            </a:r>
            <a:r>
              <a:rPr lang="en-IN" dirty="0" smtClean="0"/>
              <a:t>:</a:t>
            </a:r>
          </a:p>
          <a:p>
            <a:pPr>
              <a:buNone/>
            </a:pPr>
            <a:r>
              <a:rPr lang="en-IN" dirty="0" smtClean="0"/>
              <a:t>Rare </a:t>
            </a:r>
            <a:r>
              <a:rPr lang="en-IN" dirty="0" err="1" smtClean="0"/>
              <a:t>pedunculated</a:t>
            </a:r>
            <a:r>
              <a:rPr lang="en-IN" dirty="0" smtClean="0"/>
              <a:t> benign growths.</a:t>
            </a:r>
          </a:p>
          <a:p>
            <a:pPr>
              <a:buNone/>
            </a:pPr>
            <a:r>
              <a:rPr lang="en-IN" dirty="0" smtClean="0"/>
              <a:t>Needs excision.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err="1" smtClean="0"/>
              <a:t>Hidradenoma</a:t>
            </a:r>
            <a:r>
              <a:rPr lang="en-IN" dirty="0" smtClean="0"/>
              <a:t> :</a:t>
            </a:r>
          </a:p>
          <a:p>
            <a:pPr>
              <a:buNone/>
            </a:pPr>
            <a:r>
              <a:rPr lang="en-IN" dirty="0" err="1" smtClean="0"/>
              <a:t>Tumors</a:t>
            </a:r>
            <a:r>
              <a:rPr lang="en-IN" dirty="0" smtClean="0"/>
              <a:t> of </a:t>
            </a:r>
            <a:r>
              <a:rPr lang="en-IN" dirty="0" err="1" smtClean="0"/>
              <a:t>apocrine</a:t>
            </a:r>
            <a:r>
              <a:rPr lang="en-IN" dirty="0" smtClean="0"/>
              <a:t> sweat glands, occur on medial aspect of labia </a:t>
            </a:r>
            <a:r>
              <a:rPr lang="en-IN" dirty="0" err="1" smtClean="0"/>
              <a:t>majora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Usually less than 1cm in diameter, firm and freely movable. Ulceration and pain may develop if the lesion connects with epithelial surface.</a:t>
            </a:r>
          </a:p>
          <a:p>
            <a:pPr>
              <a:buNone/>
            </a:pPr>
            <a:r>
              <a:rPr lang="en-IN" dirty="0" smtClean="0"/>
              <a:t>Rarely it may undergo malignant change and requires excision.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7315200" cy="55626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Pigmented </a:t>
            </a:r>
            <a:r>
              <a:rPr lang="en-IN" dirty="0" err="1" smtClean="0"/>
              <a:t>vulvar</a:t>
            </a:r>
            <a:r>
              <a:rPr lang="en-IN" dirty="0" smtClean="0"/>
              <a:t> </a:t>
            </a:r>
            <a:r>
              <a:rPr lang="en-IN" dirty="0" err="1" smtClean="0"/>
              <a:t>tumors</a:t>
            </a:r>
            <a:r>
              <a:rPr lang="en-IN" dirty="0" smtClean="0"/>
              <a:t> :</a:t>
            </a:r>
          </a:p>
          <a:p>
            <a:pPr>
              <a:buNone/>
            </a:pPr>
            <a:r>
              <a:rPr lang="en-IN" dirty="0" smtClean="0"/>
              <a:t>Classified as </a:t>
            </a:r>
            <a:r>
              <a:rPr lang="en-IN" dirty="0" err="1" smtClean="0"/>
              <a:t>lentigo</a:t>
            </a:r>
            <a:r>
              <a:rPr lang="en-IN" dirty="0" smtClean="0"/>
              <a:t>, </a:t>
            </a:r>
            <a:r>
              <a:rPr lang="en-IN" dirty="0" err="1" smtClean="0"/>
              <a:t>vulvar</a:t>
            </a:r>
            <a:r>
              <a:rPr lang="en-IN" dirty="0" smtClean="0"/>
              <a:t> </a:t>
            </a:r>
            <a:r>
              <a:rPr lang="en-IN" dirty="0" err="1" smtClean="0"/>
              <a:t>melanosis</a:t>
            </a:r>
            <a:r>
              <a:rPr lang="en-IN" dirty="0" smtClean="0"/>
              <a:t> and </a:t>
            </a:r>
            <a:r>
              <a:rPr lang="en-IN" dirty="0" err="1" smtClean="0"/>
              <a:t>naevi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IN" dirty="0" smtClean="0"/>
              <a:t>A growing mole may develop into melanoma. It should be excised and subjected to histology.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Endometriosis :</a:t>
            </a:r>
          </a:p>
          <a:p>
            <a:pPr>
              <a:buNone/>
            </a:pPr>
            <a:r>
              <a:rPr lang="en-IN" dirty="0" smtClean="0"/>
              <a:t>Purplish swelling seen over the labia </a:t>
            </a:r>
            <a:r>
              <a:rPr lang="en-IN" dirty="0" err="1" smtClean="0"/>
              <a:t>majora</a:t>
            </a:r>
            <a:r>
              <a:rPr lang="en-IN" dirty="0" smtClean="0"/>
              <a:t> or episiotomy scar over the perineum.</a:t>
            </a:r>
          </a:p>
          <a:p>
            <a:pPr>
              <a:buNone/>
            </a:pPr>
            <a:r>
              <a:rPr lang="en-IN" dirty="0" smtClean="0"/>
              <a:t>Grows during menstruation, becomes </a:t>
            </a:r>
            <a:r>
              <a:rPr lang="en-IN" dirty="0" err="1" smtClean="0"/>
              <a:t>painfull</a:t>
            </a:r>
            <a:r>
              <a:rPr lang="en-IN" dirty="0" smtClean="0"/>
              <a:t>. But recedes in between menstruation.</a:t>
            </a:r>
          </a:p>
          <a:p>
            <a:pPr>
              <a:buNone/>
            </a:pPr>
            <a:r>
              <a:rPr lang="en-IN" dirty="0" smtClean="0"/>
              <a:t>Requires excision</a:t>
            </a:r>
          </a:p>
        </p:txBody>
      </p:sp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200"/>
            <a:ext cx="13716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498080" cy="4800600"/>
          </a:xfrm>
        </p:spPr>
        <p:txBody>
          <a:bodyPr/>
          <a:lstStyle/>
          <a:p>
            <a:r>
              <a:rPr lang="en-IN" dirty="0" smtClean="0"/>
              <a:t>Elephantiasis vulva :</a:t>
            </a:r>
          </a:p>
          <a:p>
            <a:pPr>
              <a:buNone/>
            </a:pPr>
            <a:r>
              <a:rPr lang="en-IN" dirty="0" smtClean="0"/>
              <a:t>Caused by </a:t>
            </a:r>
            <a:r>
              <a:rPr lang="en-IN" dirty="0" err="1" smtClean="0"/>
              <a:t>W.bancrofti</a:t>
            </a:r>
            <a:r>
              <a:rPr lang="en-IN" dirty="0" smtClean="0"/>
              <a:t>, </a:t>
            </a:r>
            <a:r>
              <a:rPr lang="en-IN" dirty="0" err="1" smtClean="0"/>
              <a:t>filariasis</a:t>
            </a:r>
            <a:r>
              <a:rPr lang="en-IN" dirty="0" smtClean="0"/>
              <a:t> disease of the tropic.</a:t>
            </a:r>
          </a:p>
          <a:p>
            <a:pPr>
              <a:buNone/>
            </a:pPr>
            <a:r>
              <a:rPr lang="en-IN" dirty="0" smtClean="0"/>
              <a:t>Causes elephantiasis vulva and inguinal lymphadenitis</a:t>
            </a:r>
          </a:p>
          <a:p>
            <a:pPr>
              <a:buNone/>
            </a:pPr>
            <a:r>
              <a:rPr lang="en-IN" dirty="0" smtClean="0"/>
              <a:t>If DEC fails to cure the condition, surgical excision is needed</a:t>
            </a:r>
            <a:endParaRPr lang="en-IN" dirty="0"/>
          </a:p>
        </p:txBody>
      </p:sp>
      <p:pic>
        <p:nvPicPr>
          <p:cNvPr id="4" name="Picture 3" descr="k1580614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3810000"/>
            <a:ext cx="4038600" cy="26812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IN" sz="4400" dirty="0" smtClean="0"/>
              <a:t>          Anatomy of the Vagina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4676804" cy="4929222"/>
          </a:xfrm>
        </p:spPr>
        <p:txBody>
          <a:bodyPr/>
          <a:lstStyle/>
          <a:p>
            <a:pPr>
              <a:buNone/>
            </a:pPr>
            <a:endParaRPr lang="en-IN" sz="2800" dirty="0" smtClean="0"/>
          </a:p>
          <a:p>
            <a:pPr>
              <a:buNone/>
            </a:pPr>
            <a:r>
              <a:rPr lang="en-IN" sz="2800" dirty="0" smtClean="0"/>
              <a:t>The vagina is a </a:t>
            </a:r>
            <a:r>
              <a:rPr lang="en-IN" sz="2800" dirty="0" err="1" smtClean="0"/>
              <a:t>fibromuscular</a:t>
            </a:r>
            <a:r>
              <a:rPr lang="en-IN" sz="2800" dirty="0" smtClean="0"/>
              <a:t> </a:t>
            </a:r>
          </a:p>
          <a:p>
            <a:pPr>
              <a:buNone/>
            </a:pPr>
            <a:r>
              <a:rPr lang="en-IN" sz="2800" dirty="0" smtClean="0"/>
              <a:t>    passage that connects the </a:t>
            </a:r>
          </a:p>
          <a:p>
            <a:pPr>
              <a:buNone/>
            </a:pPr>
            <a:r>
              <a:rPr lang="en-IN" sz="2800" dirty="0" smtClean="0"/>
              <a:t>    uterus to the </a:t>
            </a:r>
            <a:r>
              <a:rPr lang="en-IN" sz="2800" dirty="0" err="1" smtClean="0"/>
              <a:t>introitus</a:t>
            </a:r>
            <a:r>
              <a:rPr lang="en-IN" sz="2800" dirty="0" smtClean="0"/>
              <a:t>.</a:t>
            </a:r>
          </a:p>
          <a:p>
            <a:r>
              <a:rPr lang="en-IN" sz="2800" dirty="0" smtClean="0"/>
              <a:t>Synonym-</a:t>
            </a:r>
            <a:r>
              <a:rPr lang="en-IN" sz="2800" dirty="0" err="1" smtClean="0"/>
              <a:t>Kolpos</a:t>
            </a:r>
            <a:endParaRPr lang="en-IN" sz="2800" dirty="0" smtClean="0"/>
          </a:p>
          <a:p>
            <a:r>
              <a:rPr lang="en-IN" sz="2800" dirty="0" smtClean="0"/>
              <a:t>Situation-behind the bladder</a:t>
            </a:r>
          </a:p>
          <a:p>
            <a:pPr>
              <a:buNone/>
            </a:pPr>
            <a:r>
              <a:rPr lang="en-IN" sz="2800" dirty="0" smtClean="0"/>
              <a:t>     and urethra, and </a:t>
            </a:r>
            <a:r>
              <a:rPr lang="en-IN" sz="2800" dirty="0" err="1" smtClean="0"/>
              <a:t>infront</a:t>
            </a:r>
            <a:r>
              <a:rPr lang="en-IN" sz="2800" dirty="0" smtClean="0"/>
              <a:t> of</a:t>
            </a:r>
          </a:p>
          <a:p>
            <a:pPr>
              <a:buNone/>
            </a:pPr>
            <a:r>
              <a:rPr lang="en-IN" sz="2800" dirty="0" smtClean="0"/>
              <a:t>     rectum and anal canal.</a:t>
            </a:r>
          </a:p>
          <a:p>
            <a:pPr>
              <a:buNone/>
            </a:pPr>
            <a:endParaRPr lang="en-IN" sz="2400" dirty="0" smtClean="0"/>
          </a:p>
          <a:p>
            <a:endParaRPr lang="en-IN" sz="2400" dirty="0"/>
          </a:p>
        </p:txBody>
      </p:sp>
      <p:pic>
        <p:nvPicPr>
          <p:cNvPr id="5" name="Picture 5" descr="Sagittal View I on White of the Female Reproductive Syste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381" r="16269" b="7463"/>
          <a:stretch>
            <a:fillRect/>
          </a:stretch>
        </p:blipFill>
        <p:spPr bwMode="auto">
          <a:xfrm>
            <a:off x="5399088" y="1600200"/>
            <a:ext cx="374491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9762"/>
          </a:xfrm>
        </p:spPr>
        <p:txBody>
          <a:bodyPr>
            <a:normAutofit fontScale="90000"/>
          </a:bodyPr>
          <a:lstStyle/>
          <a:p>
            <a:r>
              <a:rPr lang="en-IN" dirty="0" err="1" smtClean="0"/>
              <a:t>Vulval</a:t>
            </a:r>
            <a:r>
              <a:rPr lang="en-IN" dirty="0" smtClean="0"/>
              <a:t> dystrophies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7498080" cy="52578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Non </a:t>
            </a:r>
            <a:r>
              <a:rPr lang="en-IN" dirty="0" err="1" smtClean="0"/>
              <a:t>neoplastic</a:t>
            </a:r>
            <a:r>
              <a:rPr lang="en-IN" dirty="0" smtClean="0"/>
              <a:t> epithelial disorders</a:t>
            </a:r>
          </a:p>
          <a:p>
            <a:r>
              <a:rPr lang="en-IN" dirty="0" smtClean="0"/>
              <a:t>Represent a spectrum of </a:t>
            </a:r>
            <a:r>
              <a:rPr lang="en-IN" dirty="0" err="1" smtClean="0"/>
              <a:t>atropic</a:t>
            </a:r>
            <a:r>
              <a:rPr lang="en-IN" dirty="0" smtClean="0"/>
              <a:t> and hypertrophic lesions caused by a variety of stimuli resulting in circumscribed or diffuse white lesions.</a:t>
            </a:r>
          </a:p>
          <a:p>
            <a:r>
              <a:rPr lang="en-IN" dirty="0" smtClean="0"/>
              <a:t>Causes :</a:t>
            </a:r>
          </a:p>
          <a:p>
            <a:pPr>
              <a:buNone/>
            </a:pPr>
            <a:r>
              <a:rPr lang="en-IN" dirty="0" smtClean="0"/>
              <a:t>Trauma, excessive </a:t>
            </a:r>
            <a:r>
              <a:rPr lang="en-IN" dirty="0" err="1" smtClean="0"/>
              <a:t>straching</a:t>
            </a:r>
            <a:r>
              <a:rPr lang="en-IN" dirty="0" smtClean="0"/>
              <a:t>, allergy</a:t>
            </a:r>
          </a:p>
          <a:p>
            <a:pPr>
              <a:buNone/>
            </a:pPr>
            <a:r>
              <a:rPr lang="en-IN" dirty="0" smtClean="0"/>
              <a:t>Folic acid, B12 deficiency, </a:t>
            </a:r>
            <a:r>
              <a:rPr lang="en-IN" dirty="0" err="1" smtClean="0"/>
              <a:t>achlorhydria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Chronic infection</a:t>
            </a:r>
          </a:p>
          <a:p>
            <a:pPr>
              <a:buNone/>
            </a:pPr>
            <a:r>
              <a:rPr lang="en-IN" dirty="0" smtClean="0"/>
              <a:t>Metabolic disorders-diabetes, thyroid</a:t>
            </a:r>
          </a:p>
          <a:p>
            <a:pPr>
              <a:buNone/>
            </a:pPr>
            <a:r>
              <a:rPr lang="en-IN" dirty="0" err="1" smtClean="0"/>
              <a:t>Immunosuppresion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Autoimmune disease-SLE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0"/>
            <a:ext cx="8229600" cy="6858000"/>
          </a:xfrm>
        </p:spPr>
        <p:txBody>
          <a:bodyPr/>
          <a:lstStyle/>
          <a:p>
            <a:r>
              <a:rPr lang="en-IN" b="1" dirty="0" smtClean="0"/>
              <a:t>Direction: </a:t>
            </a:r>
          </a:p>
          <a:p>
            <a:pPr>
              <a:buNone/>
            </a:pPr>
            <a:r>
              <a:rPr lang="en-IN" dirty="0" smtClean="0"/>
              <a:t>  - </a:t>
            </a:r>
            <a:r>
              <a:rPr lang="en-IN" sz="2800" dirty="0" smtClean="0"/>
              <a:t>In erect posture-the vagina is directed </a:t>
            </a:r>
            <a:r>
              <a:rPr lang="en-IN" sz="2800" dirty="0" err="1" smtClean="0"/>
              <a:t>upwards,backwards</a:t>
            </a:r>
            <a:r>
              <a:rPr lang="en-IN" sz="2800" dirty="0" smtClean="0"/>
              <a:t> with a forward convexity, making an angle of about 45degrees with uterus.</a:t>
            </a:r>
          </a:p>
          <a:p>
            <a:pPr>
              <a:buNone/>
            </a:pPr>
            <a:r>
              <a:rPr lang="en-IN" sz="2800" dirty="0" smtClean="0"/>
              <a:t>  - In supine position it makes an angle of 75degrees with the horizontal plane</a:t>
            </a:r>
          </a:p>
          <a:p>
            <a:pPr>
              <a:buNone/>
            </a:pPr>
            <a:r>
              <a:rPr lang="en-IN" sz="2800" dirty="0" smtClean="0"/>
              <a:t>  - These angulations vary with the </a:t>
            </a:r>
            <a:r>
              <a:rPr lang="en-IN" sz="2800" dirty="0" err="1" smtClean="0"/>
              <a:t>conditon</a:t>
            </a:r>
            <a:r>
              <a:rPr lang="en-IN" sz="2800" dirty="0" smtClean="0"/>
              <a:t> of bladder and rectum</a:t>
            </a:r>
          </a:p>
          <a:p>
            <a:pPr>
              <a:buNone/>
            </a:pPr>
            <a:endParaRPr lang="en-IN" sz="2800" dirty="0" smtClean="0"/>
          </a:p>
          <a:p>
            <a:pPr eaLnBrk="1" hangingPunct="1">
              <a:lnSpc>
                <a:spcPct val="110000"/>
              </a:lnSpc>
            </a:pPr>
            <a:r>
              <a:rPr lang="en-GB" b="1" dirty="0" smtClean="0">
                <a:cs typeface="Arial" charset="0"/>
              </a:rPr>
              <a:t>Length:  </a:t>
            </a:r>
          </a:p>
          <a:p>
            <a:pPr lvl="1" eaLnBrk="1" hangingPunct="1">
              <a:lnSpc>
                <a:spcPct val="110000"/>
              </a:lnSpc>
            </a:pPr>
            <a:r>
              <a:rPr lang="en-GB" dirty="0" smtClean="0">
                <a:cs typeface="Arial" charset="0"/>
              </a:rPr>
              <a:t>anterior wall is 8-9 cm </a:t>
            </a:r>
          </a:p>
          <a:p>
            <a:pPr lvl="1" eaLnBrk="1" hangingPunct="1">
              <a:lnSpc>
                <a:spcPct val="110000"/>
              </a:lnSpc>
            </a:pPr>
            <a:r>
              <a:rPr lang="en-GB" dirty="0" smtClean="0">
                <a:cs typeface="Arial" charset="0"/>
              </a:rPr>
              <a:t>posterior wall is 10 -11 cm </a:t>
            </a:r>
            <a:endParaRPr lang="en-GB" b="1" dirty="0" smtClean="0">
              <a:cs typeface="Arial" charset="0"/>
            </a:endParaRPr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57166"/>
            <a:ext cx="8839200" cy="60198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IN" sz="2800" dirty="0" smtClean="0"/>
              <a:t>The diameter of vagina gradually increases from below upwards. The lower end (</a:t>
            </a:r>
            <a:r>
              <a:rPr lang="en-IN" sz="2800" dirty="0" err="1" smtClean="0"/>
              <a:t>introitus</a:t>
            </a:r>
            <a:r>
              <a:rPr lang="en-IN" sz="2800" dirty="0" smtClean="0"/>
              <a:t> </a:t>
            </a:r>
            <a:r>
              <a:rPr lang="en-IN" sz="2800" dirty="0" err="1" smtClean="0"/>
              <a:t>vaginae</a:t>
            </a:r>
            <a:r>
              <a:rPr lang="en-IN" sz="2800" dirty="0" smtClean="0"/>
              <a:t>) is about 2.5cm, and the upper end (vault) is roughly 5cm.</a:t>
            </a:r>
          </a:p>
          <a:p>
            <a:pPr>
              <a:buFontTx/>
              <a:buChar char="-"/>
            </a:pPr>
            <a:endParaRPr lang="en-IN" sz="2800" dirty="0" smtClean="0"/>
          </a:p>
          <a:p>
            <a:pPr>
              <a:buFontTx/>
              <a:buChar char="-"/>
            </a:pPr>
            <a:endParaRPr lang="en-IN" sz="2800" dirty="0" smtClean="0"/>
          </a:p>
          <a:p>
            <a:pPr>
              <a:buFontTx/>
              <a:buChar char="-"/>
            </a:pPr>
            <a:r>
              <a:rPr lang="en-IN" sz="2800" dirty="0" smtClean="0"/>
              <a:t>In the anterior vaginal wall 3 </a:t>
            </a:r>
            <a:r>
              <a:rPr lang="en-IN" sz="2800" dirty="0" err="1" smtClean="0"/>
              <a:t>sulci</a:t>
            </a:r>
            <a:r>
              <a:rPr lang="en-IN" sz="2800" dirty="0" smtClean="0"/>
              <a:t> can be distinguished.</a:t>
            </a:r>
          </a:p>
          <a:p>
            <a:pPr marL="596646" indent="-514350">
              <a:buFont typeface="+mj-lt"/>
              <a:buAutoNum type="arabicPeriod"/>
            </a:pPr>
            <a:r>
              <a:rPr lang="en-IN" sz="2800" dirty="0" err="1" smtClean="0"/>
              <a:t>Submeatal</a:t>
            </a:r>
            <a:r>
              <a:rPr lang="en-IN" sz="2800" dirty="0" smtClean="0"/>
              <a:t> </a:t>
            </a:r>
            <a:r>
              <a:rPr lang="en-IN" sz="2800" dirty="0" err="1" smtClean="0"/>
              <a:t>sulcus</a:t>
            </a:r>
            <a:r>
              <a:rPr lang="en-IN" sz="2800" dirty="0" smtClean="0"/>
              <a:t>- immediately above the </a:t>
            </a:r>
            <a:r>
              <a:rPr lang="en-IN" sz="2800" dirty="0" err="1" smtClean="0"/>
              <a:t>meatus</a:t>
            </a:r>
            <a:endParaRPr lang="en-IN" sz="2800" dirty="0" smtClean="0"/>
          </a:p>
          <a:p>
            <a:pPr marL="596646" indent="-514350">
              <a:buFont typeface="+mj-lt"/>
              <a:buAutoNum type="arabicPeriod"/>
            </a:pPr>
            <a:r>
              <a:rPr lang="en-IN" sz="2800" dirty="0" smtClean="0"/>
              <a:t>Transverse vaginal </a:t>
            </a:r>
            <a:r>
              <a:rPr lang="en-IN" sz="2800" dirty="0" err="1" smtClean="0"/>
              <a:t>sulcus</a:t>
            </a:r>
            <a:r>
              <a:rPr lang="en-IN" sz="2800" dirty="0" smtClean="0"/>
              <a:t>-junction of urethra and bladder</a:t>
            </a:r>
          </a:p>
          <a:p>
            <a:pPr marL="596646" indent="-514350">
              <a:buFont typeface="+mj-lt"/>
              <a:buAutoNum type="arabicPeriod"/>
            </a:pPr>
            <a:r>
              <a:rPr lang="en-IN" sz="2800" dirty="0" smtClean="0"/>
              <a:t>Bladder </a:t>
            </a:r>
            <a:r>
              <a:rPr lang="en-IN" sz="2800" dirty="0" err="1" smtClean="0"/>
              <a:t>sulcus</a:t>
            </a:r>
            <a:r>
              <a:rPr lang="en-IN" sz="2800" dirty="0" smtClean="0"/>
              <a:t>-junction of bladder and anterior vaginal wall</a:t>
            </a:r>
          </a:p>
          <a:p>
            <a:pPr marL="596646" indent="-514350">
              <a:buFont typeface="+mj-lt"/>
              <a:buAutoNum type="arabicPeriod"/>
            </a:pP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7714488" cy="5334000"/>
          </a:xfrm>
        </p:spPr>
        <p:txBody>
          <a:bodyPr>
            <a:normAutofit fontScale="92500" lnSpcReduction="20000"/>
          </a:bodyPr>
          <a:lstStyle/>
          <a:p>
            <a:r>
              <a:rPr lang="en-IN" dirty="0" err="1" smtClean="0"/>
              <a:t>Fornices</a:t>
            </a:r>
            <a:r>
              <a:rPr lang="en-IN" dirty="0" smtClean="0"/>
              <a:t> of vagina:</a:t>
            </a:r>
          </a:p>
          <a:p>
            <a:pPr marL="596646" indent="-514350">
              <a:buNone/>
            </a:pPr>
            <a:r>
              <a:rPr lang="en-IN" dirty="0" smtClean="0"/>
              <a:t>    </a:t>
            </a:r>
          </a:p>
          <a:p>
            <a:pPr marL="596646" indent="-514350">
              <a:buNone/>
            </a:pPr>
            <a:endParaRPr lang="en-IN" dirty="0" smtClean="0"/>
          </a:p>
          <a:p>
            <a:pPr marL="596646" indent="-514350">
              <a:buNone/>
            </a:pPr>
            <a:r>
              <a:rPr lang="en-IN" dirty="0" smtClean="0"/>
              <a:t>The vaginal vault is in the form of circular groove which is divided into 4 parts by the protruding cervix.</a:t>
            </a:r>
          </a:p>
          <a:p>
            <a:pPr marL="596646" indent="-514350">
              <a:buFont typeface="+mj-lt"/>
              <a:buAutoNum type="arabicPeriod"/>
            </a:pPr>
            <a:r>
              <a:rPr lang="en-IN" dirty="0" smtClean="0"/>
              <a:t>Anterior fornix- shallowest fornix that lies </a:t>
            </a:r>
            <a:r>
              <a:rPr lang="en-IN" dirty="0" err="1" smtClean="0"/>
              <a:t>infront</a:t>
            </a:r>
            <a:r>
              <a:rPr lang="en-IN" dirty="0" smtClean="0"/>
              <a:t> of the cervix</a:t>
            </a:r>
          </a:p>
          <a:p>
            <a:pPr marL="596646" indent="-514350">
              <a:buFont typeface="+mj-lt"/>
              <a:buAutoNum type="arabicPeriod"/>
            </a:pPr>
            <a:r>
              <a:rPr lang="en-IN" dirty="0" smtClean="0"/>
              <a:t>Posterior fornix-deepest fornix that lies behind the cervix</a:t>
            </a:r>
          </a:p>
          <a:p>
            <a:pPr marL="596646" indent="-514350">
              <a:buFont typeface="+mj-lt"/>
              <a:buAutoNum type="arabicPeriod"/>
            </a:pPr>
            <a:r>
              <a:rPr lang="en-IN" dirty="0" smtClean="0"/>
              <a:t>2 lateral </a:t>
            </a:r>
            <a:r>
              <a:rPr lang="en-IN" dirty="0" err="1" smtClean="0"/>
              <a:t>fornices</a:t>
            </a:r>
            <a:r>
              <a:rPr lang="en-IN" dirty="0" smtClean="0"/>
              <a:t> that lie one on each side of the cervix</a:t>
            </a:r>
          </a:p>
        </p:txBody>
      </p:sp>
      <p:pic>
        <p:nvPicPr>
          <p:cNvPr id="4" name="Picture 3" descr="w8ia8ENQWwOk8J1upKUMlw_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0"/>
            <a:ext cx="32004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7714488" cy="6248400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Relations: </a:t>
            </a:r>
          </a:p>
          <a:p>
            <a:pPr marL="596646" indent="-514350">
              <a:buNone/>
            </a:pPr>
            <a:r>
              <a:rPr lang="en-IN" sz="2800" dirty="0" smtClean="0"/>
              <a:t>Anterior wall- upper half : base of bladder,   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lower half : urethra</a:t>
            </a:r>
          </a:p>
          <a:p>
            <a:pPr marL="596646" indent="-514350">
              <a:buNone/>
            </a:pPr>
            <a:r>
              <a:rPr lang="en-IN" sz="2800" dirty="0" smtClean="0"/>
              <a:t>Posterior wall- upper 1/3</a:t>
            </a:r>
            <a:r>
              <a:rPr lang="en-IN" sz="2800" baseline="30000" dirty="0" smtClean="0"/>
              <a:t>rd</a:t>
            </a:r>
            <a:r>
              <a:rPr lang="en-IN" sz="2800" dirty="0" smtClean="0"/>
              <a:t> : </a:t>
            </a:r>
            <a:r>
              <a:rPr lang="en-IN" sz="2800" dirty="0" err="1" smtClean="0"/>
              <a:t>ant.wall</a:t>
            </a:r>
            <a:r>
              <a:rPr lang="en-IN" sz="2800" dirty="0" smtClean="0"/>
              <a:t> of POD,             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middle 1/3</a:t>
            </a:r>
            <a:r>
              <a:rPr lang="en-IN" sz="2800" baseline="30000" dirty="0" smtClean="0"/>
              <a:t>rd</a:t>
            </a:r>
            <a:r>
              <a:rPr lang="en-IN" sz="2800" dirty="0" smtClean="0"/>
              <a:t> : </a:t>
            </a:r>
            <a:r>
              <a:rPr lang="en-IN" sz="2800" dirty="0" err="1" smtClean="0"/>
              <a:t>ampulla</a:t>
            </a:r>
            <a:r>
              <a:rPr lang="en-IN" sz="2800" dirty="0" smtClean="0"/>
              <a:t> of rectum, 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lower 1/3</a:t>
            </a:r>
            <a:r>
              <a:rPr lang="en-IN" sz="2800" baseline="30000" dirty="0" smtClean="0"/>
              <a:t>rd</a:t>
            </a:r>
            <a:r>
              <a:rPr lang="en-IN" sz="2800" dirty="0" smtClean="0"/>
              <a:t>: </a:t>
            </a:r>
            <a:r>
              <a:rPr lang="en-IN" sz="2800" dirty="0" err="1" smtClean="0"/>
              <a:t>perineal</a:t>
            </a:r>
            <a:r>
              <a:rPr lang="en-IN" sz="2800" dirty="0" smtClean="0"/>
              <a:t> body</a:t>
            </a:r>
          </a:p>
          <a:p>
            <a:pPr marL="596646" indent="-514350">
              <a:buNone/>
            </a:pPr>
            <a:r>
              <a:rPr lang="en-IN" sz="2800" dirty="0" smtClean="0"/>
              <a:t>Lateral walls- </a:t>
            </a:r>
          </a:p>
          <a:p>
            <a:pPr marL="596646" indent="-514350">
              <a:buNone/>
            </a:pPr>
            <a:r>
              <a:rPr lang="en-IN" sz="2800" dirty="0" smtClean="0"/>
              <a:t>        upper 1/3</a:t>
            </a:r>
            <a:r>
              <a:rPr lang="en-IN" sz="2800" baseline="30000" dirty="0" smtClean="0"/>
              <a:t>rd</a:t>
            </a:r>
            <a:r>
              <a:rPr lang="en-IN" sz="2800" dirty="0" smtClean="0"/>
              <a:t> : transverse cervical ligament of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    pelvic fascia in which vaginal veins,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    </a:t>
            </a:r>
            <a:r>
              <a:rPr lang="en-IN" sz="2800" dirty="0" err="1" smtClean="0"/>
              <a:t>ureter</a:t>
            </a:r>
            <a:r>
              <a:rPr lang="en-IN" sz="2800" dirty="0" smtClean="0"/>
              <a:t>, uterine artery are embedded.</a:t>
            </a:r>
          </a:p>
          <a:p>
            <a:pPr marL="596646" indent="-514350">
              <a:buNone/>
            </a:pPr>
            <a:r>
              <a:rPr lang="en-IN" sz="2800" dirty="0" smtClean="0"/>
              <a:t>        middle 1/3</a:t>
            </a:r>
            <a:r>
              <a:rPr lang="en-IN" sz="2800" baseline="30000" dirty="0" smtClean="0"/>
              <a:t>rd</a:t>
            </a:r>
            <a:r>
              <a:rPr lang="en-IN" sz="2800" dirty="0" smtClean="0"/>
              <a:t>: </a:t>
            </a:r>
            <a:r>
              <a:rPr lang="en-IN" sz="2800" dirty="0" err="1" smtClean="0"/>
              <a:t>pubococcygeus</a:t>
            </a:r>
            <a:r>
              <a:rPr lang="en-IN" sz="2800" dirty="0" smtClean="0"/>
              <a:t> of </a:t>
            </a:r>
            <a:r>
              <a:rPr lang="en-IN" sz="2800" dirty="0" err="1" smtClean="0"/>
              <a:t>levator</a:t>
            </a:r>
            <a:r>
              <a:rPr lang="en-IN" sz="2800" dirty="0" smtClean="0"/>
              <a:t> </a:t>
            </a:r>
            <a:r>
              <a:rPr lang="en-IN" sz="2800" dirty="0" err="1" smtClean="0"/>
              <a:t>ani</a:t>
            </a:r>
            <a:r>
              <a:rPr lang="en-IN" sz="2800" dirty="0" smtClean="0"/>
              <a:t>, </a:t>
            </a:r>
          </a:p>
          <a:p>
            <a:pPr marL="596646" indent="-514350">
              <a:buNone/>
            </a:pPr>
            <a:r>
              <a:rPr lang="en-IN" sz="2800" dirty="0" smtClean="0"/>
              <a:t>        lower 1/3</a:t>
            </a:r>
            <a:r>
              <a:rPr lang="en-IN" sz="2800" baseline="30000" dirty="0" smtClean="0"/>
              <a:t>rd</a:t>
            </a:r>
            <a:r>
              <a:rPr lang="en-IN" sz="2800" dirty="0" smtClean="0"/>
              <a:t>:  pierces the </a:t>
            </a:r>
            <a:r>
              <a:rPr lang="en-IN" sz="2800" dirty="0" err="1" smtClean="0"/>
              <a:t>urogenital</a:t>
            </a:r>
            <a:r>
              <a:rPr lang="en-IN" sz="2800" dirty="0" smtClean="0"/>
              <a:t> diaphragm and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     related to bulb of vestibule, 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     </a:t>
            </a:r>
            <a:r>
              <a:rPr lang="en-IN" sz="2800" dirty="0" err="1" smtClean="0"/>
              <a:t>bulbospongiosus</a:t>
            </a:r>
            <a:r>
              <a:rPr lang="en-IN" sz="2800" dirty="0" smtClean="0"/>
              <a:t>,  </a:t>
            </a:r>
          </a:p>
          <a:p>
            <a:pPr marL="596646" indent="-514350">
              <a:buNone/>
            </a:pPr>
            <a:r>
              <a:rPr lang="en-IN" sz="2800" dirty="0" smtClean="0"/>
              <a:t>                           greater vestibular gland of </a:t>
            </a:r>
            <a:r>
              <a:rPr lang="en-IN" sz="2800" dirty="0" err="1" smtClean="0"/>
              <a:t>bartholin</a:t>
            </a:r>
            <a:endParaRPr lang="en-IN" sz="2800" dirty="0" smtClean="0"/>
          </a:p>
        </p:txBody>
      </p:sp>
      <p:pic>
        <p:nvPicPr>
          <p:cNvPr id="4" name="Picture 3" descr="AB071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48000"/>
            <a:ext cx="19812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7498080" cy="6553200"/>
          </a:xfrm>
        </p:spPr>
        <p:txBody>
          <a:bodyPr>
            <a:normAutofit/>
          </a:bodyPr>
          <a:lstStyle/>
          <a:p>
            <a:pPr marL="596646" indent="-514350"/>
            <a:r>
              <a:rPr lang="en-IN" dirty="0" smtClean="0"/>
              <a:t>Arterial supply:</a:t>
            </a:r>
          </a:p>
          <a:p>
            <a:pPr marL="596646" indent="-514350">
              <a:buFont typeface="+mj-lt"/>
              <a:buAutoNum type="arabicPeriod"/>
            </a:pPr>
            <a:r>
              <a:rPr lang="en-IN" sz="2800" dirty="0" smtClean="0"/>
              <a:t>Vaginal branch of internal iliac artery</a:t>
            </a:r>
          </a:p>
          <a:p>
            <a:pPr marL="596646" indent="-514350">
              <a:buFont typeface="+mj-lt"/>
              <a:buAutoNum type="arabicPeriod"/>
            </a:pPr>
            <a:r>
              <a:rPr lang="en-IN" sz="2800" dirty="0" err="1" smtClean="0"/>
              <a:t>Cervicovaginal</a:t>
            </a:r>
            <a:r>
              <a:rPr lang="en-IN" sz="2800" dirty="0" smtClean="0"/>
              <a:t> branch of uterine artery</a:t>
            </a:r>
          </a:p>
          <a:p>
            <a:pPr marL="596646" indent="-514350">
              <a:buFont typeface="+mj-lt"/>
              <a:buAutoNum type="arabicPeriod"/>
            </a:pPr>
            <a:r>
              <a:rPr lang="en-IN" sz="2800" dirty="0" smtClean="0"/>
              <a:t>Middle rectal and internal </a:t>
            </a:r>
            <a:r>
              <a:rPr lang="en-IN" sz="2800" dirty="0" err="1" smtClean="0"/>
              <a:t>pudendal</a:t>
            </a:r>
            <a:r>
              <a:rPr lang="en-IN" sz="2800" dirty="0" smtClean="0"/>
              <a:t> arteries</a:t>
            </a:r>
          </a:p>
          <a:p>
            <a:pPr marL="596646" indent="-514350">
              <a:buNone/>
            </a:pPr>
            <a:r>
              <a:rPr lang="en-IN" dirty="0" smtClean="0"/>
              <a:t>            </a:t>
            </a:r>
          </a:p>
          <a:p>
            <a:pPr marL="596646" indent="-514350">
              <a:buNone/>
            </a:pPr>
            <a:endParaRPr lang="en-IN" dirty="0" smtClean="0"/>
          </a:p>
          <a:p>
            <a:pPr marL="596646" indent="-514350">
              <a:buNone/>
            </a:pPr>
            <a:endParaRPr lang="en-IN" dirty="0" smtClean="0"/>
          </a:p>
          <a:p>
            <a:pPr marL="596646" indent="-514350">
              <a:buNone/>
            </a:pPr>
            <a:endParaRPr lang="en-IN" dirty="0" smtClean="0"/>
          </a:p>
          <a:p>
            <a:pPr marL="596646" indent="-514350">
              <a:buNone/>
            </a:pPr>
            <a:r>
              <a:rPr lang="en-IN" dirty="0" smtClean="0"/>
              <a:t> </a:t>
            </a:r>
          </a:p>
          <a:p>
            <a:pPr marL="596646" indent="-514350">
              <a:buNone/>
            </a:pPr>
            <a:r>
              <a:rPr lang="en-IN" sz="2800" dirty="0" smtClean="0"/>
              <a:t>Branches of these arteries </a:t>
            </a:r>
            <a:r>
              <a:rPr lang="en-IN" sz="2800" dirty="0" err="1" smtClean="0"/>
              <a:t>anastomose</a:t>
            </a:r>
            <a:r>
              <a:rPr lang="en-IN" sz="2800" dirty="0" smtClean="0"/>
              <a:t> to form anterior and posterior midline vessels called vaginal </a:t>
            </a:r>
            <a:r>
              <a:rPr lang="en-IN" sz="2800" dirty="0" err="1" smtClean="0"/>
              <a:t>azygos</a:t>
            </a:r>
            <a:r>
              <a:rPr lang="en-IN" sz="2800" dirty="0" smtClean="0"/>
              <a:t> arteries</a:t>
            </a:r>
            <a:endParaRPr lang="en-IN" sz="2800" dirty="0"/>
          </a:p>
        </p:txBody>
      </p:sp>
      <p:pic>
        <p:nvPicPr>
          <p:cNvPr id="4" name="Picture 3" descr="Gray117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362200"/>
            <a:ext cx="520065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066800"/>
            <a:ext cx="7498080" cy="48006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Venous drainage :</a:t>
            </a:r>
          </a:p>
          <a:p>
            <a:pPr>
              <a:buNone/>
            </a:pPr>
            <a:r>
              <a:rPr lang="en-IN" dirty="0" smtClean="0"/>
              <a:t>   The vaginal venous plexus drains into the internal iliac veins through the vaginal veins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Lymphatic drainage :</a:t>
            </a:r>
          </a:p>
          <a:p>
            <a:pPr>
              <a:buNone/>
            </a:pPr>
            <a:r>
              <a:rPr lang="en-IN" dirty="0" smtClean="0"/>
              <a:t>   upper 1/3</a:t>
            </a:r>
            <a:r>
              <a:rPr lang="en-IN" baseline="30000" dirty="0" smtClean="0"/>
              <a:t>rd</a:t>
            </a:r>
            <a:r>
              <a:rPr lang="en-IN" dirty="0" smtClean="0"/>
              <a:t>-external iliac nodes</a:t>
            </a:r>
          </a:p>
          <a:p>
            <a:pPr>
              <a:buNone/>
            </a:pPr>
            <a:r>
              <a:rPr lang="en-IN" dirty="0" smtClean="0"/>
              <a:t>   middle 1/3</a:t>
            </a:r>
            <a:r>
              <a:rPr lang="en-IN" baseline="30000" dirty="0" smtClean="0"/>
              <a:t>rd</a:t>
            </a:r>
            <a:r>
              <a:rPr lang="en-IN" dirty="0" smtClean="0"/>
              <a:t>-internal iliac nodes</a:t>
            </a:r>
          </a:p>
          <a:p>
            <a:pPr>
              <a:buNone/>
            </a:pPr>
            <a:r>
              <a:rPr lang="en-IN" dirty="0" smtClean="0"/>
              <a:t>   lower 1/3</a:t>
            </a:r>
            <a:r>
              <a:rPr lang="en-IN" baseline="30000" dirty="0" smtClean="0"/>
              <a:t>rd</a:t>
            </a:r>
            <a:r>
              <a:rPr lang="en-IN" dirty="0" smtClean="0"/>
              <a:t>-superficial inguinal nodes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66800"/>
            <a:ext cx="7498080" cy="4800600"/>
          </a:xfrm>
        </p:spPr>
        <p:txBody>
          <a:bodyPr>
            <a:normAutofit fontScale="92500"/>
          </a:bodyPr>
          <a:lstStyle/>
          <a:p>
            <a:r>
              <a:rPr lang="en-IN" dirty="0" smtClean="0"/>
              <a:t>Nerve supply :</a:t>
            </a:r>
          </a:p>
          <a:p>
            <a:pPr>
              <a:buNone/>
            </a:pPr>
            <a:r>
              <a:rPr lang="en-IN" dirty="0" smtClean="0"/>
              <a:t>Upper 2/3</a:t>
            </a:r>
            <a:r>
              <a:rPr lang="en-IN" baseline="30000" dirty="0" smtClean="0"/>
              <a:t>rd</a:t>
            </a:r>
            <a:r>
              <a:rPr lang="en-IN" dirty="0" smtClean="0"/>
              <a:t>-pain insensitive</a:t>
            </a:r>
          </a:p>
          <a:p>
            <a:pPr>
              <a:buNone/>
            </a:pPr>
            <a:r>
              <a:rPr lang="en-IN" dirty="0" smtClean="0"/>
              <a:t>   supplied by sympathetic L1,L2,   parasympathetic S2,S3 nerves derived  from inferior </a:t>
            </a:r>
            <a:r>
              <a:rPr lang="en-IN" dirty="0" err="1" smtClean="0"/>
              <a:t>hypogastric</a:t>
            </a:r>
            <a:r>
              <a:rPr lang="en-IN" dirty="0" smtClean="0"/>
              <a:t> and </a:t>
            </a:r>
            <a:r>
              <a:rPr lang="en-IN" dirty="0" err="1" smtClean="0"/>
              <a:t>utero</a:t>
            </a:r>
            <a:r>
              <a:rPr lang="en-IN" dirty="0" smtClean="0"/>
              <a:t> vaginal plexus.</a:t>
            </a:r>
          </a:p>
          <a:p>
            <a:pPr>
              <a:buNone/>
            </a:pPr>
            <a:r>
              <a:rPr lang="en-IN" dirty="0" smtClean="0"/>
              <a:t>Lower 1/3</a:t>
            </a:r>
            <a:r>
              <a:rPr lang="en-IN" baseline="30000" dirty="0" smtClean="0"/>
              <a:t>rd</a:t>
            </a:r>
            <a:r>
              <a:rPr lang="en-IN" dirty="0" smtClean="0"/>
              <a:t>-pain sensitive</a:t>
            </a:r>
          </a:p>
          <a:p>
            <a:pPr>
              <a:buNone/>
            </a:pPr>
            <a:r>
              <a:rPr lang="en-IN" dirty="0" smtClean="0"/>
              <a:t>   inferior rectal branch of </a:t>
            </a:r>
            <a:r>
              <a:rPr lang="en-IN" dirty="0" err="1" smtClean="0"/>
              <a:t>pudendal</a:t>
            </a:r>
            <a:r>
              <a:rPr lang="en-IN" dirty="0" smtClean="0"/>
              <a:t> nerve</a:t>
            </a:r>
          </a:p>
          <a:p>
            <a:pPr>
              <a:buNone/>
            </a:pPr>
            <a:r>
              <a:rPr lang="en-IN" dirty="0" smtClean="0"/>
              <a:t>   posterior labial branches of </a:t>
            </a:r>
            <a:r>
              <a:rPr lang="en-IN" dirty="0" err="1" smtClean="0"/>
              <a:t>perineal</a:t>
            </a:r>
            <a:r>
              <a:rPr lang="en-IN" dirty="0" smtClean="0"/>
              <a:t> nerve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</p:spPr>
        <p:txBody>
          <a:bodyPr>
            <a:normAutofit/>
          </a:bodyPr>
          <a:lstStyle/>
          <a:p>
            <a:r>
              <a:rPr lang="en-IN" sz="3600" dirty="0" smtClean="0"/>
              <a:t>Biology of the Vagina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543800" cy="55626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Vaginal flora: </a:t>
            </a:r>
            <a:r>
              <a:rPr lang="en-IN" dirty="0" err="1" smtClean="0"/>
              <a:t>Doderlein’s</a:t>
            </a:r>
            <a:r>
              <a:rPr lang="en-IN" dirty="0" smtClean="0"/>
              <a:t> bacillus is the only organism found in the upper 2/3</a:t>
            </a:r>
            <a:r>
              <a:rPr lang="en-IN" baseline="30000" dirty="0" smtClean="0"/>
              <a:t>rd</a:t>
            </a:r>
            <a:r>
              <a:rPr lang="en-IN" dirty="0" smtClean="0"/>
              <a:t> of the vagina.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err="1" smtClean="0"/>
              <a:t>Doderlein’s</a:t>
            </a:r>
            <a:r>
              <a:rPr lang="en-IN" dirty="0" smtClean="0"/>
              <a:t> bacilli are large gram positive rod shaped organisms, which are sugar fermenting. They convert glycogen into lactic acid which is responsible for high acidity of normal healthy vagina.</a:t>
            </a:r>
          </a:p>
          <a:p>
            <a:r>
              <a:rPr lang="en-IN" dirty="0" smtClean="0"/>
              <a:t>pH – 4.5</a:t>
            </a:r>
            <a:endParaRPr lang="en-IN" dirty="0"/>
          </a:p>
        </p:txBody>
      </p:sp>
      <p:pic>
        <p:nvPicPr>
          <p:cNvPr id="4" name="Picture 3" descr="nfLAB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1905000"/>
            <a:ext cx="3733800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81000"/>
            <a:ext cx="7848600" cy="6096000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In a healthy adult women, the vaginal contents consists of white coagulated material.</a:t>
            </a:r>
          </a:p>
          <a:p>
            <a:pPr>
              <a:buNone/>
            </a:pPr>
            <a:r>
              <a:rPr lang="en-IN" dirty="0" smtClean="0"/>
              <a:t>The components of vaginal secretion are:</a:t>
            </a:r>
          </a:p>
          <a:p>
            <a:r>
              <a:rPr lang="en-IN" dirty="0" smtClean="0"/>
              <a:t>Sweat and sebaceous glands of vulva, specialised </a:t>
            </a:r>
            <a:r>
              <a:rPr lang="en-IN" dirty="0" err="1" smtClean="0"/>
              <a:t>racemose</a:t>
            </a:r>
            <a:r>
              <a:rPr lang="en-IN" dirty="0" smtClean="0"/>
              <a:t> glands of </a:t>
            </a:r>
            <a:r>
              <a:rPr lang="en-IN" dirty="0" err="1" smtClean="0"/>
              <a:t>bartholin’s</a:t>
            </a:r>
            <a:r>
              <a:rPr lang="en-IN" dirty="0" smtClean="0"/>
              <a:t>. The odour of the vaginal secretion is provided by the </a:t>
            </a:r>
            <a:r>
              <a:rPr lang="en-IN" dirty="0" err="1" smtClean="0"/>
              <a:t>apocrine</a:t>
            </a:r>
            <a:r>
              <a:rPr lang="en-IN" dirty="0" smtClean="0"/>
              <a:t> glands of vulva.</a:t>
            </a:r>
          </a:p>
          <a:p>
            <a:r>
              <a:rPr lang="en-IN" dirty="0" err="1" smtClean="0"/>
              <a:t>Transudate</a:t>
            </a:r>
            <a:r>
              <a:rPr lang="en-IN" dirty="0" smtClean="0"/>
              <a:t> of vaginal epithelium, desquamated cells of </a:t>
            </a:r>
            <a:r>
              <a:rPr lang="en-IN" dirty="0" err="1" smtClean="0"/>
              <a:t>cornified</a:t>
            </a:r>
            <a:r>
              <a:rPr lang="en-IN" dirty="0" smtClean="0"/>
              <a:t> layer.</a:t>
            </a:r>
          </a:p>
          <a:p>
            <a:r>
              <a:rPr lang="en-IN" dirty="0" smtClean="0"/>
              <a:t>Mucous secretion of </a:t>
            </a:r>
            <a:r>
              <a:rPr lang="en-IN" dirty="0" err="1" smtClean="0"/>
              <a:t>endocervical</a:t>
            </a:r>
            <a:r>
              <a:rPr lang="en-IN" dirty="0" smtClean="0"/>
              <a:t> glands</a:t>
            </a:r>
          </a:p>
          <a:p>
            <a:r>
              <a:rPr lang="en-IN" dirty="0" smtClean="0"/>
              <a:t>Endometrial glandular secretion</a:t>
            </a:r>
          </a:p>
          <a:p>
            <a:endParaRPr lang="en-IN" dirty="0" smtClean="0"/>
          </a:p>
          <a:p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4724400"/>
            <a:ext cx="3276600" cy="1143000"/>
          </a:xfrm>
        </p:spPr>
        <p:txBody>
          <a:bodyPr/>
          <a:lstStyle/>
          <a:p>
            <a:r>
              <a:rPr lang="en-IN" dirty="0" smtClean="0"/>
              <a:t>Thank You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04800"/>
            <a:ext cx="7943088" cy="6248400"/>
          </a:xfrm>
        </p:spPr>
        <p:txBody>
          <a:bodyPr/>
          <a:lstStyle/>
          <a:p>
            <a:r>
              <a:rPr lang="en-IN" dirty="0" smtClean="0"/>
              <a:t>Microscopically these white lesions show patterns varying from mild dysplasia to frank malignancy in different parts of same lesion.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The present day histological classification of </a:t>
            </a:r>
            <a:r>
              <a:rPr lang="en-IN" dirty="0" err="1" smtClean="0"/>
              <a:t>vulvar</a:t>
            </a:r>
            <a:r>
              <a:rPr lang="en-IN" dirty="0" smtClean="0"/>
              <a:t> dystrophies is based on International Society for the study of </a:t>
            </a:r>
            <a:r>
              <a:rPr lang="en-IN" dirty="0" err="1" smtClean="0"/>
              <a:t>Vulvar</a:t>
            </a:r>
            <a:r>
              <a:rPr lang="en-IN" dirty="0" smtClean="0"/>
              <a:t> Diseases.</a:t>
            </a:r>
          </a:p>
          <a:p>
            <a:pPr marL="596646" indent="-514350">
              <a:buFont typeface="+mj-lt"/>
              <a:buAutoNum type="arabicPeriod"/>
            </a:pPr>
            <a:r>
              <a:rPr lang="en-IN" dirty="0" err="1" smtClean="0"/>
              <a:t>Hyperplastic</a:t>
            </a:r>
            <a:r>
              <a:rPr lang="en-IN" dirty="0" smtClean="0"/>
              <a:t> dystrophy</a:t>
            </a:r>
          </a:p>
          <a:p>
            <a:pPr marL="596646" indent="-514350">
              <a:buFont typeface="+mj-lt"/>
              <a:buAutoNum type="arabicPeriod"/>
            </a:pPr>
            <a:r>
              <a:rPr lang="en-IN" dirty="0" smtClean="0"/>
              <a:t>Lichen </a:t>
            </a:r>
            <a:r>
              <a:rPr lang="en-IN" dirty="0" err="1" smtClean="0"/>
              <a:t>sclerosus</a:t>
            </a:r>
            <a:endParaRPr lang="en-IN" dirty="0" smtClean="0"/>
          </a:p>
          <a:p>
            <a:pPr marL="596646" indent="-514350">
              <a:buFont typeface="+mj-lt"/>
              <a:buAutoNum type="arabicPeriod"/>
            </a:pPr>
            <a:r>
              <a:rPr lang="en-IN" dirty="0" smtClean="0"/>
              <a:t>Mixed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098792" cy="715962"/>
          </a:xfrm>
        </p:spPr>
        <p:txBody>
          <a:bodyPr>
            <a:noAutofit/>
          </a:bodyPr>
          <a:lstStyle/>
          <a:p>
            <a:r>
              <a:rPr lang="en-IN" sz="2800" dirty="0" err="1" smtClean="0"/>
              <a:t>Hyperplastic</a:t>
            </a:r>
            <a:r>
              <a:rPr lang="en-IN" sz="2800" dirty="0" smtClean="0"/>
              <a:t> dystrophy </a:t>
            </a:r>
            <a:br>
              <a:rPr lang="en-IN" sz="2800" dirty="0" smtClean="0"/>
            </a:br>
            <a:r>
              <a:rPr lang="en-IN" sz="2800" dirty="0" smtClean="0"/>
              <a:t>(</a:t>
            </a:r>
            <a:r>
              <a:rPr lang="en-IN" sz="2800" dirty="0" err="1" smtClean="0"/>
              <a:t>squamous</a:t>
            </a:r>
            <a:r>
              <a:rPr lang="en-IN" sz="2800" dirty="0" smtClean="0"/>
              <a:t> cell hyperplasia)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467600" cy="5791200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Chronic irritation or chronic </a:t>
            </a:r>
            <a:r>
              <a:rPr lang="en-IN" dirty="0" err="1" smtClean="0"/>
              <a:t>vulvovaginal</a:t>
            </a:r>
            <a:r>
              <a:rPr lang="en-IN" dirty="0" smtClean="0"/>
              <a:t> infection leads to benign epithelial thickening and hyperkeratosis.</a:t>
            </a:r>
          </a:p>
          <a:p>
            <a:r>
              <a:rPr lang="en-IN" dirty="0" smtClean="0"/>
              <a:t>It may involve any part of the vulva, </a:t>
            </a:r>
            <a:r>
              <a:rPr lang="en-IN" dirty="0" err="1" smtClean="0"/>
              <a:t>perianal</a:t>
            </a:r>
            <a:r>
              <a:rPr lang="en-IN" dirty="0" smtClean="0"/>
              <a:t> area, perineum and the adjacent thighs.</a:t>
            </a:r>
          </a:p>
          <a:p>
            <a:r>
              <a:rPr lang="en-IN" dirty="0" smtClean="0"/>
              <a:t>Patient suffers with </a:t>
            </a:r>
            <a:r>
              <a:rPr lang="en-IN" dirty="0" err="1" smtClean="0"/>
              <a:t>pruritus</a:t>
            </a:r>
            <a:r>
              <a:rPr lang="en-IN" dirty="0" smtClean="0"/>
              <a:t>, soreness, discharge and </a:t>
            </a:r>
            <a:r>
              <a:rPr lang="en-IN" dirty="0" err="1" smtClean="0"/>
              <a:t>dyspareunia</a:t>
            </a:r>
            <a:endParaRPr lang="en-IN" dirty="0" smtClean="0"/>
          </a:p>
          <a:p>
            <a:r>
              <a:rPr lang="en-IN" dirty="0" smtClean="0"/>
              <a:t>The lesions begins as white polygonal papules which coalesce to form plaques giving the appearance of “splashed with white wash”</a:t>
            </a:r>
          </a:p>
          <a:p>
            <a:r>
              <a:rPr lang="en-IN" dirty="0" smtClean="0"/>
              <a:t>In acute phase-lesions may appear red and moist due to secondary infection</a:t>
            </a:r>
          </a:p>
          <a:p>
            <a:r>
              <a:rPr lang="en-IN" dirty="0" smtClean="0"/>
              <a:t>As epithelial thickening develops, the vulva causes maceration and a raised circumscribed or diffuse white lesion occurs giving a rubbery look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04800"/>
            <a:ext cx="7943088" cy="6248400"/>
          </a:xfrm>
        </p:spPr>
        <p:txBody>
          <a:bodyPr/>
          <a:lstStyle/>
          <a:p>
            <a:r>
              <a:rPr lang="en-IN" dirty="0" smtClean="0"/>
              <a:t>Histology:</a:t>
            </a:r>
          </a:p>
          <a:p>
            <a:pPr>
              <a:buNone/>
            </a:pPr>
            <a:r>
              <a:rPr lang="en-IN" dirty="0" smtClean="0"/>
              <a:t> - Hyperkeratosis, </a:t>
            </a:r>
          </a:p>
          <a:p>
            <a:pPr>
              <a:buNone/>
            </a:pPr>
            <a:r>
              <a:rPr lang="en-IN" dirty="0" smtClean="0"/>
              <a:t> - </a:t>
            </a:r>
            <a:r>
              <a:rPr lang="en-IN" dirty="0" err="1" smtClean="0"/>
              <a:t>Downgrowth</a:t>
            </a:r>
            <a:r>
              <a:rPr lang="en-IN" dirty="0" smtClean="0"/>
              <a:t> of </a:t>
            </a:r>
            <a:r>
              <a:rPr lang="en-IN" dirty="0" err="1" smtClean="0"/>
              <a:t>rete</a:t>
            </a:r>
            <a:r>
              <a:rPr lang="en-IN" dirty="0" smtClean="0"/>
              <a:t> pegs deep into the dermis, </a:t>
            </a:r>
          </a:p>
          <a:p>
            <a:pPr>
              <a:buNone/>
            </a:pPr>
            <a:r>
              <a:rPr lang="en-IN" dirty="0" smtClean="0"/>
              <a:t> - Inflammatory infiltrate in dermis,</a:t>
            </a:r>
          </a:p>
          <a:p>
            <a:pPr>
              <a:buNone/>
            </a:pPr>
            <a:r>
              <a:rPr lang="en-IN" dirty="0" smtClean="0"/>
              <a:t> - Prickle cell layer increased in thickness,</a:t>
            </a:r>
          </a:p>
          <a:p>
            <a:pPr>
              <a:buNone/>
            </a:pPr>
            <a:r>
              <a:rPr lang="en-IN" dirty="0" smtClean="0"/>
              <a:t> - Cells of basal layer shows active mitosis.</a:t>
            </a:r>
          </a:p>
          <a:p>
            <a:endParaRPr lang="en-IN" dirty="0" smtClean="0"/>
          </a:p>
          <a:p>
            <a:r>
              <a:rPr lang="en-IN" dirty="0" smtClean="0"/>
              <a:t>10-30% of cases develop malignant change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421880" cy="838200"/>
          </a:xfrm>
        </p:spPr>
        <p:txBody>
          <a:bodyPr/>
          <a:lstStyle/>
          <a:p>
            <a:r>
              <a:rPr lang="en-IN" dirty="0" smtClean="0"/>
              <a:t>Rx: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8200"/>
            <a:ext cx="7848600" cy="5791200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Initial treatment with oestrogens is worthwhile.</a:t>
            </a:r>
          </a:p>
          <a:p>
            <a:pPr>
              <a:buNone/>
            </a:pPr>
            <a:r>
              <a:rPr lang="en-IN" dirty="0" smtClean="0"/>
              <a:t>   oral administration of premarin-0.625mg of conjugated equine oestrogen helps to control </a:t>
            </a:r>
            <a:r>
              <a:rPr lang="en-IN" dirty="0" err="1" smtClean="0"/>
              <a:t>vulval</a:t>
            </a:r>
            <a:r>
              <a:rPr lang="en-IN" dirty="0" smtClean="0"/>
              <a:t> </a:t>
            </a:r>
            <a:r>
              <a:rPr lang="en-IN" dirty="0" err="1" smtClean="0"/>
              <a:t>pruritis</a:t>
            </a:r>
            <a:r>
              <a:rPr lang="en-IN" dirty="0" smtClean="0"/>
              <a:t>.</a:t>
            </a:r>
          </a:p>
          <a:p>
            <a:r>
              <a:rPr lang="en-IN" dirty="0" smtClean="0"/>
              <a:t>Bland local medicaments like calamine lotion, </a:t>
            </a:r>
            <a:r>
              <a:rPr lang="en-IN" dirty="0" err="1" smtClean="0"/>
              <a:t>crotamine</a:t>
            </a:r>
            <a:r>
              <a:rPr lang="en-IN" dirty="0" smtClean="0"/>
              <a:t> or zinc oxide paste are soothing.</a:t>
            </a:r>
          </a:p>
          <a:p>
            <a:r>
              <a:rPr lang="en-IN" dirty="0" smtClean="0"/>
              <a:t>In case of superadded inflammation steroid ointment containing 1% hydrocortisone, </a:t>
            </a:r>
            <a:r>
              <a:rPr lang="en-IN" dirty="0" err="1" smtClean="0"/>
              <a:t>betamethasone</a:t>
            </a:r>
            <a:r>
              <a:rPr lang="en-IN" dirty="0" smtClean="0"/>
              <a:t>, </a:t>
            </a:r>
            <a:r>
              <a:rPr lang="en-IN" dirty="0" err="1" smtClean="0"/>
              <a:t>fluocinolone</a:t>
            </a:r>
            <a:r>
              <a:rPr lang="en-IN" dirty="0" smtClean="0"/>
              <a:t> with or without antimicrobial agents like neomycin, antibiotic-</a:t>
            </a:r>
            <a:r>
              <a:rPr lang="en-IN" dirty="0" err="1" smtClean="0"/>
              <a:t>soframycin</a:t>
            </a:r>
            <a:r>
              <a:rPr lang="en-IN" dirty="0" smtClean="0"/>
              <a:t>, antifungal-</a:t>
            </a:r>
            <a:r>
              <a:rPr lang="en-IN" dirty="0" err="1" smtClean="0"/>
              <a:t>miconazole</a:t>
            </a:r>
            <a:r>
              <a:rPr lang="en-IN" dirty="0" smtClean="0"/>
              <a:t> or </a:t>
            </a:r>
            <a:r>
              <a:rPr lang="en-IN" dirty="0" err="1" smtClean="0"/>
              <a:t>chiniofon</a:t>
            </a:r>
            <a:r>
              <a:rPr lang="en-IN" dirty="0" smtClean="0"/>
              <a:t> are useful.</a:t>
            </a:r>
          </a:p>
          <a:p>
            <a:r>
              <a:rPr lang="en-IN" dirty="0" smtClean="0"/>
              <a:t>Mild sedative at bed time-2% </a:t>
            </a:r>
            <a:r>
              <a:rPr lang="en-IN" dirty="0" err="1" smtClean="0"/>
              <a:t>lignocaine</a:t>
            </a:r>
            <a:r>
              <a:rPr lang="en-IN" dirty="0" smtClean="0"/>
              <a:t> ointment relieves pain, prevents patient from scratching.</a:t>
            </a:r>
          </a:p>
          <a:p>
            <a:r>
              <a:rPr lang="en-IN" dirty="0" smtClean="0"/>
              <a:t>Surgical excision is indicated in case of advanced lesions.</a:t>
            </a:r>
            <a:endParaRPr lang="en-IN" dirty="0"/>
          </a:p>
        </p:txBody>
      </p:sp>
      <p:pic>
        <p:nvPicPr>
          <p:cNvPr id="4" name="Picture 3" descr="ointment-w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05200"/>
            <a:ext cx="1447800" cy="1371600"/>
          </a:xfrm>
          <a:prstGeom prst="rect">
            <a:avLst/>
          </a:prstGeom>
        </p:spPr>
      </p:pic>
      <p:pic>
        <p:nvPicPr>
          <p:cNvPr id="5" name="Picture 4" descr="U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3000"/>
            <a:ext cx="1447800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0"/>
            <a:ext cx="7498080" cy="1219200"/>
          </a:xfrm>
        </p:spPr>
        <p:txBody>
          <a:bodyPr>
            <a:normAutofit/>
          </a:bodyPr>
          <a:lstStyle/>
          <a:p>
            <a:r>
              <a:rPr lang="en-IN" sz="3200" dirty="0" smtClean="0"/>
              <a:t>Lichen </a:t>
            </a:r>
            <a:r>
              <a:rPr lang="en-IN" sz="3200" dirty="0" err="1" smtClean="0"/>
              <a:t>sclerosus</a:t>
            </a:r>
            <a:r>
              <a:rPr lang="en-IN" sz="3200" dirty="0" smtClean="0"/>
              <a:t> </a:t>
            </a:r>
            <a:br>
              <a:rPr lang="en-IN" sz="3200" dirty="0" smtClean="0"/>
            </a:br>
            <a:r>
              <a:rPr lang="en-IN" sz="3200" dirty="0" smtClean="0"/>
              <a:t>(atrophic dystrophy)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95400"/>
            <a:ext cx="7620000" cy="5562600"/>
          </a:xfrm>
        </p:spPr>
        <p:txBody>
          <a:bodyPr/>
          <a:lstStyle/>
          <a:p>
            <a:r>
              <a:rPr lang="en-IN" dirty="0" smtClean="0"/>
              <a:t>Disease of elderly women over the age of 65yrs.</a:t>
            </a:r>
          </a:p>
          <a:p>
            <a:r>
              <a:rPr lang="en-IN" dirty="0" smtClean="0"/>
              <a:t>With aging, endogenous oestrogen decreases and atrophic changes in the </a:t>
            </a:r>
            <a:r>
              <a:rPr lang="en-IN" dirty="0" err="1" smtClean="0"/>
              <a:t>vulvar</a:t>
            </a:r>
            <a:r>
              <a:rPr lang="en-IN" dirty="0" smtClean="0"/>
              <a:t> skin and </a:t>
            </a:r>
            <a:r>
              <a:rPr lang="en-IN" dirty="0" err="1" smtClean="0"/>
              <a:t>subdermal</a:t>
            </a:r>
            <a:r>
              <a:rPr lang="en-IN" dirty="0" smtClean="0"/>
              <a:t> tissues appear, followed by atrophy of vaginal mucous membrane, contracture of vaginal </a:t>
            </a:r>
            <a:r>
              <a:rPr lang="en-IN" dirty="0" err="1" smtClean="0"/>
              <a:t>introitus</a:t>
            </a:r>
            <a:r>
              <a:rPr lang="en-IN" dirty="0" smtClean="0"/>
              <a:t>.</a:t>
            </a:r>
          </a:p>
          <a:p>
            <a:r>
              <a:rPr lang="en-IN" dirty="0" smtClean="0"/>
              <a:t>Genetic and familial tendency is also noted.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"/>
            <a:ext cx="7620000" cy="6324600"/>
          </a:xfrm>
        </p:spPr>
        <p:txBody>
          <a:bodyPr/>
          <a:lstStyle/>
          <a:p>
            <a:r>
              <a:rPr lang="en-IN" dirty="0" smtClean="0"/>
              <a:t>Symptoms- </a:t>
            </a:r>
            <a:r>
              <a:rPr lang="en-IN" dirty="0" err="1" smtClean="0"/>
              <a:t>pruritus</a:t>
            </a:r>
            <a:r>
              <a:rPr lang="en-IN" dirty="0" smtClean="0"/>
              <a:t>, </a:t>
            </a:r>
            <a:r>
              <a:rPr lang="en-IN" dirty="0" err="1" smtClean="0"/>
              <a:t>dysuria</a:t>
            </a:r>
            <a:r>
              <a:rPr lang="en-IN" dirty="0" smtClean="0"/>
              <a:t>, </a:t>
            </a:r>
            <a:r>
              <a:rPr lang="en-IN" dirty="0" err="1" smtClean="0"/>
              <a:t>dyspareunia</a:t>
            </a:r>
            <a:r>
              <a:rPr lang="en-IN" dirty="0" smtClean="0"/>
              <a:t>, local discomfort.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In acute phase-lesion may appear dusky involving vulva, perineum and </a:t>
            </a:r>
            <a:r>
              <a:rPr lang="en-IN" dirty="0" err="1" smtClean="0"/>
              <a:t>perineal</a:t>
            </a:r>
            <a:r>
              <a:rPr lang="en-IN" dirty="0" smtClean="0"/>
              <a:t> area in hour glass pattern. Skin is papery thin and wrinkled.</a:t>
            </a:r>
          </a:p>
          <a:p>
            <a:r>
              <a:rPr lang="en-IN" dirty="0" smtClean="0"/>
              <a:t>As the disease progresses the labia </a:t>
            </a:r>
            <a:r>
              <a:rPr lang="en-IN" dirty="0" err="1" smtClean="0"/>
              <a:t>minora</a:t>
            </a:r>
            <a:r>
              <a:rPr lang="en-IN" dirty="0" smtClean="0"/>
              <a:t> blend into labia </a:t>
            </a:r>
            <a:r>
              <a:rPr lang="en-IN" dirty="0" err="1" smtClean="0"/>
              <a:t>majora</a:t>
            </a:r>
            <a:r>
              <a:rPr lang="en-IN" dirty="0" smtClean="0"/>
              <a:t> and causes narrow </a:t>
            </a:r>
            <a:r>
              <a:rPr lang="en-IN" dirty="0" err="1" smtClean="0"/>
              <a:t>introitus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98080" cy="48006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Histology :</a:t>
            </a:r>
          </a:p>
          <a:p>
            <a:pPr>
              <a:buFontTx/>
              <a:buChar char="-"/>
            </a:pPr>
            <a:r>
              <a:rPr lang="en-IN" dirty="0" smtClean="0"/>
              <a:t>Hyperkeratosis</a:t>
            </a:r>
          </a:p>
          <a:p>
            <a:pPr>
              <a:buFontTx/>
              <a:buChar char="-"/>
            </a:pPr>
            <a:r>
              <a:rPr lang="en-IN" dirty="0" smtClean="0"/>
              <a:t>Thinning of epidermal epithelium</a:t>
            </a:r>
          </a:p>
          <a:p>
            <a:pPr>
              <a:buFontTx/>
              <a:buChar char="-"/>
            </a:pPr>
            <a:r>
              <a:rPr lang="en-IN" dirty="0" smtClean="0"/>
              <a:t>Flattening of </a:t>
            </a:r>
            <a:r>
              <a:rPr lang="en-IN" dirty="0" err="1" smtClean="0"/>
              <a:t>rete</a:t>
            </a:r>
            <a:r>
              <a:rPr lang="en-IN" dirty="0" smtClean="0"/>
              <a:t> pegs</a:t>
            </a:r>
          </a:p>
          <a:p>
            <a:pPr>
              <a:buFontTx/>
              <a:buChar char="-"/>
            </a:pPr>
            <a:r>
              <a:rPr lang="en-IN" dirty="0" smtClean="0"/>
              <a:t>Hyalinization of collagen</a:t>
            </a:r>
          </a:p>
          <a:p>
            <a:pPr>
              <a:buFontTx/>
              <a:buChar char="-"/>
            </a:pPr>
            <a:r>
              <a:rPr lang="en-IN" dirty="0" smtClean="0"/>
              <a:t>Inflammatory infiltrate in the </a:t>
            </a:r>
            <a:r>
              <a:rPr lang="en-IN" dirty="0" err="1" smtClean="0"/>
              <a:t>subepidermis</a:t>
            </a:r>
            <a:endParaRPr lang="en-IN" dirty="0" smtClean="0"/>
          </a:p>
          <a:p>
            <a:pPr>
              <a:buFontTx/>
              <a:buChar char="-"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5-10% of cases may develop malignancy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749</TotalTime>
  <Words>1463</Words>
  <Application>Microsoft Office PowerPoint</Application>
  <PresentationFormat>On-screen Show (4:3)</PresentationFormat>
  <Paragraphs>196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Solstice</vt:lpstr>
      <vt:lpstr>Vulval Dystrophies Vulval Cysts Benign vulval neoplasms Anatomy of the Vagina Biology of the Vagina</vt:lpstr>
      <vt:lpstr>Vulval dystrophies</vt:lpstr>
      <vt:lpstr>Slide 3</vt:lpstr>
      <vt:lpstr>Hyperplastic dystrophy  (squamous cell hyperplasia)</vt:lpstr>
      <vt:lpstr>Slide 5</vt:lpstr>
      <vt:lpstr>Rx:</vt:lpstr>
      <vt:lpstr>Lichen sclerosus  (atrophic dystrophy)</vt:lpstr>
      <vt:lpstr>Slide 8</vt:lpstr>
      <vt:lpstr>Slide 9</vt:lpstr>
      <vt:lpstr>Rx:</vt:lpstr>
      <vt:lpstr>Vulval Cysts</vt:lpstr>
      <vt:lpstr>Slide 12</vt:lpstr>
      <vt:lpstr>Slide 13</vt:lpstr>
      <vt:lpstr>Slide 14</vt:lpstr>
      <vt:lpstr>Slide 15</vt:lpstr>
      <vt:lpstr>Benign vulval neoplasms</vt:lpstr>
      <vt:lpstr>Slide 17</vt:lpstr>
      <vt:lpstr>Slide 18</vt:lpstr>
      <vt:lpstr>          Anatomy of the Vagina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Biology of the Vagina</vt:lpstr>
      <vt:lpstr>Slide 28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SWAPNIKA DEVIREDDY</dc:creator>
  <cp:lastModifiedBy>Admin</cp:lastModifiedBy>
  <cp:revision>78</cp:revision>
  <dcterms:created xsi:type="dcterms:W3CDTF">2006-08-16T00:00:00Z</dcterms:created>
  <dcterms:modified xsi:type="dcterms:W3CDTF">2019-10-03T12:08:09Z</dcterms:modified>
</cp:coreProperties>
</file>