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0" r:id="rId4"/>
    <p:sldId id="280" r:id="rId5"/>
    <p:sldId id="272" r:id="rId6"/>
    <p:sldId id="257" r:id="rId7"/>
    <p:sldId id="258" r:id="rId8"/>
    <p:sldId id="259" r:id="rId9"/>
    <p:sldId id="281" r:id="rId10"/>
    <p:sldId id="260" r:id="rId11"/>
    <p:sldId id="261" r:id="rId12"/>
    <p:sldId id="262" r:id="rId13"/>
    <p:sldId id="263" r:id="rId14"/>
    <p:sldId id="264" r:id="rId15"/>
    <p:sldId id="265" r:id="rId16"/>
    <p:sldId id="282" r:id="rId17"/>
    <p:sldId id="274" r:id="rId18"/>
    <p:sldId id="275" r:id="rId19"/>
    <p:sldId id="283" r:id="rId20"/>
    <p:sldId id="277" r:id="rId21"/>
    <p:sldId id="284" r:id="rId22"/>
    <p:sldId id="285" r:id="rId23"/>
    <p:sldId id="278" r:id="rId24"/>
    <p:sldId id="286" r:id="rId25"/>
    <p:sldId id="266" r:id="rId26"/>
    <p:sldId id="267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35" autoAdjust="0"/>
    <p:restoredTop sz="94660"/>
  </p:normalViewPr>
  <p:slideViewPr>
    <p:cSldViewPr>
      <p:cViewPr>
        <p:scale>
          <a:sx n="66" d="100"/>
          <a:sy n="66" d="100"/>
        </p:scale>
        <p:origin x="816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785-B8CA-4065-BE91-AE274051EFB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200D-1630-42B9-BEE8-8A9DDDBE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048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785-B8CA-4065-BE91-AE274051EFB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200D-1630-42B9-BEE8-8A9DDDBE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453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785-B8CA-4065-BE91-AE274051EFB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200D-1630-42B9-BEE8-8A9DDDBE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1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785-B8CA-4065-BE91-AE274051EFB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200D-1630-42B9-BEE8-8A9DDDBE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58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785-B8CA-4065-BE91-AE274051EFB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200D-1630-42B9-BEE8-8A9DDDBE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912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785-B8CA-4065-BE91-AE274051EFB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200D-1630-42B9-BEE8-8A9DDDBE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179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785-B8CA-4065-BE91-AE274051EFB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200D-1630-42B9-BEE8-8A9DDDBE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051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785-B8CA-4065-BE91-AE274051EFB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200D-1630-42B9-BEE8-8A9DDDBE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155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785-B8CA-4065-BE91-AE274051EFB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200D-1630-42B9-BEE8-8A9DDDBE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520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785-B8CA-4065-BE91-AE274051EFB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200D-1630-42B9-BEE8-8A9DDDBE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106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785-B8CA-4065-BE91-AE274051EFB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7200D-1630-42B9-BEE8-8A9DDDBE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204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83785-B8CA-4065-BE91-AE274051EFB6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7200D-1630-42B9-BEE8-8A9DDDBE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981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ookman Old Style" pitchFamily="18" charset="0"/>
              </a:rPr>
              <a:t>FETAL CIRCULATION</a:t>
            </a:r>
            <a:endParaRPr lang="en-US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32" y="4714884"/>
            <a:ext cx="6400800" cy="1752600"/>
          </a:xfrm>
        </p:spPr>
        <p:txBody>
          <a:bodyPr/>
          <a:lstStyle/>
          <a:p>
            <a:r>
              <a:rPr lang="en-US" dirty="0" smtClean="0"/>
              <a:t>     </a:t>
            </a:r>
          </a:p>
          <a:p>
            <a:r>
              <a:rPr lang="en-US" dirty="0" smtClean="0"/>
              <a:t>       </a:t>
            </a:r>
          </a:p>
          <a:p>
            <a:r>
              <a:rPr lang="en-US" smtClean="0"/>
              <a:t>                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8160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1"/>
            <a:ext cx="8686800" cy="6172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latin typeface="Comic Sans MS" pitchFamily="66" charset="0"/>
              </a:rPr>
              <a:t>Blood vessels traverse the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umbilical cord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b="1" dirty="0" smtClean="0">
                <a:latin typeface="Comic Sans MS" pitchFamily="66" charset="0"/>
              </a:rPr>
              <a:t>two umbilical arteries and one umbilical vein</a:t>
            </a:r>
            <a:r>
              <a:rPr lang="en-US" dirty="0" smtClean="0">
                <a:latin typeface="Comic Sans MS" pitchFamily="66" charset="0"/>
              </a:rPr>
              <a:t>),which connects the placenta and the fetus.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Umbilical vein</a:t>
            </a:r>
            <a:r>
              <a:rPr lang="en-US" dirty="0" smtClean="0">
                <a:latin typeface="Comic Sans MS" pitchFamily="66" charset="0"/>
              </a:rPr>
              <a:t> carries oxygenated blood from the placenta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(sat-80%,po2:32-35mmg)</a:t>
            </a:r>
            <a:r>
              <a:rPr lang="en-US" dirty="0" smtClean="0">
                <a:latin typeface="Comic Sans MS" pitchFamily="66" charset="0"/>
              </a:rPr>
              <a:t>and  passes directly to the liver, but before doing so it gives a branch the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DUCTUS VENOSUS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and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PORTAL SINUS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DUCTUS VENOSUS</a:t>
            </a:r>
            <a:r>
              <a:rPr lang="en-US" dirty="0" smtClean="0">
                <a:latin typeface="Comic Sans MS" pitchFamily="66" charset="0"/>
              </a:rPr>
              <a:t>  traverses the liver to enter the inferior vena cava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directly</a:t>
            </a:r>
            <a:r>
              <a:rPr lang="en-US" dirty="0" smtClean="0">
                <a:latin typeface="Comic Sans MS" pitchFamily="66" charset="0"/>
              </a:rPr>
              <a:t> , because it doesn’t supply oxygen to the intervening tissues it carries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well oxygenated blood</a:t>
            </a:r>
            <a:r>
              <a:rPr lang="en-US" dirty="0" smtClean="0">
                <a:latin typeface="Comic Sans MS" pitchFamily="66" charset="0"/>
              </a:rPr>
              <a:t> directly to the heart.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4071934" y="1500174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43372" y="3571876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995936" y="6281936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53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6248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Comic Sans MS" pitchFamily="66" charset="0"/>
              </a:rPr>
              <a:t>In contrast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PORTAL SINUS </a:t>
            </a:r>
            <a:r>
              <a:rPr lang="en-US" dirty="0" smtClean="0">
                <a:latin typeface="Comic Sans MS" pitchFamily="66" charset="0"/>
              </a:rPr>
              <a:t>carries blood to the hepatic  veins primarily on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left side of the liver</a:t>
            </a:r>
            <a:r>
              <a:rPr lang="en-US" dirty="0" smtClean="0">
                <a:latin typeface="Comic Sans MS" pitchFamily="66" charset="0"/>
              </a:rPr>
              <a:t> where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oxygen is extracted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So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deoxygenated blood</a:t>
            </a:r>
            <a:r>
              <a:rPr lang="en-US" dirty="0" smtClean="0">
                <a:latin typeface="Comic Sans MS" pitchFamily="66" charset="0"/>
              </a:rPr>
              <a:t> from the liver then flows back into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inferior vena cava</a:t>
            </a:r>
            <a:r>
              <a:rPr lang="en-US" dirty="0" smtClean="0">
                <a:latin typeface="Comic Sans MS" pitchFamily="66" charset="0"/>
              </a:rPr>
              <a:t>, which also receives less oxygenated blood returning from the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lower body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(sat-70%)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     #Therefore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blood flowing to the fetal heart</a:t>
            </a:r>
            <a:r>
              <a:rPr lang="en-US" dirty="0" smtClean="0">
                <a:latin typeface="Comic Sans MS" pitchFamily="66" charset="0"/>
              </a:rPr>
              <a:t> from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inferior vena cava to the right atrium</a:t>
            </a:r>
            <a:r>
              <a:rPr lang="en-US" dirty="0" smtClean="0">
                <a:latin typeface="Comic Sans MS" pitchFamily="66" charset="0"/>
              </a:rPr>
              <a:t> consists of 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  </a:t>
            </a:r>
            <a:r>
              <a:rPr lang="en-US" dirty="0" smtClean="0">
                <a:latin typeface="Comic Sans MS" pitchFamily="66" charset="0"/>
              </a:rPr>
              <a:t>    -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oxygenated blood</a:t>
            </a:r>
            <a:r>
              <a:rPr lang="en-US" dirty="0" smtClean="0">
                <a:latin typeface="Comic Sans MS" pitchFamily="66" charset="0"/>
              </a:rPr>
              <a:t> that passes directly through the ductus </a:t>
            </a:r>
            <a:r>
              <a:rPr lang="en-US" dirty="0" err="1" smtClean="0">
                <a:latin typeface="Comic Sans MS" pitchFamily="66" charset="0"/>
              </a:rPr>
              <a:t>venosus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-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Less well oxygenated</a:t>
            </a:r>
            <a:r>
              <a:rPr lang="en-US" dirty="0" smtClean="0">
                <a:latin typeface="Comic Sans MS" pitchFamily="66" charset="0"/>
              </a:rPr>
              <a:t>  that that returns from most of the veins below the level of the diaphragm.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71934" y="1571612"/>
            <a:ext cx="484632" cy="493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929058" y="3071810"/>
            <a:ext cx="484632" cy="385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071934" y="5929330"/>
            <a:ext cx="428628" cy="547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18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65008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In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RIGHT ATRIUM</a:t>
            </a:r>
            <a:r>
              <a:rPr lang="en-US" dirty="0" smtClean="0">
                <a:latin typeface="Comic Sans MS" pitchFamily="66" charset="0"/>
              </a:rPr>
              <a:t> the blood </a:t>
            </a:r>
            <a:r>
              <a:rPr lang="en-US" smtClean="0">
                <a:latin typeface="Comic Sans MS" pitchFamily="66" charset="0"/>
              </a:rPr>
              <a:t>enters the </a:t>
            </a:r>
            <a:r>
              <a:rPr lang="en-US" dirty="0" smtClean="0">
                <a:latin typeface="Comic Sans MS" pitchFamily="66" charset="0"/>
              </a:rPr>
              <a:t>left </a:t>
            </a:r>
            <a:r>
              <a:rPr lang="en-US" smtClean="0">
                <a:latin typeface="Comic Sans MS" pitchFamily="66" charset="0"/>
              </a:rPr>
              <a:t>atrium and </a:t>
            </a:r>
            <a:r>
              <a:rPr lang="en-US" dirty="0" smtClean="0">
                <a:latin typeface="Comic Sans MS" pitchFamily="66" charset="0"/>
              </a:rPr>
              <a:t>the right ventricle depending on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oxygen content</a:t>
            </a:r>
            <a:r>
              <a:rPr lang="en-US" dirty="0" smtClean="0">
                <a:latin typeface="Comic Sans MS" pitchFamily="66" charset="0"/>
              </a:rPr>
              <a:t> .This separation of blood according to the oxygen content is aided by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pattern of blood flow in the inferior vena cava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Well oxygenated blood</a:t>
            </a:r>
            <a:r>
              <a:rPr lang="en-US" dirty="0" smtClean="0">
                <a:latin typeface="Comic Sans MS" pitchFamily="66" charset="0"/>
              </a:rPr>
              <a:t> - medial aspect of inferior vena cava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Less oxygenated blood</a:t>
            </a:r>
            <a:r>
              <a:rPr lang="en-US" dirty="0" smtClean="0">
                <a:latin typeface="Comic Sans MS" pitchFamily="66" charset="0"/>
              </a:rPr>
              <a:t> -lateral vessel wall.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71934" y="3000372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71934" y="5214950"/>
            <a:ext cx="676512" cy="66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84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"/>
            <a:ext cx="8229600" cy="627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Once the blood enter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RIGHT ATRIUM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CRISTA DIVIDENS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shunts the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well oxygenated</a:t>
            </a:r>
            <a:r>
              <a:rPr lang="en-US" dirty="0" smtClean="0">
                <a:latin typeface="Comic Sans MS" pitchFamily="66" charset="0"/>
              </a:rPr>
              <a:t> blood from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medial side</a:t>
            </a:r>
            <a:r>
              <a:rPr lang="en-US" dirty="0" smtClean="0">
                <a:latin typeface="Comic Sans MS" pitchFamily="66" charset="0"/>
              </a:rPr>
              <a:t> of inferior vena cava and the ductus </a:t>
            </a:r>
            <a:r>
              <a:rPr lang="en-US" dirty="0" err="1" smtClean="0">
                <a:latin typeface="Comic Sans MS" pitchFamily="66" charset="0"/>
              </a:rPr>
              <a:t>venosus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Through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FORAMEN OVALE</a:t>
            </a:r>
            <a:r>
              <a:rPr lang="en-US" dirty="0" smtClean="0">
                <a:latin typeface="Comic Sans MS" pitchFamily="66" charset="0"/>
              </a:rPr>
              <a:t>  and into the left ventricle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(sat-65%,po2:26-28mm)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 	</a:t>
            </a:r>
            <a:r>
              <a:rPr lang="en-US" dirty="0" smtClean="0">
                <a:latin typeface="Comic Sans MS" pitchFamily="66" charset="0"/>
              </a:rPr>
              <a:t>	to the heart and brain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Tissues extract oxygen ,resulting in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less oxygenated blood</a:t>
            </a:r>
            <a:r>
              <a:rPr lang="en-US" dirty="0" smtClean="0">
                <a:latin typeface="Comic Sans MS" pitchFamily="66" charset="0"/>
              </a:rPr>
              <a:t> returning to the right heart through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superior vena cava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000496" y="57148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995936" y="1988840"/>
            <a:ext cx="504056" cy="493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779912" y="3501008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995936" y="450912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06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534400" cy="65722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less oxygenated blood</a:t>
            </a:r>
            <a:r>
              <a:rPr lang="en-US" dirty="0" smtClean="0">
                <a:latin typeface="Comic Sans MS" pitchFamily="66" charset="0"/>
              </a:rPr>
              <a:t> along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lateral wall</a:t>
            </a:r>
            <a:r>
              <a:rPr lang="en-US" dirty="0" smtClean="0">
                <a:latin typeface="Comic Sans MS" pitchFamily="66" charset="0"/>
              </a:rPr>
              <a:t> of the inferior vena cava enters the right atrium and is deflected through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tricuspid valve</a:t>
            </a:r>
            <a:r>
              <a:rPr lang="en-US" dirty="0" smtClean="0">
                <a:latin typeface="Comic Sans MS" pitchFamily="66" charset="0"/>
              </a:rPr>
              <a:t> to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right ventricle 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SUPERIOR VENA CAVA </a:t>
            </a:r>
            <a:r>
              <a:rPr lang="en-US" dirty="0" smtClean="0">
                <a:latin typeface="Comic Sans MS" pitchFamily="66" charset="0"/>
              </a:rPr>
              <a:t>carries the less well oxygenated blood .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(sat-40%,po2:12-14mm)</a:t>
            </a:r>
            <a:r>
              <a:rPr lang="en-US" dirty="0" smtClean="0">
                <a:latin typeface="Comic Sans MS" pitchFamily="66" charset="0"/>
              </a:rPr>
              <a:t> returning from brain and upper body is shunted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directly </a:t>
            </a:r>
            <a:r>
              <a:rPr lang="en-US" dirty="0" smtClean="0">
                <a:latin typeface="Comic Sans MS" pitchFamily="66" charset="0"/>
              </a:rPr>
              <a:t>to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right ventricle</a:t>
            </a:r>
            <a:r>
              <a:rPr lang="en-US" dirty="0" smtClean="0">
                <a:latin typeface="Comic Sans MS" pitchFamily="66" charset="0"/>
              </a:rPr>
              <a:t> 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*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ostium of the coronary sinus</a:t>
            </a:r>
            <a:r>
              <a:rPr lang="en-US" dirty="0" smtClean="0">
                <a:latin typeface="Comic Sans MS" pitchFamily="66" charset="0"/>
              </a:rPr>
              <a:t> lies superior to the tricuspid valve so that the less oxygenated blood  also returns to the right ventricle.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AS A RESULT ,BLOOD IN THE RIGHT VENTRICLE IS 15 – 20 % LESS SATURATED THAN THE BLOOD IN THE LEFT VENTRICLE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29058" y="1571612"/>
            <a:ext cx="466724" cy="415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7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6705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90% of the blood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exiting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right ventricle</a:t>
            </a:r>
            <a:r>
              <a:rPr lang="en-US" dirty="0" smtClean="0">
                <a:latin typeface="Comic Sans MS" pitchFamily="66" charset="0"/>
              </a:rPr>
              <a:t> (only about 10% of right </a:t>
            </a:r>
            <a:r>
              <a:rPr lang="en-US" dirty="0" err="1" smtClean="0">
                <a:latin typeface="Comic Sans MS" pitchFamily="66" charset="0"/>
              </a:rPr>
              <a:t>ventriclar</a:t>
            </a:r>
            <a:r>
              <a:rPr lang="en-US" dirty="0" smtClean="0">
                <a:latin typeface="Comic Sans MS" pitchFamily="66" charset="0"/>
              </a:rPr>
              <a:t> outflow enters the lungs) passes through the pulmonary artery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(sat-50-55% po2:16-18mm)</a:t>
            </a:r>
            <a:r>
              <a:rPr lang="en-US" dirty="0" smtClean="0">
                <a:latin typeface="Comic Sans MS" pitchFamily="66" charset="0"/>
              </a:rPr>
              <a:t>  is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shunted through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DUCTUS ARTERIOSUS</a:t>
            </a:r>
            <a:r>
              <a:rPr lang="en-US" dirty="0" smtClean="0">
                <a:latin typeface="Comic Sans MS" pitchFamily="66" charset="0"/>
              </a:rPr>
              <a:t> –</a:t>
            </a:r>
            <a:r>
              <a:rPr lang="en-US" b="1" dirty="0" smtClean="0">
                <a:latin typeface="Comic Sans MS" pitchFamily="66" charset="0"/>
              </a:rPr>
              <a:t>a connection btw the pulmonary artery and aorta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(sat 55-60%,po2:20-22mm)</a:t>
            </a:r>
          </a:p>
          <a:p>
            <a:endParaRPr lang="en-US" b="1" dirty="0" smtClean="0">
              <a:latin typeface="Comic Sans MS" pitchFamily="66" charset="0"/>
            </a:endParaRPr>
          </a:p>
          <a:p>
            <a:endParaRPr lang="en-US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          </a:t>
            </a:r>
            <a:r>
              <a:rPr lang="en-US" dirty="0" smtClean="0">
                <a:latin typeface="Comic Sans MS" pitchFamily="66" charset="0"/>
              </a:rPr>
              <a:t>-protects the lungs from the circulatory overload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-allows the right ventricle to strengthen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             -high pulmonary vascular </a:t>
            </a:r>
            <a:r>
              <a:rPr lang="en-US" dirty="0" err="1" smtClean="0">
                <a:latin typeface="Comic Sans MS" pitchFamily="66" charset="0"/>
              </a:rPr>
              <a:t>resistence</a:t>
            </a:r>
            <a:r>
              <a:rPr lang="en-US" dirty="0" smtClean="0">
                <a:latin typeface="Comic Sans MS" pitchFamily="66" charset="0"/>
              </a:rPr>
              <a:t>, low pulmonary            blood flow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Arch of aorta     &gt;      descending aorta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067944" y="3140968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995936" y="5661248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48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Common iliac </a:t>
            </a:r>
            <a:r>
              <a:rPr lang="en-US" dirty="0" err="1" smtClean="0">
                <a:latin typeface="Comic Sans MS" pitchFamily="66" charset="0"/>
              </a:rPr>
              <a:t>arteries:internal</a:t>
            </a:r>
            <a:r>
              <a:rPr lang="en-US" dirty="0" smtClean="0">
                <a:latin typeface="Comic Sans MS" pitchFamily="66" charset="0"/>
              </a:rPr>
              <a:t> and external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Internal </a:t>
            </a:r>
            <a:r>
              <a:rPr lang="en-US" dirty="0" err="1" smtClean="0">
                <a:latin typeface="Comic Sans MS" pitchFamily="66" charset="0"/>
              </a:rPr>
              <a:t>illiacs</a:t>
            </a:r>
            <a:r>
              <a:rPr lang="en-US" dirty="0" smtClean="0">
                <a:latin typeface="Comic Sans MS" pitchFamily="66" charset="0"/>
              </a:rPr>
              <a:t> further into </a:t>
            </a:r>
            <a:r>
              <a:rPr lang="en-US" dirty="0" err="1" smtClean="0">
                <a:latin typeface="Comic Sans MS" pitchFamily="66" charset="0"/>
              </a:rPr>
              <a:t>hypogastric</a:t>
            </a:r>
            <a:r>
              <a:rPr lang="en-US" dirty="0" smtClean="0">
                <a:latin typeface="Comic Sans MS" pitchFamily="66" charset="0"/>
              </a:rPr>
              <a:t> arteries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Distally become the umbilical arteries 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In the placenta the blood picks up the oxygen and other nutrients and is </a:t>
            </a:r>
            <a:r>
              <a:rPr lang="en-US" dirty="0" err="1" smtClean="0">
                <a:latin typeface="Comic Sans MS" pitchFamily="66" charset="0"/>
              </a:rPr>
              <a:t>recirculated</a:t>
            </a:r>
            <a:r>
              <a:rPr lang="en-US" dirty="0" smtClean="0">
                <a:latin typeface="Comic Sans MS" pitchFamily="66" charset="0"/>
              </a:rPr>
              <a:t>  through the umbilical  vein.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995936" y="1988840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923928" y="3501008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995936" y="764704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  <a:latin typeface="Comic Sans MS" pitchFamily="66" charset="0"/>
              </a:rPr>
              <a:t>The total </a:t>
            </a:r>
            <a:r>
              <a:rPr lang="en-IN" b="1" dirty="0" err="1" smtClean="0">
                <a:solidFill>
                  <a:srgbClr val="FF0000"/>
                </a:solidFill>
                <a:latin typeface="Comic Sans MS" pitchFamily="66" charset="0"/>
              </a:rPr>
              <a:t>fetal</a:t>
            </a:r>
            <a:r>
              <a:rPr lang="en-IN" b="1" dirty="0" smtClean="0">
                <a:solidFill>
                  <a:srgbClr val="FF0000"/>
                </a:solidFill>
                <a:latin typeface="Comic Sans MS" pitchFamily="66" charset="0"/>
              </a:rPr>
              <a:t> cardiac output</a:t>
            </a:r>
            <a:r>
              <a:rPr lang="en-IN" dirty="0" smtClean="0">
                <a:latin typeface="Comic Sans MS" pitchFamily="66" charset="0"/>
              </a:rPr>
              <a:t> –the combined output of both left </a:t>
            </a:r>
            <a:r>
              <a:rPr lang="en-IN" dirty="0" err="1" smtClean="0">
                <a:latin typeface="Comic Sans MS" pitchFamily="66" charset="0"/>
              </a:rPr>
              <a:t>nd</a:t>
            </a:r>
            <a:r>
              <a:rPr lang="en-IN" dirty="0" smtClean="0">
                <a:latin typeface="Comic Sans MS" pitchFamily="66" charset="0"/>
              </a:rPr>
              <a:t> right ventricles:</a:t>
            </a:r>
            <a:r>
              <a:rPr lang="en-IN" b="1" dirty="0" smtClean="0">
                <a:solidFill>
                  <a:srgbClr val="FF0000"/>
                </a:solidFill>
                <a:latin typeface="Comic Sans MS" pitchFamily="66" charset="0"/>
              </a:rPr>
              <a:t>350ml/kg/min</a:t>
            </a:r>
          </a:p>
          <a:p>
            <a:r>
              <a:rPr lang="en-IN" b="1" dirty="0" smtClean="0">
                <a:solidFill>
                  <a:srgbClr val="FF0000"/>
                </a:solidFill>
                <a:latin typeface="Comic Sans MS" pitchFamily="66" charset="0"/>
              </a:rPr>
              <a:t>Descending aortic blood flow</a:t>
            </a:r>
            <a:r>
              <a:rPr lang="en-IN" dirty="0" smtClean="0">
                <a:latin typeface="Comic Sans MS" pitchFamily="66" charset="0"/>
              </a:rPr>
              <a:t>-65% returns to the placenta remaining 35% </a:t>
            </a:r>
            <a:r>
              <a:rPr lang="en-IN" dirty="0" err="1" smtClean="0">
                <a:latin typeface="Comic Sans MS" pitchFamily="66" charset="0"/>
              </a:rPr>
              <a:t>perfuses</a:t>
            </a:r>
            <a:r>
              <a:rPr lang="en-IN" dirty="0" smtClean="0">
                <a:latin typeface="Comic Sans MS" pitchFamily="66" charset="0"/>
              </a:rPr>
              <a:t> to the </a:t>
            </a:r>
            <a:r>
              <a:rPr lang="en-IN" dirty="0" err="1" smtClean="0">
                <a:latin typeface="Comic Sans MS" pitchFamily="66" charset="0"/>
              </a:rPr>
              <a:t>fetal</a:t>
            </a:r>
            <a:r>
              <a:rPr lang="en-IN" dirty="0" smtClean="0">
                <a:latin typeface="Comic Sans MS" pitchFamily="66" charset="0"/>
              </a:rPr>
              <a:t> organs and tissues.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</a:rPr>
              <a:t>CHANGES IN FETAL CIRCULATION AT BIRTH</a:t>
            </a:r>
            <a:endParaRPr lang="en-I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800" dirty="0" smtClean="0">
                <a:latin typeface="Comic Sans MS" pitchFamily="66" charset="0"/>
              </a:rPr>
              <a:t>         loss of placental circulation and clamping of the umbilical cord after birth</a:t>
            </a:r>
          </a:p>
          <a:p>
            <a:pPr>
              <a:buNone/>
            </a:pPr>
            <a:endParaRPr lang="en-IN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IN" sz="2800" dirty="0" smtClean="0">
                <a:latin typeface="Comic Sans MS" pitchFamily="66" charset="0"/>
              </a:rPr>
              <a:t>   Sudden increase in systemic vascular </a:t>
            </a:r>
            <a:r>
              <a:rPr lang="en-IN" sz="2800" dirty="0" err="1" smtClean="0">
                <a:latin typeface="Comic Sans MS" pitchFamily="66" charset="0"/>
              </a:rPr>
              <a:t>resistence</a:t>
            </a:r>
            <a:r>
              <a:rPr lang="en-IN" sz="2800" dirty="0" smtClean="0">
                <a:latin typeface="Comic Sans MS" pitchFamily="66" charset="0"/>
              </a:rPr>
              <a:t> (d/t loss in low </a:t>
            </a:r>
            <a:r>
              <a:rPr lang="en-IN" sz="2800" dirty="0" err="1" smtClean="0">
                <a:latin typeface="Comic Sans MS" pitchFamily="66" charset="0"/>
              </a:rPr>
              <a:t>resistence</a:t>
            </a:r>
            <a:r>
              <a:rPr lang="en-IN" sz="2800" dirty="0" smtClean="0">
                <a:latin typeface="Comic Sans MS" pitchFamily="66" charset="0"/>
              </a:rPr>
              <a:t> placental circulation)</a:t>
            </a:r>
          </a:p>
          <a:p>
            <a:pPr>
              <a:buNone/>
            </a:pPr>
            <a:endParaRPr lang="en-IN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IN" sz="2800" dirty="0" smtClean="0">
                <a:latin typeface="Comic Sans MS" pitchFamily="66" charset="0"/>
              </a:rPr>
              <a:t>          Increase in aortic blood pressure</a:t>
            </a:r>
          </a:p>
          <a:p>
            <a:pPr>
              <a:buNone/>
            </a:pPr>
            <a:r>
              <a:rPr lang="en-IN" sz="2800" dirty="0" smtClean="0">
                <a:latin typeface="Comic Sans MS" pitchFamily="66" charset="0"/>
              </a:rPr>
              <a:t>                          </a:t>
            </a:r>
          </a:p>
          <a:p>
            <a:pPr>
              <a:buNone/>
            </a:pPr>
            <a:endParaRPr lang="en-IN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IN" sz="2800" dirty="0" smtClean="0">
                <a:latin typeface="Comic Sans MS" pitchFamily="66" charset="0"/>
              </a:rPr>
              <a:t>     increase in left </a:t>
            </a:r>
            <a:r>
              <a:rPr lang="en-IN" sz="2800" dirty="0" err="1" smtClean="0">
                <a:latin typeface="Comic Sans MS" pitchFamily="66" charset="0"/>
              </a:rPr>
              <a:t>atrial</a:t>
            </a:r>
            <a:r>
              <a:rPr lang="en-IN" sz="2800" dirty="0" smtClean="0">
                <a:latin typeface="Comic Sans MS" pitchFamily="66" charset="0"/>
              </a:rPr>
              <a:t> pressure&gt;</a:t>
            </a:r>
            <a:r>
              <a:rPr lang="en-IN" sz="2800" dirty="0" err="1" smtClean="0">
                <a:latin typeface="Comic Sans MS" pitchFamily="66" charset="0"/>
              </a:rPr>
              <a:t>rt</a:t>
            </a:r>
            <a:r>
              <a:rPr lang="en-IN" sz="2800" dirty="0" smtClean="0">
                <a:latin typeface="Comic Sans MS" pitchFamily="66" charset="0"/>
              </a:rPr>
              <a:t> </a:t>
            </a:r>
            <a:r>
              <a:rPr lang="en-IN" sz="2800" dirty="0" err="1" smtClean="0">
                <a:latin typeface="Comic Sans MS" pitchFamily="66" charset="0"/>
              </a:rPr>
              <a:t>atrial</a:t>
            </a:r>
            <a:r>
              <a:rPr lang="en-IN" sz="2800" dirty="0" smtClean="0">
                <a:latin typeface="Comic Sans MS" pitchFamily="66" charset="0"/>
              </a:rPr>
              <a:t> pressure                           </a:t>
            </a:r>
          </a:p>
          <a:p>
            <a:pPr>
              <a:buNone/>
            </a:pPr>
            <a:r>
              <a:rPr lang="en-IN" sz="2800" dirty="0" smtClean="0">
                <a:latin typeface="Comic Sans MS" pitchFamily="66" charset="0"/>
              </a:rPr>
              <a:t>                          </a:t>
            </a:r>
          </a:p>
        </p:txBody>
      </p:sp>
      <p:sp>
        <p:nvSpPr>
          <p:cNvPr id="5" name="Down Arrow 4"/>
          <p:cNvSpPr/>
          <p:nvPr/>
        </p:nvSpPr>
        <p:spPr>
          <a:xfrm>
            <a:off x="3995936" y="2276872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51920" y="3501008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779912" y="4365104"/>
            <a:ext cx="8640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dirty="0" smtClean="0"/>
              <a:t>Septum </a:t>
            </a:r>
            <a:r>
              <a:rPr lang="en-US" dirty="0" err="1" smtClean="0"/>
              <a:t>primum</a:t>
            </a:r>
            <a:r>
              <a:rPr lang="en-US" dirty="0" smtClean="0"/>
              <a:t> approx with septum </a:t>
            </a:r>
            <a:r>
              <a:rPr lang="en-US" dirty="0" err="1" smtClean="0"/>
              <a:t>seccundum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Closure of foramen </a:t>
            </a:r>
            <a:r>
              <a:rPr lang="en-US" b="1" dirty="0" err="1" smtClean="0">
                <a:solidFill>
                  <a:srgbClr val="FF0000"/>
                </a:solidFill>
              </a:rPr>
              <a:t>ovale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-sudden fall in flow through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venosus</a:t>
            </a:r>
            <a:r>
              <a:rPr lang="en-US" dirty="0" smtClean="0"/>
              <a:t> with complete </a:t>
            </a:r>
            <a:r>
              <a:rPr lang="en-US" dirty="0" err="1" smtClean="0"/>
              <a:t>disapperance</a:t>
            </a:r>
            <a:r>
              <a:rPr lang="en-US" dirty="0" smtClean="0"/>
              <a:t> by postnatal day 7&gt;</a:t>
            </a:r>
            <a:r>
              <a:rPr lang="en-US" b="1" dirty="0" err="1" smtClean="0">
                <a:solidFill>
                  <a:srgbClr val="FF0000"/>
                </a:solidFill>
              </a:rPr>
              <a:t>ductus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venosus</a:t>
            </a:r>
            <a:r>
              <a:rPr lang="en-US" b="1" dirty="0" smtClean="0">
                <a:solidFill>
                  <a:srgbClr val="FF0000"/>
                </a:solidFill>
              </a:rPr>
              <a:t> closes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347864" y="1196752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Fetal circulation is the circulatory system of the human </a:t>
            </a:r>
            <a:r>
              <a:rPr lang="en-US" dirty="0" err="1" smtClean="0">
                <a:latin typeface="Comic Sans MS" pitchFamily="66" charset="0"/>
              </a:rPr>
              <a:t>fetus,often</a:t>
            </a:r>
            <a:r>
              <a:rPr lang="en-US" dirty="0" smtClean="0">
                <a:latin typeface="Comic Sans MS" pitchFamily="66" charset="0"/>
              </a:rPr>
              <a:t> encompassing the entire </a:t>
            </a:r>
            <a:r>
              <a:rPr lang="en-US" dirty="0" err="1" smtClean="0">
                <a:latin typeface="Comic Sans MS" pitchFamily="66" charset="0"/>
              </a:rPr>
              <a:t>fetoplacental</a:t>
            </a:r>
            <a:r>
              <a:rPr lang="en-US" dirty="0" smtClean="0">
                <a:latin typeface="Comic Sans MS" pitchFamily="66" charset="0"/>
              </a:rPr>
              <a:t> circulation that also includes the umbilical cord and the blood vessels within the placenta that carry the fetal blood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PATENCY  OF THESE PATHWAYS MAY EITHER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>
                <a:latin typeface="Comic Sans MS" pitchFamily="66" charset="0"/>
              </a:rPr>
              <a:t>Provide a </a:t>
            </a:r>
            <a:r>
              <a:rPr lang="en-IN" b="1" dirty="0" smtClean="0">
                <a:solidFill>
                  <a:srgbClr val="92D050"/>
                </a:solidFill>
                <a:latin typeface="Comic Sans MS" pitchFamily="66" charset="0"/>
              </a:rPr>
              <a:t>life saving pathway</a:t>
            </a:r>
            <a:r>
              <a:rPr lang="en-IN" dirty="0" smtClean="0">
                <a:latin typeface="Comic Sans MS" pitchFamily="66" charset="0"/>
              </a:rPr>
              <a:t> for blood to bypass a congenital defect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err="1" smtClean="0">
                <a:latin typeface="Comic Sans MS" pitchFamily="66" charset="0"/>
              </a:rPr>
              <a:t>Eg</a:t>
            </a:r>
            <a:r>
              <a:rPr lang="en-IN" dirty="0" smtClean="0">
                <a:latin typeface="Comic Sans MS" pitchFamily="66" charset="0"/>
              </a:rPr>
              <a:t> :Patent </a:t>
            </a:r>
            <a:r>
              <a:rPr lang="en-IN" dirty="0" err="1" smtClean="0">
                <a:latin typeface="Comic Sans MS" pitchFamily="66" charset="0"/>
              </a:rPr>
              <a:t>ductus</a:t>
            </a:r>
            <a:r>
              <a:rPr lang="en-IN" dirty="0" smtClean="0">
                <a:latin typeface="Comic Sans MS" pitchFamily="66" charset="0"/>
              </a:rPr>
              <a:t> in pulmonary </a:t>
            </a:r>
            <a:r>
              <a:rPr lang="en-IN" dirty="0" err="1" smtClean="0">
                <a:latin typeface="Comic Sans MS" pitchFamily="66" charset="0"/>
              </a:rPr>
              <a:t>atresia</a:t>
            </a:r>
            <a:r>
              <a:rPr lang="en-IN" dirty="0" smtClean="0">
                <a:latin typeface="Comic Sans MS" pitchFamily="66" charset="0"/>
              </a:rPr>
              <a:t> or COA</a:t>
            </a:r>
          </a:p>
          <a:p>
            <a:pPr>
              <a:buNone/>
            </a:pPr>
            <a:r>
              <a:rPr lang="en-IN" dirty="0" smtClean="0">
                <a:latin typeface="Comic Sans MS" pitchFamily="66" charset="0"/>
              </a:rPr>
              <a:t>         Foramen </a:t>
            </a:r>
            <a:r>
              <a:rPr lang="en-IN" dirty="0" err="1" smtClean="0">
                <a:latin typeface="Comic Sans MS" pitchFamily="66" charset="0"/>
              </a:rPr>
              <a:t>ovale</a:t>
            </a:r>
            <a:r>
              <a:rPr lang="en-IN" dirty="0" smtClean="0">
                <a:latin typeface="Comic Sans MS" pitchFamily="66" charset="0"/>
              </a:rPr>
              <a:t> in transposition of great vessels</a:t>
            </a:r>
          </a:p>
          <a:p>
            <a:pPr>
              <a:buNone/>
            </a:pPr>
            <a:endParaRPr lang="en-IN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IN" dirty="0" smtClean="0">
                <a:latin typeface="Comic Sans MS" pitchFamily="66" charset="0"/>
              </a:rPr>
              <a:t>Present an </a:t>
            </a:r>
            <a:r>
              <a:rPr lang="en-IN" b="1" dirty="0" smtClean="0">
                <a:solidFill>
                  <a:srgbClr val="92D050"/>
                </a:solidFill>
                <a:latin typeface="Comic Sans MS" pitchFamily="66" charset="0"/>
              </a:rPr>
              <a:t>additional stress </a:t>
            </a:r>
            <a:r>
              <a:rPr lang="en-IN" dirty="0" smtClean="0">
                <a:latin typeface="Comic Sans MS" pitchFamily="66" charset="0"/>
              </a:rPr>
              <a:t>to the circulation </a:t>
            </a:r>
          </a:p>
          <a:p>
            <a:pPr>
              <a:buNone/>
            </a:pPr>
            <a:r>
              <a:rPr lang="en-IN" dirty="0" smtClean="0">
                <a:latin typeface="Comic Sans MS" pitchFamily="66" charset="0"/>
              </a:rPr>
              <a:t>     </a:t>
            </a:r>
            <a:r>
              <a:rPr lang="en-IN" dirty="0" err="1" smtClean="0">
                <a:latin typeface="Comic Sans MS" pitchFamily="66" charset="0"/>
              </a:rPr>
              <a:t>Eg</a:t>
            </a:r>
            <a:r>
              <a:rPr lang="en-IN" dirty="0" smtClean="0">
                <a:latin typeface="Comic Sans MS" pitchFamily="66" charset="0"/>
              </a:rPr>
              <a:t>: patent </a:t>
            </a:r>
            <a:r>
              <a:rPr lang="en-IN" dirty="0" err="1" smtClean="0">
                <a:latin typeface="Comic Sans MS" pitchFamily="66" charset="0"/>
              </a:rPr>
              <a:t>ductus</a:t>
            </a:r>
            <a:r>
              <a:rPr lang="en-IN" dirty="0" smtClean="0">
                <a:latin typeface="Comic Sans MS" pitchFamily="66" charset="0"/>
              </a:rPr>
              <a:t> </a:t>
            </a:r>
            <a:r>
              <a:rPr lang="en-IN" dirty="0" err="1" smtClean="0">
                <a:latin typeface="Comic Sans MS" pitchFamily="66" charset="0"/>
              </a:rPr>
              <a:t>arteriosus</a:t>
            </a:r>
            <a:r>
              <a:rPr lang="en-IN" dirty="0" smtClean="0">
                <a:latin typeface="Comic Sans MS" pitchFamily="66" charset="0"/>
              </a:rPr>
              <a:t> in preterm infant</a:t>
            </a:r>
          </a:p>
          <a:p>
            <a:pPr>
              <a:buNone/>
            </a:pPr>
            <a:r>
              <a:rPr lang="en-IN" dirty="0" smtClean="0">
                <a:latin typeface="Comic Sans MS" pitchFamily="66" charset="0"/>
              </a:rPr>
              <a:t>     </a:t>
            </a:r>
          </a:p>
          <a:p>
            <a:pPr>
              <a:buNone/>
            </a:pPr>
            <a:endParaRPr lang="en-IN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Ductus arteriosus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4040188" cy="47133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latin typeface="Comic Sans MS" pitchFamily="66" charset="0"/>
              </a:rPr>
              <a:t>Sudden expansion of lungs with first few breaths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Fall in pulmonary vascular </a:t>
            </a:r>
            <a:r>
              <a:rPr lang="en-US" dirty="0" err="1" smtClean="0">
                <a:latin typeface="Comic Sans MS" pitchFamily="66" charset="0"/>
              </a:rPr>
              <a:t>resistence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Increase flow in pulmonary arteries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Increase in systemic vascular </a:t>
            </a:r>
            <a:r>
              <a:rPr lang="en-US" dirty="0" err="1" smtClean="0">
                <a:latin typeface="Comic Sans MS" pitchFamily="66" charset="0"/>
              </a:rPr>
              <a:t>resistence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Increase in aortic pressure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Reversal of shunt in </a:t>
            </a:r>
            <a:r>
              <a:rPr lang="en-US" dirty="0" err="1" smtClean="0">
                <a:latin typeface="Comic Sans MS" pitchFamily="66" charset="0"/>
              </a:rPr>
              <a:t>ductus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arteriosus</a:t>
            </a:r>
            <a:r>
              <a:rPr lang="en-US" dirty="0" smtClean="0">
                <a:latin typeface="Comic Sans MS" pitchFamily="66" charset="0"/>
              </a:rPr>
              <a:t> to left to right(from aorta to pulmonary artery)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195736" y="2204864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979712" y="4005064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084168" y="2276872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084168" y="3861048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Increase in po2(</a:t>
            </a:r>
            <a:r>
              <a:rPr lang="en-US" dirty="0" err="1" smtClean="0">
                <a:latin typeface="Comic Sans MS" pitchFamily="66" charset="0"/>
              </a:rPr>
              <a:t>upto</a:t>
            </a:r>
            <a:r>
              <a:rPr lang="en-US" dirty="0" smtClean="0">
                <a:latin typeface="Comic Sans MS" pitchFamily="66" charset="0"/>
              </a:rPr>
              <a:t> 50mmg)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Muscles of </a:t>
            </a:r>
            <a:r>
              <a:rPr lang="en-US" dirty="0" err="1" smtClean="0">
                <a:latin typeface="Comic Sans MS" pitchFamily="66" charset="0"/>
              </a:rPr>
              <a:t>ductus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arteriosus</a:t>
            </a:r>
            <a:r>
              <a:rPr lang="en-US" dirty="0" smtClean="0">
                <a:latin typeface="Comic Sans MS" pitchFamily="66" charset="0"/>
              </a:rPr>
              <a:t> to constrict (its patency is maintained by combined effects of oxygen tension and endogenous PG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Closure of </a:t>
            </a:r>
            <a:r>
              <a:rPr lang="en-US" dirty="0" err="1" smtClean="0">
                <a:latin typeface="Comic Sans MS" pitchFamily="66" charset="0"/>
              </a:rPr>
              <a:t>ductus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arteriosus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63888" y="836712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563888" y="3356992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054617"/>
          </a:xfrm>
        </p:spPr>
        <p:txBody>
          <a:bodyPr/>
          <a:lstStyle/>
          <a:p>
            <a:r>
              <a:rPr lang="en-IN" b="1" dirty="0" err="1" smtClean="0">
                <a:solidFill>
                  <a:srgbClr val="FF0000"/>
                </a:solidFill>
                <a:latin typeface="Comic Sans MS" pitchFamily="66" charset="0"/>
              </a:rPr>
              <a:t>Threapeutic</a:t>
            </a:r>
            <a:r>
              <a:rPr lang="en-IN" b="1" dirty="0" smtClean="0">
                <a:solidFill>
                  <a:srgbClr val="FF0000"/>
                </a:solidFill>
                <a:latin typeface="Comic Sans MS" pitchFamily="66" charset="0"/>
              </a:rPr>
              <a:t> agents</a:t>
            </a:r>
            <a:r>
              <a:rPr lang="en-IN" dirty="0" smtClean="0">
                <a:latin typeface="Comic Sans MS" pitchFamily="66" charset="0"/>
              </a:rPr>
              <a:t> may either: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Maintain </a:t>
            </a:r>
            <a:r>
              <a:rPr lang="en-IN" dirty="0" err="1" smtClean="0">
                <a:latin typeface="Comic Sans MS" pitchFamily="66" charset="0"/>
              </a:rPr>
              <a:t>fetal</a:t>
            </a:r>
            <a:r>
              <a:rPr lang="en-IN" dirty="0" smtClean="0">
                <a:latin typeface="Comic Sans MS" pitchFamily="66" charset="0"/>
              </a:rPr>
              <a:t> pathways </a:t>
            </a:r>
            <a:r>
              <a:rPr lang="en-IN" dirty="0" smtClean="0">
                <a:solidFill>
                  <a:srgbClr val="92D050"/>
                </a:solidFill>
                <a:latin typeface="Comic Sans MS" pitchFamily="66" charset="0"/>
              </a:rPr>
              <a:t>open:</a:t>
            </a:r>
            <a:r>
              <a:rPr lang="en-IN" dirty="0" smtClean="0">
                <a:latin typeface="Comic Sans MS" pitchFamily="66" charset="0"/>
              </a:rPr>
              <a:t>PGE1</a:t>
            </a: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Promote </a:t>
            </a:r>
            <a:r>
              <a:rPr lang="en-IN" dirty="0" err="1" smtClean="0">
                <a:latin typeface="Comic Sans MS" pitchFamily="66" charset="0"/>
              </a:rPr>
              <a:t>their</a:t>
            </a:r>
            <a:r>
              <a:rPr lang="en-IN" dirty="0" err="1" smtClean="0">
                <a:solidFill>
                  <a:srgbClr val="92D050"/>
                </a:solidFill>
                <a:latin typeface="Comic Sans MS" pitchFamily="66" charset="0"/>
              </a:rPr>
              <a:t>closure</a:t>
            </a:r>
            <a:r>
              <a:rPr lang="en-IN" dirty="0" err="1" smtClean="0">
                <a:latin typeface="Comic Sans MS" pitchFamily="66" charset="0"/>
              </a:rPr>
              <a:t>:INDOMETHACIN</a:t>
            </a:r>
            <a:endParaRPr lang="en-IN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80707_181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6984776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119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CLOSURE OF THE UMBILICAL ARTERIES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distal part – lateral umbilical ligaments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proximal part – remains open as superior     </a:t>
            </a:r>
            <a:r>
              <a:rPr lang="en-US" dirty="0" err="1" smtClean="0"/>
              <a:t>vesical</a:t>
            </a:r>
            <a:r>
              <a:rPr lang="en-US" dirty="0" smtClean="0"/>
              <a:t> arteries</a:t>
            </a:r>
          </a:p>
          <a:p>
            <a:pPr marL="0" indent="0">
              <a:buNone/>
            </a:pPr>
            <a:r>
              <a:rPr lang="en-US" dirty="0" smtClean="0"/>
              <a:t>2)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CLOSURE OF THE UMBILICAL VEINS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- obliteration occurs later than the arteries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umbilical vein forms 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- </a:t>
            </a:r>
            <a:r>
              <a:rPr lang="en-US" dirty="0" err="1" smtClean="0"/>
              <a:t>ducgtus</a:t>
            </a:r>
            <a:r>
              <a:rPr lang="en-US" dirty="0" smtClean="0"/>
              <a:t> </a:t>
            </a:r>
            <a:r>
              <a:rPr lang="en-US" dirty="0" err="1" smtClean="0"/>
              <a:t>venosus</a:t>
            </a:r>
            <a:r>
              <a:rPr lang="en-US" dirty="0" smtClean="0"/>
              <a:t> forms 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venosum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2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534400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3)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CLOSURE OF THE DUCTUS ARTERIOSUS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- functional closure of the ductus may occur soon after establishment of pulmonary circulation.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Anatomical closure- about 1-3 months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forms </a:t>
            </a:r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arteriosum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4)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CLOSURE OF THE FORAMEN OVALE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functional closure soon after birth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anatomical closure around one year</a:t>
            </a:r>
          </a:p>
          <a:p>
            <a:pPr marL="0" indent="0">
              <a:buNone/>
            </a:pPr>
            <a:r>
              <a:rPr lang="en-US" dirty="0" smtClean="0"/>
              <a:t>       -forms the </a:t>
            </a:r>
            <a:r>
              <a:rPr lang="en-US" dirty="0" err="1" smtClean="0"/>
              <a:t>fossa</a:t>
            </a:r>
            <a:r>
              <a:rPr lang="en-US" dirty="0" smtClean="0"/>
              <a:t> </a:t>
            </a:r>
            <a:r>
              <a:rPr lang="en-US" dirty="0" err="1" smtClean="0"/>
              <a:t>ovalis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69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WITHIN ONE OR TWO HOURS FOLLOWING BIRTH ,THE CARDIAC OUTPUT IS ESTIMATED TO BE ABOUT 500ML /MIN , HEART RATE – 120-140/MIN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48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DEVELOPMENT OF THE FETAL CIRCULATORY SYSTEM</a:t>
            </a:r>
            <a:endParaRPr lang="en-IN" sz="36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Comic Sans MS" pitchFamily="66" charset="0"/>
              </a:rPr>
              <a:t>Begins to develop towards the end of the </a:t>
            </a:r>
            <a:r>
              <a:rPr lang="en-IN" b="1" dirty="0" smtClean="0">
                <a:solidFill>
                  <a:srgbClr val="FF0000"/>
                </a:solidFill>
                <a:latin typeface="Comic Sans MS" pitchFamily="66" charset="0"/>
              </a:rPr>
              <a:t>THIRD WEEK </a:t>
            </a:r>
            <a:r>
              <a:rPr lang="en-IN" dirty="0" smtClean="0">
                <a:latin typeface="Comic Sans MS" pitchFamily="66" charset="0"/>
              </a:rPr>
              <a:t>and the four chambered heart is completely formed by the end of </a:t>
            </a:r>
            <a:r>
              <a:rPr lang="en-IN" b="1" dirty="0" smtClean="0">
                <a:solidFill>
                  <a:srgbClr val="FF0000"/>
                </a:solidFill>
                <a:latin typeface="Comic Sans MS" pitchFamily="66" charset="0"/>
              </a:rPr>
              <a:t>6 weeks</a:t>
            </a:r>
          </a:p>
          <a:p>
            <a:endParaRPr lang="en-IN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Heart starts to beat at beginning of the </a:t>
            </a:r>
            <a:r>
              <a:rPr lang="en-IN" b="1" dirty="0" smtClean="0">
                <a:solidFill>
                  <a:srgbClr val="FF0000"/>
                </a:solidFill>
                <a:latin typeface="Comic Sans MS" pitchFamily="66" charset="0"/>
              </a:rPr>
              <a:t>FOURTH WEEK</a:t>
            </a:r>
          </a:p>
          <a:p>
            <a:pPr>
              <a:buNone/>
            </a:pPr>
            <a:endParaRPr lang="en-IN" dirty="0" smtClean="0">
              <a:latin typeface="Comic Sans MS" pitchFamily="66" charset="0"/>
            </a:endParaRPr>
          </a:p>
          <a:p>
            <a:endParaRPr lang="en-IN" b="1" dirty="0" smtClean="0">
              <a:latin typeface="Comic Sans MS" pitchFamily="66" charset="0"/>
            </a:endParaRPr>
          </a:p>
          <a:p>
            <a:endParaRPr lang="en-IN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Bookman Old Style" pitchFamily="18" charset="0"/>
              </a:rPr>
              <a:t>PLACENTAL ROLE</a:t>
            </a:r>
            <a:endParaRPr lang="en-US" sz="32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Fetal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haemoglobin</a:t>
            </a:r>
            <a:r>
              <a:rPr lang="en-US" dirty="0" smtClean="0">
                <a:latin typeface="Comic Sans MS" pitchFamily="66" charset="0"/>
              </a:rPr>
              <a:t> has greater affinity for oxygen than adult </a:t>
            </a:r>
            <a:r>
              <a:rPr lang="en-US" dirty="0" err="1" smtClean="0">
                <a:latin typeface="Comic Sans MS" pitchFamily="66" charset="0"/>
              </a:rPr>
              <a:t>haemoglobin</a:t>
            </a:r>
            <a:r>
              <a:rPr lang="en-US" dirty="0" smtClean="0">
                <a:latin typeface="Comic Sans MS" pitchFamily="66" charset="0"/>
              </a:rPr>
              <a:t> ,which allows a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diffusion of oxygen</a:t>
            </a:r>
            <a:r>
              <a:rPr lang="en-US" dirty="0" smtClean="0">
                <a:latin typeface="Comic Sans MS" pitchFamily="66" charset="0"/>
              </a:rPr>
              <a:t> from the mother circulatory system to fetus.</a:t>
            </a:r>
          </a:p>
          <a:p>
            <a:r>
              <a:rPr lang="en-US" dirty="0" smtClean="0">
                <a:latin typeface="Comic Sans MS" pitchFamily="66" charset="0"/>
              </a:rPr>
              <a:t>The circulatory system of the mother is not directly connected to the fetus .the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placenta</a:t>
            </a:r>
            <a:r>
              <a:rPr lang="en-US" dirty="0" smtClean="0">
                <a:latin typeface="Comic Sans MS" pitchFamily="66" charset="0"/>
              </a:rPr>
              <a:t> functions as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respiratory centre</a:t>
            </a:r>
            <a:r>
              <a:rPr lang="en-US" dirty="0" smtClean="0">
                <a:latin typeface="Comic Sans MS" pitchFamily="66" charset="0"/>
              </a:rPr>
              <a:t> for the fetus as well as a site of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filteration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for plasma nutrients and wastes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357166"/>
          <a:ext cx="8258205" cy="533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35"/>
                <a:gridCol w="2752735"/>
                <a:gridCol w="2752735"/>
              </a:tblGrid>
              <a:tr h="88106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FETAL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NEWBORN</a:t>
                      </a:r>
                      <a:endParaRPr lang="en-IN" sz="3200" dirty="0"/>
                    </a:p>
                  </a:txBody>
                  <a:tcPr/>
                </a:tc>
              </a:tr>
              <a:tr h="1190636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GAS EXCHANGE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PLACENTA</a:t>
                      </a:r>
                      <a:endParaRPr lang="en-IN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rgbClr val="7030A0"/>
                          </a:solidFill>
                        </a:rPr>
                        <a:t>LUNGS</a:t>
                      </a:r>
                      <a:endParaRPr lang="en-IN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81066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PULMONARY</a:t>
                      </a:r>
                    </a:p>
                    <a:p>
                      <a:r>
                        <a:rPr lang="en-IN" sz="3200" dirty="0" smtClean="0"/>
                        <a:t>CIRCULATION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VASOCONSTRICTED</a:t>
                      </a:r>
                      <a:endParaRPr lang="en-IN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rgbClr val="7030A0"/>
                          </a:solidFill>
                        </a:rPr>
                        <a:t>DILATED</a:t>
                      </a:r>
                      <a:endParaRPr lang="en-IN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81066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MYOCARDIUM</a:t>
                      </a:r>
                    </a:p>
                    <a:p>
                      <a:r>
                        <a:rPr lang="en-IN" sz="1800" dirty="0" smtClean="0"/>
                        <a:t>COMPLIANCE,CONTRACTILITY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LESS</a:t>
                      </a:r>
                      <a:endParaRPr lang="en-IN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>
                          <a:solidFill>
                            <a:srgbClr val="7030A0"/>
                          </a:solidFill>
                        </a:rPr>
                        <a:t>GOOD</a:t>
                      </a:r>
                      <a:endParaRPr lang="en-IN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81066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DOMINANT</a:t>
                      </a:r>
                      <a:r>
                        <a:rPr lang="en-IN" sz="3200" baseline="0" dirty="0" smtClean="0"/>
                        <a:t> VENTRICLE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RIGHT</a:t>
                      </a:r>
                      <a:endParaRPr lang="en-IN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rgbClr val="7030A0"/>
                          </a:solidFill>
                        </a:rPr>
                        <a:t>LEFT</a:t>
                      </a:r>
                      <a:endParaRPr lang="en-IN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1435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- Fetal blood flows from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placenta</a:t>
            </a:r>
            <a:r>
              <a:rPr lang="en-US" dirty="0" smtClean="0">
                <a:latin typeface="Comic Sans MS" pitchFamily="66" charset="0"/>
              </a:rPr>
              <a:t> to the fetus through the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umbilical cord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- fetal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deoxygenated blood </a:t>
            </a:r>
            <a:r>
              <a:rPr lang="en-US" dirty="0" smtClean="0">
                <a:latin typeface="Comic Sans MS" pitchFamily="66" charset="0"/>
              </a:rPr>
              <a:t>flows to the placenta through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two umbilical arteries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 </a:t>
            </a:r>
          </a:p>
          <a:p>
            <a:r>
              <a:rPr lang="en-US" dirty="0" smtClean="0">
                <a:latin typeface="Comic Sans MS" pitchFamily="66" charset="0"/>
              </a:rPr>
              <a:t>Blood with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high oxygen content </a:t>
            </a:r>
            <a:r>
              <a:rPr lang="en-US" dirty="0" smtClean="0">
                <a:latin typeface="Comic Sans MS" pitchFamily="66" charset="0"/>
              </a:rPr>
              <a:t>moves from the placenta to the fetus through a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single umbilical vein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5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DIFFERENCES FROM ADULT CIRCULATION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Fetal blood is not oxygenated in the lungs so the major portion of right ventricular output </a:t>
            </a:r>
            <a:r>
              <a:rPr lang="en-US" b="1" dirty="0" smtClean="0">
                <a:solidFill>
                  <a:srgbClr val="FF0000"/>
                </a:solidFill>
              </a:rPr>
              <a:t>bypasses </a:t>
            </a:r>
            <a:r>
              <a:rPr lang="en-US" dirty="0" smtClean="0"/>
              <a:t>the lungs..                 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Well oxygenated blood </a:t>
            </a:r>
            <a:r>
              <a:rPr lang="en-US" dirty="0" smtClean="0"/>
              <a:t>enters the left ventricle which supplies the </a:t>
            </a:r>
            <a:r>
              <a:rPr lang="en-US" b="1" dirty="0" smtClean="0">
                <a:solidFill>
                  <a:srgbClr val="FF0000"/>
                </a:solidFill>
              </a:rPr>
              <a:t>heart and the brain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less oxygenated blood</a:t>
            </a:r>
            <a:r>
              <a:rPr lang="en-US" dirty="0" smtClean="0"/>
              <a:t> enters the right ventricle ,which supplies the </a:t>
            </a:r>
            <a:r>
              <a:rPr lang="en-US" b="1" dirty="0" smtClean="0">
                <a:solidFill>
                  <a:srgbClr val="FF0000"/>
                </a:solidFill>
              </a:rPr>
              <a:t>rest of the body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98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BLOOD FLOW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17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80707_181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350"/>
            <a:ext cx="7128791" cy="659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1173</Words>
  <Application>Microsoft Office PowerPoint</Application>
  <PresentationFormat>On-screen Show (4:3)</PresentationFormat>
  <Paragraphs>161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FETAL CIRCULATION</vt:lpstr>
      <vt:lpstr>Slide 2</vt:lpstr>
      <vt:lpstr>DEVELOPMENT OF THE FETAL CIRCULATORY SYSTEM</vt:lpstr>
      <vt:lpstr>PLACENTAL ROLE</vt:lpstr>
      <vt:lpstr>Slide 5</vt:lpstr>
      <vt:lpstr>Slide 6</vt:lpstr>
      <vt:lpstr> DIFFERENCES FROM ADULT CIRCULATION</vt:lpstr>
      <vt:lpstr>BLOOD FLOW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CHANGES IN FETAL CIRCULATION AT BIRTH</vt:lpstr>
      <vt:lpstr>Slide 19</vt:lpstr>
      <vt:lpstr>PATENCY  OF THESE PATHWAYS MAY EITHER</vt:lpstr>
      <vt:lpstr>Ductus arteriosus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75</cp:revision>
  <dcterms:created xsi:type="dcterms:W3CDTF">2018-07-08T13:49:19Z</dcterms:created>
  <dcterms:modified xsi:type="dcterms:W3CDTF">2019-10-03T12:15:43Z</dcterms:modified>
</cp:coreProperties>
</file>