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56" r:id="rId2"/>
    <p:sldId id="257" r:id="rId3"/>
    <p:sldId id="297" r:id="rId4"/>
    <p:sldId id="300" r:id="rId5"/>
    <p:sldId id="301" r:id="rId6"/>
    <p:sldId id="302" r:id="rId7"/>
    <p:sldId id="303" r:id="rId8"/>
    <p:sldId id="304" r:id="rId9"/>
    <p:sldId id="305" r:id="rId10"/>
    <p:sldId id="306" r:id="rId11"/>
    <p:sldId id="307" r:id="rId12"/>
    <p:sldId id="308" r:id="rId13"/>
    <p:sldId id="309" r:id="rId14"/>
    <p:sldId id="310" r:id="rId15"/>
    <p:sldId id="311" r:id="rId16"/>
    <p:sldId id="312" r:id="rId17"/>
    <p:sldId id="313" r:id="rId18"/>
    <p:sldId id="315" r:id="rId19"/>
    <p:sldId id="318" r:id="rId20"/>
    <p:sldId id="319" r:id="rId21"/>
    <p:sldId id="320" r:id="rId22"/>
    <p:sldId id="321" r:id="rId23"/>
    <p:sldId id="368" r:id="rId24"/>
    <p:sldId id="369" r:id="rId25"/>
    <p:sldId id="367" r:id="rId26"/>
    <p:sldId id="370" r:id="rId27"/>
    <p:sldId id="371" r:id="rId28"/>
    <p:sldId id="372" r:id="rId29"/>
    <p:sldId id="373" r:id="rId30"/>
    <p:sldId id="374" r:id="rId31"/>
    <p:sldId id="375" r:id="rId32"/>
    <p:sldId id="376" r:id="rId33"/>
    <p:sldId id="377" r:id="rId34"/>
    <p:sldId id="378" r:id="rId35"/>
    <p:sldId id="379" r:id="rId36"/>
    <p:sldId id="380" r:id="rId37"/>
    <p:sldId id="381" r:id="rId38"/>
    <p:sldId id="382" r:id="rId39"/>
    <p:sldId id="383" r:id="rId40"/>
    <p:sldId id="384" r:id="rId41"/>
    <p:sldId id="385" r:id="rId42"/>
    <p:sldId id="386" r:id="rId43"/>
    <p:sldId id="387" r:id="rId44"/>
    <p:sldId id="322" r:id="rId45"/>
    <p:sldId id="323" r:id="rId46"/>
    <p:sldId id="324" r:id="rId47"/>
    <p:sldId id="325" r:id="rId48"/>
    <p:sldId id="326" r:id="rId49"/>
    <p:sldId id="327" r:id="rId50"/>
    <p:sldId id="328" r:id="rId51"/>
    <p:sldId id="329" r:id="rId52"/>
    <p:sldId id="330" r:id="rId53"/>
    <p:sldId id="331" r:id="rId54"/>
    <p:sldId id="332" r:id="rId55"/>
    <p:sldId id="333" r:id="rId56"/>
    <p:sldId id="334" r:id="rId57"/>
    <p:sldId id="335" r:id="rId58"/>
    <p:sldId id="336" r:id="rId59"/>
    <p:sldId id="337" r:id="rId60"/>
    <p:sldId id="338" r:id="rId61"/>
    <p:sldId id="339" r:id="rId62"/>
    <p:sldId id="340" r:id="rId63"/>
    <p:sldId id="341" r:id="rId64"/>
    <p:sldId id="342" r:id="rId65"/>
    <p:sldId id="343" r:id="rId66"/>
    <p:sldId id="344" r:id="rId67"/>
    <p:sldId id="345" r:id="rId68"/>
    <p:sldId id="346" r:id="rId69"/>
    <p:sldId id="347" r:id="rId70"/>
    <p:sldId id="348" r:id="rId71"/>
    <p:sldId id="349" r:id="rId72"/>
    <p:sldId id="350" r:id="rId73"/>
    <p:sldId id="351" r:id="rId74"/>
    <p:sldId id="352" r:id="rId75"/>
    <p:sldId id="353" r:id="rId76"/>
    <p:sldId id="354" r:id="rId77"/>
    <p:sldId id="355" r:id="rId78"/>
    <p:sldId id="356" r:id="rId79"/>
    <p:sldId id="357" r:id="rId80"/>
    <p:sldId id="358" r:id="rId81"/>
    <p:sldId id="359" r:id="rId82"/>
    <p:sldId id="360" r:id="rId83"/>
    <p:sldId id="361" r:id="rId84"/>
    <p:sldId id="362" r:id="rId85"/>
    <p:sldId id="363" r:id="rId86"/>
    <p:sldId id="364" r:id="rId87"/>
    <p:sldId id="365" r:id="rId88"/>
    <p:sldId id="366" r:id="rId89"/>
    <p:sldId id="275" r:id="rId90"/>
    <p:sldId id="276" r:id="rId91"/>
    <p:sldId id="277" r:id="rId92"/>
    <p:sldId id="278" r:id="rId93"/>
    <p:sldId id="279" r:id="rId9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852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17A29A25-F690-4BA5-A133-E093DF016BB7}" type="datetimeFigureOut">
              <a:rPr lang="en-US" smtClean="0"/>
              <a:pPr/>
              <a:t>10/3/2019</a:t>
            </a:fld>
            <a:endParaRPr lang="en-IN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en-IN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06C0FF17-3C82-44BD-90D1-365D02D1CFFF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A29A25-F690-4BA5-A133-E093DF016BB7}" type="datetimeFigureOut">
              <a:rPr lang="en-US" smtClean="0"/>
              <a:pPr/>
              <a:t>10/3/2019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C0FF17-3C82-44BD-90D1-365D02D1CFFF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17A29A25-F690-4BA5-A133-E093DF016BB7}" type="datetimeFigureOut">
              <a:rPr lang="en-US" smtClean="0"/>
              <a:pPr/>
              <a:t>10/3/2019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06C0FF17-3C82-44BD-90D1-365D02D1CFFF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A29A25-F690-4BA5-A133-E093DF016BB7}" type="datetimeFigureOut">
              <a:rPr lang="en-US" smtClean="0"/>
              <a:pPr/>
              <a:t>10/3/2019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C0FF17-3C82-44BD-90D1-365D02D1CFFF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7A29A25-F690-4BA5-A133-E093DF016BB7}" type="datetimeFigureOut">
              <a:rPr lang="en-US" smtClean="0"/>
              <a:pPr/>
              <a:t>10/3/2019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06C0FF17-3C82-44BD-90D1-365D02D1CFFF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A29A25-F690-4BA5-A133-E093DF016BB7}" type="datetimeFigureOut">
              <a:rPr lang="en-US" smtClean="0"/>
              <a:pPr/>
              <a:t>10/3/2019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C0FF17-3C82-44BD-90D1-365D02D1CFFF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A29A25-F690-4BA5-A133-E093DF016BB7}" type="datetimeFigureOut">
              <a:rPr lang="en-US" smtClean="0"/>
              <a:pPr/>
              <a:t>10/3/2019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C0FF17-3C82-44BD-90D1-365D02D1CFFF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A29A25-F690-4BA5-A133-E093DF016BB7}" type="datetimeFigureOut">
              <a:rPr lang="en-US" smtClean="0"/>
              <a:pPr/>
              <a:t>10/3/2019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C0FF17-3C82-44BD-90D1-365D02D1CFFF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7A29A25-F690-4BA5-A133-E093DF016BB7}" type="datetimeFigureOut">
              <a:rPr lang="en-US" smtClean="0"/>
              <a:pPr/>
              <a:t>10/3/2019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C0FF17-3C82-44BD-90D1-365D02D1CFFF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A29A25-F690-4BA5-A133-E093DF016BB7}" type="datetimeFigureOut">
              <a:rPr lang="en-US" smtClean="0"/>
              <a:pPr/>
              <a:t>10/3/2019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C0FF17-3C82-44BD-90D1-365D02D1CFFF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A29A25-F690-4BA5-A133-E093DF016BB7}" type="datetimeFigureOut">
              <a:rPr lang="en-US" smtClean="0"/>
              <a:pPr/>
              <a:t>10/3/2019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C0FF17-3C82-44BD-90D1-365D02D1CFFF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17A29A25-F690-4BA5-A133-E093DF016BB7}" type="datetimeFigureOut">
              <a:rPr lang="en-US" smtClean="0"/>
              <a:pPr/>
              <a:t>10/3/2019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en-IN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06C0FF17-3C82-44BD-90D1-365D02D1CFFF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Home\Desktop\MULLERIAN%20DA\GOKILA1.Mpg" TargetMode="External"/><Relationship Id="rId4" Type="http://schemas.openxmlformats.org/officeDocument/2006/relationships/image" Target="../media/image2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dirty="0" smtClean="0"/>
              <a:t>MALFORMATIONS OF GENITAL TRACT</a:t>
            </a:r>
            <a:endParaRPr lang="en-IN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83"/>
            <a:ext cx="9144000" cy="686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583"/>
            <a:ext cx="9144000" cy="686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 smtClean="0"/>
              <a:t>Paramesonephric</a:t>
            </a:r>
            <a:r>
              <a:rPr lang="en-IN" dirty="0" smtClean="0"/>
              <a:t> ducts.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35480"/>
            <a:ext cx="9144000" cy="4922520"/>
          </a:xfrm>
        </p:spPr>
        <p:txBody>
          <a:bodyPr>
            <a:normAutofit/>
          </a:bodyPr>
          <a:lstStyle/>
          <a:p>
            <a:r>
              <a:rPr lang="en-IN" dirty="0" err="1" smtClean="0"/>
              <a:t>Paramesonephric</a:t>
            </a:r>
            <a:r>
              <a:rPr lang="en-IN" dirty="0" smtClean="0"/>
              <a:t> ducts are present in intermediate mesoderm.</a:t>
            </a:r>
          </a:p>
          <a:p>
            <a:r>
              <a:rPr lang="en-IN" dirty="0" smtClean="0"/>
              <a:t>They are formed by </a:t>
            </a:r>
            <a:r>
              <a:rPr lang="en-IN" dirty="0" err="1" smtClean="0"/>
              <a:t>invagination</a:t>
            </a:r>
            <a:r>
              <a:rPr lang="en-IN" dirty="0" smtClean="0"/>
              <a:t> of </a:t>
            </a:r>
            <a:r>
              <a:rPr lang="en-IN" dirty="0" err="1" smtClean="0"/>
              <a:t>coelemic</a:t>
            </a:r>
            <a:r>
              <a:rPr lang="en-IN" dirty="0" smtClean="0"/>
              <a:t> epithelium,</a:t>
            </a:r>
          </a:p>
          <a:p>
            <a:r>
              <a:rPr lang="en-IN" dirty="0" smtClean="0"/>
              <a:t>They lie lateral to </a:t>
            </a:r>
            <a:r>
              <a:rPr lang="en-IN" dirty="0" err="1" smtClean="0"/>
              <a:t>mesonephric</a:t>
            </a:r>
            <a:r>
              <a:rPr lang="en-IN" dirty="0" smtClean="0"/>
              <a:t> </a:t>
            </a:r>
            <a:r>
              <a:rPr lang="en-IN" dirty="0" err="1" smtClean="0"/>
              <a:t>ducts.here</a:t>
            </a:r>
            <a:r>
              <a:rPr lang="en-IN" dirty="0" smtClean="0"/>
              <a:t> the ducts of the two sides meet and fuse in the middle line to form </a:t>
            </a:r>
            <a:r>
              <a:rPr lang="en-IN" dirty="0" err="1" smtClean="0"/>
              <a:t>utero</a:t>
            </a:r>
            <a:r>
              <a:rPr lang="en-IN" dirty="0" smtClean="0"/>
              <a:t>-vaginal canal(uterine canal).</a:t>
            </a:r>
          </a:p>
          <a:p>
            <a:r>
              <a:rPr lang="en-IN" dirty="0" smtClean="0"/>
              <a:t>The caudal end of this canal comes in contact with the dorsal wall of definitive </a:t>
            </a:r>
            <a:r>
              <a:rPr lang="en-IN" dirty="0" err="1" smtClean="0"/>
              <a:t>urogenital</a:t>
            </a:r>
            <a:r>
              <a:rPr lang="en-IN" dirty="0" smtClean="0"/>
              <a:t> sinus.</a:t>
            </a:r>
          </a:p>
          <a:p>
            <a:r>
              <a:rPr lang="en-IN" dirty="0" smtClean="0"/>
              <a:t>It give origin to uterine tubes, uterus ,part of vagina.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en-IN" dirty="0" smtClean="0"/>
              <a:t>Female sexual development does not depend on presence of ovaries or Hormones.</a:t>
            </a:r>
          </a:p>
          <a:p>
            <a:pPr>
              <a:buNone/>
            </a:pPr>
            <a:endParaRPr lang="en-IN" dirty="0" smtClean="0"/>
          </a:p>
          <a:p>
            <a:r>
              <a:rPr lang="en-IN" dirty="0" smtClean="0"/>
              <a:t>Uterine tubes develop from </a:t>
            </a:r>
            <a:r>
              <a:rPr lang="en-IN" dirty="0" err="1" smtClean="0"/>
              <a:t>unfused</a:t>
            </a:r>
            <a:r>
              <a:rPr lang="en-IN" dirty="0" smtClean="0"/>
              <a:t> cranial parts of </a:t>
            </a:r>
            <a:r>
              <a:rPr lang="en-IN" dirty="0" err="1" smtClean="0"/>
              <a:t>mullerian</a:t>
            </a:r>
            <a:r>
              <a:rPr lang="en-IN" dirty="0" smtClean="0"/>
              <a:t> ducts.</a:t>
            </a:r>
          </a:p>
          <a:p>
            <a:pPr>
              <a:buNone/>
            </a:pPr>
            <a:endParaRPr lang="en-IN" dirty="0" smtClean="0"/>
          </a:p>
          <a:p>
            <a:r>
              <a:rPr lang="en-IN" dirty="0" smtClean="0"/>
              <a:t>Original points of </a:t>
            </a:r>
            <a:r>
              <a:rPr lang="en-IN" dirty="0" err="1" smtClean="0"/>
              <a:t>invagination</a:t>
            </a:r>
            <a:r>
              <a:rPr lang="en-IN" dirty="0" smtClean="0"/>
              <a:t> of ducts into </a:t>
            </a:r>
            <a:r>
              <a:rPr lang="en-IN" dirty="0" err="1" smtClean="0"/>
              <a:t>coelomic</a:t>
            </a:r>
            <a:r>
              <a:rPr lang="en-IN" dirty="0" smtClean="0"/>
              <a:t> epithelium remains as the abdominal openings of tubes.</a:t>
            </a:r>
          </a:p>
          <a:p>
            <a:pPr>
              <a:buNone/>
            </a:pPr>
            <a:endParaRPr lang="en-IN" dirty="0" smtClean="0"/>
          </a:p>
          <a:p>
            <a:r>
              <a:rPr lang="en-IN" dirty="0" smtClean="0"/>
              <a:t>Caudal fused portion of these ducts form the uterus and vagina(upper part).</a:t>
            </a:r>
          </a:p>
          <a:p>
            <a:pPr>
              <a:buNone/>
            </a:pPr>
            <a:endParaRPr lang="en-IN" dirty="0" smtClean="0"/>
          </a:p>
          <a:p>
            <a:r>
              <a:rPr lang="en-IN" dirty="0" smtClean="0"/>
              <a:t>Fusion of </a:t>
            </a:r>
            <a:r>
              <a:rPr lang="en-IN" dirty="0" err="1" smtClean="0"/>
              <a:t>mullerian</a:t>
            </a:r>
            <a:r>
              <a:rPr lang="en-IN" dirty="0" smtClean="0"/>
              <a:t> ducts also brings together a peritoneal fold that forms broad ligament and two peritoneal compartments(</a:t>
            </a:r>
            <a:r>
              <a:rPr lang="en-IN" dirty="0" err="1" smtClean="0"/>
              <a:t>Rectouterine</a:t>
            </a:r>
            <a:r>
              <a:rPr lang="en-IN" dirty="0" smtClean="0"/>
              <a:t> </a:t>
            </a:r>
            <a:r>
              <a:rPr lang="en-IN" dirty="0" err="1" smtClean="0"/>
              <a:t>pouch,Vesico</a:t>
            </a:r>
            <a:r>
              <a:rPr lang="en-IN" dirty="0" smtClean="0"/>
              <a:t>-uterine pouch).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>
            <a:normAutofit/>
          </a:bodyPr>
          <a:lstStyle/>
          <a:p>
            <a:r>
              <a:rPr lang="en-IN" dirty="0" smtClean="0"/>
              <a:t>Development of Uterus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IN" dirty="0" smtClean="0"/>
              <a:t>Epithelium of uterus develops from fused </a:t>
            </a:r>
            <a:r>
              <a:rPr lang="en-IN" dirty="0" err="1" smtClean="0"/>
              <a:t>paramesonephric</a:t>
            </a:r>
            <a:r>
              <a:rPr lang="en-IN" dirty="0" smtClean="0"/>
              <a:t> ducts.</a:t>
            </a:r>
          </a:p>
          <a:p>
            <a:r>
              <a:rPr lang="en-IN" dirty="0" err="1" smtClean="0"/>
              <a:t>Myometrium</a:t>
            </a:r>
            <a:r>
              <a:rPr lang="en-IN" dirty="0" smtClean="0"/>
              <a:t> is derived from surrounding mesoderm.</a:t>
            </a:r>
          </a:p>
          <a:p>
            <a:r>
              <a:rPr lang="en-IN" dirty="0" smtClean="0"/>
              <a:t>As thickness of </a:t>
            </a:r>
            <a:r>
              <a:rPr lang="en-IN" dirty="0" err="1" smtClean="0"/>
              <a:t>myometrium</a:t>
            </a:r>
            <a:r>
              <a:rPr lang="en-IN" dirty="0" smtClean="0"/>
              <a:t> </a:t>
            </a:r>
            <a:r>
              <a:rPr lang="en-IN" dirty="0" err="1" smtClean="0"/>
              <a:t>increases,unfused</a:t>
            </a:r>
            <a:r>
              <a:rPr lang="en-IN" dirty="0" smtClean="0"/>
              <a:t> horizontal parts of two </a:t>
            </a:r>
            <a:r>
              <a:rPr lang="en-IN" dirty="0" err="1" smtClean="0"/>
              <a:t>paramesonephric</a:t>
            </a:r>
            <a:r>
              <a:rPr lang="en-IN" dirty="0" smtClean="0"/>
              <a:t> ducts come to be partially embedded within its substance and help to form the </a:t>
            </a:r>
            <a:r>
              <a:rPr lang="en-IN" dirty="0" err="1" smtClean="0"/>
              <a:t>fundus</a:t>
            </a:r>
            <a:r>
              <a:rPr lang="en-IN" dirty="0" smtClean="0"/>
              <a:t> of uterus.</a:t>
            </a:r>
          </a:p>
          <a:p>
            <a:r>
              <a:rPr lang="en-IN" dirty="0" smtClean="0"/>
              <a:t>The cervix can soon be recognized as a </a:t>
            </a:r>
            <a:r>
              <a:rPr lang="en-IN" dirty="0" err="1" smtClean="0"/>
              <a:t>seperate</a:t>
            </a:r>
            <a:r>
              <a:rPr lang="en-IN" dirty="0" smtClean="0"/>
              <a:t> region.</a:t>
            </a:r>
          </a:p>
          <a:p>
            <a:r>
              <a:rPr lang="en-IN" dirty="0" smtClean="0"/>
              <a:t>In </a:t>
            </a:r>
            <a:r>
              <a:rPr lang="en-IN" dirty="0" err="1" smtClean="0"/>
              <a:t>fetus</a:t>
            </a:r>
            <a:r>
              <a:rPr lang="en-IN" dirty="0" smtClean="0"/>
              <a:t> , cervical part is larger than body of uterus.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3" descr="C:\Users\mohan\Desktop\3f2fc4eff65d7015999a8ad7155e460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INTRODUCTION</a:t>
            </a:r>
          </a:p>
          <a:p>
            <a:r>
              <a:rPr lang="en-IN" dirty="0" smtClean="0"/>
              <a:t>EMBRYOGENESIS</a:t>
            </a:r>
          </a:p>
          <a:p>
            <a:r>
              <a:rPr lang="en-IN" dirty="0" smtClean="0"/>
              <a:t>VAGINAL ABNORMALITIES</a:t>
            </a:r>
          </a:p>
          <a:p>
            <a:r>
              <a:rPr lang="en-IN" dirty="0" smtClean="0"/>
              <a:t>VAGINAL MALDEVELOPMENTS</a:t>
            </a:r>
          </a:p>
          <a:p>
            <a:r>
              <a:rPr lang="en-IN" dirty="0" smtClean="0"/>
              <a:t>UTERINE ABNORMALITIES</a:t>
            </a:r>
          </a:p>
          <a:p>
            <a:r>
              <a:rPr lang="en-IN" dirty="0" smtClean="0"/>
              <a:t>FALLOPIAN TUBE ABNORMALITIES</a:t>
            </a:r>
          </a:p>
          <a:p>
            <a:r>
              <a:rPr lang="en-IN" dirty="0" smtClean="0"/>
              <a:t>OVARIAN ANOMALIES</a:t>
            </a:r>
          </a:p>
          <a:p>
            <a:r>
              <a:rPr lang="en-IN" dirty="0" smtClean="0"/>
              <a:t>WOLFIAN REMNANT  ABNORMALITIES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"/>
            <a:ext cx="9143999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lipArt Placeholder 3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52400"/>
            <a:ext cx="9144000" cy="6705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rmAutofit/>
          </a:bodyPr>
          <a:lstStyle/>
          <a:p>
            <a:r>
              <a:rPr lang="en-IN" dirty="0" smtClean="0"/>
              <a:t>Development of vagina.</a:t>
            </a:r>
            <a:br>
              <a:rPr lang="en-IN" dirty="0" smtClean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6021288"/>
          </a:xfrm>
        </p:spPr>
        <p:txBody>
          <a:bodyPr>
            <a:normAutofit/>
          </a:bodyPr>
          <a:lstStyle/>
          <a:p>
            <a:r>
              <a:rPr lang="en-IN" dirty="0" err="1" smtClean="0"/>
              <a:t>Fibromuscular</a:t>
            </a:r>
            <a:r>
              <a:rPr lang="en-IN" dirty="0" smtClean="0"/>
              <a:t> wall of vagina is derived from surrounding </a:t>
            </a:r>
            <a:r>
              <a:rPr lang="en-IN" dirty="0" err="1" smtClean="0"/>
              <a:t>mesenchyme</a:t>
            </a:r>
            <a:r>
              <a:rPr lang="en-IN" dirty="0" smtClean="0"/>
              <a:t>.</a:t>
            </a:r>
          </a:p>
          <a:p>
            <a:r>
              <a:rPr lang="en-IN" dirty="0" err="1" smtClean="0"/>
              <a:t>Uterovaginal</a:t>
            </a:r>
            <a:r>
              <a:rPr lang="en-IN" dirty="0" smtClean="0"/>
              <a:t> </a:t>
            </a:r>
            <a:r>
              <a:rPr lang="en-IN" dirty="0" err="1" smtClean="0"/>
              <a:t>primodium</a:t>
            </a:r>
            <a:r>
              <a:rPr lang="en-IN" dirty="0" smtClean="0"/>
              <a:t> with </a:t>
            </a:r>
            <a:r>
              <a:rPr lang="en-IN" dirty="0" err="1" smtClean="0"/>
              <a:t>urogenital</a:t>
            </a:r>
            <a:r>
              <a:rPr lang="en-IN" dirty="0" smtClean="0"/>
              <a:t> sinus form sinus tubercle induce formation of paired </a:t>
            </a:r>
            <a:r>
              <a:rPr lang="en-IN" dirty="0" err="1" smtClean="0"/>
              <a:t>endodermal</a:t>
            </a:r>
            <a:r>
              <a:rPr lang="en-IN" dirty="0" smtClean="0"/>
              <a:t> growth of </a:t>
            </a:r>
            <a:r>
              <a:rPr lang="en-IN" dirty="0" err="1" smtClean="0"/>
              <a:t>sinovaginal</a:t>
            </a:r>
            <a:r>
              <a:rPr lang="en-IN" dirty="0" smtClean="0"/>
              <a:t> bulb.</a:t>
            </a:r>
          </a:p>
          <a:p>
            <a:r>
              <a:rPr lang="en-IN" dirty="0" err="1" smtClean="0"/>
              <a:t>Sinovaginal</a:t>
            </a:r>
            <a:r>
              <a:rPr lang="en-IN" dirty="0" smtClean="0"/>
              <a:t> bulbs fuse to form the lumen of the vagina.</a:t>
            </a:r>
          </a:p>
          <a:p>
            <a:r>
              <a:rPr lang="en-IN" dirty="0" smtClean="0"/>
              <a:t>Until late </a:t>
            </a:r>
            <a:r>
              <a:rPr lang="en-IN" dirty="0" err="1" smtClean="0"/>
              <a:t>fetal</a:t>
            </a:r>
            <a:r>
              <a:rPr lang="en-IN" dirty="0" smtClean="0"/>
              <a:t> </a:t>
            </a:r>
            <a:r>
              <a:rPr lang="en-IN" dirty="0" err="1" smtClean="0"/>
              <a:t>life,lumen</a:t>
            </a:r>
            <a:r>
              <a:rPr lang="en-IN" dirty="0" smtClean="0"/>
              <a:t> of vagina is </a:t>
            </a:r>
            <a:r>
              <a:rPr lang="en-IN" dirty="0" err="1" smtClean="0"/>
              <a:t>seperated</a:t>
            </a:r>
            <a:r>
              <a:rPr lang="en-IN" dirty="0" smtClean="0"/>
              <a:t> from the cavity of </a:t>
            </a:r>
            <a:r>
              <a:rPr lang="en-IN" dirty="0" err="1" smtClean="0"/>
              <a:t>urogenital</a:t>
            </a:r>
            <a:r>
              <a:rPr lang="en-IN" dirty="0" smtClean="0"/>
              <a:t> sinus by a membrane, the Hymen.(derived from </a:t>
            </a:r>
            <a:r>
              <a:rPr lang="en-IN" dirty="0" err="1" smtClean="0"/>
              <a:t>invagination</a:t>
            </a:r>
            <a:r>
              <a:rPr lang="en-IN" dirty="0" smtClean="0"/>
              <a:t> of the posterior wall of the </a:t>
            </a:r>
            <a:r>
              <a:rPr lang="en-IN" dirty="0" err="1" smtClean="0"/>
              <a:t>urogenital</a:t>
            </a:r>
            <a:r>
              <a:rPr lang="en-IN" dirty="0" smtClean="0"/>
              <a:t> sinus)</a:t>
            </a:r>
          </a:p>
          <a:p>
            <a:r>
              <a:rPr lang="en-IN" b="1" i="1" dirty="0" smtClean="0"/>
              <a:t>Upper 2/3</a:t>
            </a:r>
            <a:r>
              <a:rPr lang="en-IN" b="1" i="1" baseline="30000" dirty="0" smtClean="0"/>
              <a:t>rd</a:t>
            </a:r>
            <a:r>
              <a:rPr lang="en-IN" b="1" i="1" dirty="0" smtClean="0"/>
              <a:t> from </a:t>
            </a:r>
            <a:r>
              <a:rPr lang="en-IN" b="1" i="1" dirty="0" err="1" smtClean="0"/>
              <a:t>mullerian</a:t>
            </a:r>
            <a:r>
              <a:rPr lang="en-IN" b="1" i="1" dirty="0" smtClean="0"/>
              <a:t> duct.</a:t>
            </a:r>
          </a:p>
          <a:p>
            <a:r>
              <a:rPr lang="en-IN" b="1" i="1" dirty="0" smtClean="0"/>
              <a:t>Lower 1/3</a:t>
            </a:r>
            <a:r>
              <a:rPr lang="en-IN" b="1" i="1" baseline="30000" dirty="0" smtClean="0"/>
              <a:t>rd</a:t>
            </a:r>
            <a:r>
              <a:rPr lang="en-IN" b="1" i="1" dirty="0" smtClean="0"/>
              <a:t> from </a:t>
            </a:r>
            <a:r>
              <a:rPr lang="en-IN" b="1" i="1" dirty="0" err="1" smtClean="0"/>
              <a:t>Urogenital</a:t>
            </a:r>
            <a:r>
              <a:rPr lang="en-IN" b="1" i="1" dirty="0" smtClean="0"/>
              <a:t> sinus.</a:t>
            </a:r>
            <a:endParaRPr lang="en-IN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836712"/>
            <a:ext cx="8229600" cy="6021288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VAGINAL ABNORMALITIES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NARROW INTROITUS</a:t>
            </a:r>
          </a:p>
          <a:p>
            <a:r>
              <a:rPr lang="en-IN" dirty="0" smtClean="0"/>
              <a:t>The existence is revealed after marriage</a:t>
            </a:r>
          </a:p>
          <a:p>
            <a:r>
              <a:rPr lang="en-IN" dirty="0" err="1" smtClean="0"/>
              <a:t>Dyspareunia</a:t>
            </a:r>
            <a:r>
              <a:rPr lang="en-IN" dirty="0" smtClean="0"/>
              <a:t> may be the first complaint</a:t>
            </a:r>
          </a:p>
          <a:p>
            <a:r>
              <a:rPr lang="en-IN" dirty="0" smtClean="0"/>
              <a:t>Treatment is effective by manual </a:t>
            </a:r>
            <a:r>
              <a:rPr lang="en-IN" dirty="0" err="1" smtClean="0"/>
              <a:t>streching</a:t>
            </a:r>
            <a:r>
              <a:rPr lang="en-IN" dirty="0" smtClean="0"/>
              <a:t> under GA or surgical management[</a:t>
            </a:r>
            <a:r>
              <a:rPr lang="en-IN" dirty="0" err="1" smtClean="0"/>
              <a:t>perineoplasty</a:t>
            </a:r>
            <a:r>
              <a:rPr lang="en-IN" dirty="0" smtClean="0"/>
              <a:t>/</a:t>
            </a:r>
            <a:r>
              <a:rPr lang="en-IN" dirty="0" err="1" smtClean="0"/>
              <a:t>fentons</a:t>
            </a:r>
            <a:r>
              <a:rPr lang="en-IN" dirty="0" smtClean="0"/>
              <a:t> operation]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899909" y="-399770"/>
            <a:ext cx="4486927" cy="7286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PERINEOPLASTY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N" dirty="0" smtClean="0"/>
              <a:t>It is the </a:t>
            </a:r>
            <a:r>
              <a:rPr lang="en-IN" dirty="0" err="1" smtClean="0"/>
              <a:t>reconstriction</a:t>
            </a:r>
            <a:r>
              <a:rPr lang="en-IN" dirty="0" smtClean="0"/>
              <a:t> of narrow vaginal </a:t>
            </a:r>
            <a:r>
              <a:rPr lang="en-IN" dirty="0" err="1" smtClean="0"/>
              <a:t>introitus</a:t>
            </a:r>
            <a:r>
              <a:rPr lang="en-IN" dirty="0" smtClean="0"/>
              <a:t> to make it adequate for sexual function</a:t>
            </a:r>
          </a:p>
          <a:p>
            <a:r>
              <a:rPr lang="en-IN" dirty="0" smtClean="0"/>
              <a:t>A longitudinal incision is made in the midline above(2cm) the </a:t>
            </a:r>
            <a:r>
              <a:rPr lang="en-IN" dirty="0" err="1" smtClean="0"/>
              <a:t>fouchette</a:t>
            </a:r>
            <a:r>
              <a:rPr lang="en-IN" dirty="0" smtClean="0"/>
              <a:t> to the skin of perineum below (2cm)</a:t>
            </a:r>
          </a:p>
          <a:p>
            <a:r>
              <a:rPr lang="en-IN" dirty="0" smtClean="0"/>
              <a:t>The incision is deepened through the vaginal mucosa, skin, and the </a:t>
            </a:r>
            <a:r>
              <a:rPr lang="en-IN" dirty="0" err="1" smtClean="0"/>
              <a:t>perineal</a:t>
            </a:r>
            <a:r>
              <a:rPr lang="en-IN" dirty="0" smtClean="0"/>
              <a:t> body</a:t>
            </a:r>
          </a:p>
          <a:p>
            <a:r>
              <a:rPr lang="en-IN" dirty="0" smtClean="0"/>
              <a:t>Mobilization of vaginal mucosa and the </a:t>
            </a:r>
            <a:r>
              <a:rPr lang="en-IN" dirty="0" err="1" smtClean="0"/>
              <a:t>perineal</a:t>
            </a:r>
            <a:r>
              <a:rPr lang="en-IN" dirty="0" smtClean="0"/>
              <a:t> skin is done </a:t>
            </a:r>
          </a:p>
          <a:p>
            <a:r>
              <a:rPr lang="en-IN" dirty="0" smtClean="0"/>
              <a:t>Two gloves in worn in left hand .left index finger is introduced into the rectum and it is hooked upwards and </a:t>
            </a:r>
            <a:r>
              <a:rPr lang="en-IN" dirty="0" err="1" smtClean="0"/>
              <a:t>ourwards,while</a:t>
            </a:r>
            <a:r>
              <a:rPr lang="en-IN" dirty="0" smtClean="0"/>
              <a:t> superficial </a:t>
            </a:r>
            <a:r>
              <a:rPr lang="en-IN" dirty="0" err="1" smtClean="0"/>
              <a:t>perineal</a:t>
            </a:r>
            <a:r>
              <a:rPr lang="en-IN" dirty="0" smtClean="0"/>
              <a:t> muscles are divided</a:t>
            </a:r>
          </a:p>
          <a:p>
            <a:r>
              <a:rPr lang="en-IN" dirty="0" smtClean="0"/>
              <a:t>Finally wound is sutured in layers </a:t>
            </a:r>
            <a:r>
              <a:rPr lang="en-IN" dirty="0" err="1" smtClean="0"/>
              <a:t>transversaly</a:t>
            </a:r>
            <a:r>
              <a:rPr lang="en-IN" dirty="0" smtClean="0"/>
              <a:t>  by using interrupted sutures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HYMEN ABNORMALITIES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Gross hymen abnormality of significance is IMPERFORATE HYMEN</a:t>
            </a:r>
          </a:p>
          <a:p>
            <a:r>
              <a:rPr lang="en-IN" dirty="0" smtClean="0"/>
              <a:t>It is due to failure of disintegration of central cells of the </a:t>
            </a:r>
            <a:r>
              <a:rPr lang="en-IN" dirty="0" err="1" smtClean="0"/>
              <a:t>mullerian</a:t>
            </a:r>
            <a:r>
              <a:rPr lang="en-IN" dirty="0" smtClean="0"/>
              <a:t> eminence that projects into </a:t>
            </a:r>
            <a:r>
              <a:rPr lang="en-IN" dirty="0" err="1" smtClean="0"/>
              <a:t>urogenital</a:t>
            </a:r>
            <a:r>
              <a:rPr lang="en-IN" dirty="0" smtClean="0"/>
              <a:t> sinus</a:t>
            </a:r>
          </a:p>
          <a:p>
            <a:r>
              <a:rPr lang="en-IN" dirty="0" smtClean="0"/>
              <a:t>The </a:t>
            </a:r>
            <a:r>
              <a:rPr lang="en-IN" dirty="0" err="1" smtClean="0"/>
              <a:t>exsistance</a:t>
            </a:r>
            <a:r>
              <a:rPr lang="en-IN" dirty="0" smtClean="0"/>
              <a:t> is almost always unnoticed until the girl attains her 14-16 yrs of age</a:t>
            </a:r>
          </a:p>
          <a:p>
            <a:r>
              <a:rPr lang="en-IN" dirty="0" smtClean="0"/>
              <a:t>As the uterus is functioning normally the menstrual blood pent up inside the vagina behind the hymen [CRYPTOMENORRHEA]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Depending upon the amount of blood so accumulated it first </a:t>
            </a:r>
            <a:r>
              <a:rPr lang="en-IN" dirty="0" err="1" smtClean="0"/>
              <a:t>desends</a:t>
            </a:r>
            <a:r>
              <a:rPr lang="en-IN" dirty="0" smtClean="0"/>
              <a:t> the vagina[HEMATOCOLPOS]</a:t>
            </a:r>
          </a:p>
          <a:p>
            <a:r>
              <a:rPr lang="en-IN" dirty="0" smtClean="0"/>
              <a:t>The uterus is next involved the cavity is dilated [HEMATOMETRA]</a:t>
            </a:r>
          </a:p>
          <a:p>
            <a:r>
              <a:rPr lang="en-IN" dirty="0" smtClean="0"/>
              <a:t>In the late and neglected cases tubes may also be distended after the </a:t>
            </a:r>
            <a:r>
              <a:rPr lang="en-IN" dirty="0" err="1" smtClean="0"/>
              <a:t>fimbrial</a:t>
            </a:r>
            <a:r>
              <a:rPr lang="en-IN" dirty="0" smtClean="0"/>
              <a:t> ends are closed by adhesions [HEMATOSALPHINX]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936104"/>
          </a:xfrm>
        </p:spPr>
        <p:txBody>
          <a:bodyPr>
            <a:normAutofit/>
          </a:bodyPr>
          <a:lstStyle/>
          <a:p>
            <a:r>
              <a:rPr lang="en-IN" dirty="0" smtClean="0"/>
              <a:t>EMBRYOGENESIS.</a:t>
            </a:r>
            <a:endParaRPr lang="en-IN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233487" y="2085181"/>
            <a:ext cx="5686425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42657" y="1609725"/>
            <a:ext cx="5268085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CLINICAL FEATURES OF IMPERFORATE HYMEN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The girl 14—16 yrs</a:t>
            </a:r>
          </a:p>
          <a:p>
            <a:r>
              <a:rPr lang="en-IN" dirty="0" smtClean="0"/>
              <a:t>Severe lower abdominal pain</a:t>
            </a:r>
          </a:p>
          <a:p>
            <a:r>
              <a:rPr lang="en-IN" dirty="0" err="1" smtClean="0"/>
              <a:t>Continous</a:t>
            </a:r>
            <a:endParaRPr lang="en-IN" dirty="0" smtClean="0"/>
          </a:p>
          <a:p>
            <a:r>
              <a:rPr lang="en-IN" dirty="0" smtClean="0"/>
              <a:t>Urinary symptoms like </a:t>
            </a:r>
            <a:r>
              <a:rPr lang="en-IN" dirty="0" err="1" smtClean="0"/>
              <a:t>frequency,dysuria</a:t>
            </a:r>
            <a:r>
              <a:rPr lang="en-IN" dirty="0" smtClean="0"/>
              <a:t> or retention of urine</a:t>
            </a:r>
          </a:p>
          <a:p>
            <a:r>
              <a:rPr lang="en-IN" dirty="0" smtClean="0"/>
              <a:t>The cause of retention is due to elongation of the urethra 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 smtClean="0"/>
              <a:t>Abdominal examination reveals supra pubic swelling which may be uterine or full bladder </a:t>
            </a:r>
          </a:p>
          <a:p>
            <a:r>
              <a:rPr lang="en-IN" dirty="0" smtClean="0"/>
              <a:t>Prior catheterization reveals the true state</a:t>
            </a:r>
          </a:p>
          <a:p>
            <a:r>
              <a:rPr lang="en-IN" dirty="0" err="1" smtClean="0"/>
              <a:t>Vulval</a:t>
            </a:r>
            <a:r>
              <a:rPr lang="en-IN" dirty="0" smtClean="0"/>
              <a:t> inspection reveals a tense bulging membrane of bluish discoloration</a:t>
            </a:r>
          </a:p>
          <a:p>
            <a:r>
              <a:rPr lang="en-IN" dirty="0" smtClean="0"/>
              <a:t>In majority however it is not a true hymen, but </a:t>
            </a:r>
            <a:r>
              <a:rPr lang="en-IN" dirty="0" err="1" smtClean="0"/>
              <a:t>obustructing</a:t>
            </a:r>
            <a:r>
              <a:rPr lang="en-IN" dirty="0" smtClean="0"/>
              <a:t> membrane is a transverse vaginal septum close to the inner aspect of the hymen</a:t>
            </a:r>
          </a:p>
          <a:p>
            <a:r>
              <a:rPr lang="en-IN" dirty="0" smtClean="0"/>
              <a:t>Rectal examination reveals bulged vagina</a:t>
            </a:r>
          </a:p>
          <a:p>
            <a:r>
              <a:rPr lang="en-IN" dirty="0" smtClean="0"/>
              <a:t>USG—can make diagnosis of </a:t>
            </a:r>
            <a:r>
              <a:rPr lang="en-IN" dirty="0" err="1" smtClean="0"/>
              <a:t>hematometra</a:t>
            </a:r>
            <a:r>
              <a:rPr lang="en-IN" dirty="0" smtClean="0"/>
              <a:t> and </a:t>
            </a:r>
            <a:r>
              <a:rPr lang="en-IN" dirty="0" err="1" smtClean="0"/>
              <a:t>hematocolpos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N" dirty="0" smtClean="0"/>
              <a:t>Treatment</a:t>
            </a:r>
          </a:p>
          <a:p>
            <a:r>
              <a:rPr lang="en-IN" dirty="0" err="1" smtClean="0"/>
              <a:t>Cruciate</a:t>
            </a:r>
            <a:r>
              <a:rPr lang="en-IN" dirty="0" smtClean="0"/>
              <a:t> incision is made in the hymen</a:t>
            </a:r>
          </a:p>
          <a:p>
            <a:r>
              <a:rPr lang="en-IN" dirty="0" smtClean="0"/>
              <a:t>The quadrants of the hymen are partially excised not too close to the vaginal mucosa</a:t>
            </a:r>
          </a:p>
          <a:p>
            <a:r>
              <a:rPr lang="en-IN" dirty="0" smtClean="0"/>
              <a:t>Spontaneous escape of dark tarry coloured blood is allowed</a:t>
            </a:r>
          </a:p>
          <a:p>
            <a:r>
              <a:rPr lang="en-IN" dirty="0" smtClean="0"/>
              <a:t>Pressure from above should not be given. Internal examination should not be done</a:t>
            </a:r>
          </a:p>
          <a:p>
            <a:r>
              <a:rPr lang="en-IN" dirty="0" smtClean="0"/>
              <a:t>The patient is put in bed with head end raised</a:t>
            </a:r>
          </a:p>
          <a:p>
            <a:r>
              <a:rPr lang="en-IN" dirty="0" smtClean="0"/>
              <a:t>Antibiotics given</a:t>
            </a:r>
          </a:p>
          <a:p>
            <a:r>
              <a:rPr lang="en-IN" dirty="0" smtClean="0"/>
              <a:t>The residual pathology if any may be detected by internal examination only after her next period is over</a:t>
            </a:r>
          </a:p>
          <a:p>
            <a:endParaRPr lang="en-IN" dirty="0" smtClean="0"/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 rot="16200000">
            <a:off x="1059180" y="1769904"/>
            <a:ext cx="6035040" cy="452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 rot="5400000">
            <a:off x="1428742" y="-571512"/>
            <a:ext cx="5214976" cy="807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 VAGINAL MALDEVELOPMENTS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Agenesis of vagina</a:t>
            </a:r>
          </a:p>
          <a:p>
            <a:r>
              <a:rPr lang="en-IN" dirty="0" smtClean="0"/>
              <a:t>Failure of vertical fusion</a:t>
            </a:r>
          </a:p>
          <a:p>
            <a:r>
              <a:rPr lang="en-IN" dirty="0" smtClean="0"/>
              <a:t>Failure of lateral fusion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Complete agenesis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N" dirty="0" smtClean="0"/>
              <a:t>Failure of canalization of vagina result in vaginal agenesis</a:t>
            </a:r>
          </a:p>
          <a:p>
            <a:r>
              <a:rPr lang="en-IN" dirty="0" smtClean="0"/>
              <a:t>However there is presence of healthy gonads and fallopian tubes</a:t>
            </a:r>
          </a:p>
          <a:p>
            <a:r>
              <a:rPr lang="en-IN" dirty="0" smtClean="0"/>
              <a:t>The patient is </a:t>
            </a:r>
            <a:r>
              <a:rPr lang="en-IN" dirty="0" err="1" smtClean="0"/>
              <a:t>phenotypically</a:t>
            </a:r>
            <a:r>
              <a:rPr lang="en-IN" dirty="0" smtClean="0"/>
              <a:t> female with normal female </a:t>
            </a:r>
            <a:r>
              <a:rPr lang="en-IN" dirty="0" err="1" smtClean="0"/>
              <a:t>karyotype</a:t>
            </a:r>
            <a:r>
              <a:rPr lang="en-IN" dirty="0" smtClean="0"/>
              <a:t> pattern</a:t>
            </a:r>
          </a:p>
          <a:p>
            <a:r>
              <a:rPr lang="en-IN" dirty="0" smtClean="0"/>
              <a:t>The entity is often associated with urinary tract 40% and skeletal 12% malformation</a:t>
            </a:r>
          </a:p>
          <a:p>
            <a:r>
              <a:rPr lang="en-IN" dirty="0" smtClean="0"/>
              <a:t>This is called </a:t>
            </a:r>
            <a:r>
              <a:rPr lang="en-IN" dirty="0" err="1" smtClean="0"/>
              <a:t>mayer</a:t>
            </a:r>
            <a:r>
              <a:rPr lang="en-IN" dirty="0" smtClean="0"/>
              <a:t> </a:t>
            </a:r>
            <a:r>
              <a:rPr lang="en-IN" dirty="0" err="1" smtClean="0"/>
              <a:t>rokitansky</a:t>
            </a:r>
            <a:r>
              <a:rPr lang="en-IN" dirty="0" smtClean="0"/>
              <a:t> </a:t>
            </a:r>
            <a:r>
              <a:rPr lang="en-IN" dirty="0" err="1" smtClean="0"/>
              <a:t>kuster</a:t>
            </a:r>
            <a:r>
              <a:rPr lang="en-IN" dirty="0" smtClean="0"/>
              <a:t> </a:t>
            </a:r>
            <a:r>
              <a:rPr lang="en-IN" dirty="0" err="1" smtClean="0"/>
              <a:t>hauser</a:t>
            </a:r>
            <a:r>
              <a:rPr lang="en-IN" dirty="0" smtClean="0"/>
              <a:t> syndrome</a:t>
            </a:r>
          </a:p>
          <a:p>
            <a:r>
              <a:rPr lang="en-IN" dirty="0" smtClean="0"/>
              <a:t>The patient usually seeks advice for primary amenorrhea and </a:t>
            </a:r>
            <a:r>
              <a:rPr lang="en-IN" dirty="0" err="1" smtClean="0"/>
              <a:t>dyspareunia</a:t>
            </a:r>
            <a:r>
              <a:rPr lang="en-IN" dirty="0" smtClean="0"/>
              <a:t> </a:t>
            </a:r>
          </a:p>
          <a:p>
            <a:r>
              <a:rPr lang="en-IN" dirty="0" smtClean="0"/>
              <a:t>Vagina is totally non canalized</a:t>
            </a:r>
          </a:p>
          <a:p>
            <a:r>
              <a:rPr lang="en-IN" dirty="0" smtClean="0"/>
              <a:t>A small dimple or very short vagina can be identified</a:t>
            </a:r>
          </a:p>
          <a:p>
            <a:endParaRPr lang="en-IN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Partial agenesis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Failure of canalization of lower part of the vagina , distal to the normal uterus ,cervix and upper vagina leads to this anomaly</a:t>
            </a:r>
          </a:p>
          <a:p>
            <a:r>
              <a:rPr lang="en-IN" dirty="0" smtClean="0"/>
              <a:t>Menstrual blood distends the uterus and upper vagina and therefore these girls present with abdominal pain and the pelvic mass at puberty (</a:t>
            </a:r>
            <a:r>
              <a:rPr lang="en-IN" dirty="0" err="1" smtClean="0"/>
              <a:t>cryptomenorrhea</a:t>
            </a:r>
            <a:r>
              <a:rPr lang="en-IN" dirty="0" smtClean="0"/>
              <a:t>)</a:t>
            </a:r>
          </a:p>
          <a:p>
            <a:r>
              <a:rPr lang="en-IN" dirty="0" smtClean="0"/>
              <a:t>Vaginal dimple may be </a:t>
            </a:r>
            <a:r>
              <a:rPr lang="en-IN" dirty="0" err="1" smtClean="0"/>
              <a:t>visuvalized</a:t>
            </a:r>
            <a:endParaRPr lang="en-IN" dirty="0" smtClean="0"/>
          </a:p>
          <a:p>
            <a:endParaRPr lang="en-IN" dirty="0" smtClean="0"/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Anomalies of vertical fusion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Transverse vaginal septum</a:t>
            </a:r>
          </a:p>
          <a:p>
            <a:r>
              <a:rPr lang="en-IN" dirty="0" smtClean="0"/>
              <a:t>It is due to non-canalization at the junction between the two developmental parts of the vagina : </a:t>
            </a:r>
            <a:r>
              <a:rPr lang="en-IN" dirty="0" err="1" smtClean="0"/>
              <a:t>mullerian</a:t>
            </a:r>
            <a:r>
              <a:rPr lang="en-IN" dirty="0" smtClean="0"/>
              <a:t> tubercle and </a:t>
            </a:r>
            <a:r>
              <a:rPr lang="en-IN" dirty="0" err="1" smtClean="0"/>
              <a:t>sinovaginal</a:t>
            </a:r>
            <a:r>
              <a:rPr lang="en-IN" dirty="0" smtClean="0"/>
              <a:t> bulbs</a:t>
            </a:r>
          </a:p>
          <a:p>
            <a:r>
              <a:rPr lang="en-IN" dirty="0" smtClean="0"/>
              <a:t>The septum located in lower vagina is often in the upper or middle third of vagina</a:t>
            </a:r>
          </a:p>
          <a:p>
            <a:r>
              <a:rPr lang="en-IN" dirty="0" smtClean="0"/>
              <a:t>The </a:t>
            </a:r>
            <a:r>
              <a:rPr lang="en-IN" dirty="0" err="1" smtClean="0"/>
              <a:t>septae</a:t>
            </a:r>
            <a:r>
              <a:rPr lang="en-IN" dirty="0" smtClean="0"/>
              <a:t> is &lt;1cm thick</a:t>
            </a:r>
          </a:p>
          <a:p>
            <a:r>
              <a:rPr lang="en-IN" dirty="0" smtClean="0"/>
              <a:t>The pt present with abdominal pain , pubic mass at puberty</a:t>
            </a:r>
          </a:p>
          <a:p>
            <a:r>
              <a:rPr lang="en-IN" dirty="0" smtClean="0"/>
              <a:t>A short vagina is present below the septum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Anomalies of vertical fusion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Imperforate hymen</a:t>
            </a:r>
          </a:p>
          <a:p>
            <a:r>
              <a:rPr lang="en-IN" dirty="0" smtClean="0"/>
              <a:t>Hymen is situated at the junction between the </a:t>
            </a:r>
            <a:r>
              <a:rPr lang="en-IN" dirty="0" err="1" smtClean="0"/>
              <a:t>sinovaginal</a:t>
            </a:r>
            <a:r>
              <a:rPr lang="en-IN" dirty="0" smtClean="0"/>
              <a:t> bulb and </a:t>
            </a:r>
            <a:r>
              <a:rPr lang="en-IN" dirty="0" err="1" smtClean="0"/>
              <a:t>urogenital</a:t>
            </a:r>
            <a:r>
              <a:rPr lang="en-IN" dirty="0" smtClean="0"/>
              <a:t> sinus</a:t>
            </a:r>
          </a:p>
          <a:p>
            <a:r>
              <a:rPr lang="en-IN" dirty="0" smtClean="0"/>
              <a:t>Non canalization of these leads to </a:t>
            </a:r>
            <a:r>
              <a:rPr lang="en-IN" dirty="0" err="1" smtClean="0"/>
              <a:t>mucocolpos</a:t>
            </a:r>
            <a:r>
              <a:rPr lang="en-IN" dirty="0" smtClean="0"/>
              <a:t> in the neonatal period or </a:t>
            </a:r>
            <a:r>
              <a:rPr lang="en-IN" dirty="0" err="1" smtClean="0"/>
              <a:t>haematocolpos</a:t>
            </a:r>
            <a:r>
              <a:rPr lang="en-IN" dirty="0" smtClean="0"/>
              <a:t> at puberty</a:t>
            </a:r>
          </a:p>
          <a:p>
            <a:r>
              <a:rPr lang="en-IN" dirty="0" smtClean="0"/>
              <a:t>Girls with imperforate hymen present with primary amenorrhea , abdominal pain, pelvic mass (</a:t>
            </a:r>
            <a:r>
              <a:rPr lang="en-IN" dirty="0" err="1" smtClean="0"/>
              <a:t>cryptomenorrhoea</a:t>
            </a:r>
            <a:r>
              <a:rPr lang="en-IN" dirty="0" smtClean="0"/>
              <a:t>)</a:t>
            </a:r>
          </a:p>
          <a:p>
            <a:r>
              <a:rPr lang="en-IN" dirty="0" smtClean="0"/>
              <a:t>A bluish bulging membrane seen above the </a:t>
            </a:r>
            <a:r>
              <a:rPr lang="en-IN" dirty="0" err="1" smtClean="0"/>
              <a:t>introitus</a:t>
            </a:r>
            <a:endParaRPr lang="en-IN" dirty="0" smtClean="0"/>
          </a:p>
          <a:p>
            <a:endParaRPr lang="en-IN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ANOMALIES OF LATERAL FUSION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Longitudinal vaginal septum</a:t>
            </a:r>
          </a:p>
          <a:p>
            <a:r>
              <a:rPr lang="en-IN" dirty="0" smtClean="0"/>
              <a:t>The septum may be complete or partial</a:t>
            </a:r>
          </a:p>
          <a:p>
            <a:r>
              <a:rPr lang="en-IN" dirty="0" smtClean="0"/>
              <a:t>It may be present when the distal parts of the </a:t>
            </a:r>
            <a:r>
              <a:rPr lang="en-IN" dirty="0" err="1" smtClean="0"/>
              <a:t>mullerian</a:t>
            </a:r>
            <a:r>
              <a:rPr lang="en-IN" dirty="0" smtClean="0"/>
              <a:t> ducts fail to fuse </a:t>
            </a:r>
          </a:p>
          <a:p>
            <a:r>
              <a:rPr lang="en-IN" dirty="0" smtClean="0"/>
              <a:t>It may be associated with double uterus and double cervix</a:t>
            </a:r>
          </a:p>
          <a:p>
            <a:r>
              <a:rPr lang="en-IN" dirty="0" smtClean="0"/>
              <a:t>It is asymptomatic but it may cause </a:t>
            </a:r>
            <a:r>
              <a:rPr lang="en-IN" dirty="0" err="1" smtClean="0"/>
              <a:t>dyspareunia</a:t>
            </a:r>
            <a:r>
              <a:rPr lang="en-IN" dirty="0" smtClean="0"/>
              <a:t> or may obstruct delivery</a:t>
            </a:r>
          </a:p>
          <a:p>
            <a:r>
              <a:rPr lang="en-IN" dirty="0" smtClean="0"/>
              <a:t>In such conditions septum is to be </a:t>
            </a:r>
            <a:r>
              <a:rPr lang="en-IN" dirty="0" err="1" smtClean="0"/>
              <a:t>excised.Result</a:t>
            </a:r>
            <a:r>
              <a:rPr lang="en-IN" dirty="0" smtClean="0"/>
              <a:t> of surgery is good in achieving pregnancy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EVALUATION OF VAGINAL ANOMALIES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Clinical evaluation</a:t>
            </a:r>
          </a:p>
          <a:p>
            <a:r>
              <a:rPr lang="en-IN" dirty="0" smtClean="0"/>
              <a:t>Examination of external genitalia</a:t>
            </a:r>
          </a:p>
          <a:p>
            <a:r>
              <a:rPr lang="en-IN" dirty="0" smtClean="0"/>
              <a:t>PR examination to look for </a:t>
            </a:r>
            <a:r>
              <a:rPr lang="en-IN" dirty="0" err="1" smtClean="0"/>
              <a:t>haematopcolpos</a:t>
            </a:r>
            <a:r>
              <a:rPr lang="en-IN" dirty="0" smtClean="0"/>
              <a:t> of uterus</a:t>
            </a:r>
          </a:p>
          <a:p>
            <a:r>
              <a:rPr lang="en-IN" dirty="0" smtClean="0"/>
              <a:t>Investigations</a:t>
            </a:r>
          </a:p>
          <a:p>
            <a:r>
              <a:rPr lang="en-IN" dirty="0" smtClean="0"/>
              <a:t>USG</a:t>
            </a:r>
          </a:p>
          <a:p>
            <a:r>
              <a:rPr lang="en-IN" dirty="0" smtClean="0"/>
              <a:t>MRI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SURGICAL MANAGEMENT OF VAGINAL ABNORMALITIES</a:t>
            </a:r>
            <a:endParaRPr lang="en-IN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9725"/>
          <a:ext cx="7238998" cy="395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9499"/>
                <a:gridCol w="3619499"/>
              </a:tblGrid>
              <a:tr h="370840">
                <a:tc>
                  <a:txBody>
                    <a:bodyPr/>
                    <a:lstStyle/>
                    <a:p>
                      <a:r>
                        <a:rPr lang="en-IN" dirty="0" smtClean="0"/>
                        <a:t>IMPERFORATE HYMEN</a:t>
                      </a:r>
                      <a:endParaRPr lang="en-IN" dirty="0"/>
                    </a:p>
                  </a:txBody>
                  <a:tcPr marL="80432" marR="80432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CRUCIATE INCISION </a:t>
                      </a:r>
                      <a:endParaRPr lang="en-IN" dirty="0"/>
                    </a:p>
                  </a:txBody>
                  <a:tcPr marL="80432" marR="80432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 smtClean="0"/>
                        <a:t>TRANSVERSE AND LONGITUDINAL VAGINAL</a:t>
                      </a:r>
                      <a:r>
                        <a:rPr lang="en-IN" baseline="0" dirty="0" smtClean="0"/>
                        <a:t> SEPTUM</a:t>
                      </a:r>
                      <a:endParaRPr lang="en-IN" dirty="0"/>
                    </a:p>
                  </a:txBody>
                  <a:tcPr marL="80432" marR="80432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Excision of the septum</a:t>
                      </a:r>
                      <a:endParaRPr lang="en-IN" dirty="0"/>
                    </a:p>
                  </a:txBody>
                  <a:tcPr marL="80432" marR="80432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 smtClean="0"/>
                        <a:t>VAGINAL AGENESIS WITH HAEMATOCOLPOS</a:t>
                      </a:r>
                      <a:endParaRPr lang="en-IN" dirty="0"/>
                    </a:p>
                  </a:txBody>
                  <a:tcPr marL="80432" marR="80432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Drainage of </a:t>
                      </a:r>
                      <a:r>
                        <a:rPr lang="en-IN" dirty="0" err="1" smtClean="0"/>
                        <a:t>haematocolpos</a:t>
                      </a:r>
                      <a:endParaRPr lang="en-IN" dirty="0" smtClean="0"/>
                    </a:p>
                    <a:p>
                      <a:r>
                        <a:rPr lang="en-IN" dirty="0" smtClean="0"/>
                        <a:t>Vaginal </a:t>
                      </a:r>
                      <a:r>
                        <a:rPr lang="en-IN" dirty="0" err="1" smtClean="0"/>
                        <a:t>reconstriction</a:t>
                      </a:r>
                      <a:endParaRPr lang="en-IN" dirty="0"/>
                    </a:p>
                  </a:txBody>
                  <a:tcPr marL="80432" marR="80432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N" dirty="0" smtClean="0"/>
                        <a:t>TOTAL VAGINAL ATRESIA(MRKH)</a:t>
                      </a:r>
                      <a:endParaRPr lang="en-IN" dirty="0"/>
                    </a:p>
                  </a:txBody>
                  <a:tcPr marL="80432" marR="80432"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Gradual dilatation</a:t>
                      </a:r>
                    </a:p>
                    <a:p>
                      <a:r>
                        <a:rPr lang="en-IN" dirty="0" err="1" smtClean="0"/>
                        <a:t>Mcindoes</a:t>
                      </a:r>
                      <a:r>
                        <a:rPr lang="en-IN" dirty="0" smtClean="0"/>
                        <a:t> </a:t>
                      </a:r>
                      <a:r>
                        <a:rPr lang="en-IN" dirty="0" err="1" smtClean="0"/>
                        <a:t>vaginoplasty</a:t>
                      </a:r>
                      <a:endParaRPr lang="en-IN" dirty="0" smtClean="0"/>
                    </a:p>
                    <a:p>
                      <a:r>
                        <a:rPr lang="en-IN" dirty="0" smtClean="0"/>
                        <a:t>Williams </a:t>
                      </a:r>
                      <a:r>
                        <a:rPr lang="en-IN" dirty="0" err="1" smtClean="0"/>
                        <a:t>vulvovaginoplasty</a:t>
                      </a:r>
                      <a:endParaRPr lang="en-IN" dirty="0" smtClean="0"/>
                    </a:p>
                    <a:p>
                      <a:r>
                        <a:rPr lang="en-IN" dirty="0" smtClean="0"/>
                        <a:t>Vaginal </a:t>
                      </a:r>
                      <a:r>
                        <a:rPr lang="en-IN" dirty="0" err="1" smtClean="0"/>
                        <a:t>reconstriction</a:t>
                      </a:r>
                      <a:endParaRPr lang="en-IN" dirty="0"/>
                    </a:p>
                  </a:txBody>
                  <a:tcPr marL="80432" marR="80432"/>
                </a:tc>
              </a:tr>
              <a:tr h="370840">
                <a:tc>
                  <a:txBody>
                    <a:bodyPr/>
                    <a:lstStyle/>
                    <a:p>
                      <a:endParaRPr lang="en-IN"/>
                    </a:p>
                  </a:txBody>
                  <a:tcPr marL="80432" marR="80432"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 marL="80432" marR="80432"/>
                </a:tc>
              </a:tr>
              <a:tr h="370840">
                <a:tc>
                  <a:txBody>
                    <a:bodyPr/>
                    <a:lstStyle/>
                    <a:p>
                      <a:endParaRPr lang="en-IN"/>
                    </a:p>
                  </a:txBody>
                  <a:tcPr marL="80432" marR="80432"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 marL="80432" marR="80432"/>
                </a:tc>
              </a:tr>
              <a:tr h="370840">
                <a:tc>
                  <a:txBody>
                    <a:bodyPr/>
                    <a:lstStyle/>
                    <a:p>
                      <a:endParaRPr lang="en-IN"/>
                    </a:p>
                  </a:txBody>
                  <a:tcPr marL="80432" marR="80432"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 marL="80432" marR="80432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23528" y="-2"/>
          <a:ext cx="8820472" cy="66693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0236"/>
                <a:gridCol w="4410236"/>
              </a:tblGrid>
              <a:tr h="392316"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Algerian" pitchFamily="82" charset="0"/>
                        </a:rPr>
                        <a:t>CLASSIFICATION</a:t>
                      </a:r>
                      <a:endParaRPr lang="en-IN" dirty="0">
                        <a:latin typeface="Algerian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ANOMALY</a:t>
                      </a:r>
                      <a:endParaRPr lang="en-IN" dirty="0"/>
                    </a:p>
                  </a:txBody>
                  <a:tcPr/>
                </a:tc>
              </a:tr>
              <a:tr h="1863497"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Algerian" pitchFamily="82" charset="0"/>
                        </a:rPr>
                        <a:t>Class-1(Agenesis/</a:t>
                      </a:r>
                      <a:r>
                        <a:rPr lang="en-IN" dirty="0" err="1" smtClean="0">
                          <a:latin typeface="Algerian" pitchFamily="82" charset="0"/>
                        </a:rPr>
                        <a:t>Hypoplasia</a:t>
                      </a:r>
                      <a:r>
                        <a:rPr lang="en-IN" dirty="0" smtClean="0">
                          <a:latin typeface="Algerian" pitchFamily="82" charset="0"/>
                        </a:rPr>
                        <a:t>)</a:t>
                      </a:r>
                    </a:p>
                    <a:p>
                      <a:r>
                        <a:rPr lang="en-IN" dirty="0" smtClean="0">
                          <a:latin typeface="Algerian" pitchFamily="82" charset="0"/>
                        </a:rPr>
                        <a:t>Segmental/complete </a:t>
                      </a:r>
                      <a:r>
                        <a:rPr lang="en-IN" dirty="0" err="1" smtClean="0">
                          <a:latin typeface="Algerian" pitchFamily="82" charset="0"/>
                        </a:rPr>
                        <a:t>mullerian</a:t>
                      </a:r>
                      <a:r>
                        <a:rPr lang="en-IN" dirty="0" smtClean="0">
                          <a:latin typeface="Algerian" pitchFamily="82" charset="0"/>
                        </a:rPr>
                        <a:t> agenesis/</a:t>
                      </a:r>
                      <a:r>
                        <a:rPr lang="en-IN" dirty="0" err="1" smtClean="0">
                          <a:latin typeface="Algerian" pitchFamily="82" charset="0"/>
                        </a:rPr>
                        <a:t>aplasia</a:t>
                      </a:r>
                      <a:r>
                        <a:rPr lang="en-IN" dirty="0" smtClean="0">
                          <a:latin typeface="Algerian" pitchFamily="82" charset="0"/>
                        </a:rPr>
                        <a:t>)</a:t>
                      </a:r>
                      <a:endParaRPr lang="en-IN" dirty="0">
                        <a:latin typeface="Algerian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Bookman Old Style" pitchFamily="18" charset="0"/>
                        </a:rPr>
                        <a:t>Vaginal</a:t>
                      </a:r>
                    </a:p>
                    <a:p>
                      <a:r>
                        <a:rPr lang="en-IN" dirty="0" smtClean="0">
                          <a:latin typeface="Bookman Old Style" pitchFamily="18" charset="0"/>
                        </a:rPr>
                        <a:t>Cervical</a:t>
                      </a:r>
                    </a:p>
                    <a:p>
                      <a:r>
                        <a:rPr lang="en-IN" dirty="0" err="1" smtClean="0">
                          <a:latin typeface="Bookman Old Style" pitchFamily="18" charset="0"/>
                        </a:rPr>
                        <a:t>Fundal</a:t>
                      </a:r>
                      <a:endParaRPr lang="en-IN" dirty="0" smtClean="0">
                        <a:latin typeface="Bookman Old Style" pitchFamily="18" charset="0"/>
                      </a:endParaRPr>
                    </a:p>
                    <a:p>
                      <a:r>
                        <a:rPr lang="en-IN" dirty="0" smtClean="0">
                          <a:latin typeface="Bookman Old Style" pitchFamily="18" charset="0"/>
                        </a:rPr>
                        <a:t>Tubal</a:t>
                      </a:r>
                    </a:p>
                    <a:p>
                      <a:r>
                        <a:rPr lang="en-IN" dirty="0" smtClean="0">
                          <a:latin typeface="Bookman Old Style" pitchFamily="18" charset="0"/>
                        </a:rPr>
                        <a:t>Combined.</a:t>
                      </a:r>
                    </a:p>
                    <a:p>
                      <a:endParaRPr lang="en-IN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1275025"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Algerian" pitchFamily="82" charset="0"/>
                        </a:rPr>
                        <a:t>Class -2(</a:t>
                      </a:r>
                      <a:r>
                        <a:rPr lang="en-IN" dirty="0" err="1" smtClean="0">
                          <a:latin typeface="Algerian" pitchFamily="82" charset="0"/>
                        </a:rPr>
                        <a:t>Unicornuate</a:t>
                      </a:r>
                      <a:r>
                        <a:rPr lang="en-IN" dirty="0" smtClean="0">
                          <a:latin typeface="Algerian" pitchFamily="82" charset="0"/>
                        </a:rPr>
                        <a:t>)</a:t>
                      </a:r>
                      <a:endParaRPr lang="en-IN" dirty="0">
                        <a:latin typeface="Algerian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Bookman Old Style" pitchFamily="18" charset="0"/>
                        </a:rPr>
                        <a:t>Communicating</a:t>
                      </a:r>
                    </a:p>
                    <a:p>
                      <a:r>
                        <a:rPr lang="en-IN" dirty="0" smtClean="0">
                          <a:latin typeface="Bookman Old Style" pitchFamily="18" charset="0"/>
                        </a:rPr>
                        <a:t>Non-communicating</a:t>
                      </a:r>
                    </a:p>
                    <a:p>
                      <a:r>
                        <a:rPr lang="en-IN" dirty="0" smtClean="0">
                          <a:latin typeface="Bookman Old Style" pitchFamily="18" charset="0"/>
                        </a:rPr>
                        <a:t>No cavity</a:t>
                      </a:r>
                    </a:p>
                    <a:p>
                      <a:r>
                        <a:rPr lang="en-IN" dirty="0" smtClean="0">
                          <a:latin typeface="Bookman Old Style" pitchFamily="18" charset="0"/>
                        </a:rPr>
                        <a:t>With/without  rudimentary horn.</a:t>
                      </a:r>
                      <a:endParaRPr lang="en-IN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392316"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Algerian" pitchFamily="82" charset="0"/>
                        </a:rPr>
                        <a:t>Class-3(</a:t>
                      </a:r>
                      <a:r>
                        <a:rPr lang="en-IN" dirty="0" err="1" smtClean="0">
                          <a:latin typeface="Algerian" pitchFamily="82" charset="0"/>
                        </a:rPr>
                        <a:t>Didelphys</a:t>
                      </a:r>
                      <a:r>
                        <a:rPr lang="en-IN" dirty="0" smtClean="0">
                          <a:latin typeface="Algerian" pitchFamily="82" charset="0"/>
                        </a:rPr>
                        <a:t>)</a:t>
                      </a:r>
                      <a:endParaRPr lang="en-IN" dirty="0">
                        <a:latin typeface="Algerian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Bookman Old Style" pitchFamily="18" charset="0"/>
                        </a:rPr>
                        <a:t>Uterus </a:t>
                      </a:r>
                      <a:r>
                        <a:rPr lang="en-IN" dirty="0" err="1" smtClean="0">
                          <a:latin typeface="Bookman Old Style" pitchFamily="18" charset="0"/>
                        </a:rPr>
                        <a:t>didelphys</a:t>
                      </a:r>
                      <a:endParaRPr lang="en-IN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686552"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Algerian" pitchFamily="82" charset="0"/>
                        </a:rPr>
                        <a:t>Class-4(</a:t>
                      </a:r>
                      <a:r>
                        <a:rPr lang="en-IN" dirty="0" err="1" smtClean="0">
                          <a:latin typeface="Algerian" pitchFamily="82" charset="0"/>
                        </a:rPr>
                        <a:t>Bicornuate</a:t>
                      </a:r>
                      <a:r>
                        <a:rPr lang="en-IN" dirty="0" smtClean="0">
                          <a:latin typeface="Algerian" pitchFamily="82" charset="0"/>
                        </a:rPr>
                        <a:t>)</a:t>
                      </a:r>
                      <a:endParaRPr lang="en-IN" dirty="0">
                        <a:latin typeface="Algerian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Bookman Old Style" pitchFamily="18" charset="0"/>
                        </a:rPr>
                        <a:t>Complete</a:t>
                      </a:r>
                    </a:p>
                    <a:p>
                      <a:r>
                        <a:rPr lang="en-IN" dirty="0" smtClean="0">
                          <a:latin typeface="Bookman Old Style" pitchFamily="18" charset="0"/>
                        </a:rPr>
                        <a:t>Partial.</a:t>
                      </a:r>
                      <a:endParaRPr lang="en-IN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686552"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Algerian" pitchFamily="82" charset="0"/>
                        </a:rPr>
                        <a:t>Class-5(</a:t>
                      </a:r>
                      <a:r>
                        <a:rPr lang="en-IN" dirty="0" err="1" smtClean="0">
                          <a:latin typeface="Algerian" pitchFamily="82" charset="0"/>
                        </a:rPr>
                        <a:t>Septate</a:t>
                      </a:r>
                      <a:r>
                        <a:rPr lang="en-IN" dirty="0" smtClean="0">
                          <a:latin typeface="Algerian" pitchFamily="82" charset="0"/>
                        </a:rPr>
                        <a:t>)</a:t>
                      </a:r>
                      <a:endParaRPr lang="en-IN" dirty="0">
                        <a:latin typeface="Algerian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Bookman Old Style" pitchFamily="18" charset="0"/>
                        </a:rPr>
                        <a:t>Complete</a:t>
                      </a:r>
                    </a:p>
                    <a:p>
                      <a:r>
                        <a:rPr lang="en-IN" dirty="0" smtClean="0">
                          <a:latin typeface="Bookman Old Style" pitchFamily="18" charset="0"/>
                        </a:rPr>
                        <a:t>Partial.</a:t>
                      </a:r>
                      <a:endParaRPr lang="en-IN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392316"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Algerian" pitchFamily="82" charset="0"/>
                        </a:rPr>
                        <a:t>Class-6(</a:t>
                      </a:r>
                      <a:r>
                        <a:rPr lang="en-IN" dirty="0" err="1" smtClean="0">
                          <a:latin typeface="Algerian" pitchFamily="82" charset="0"/>
                        </a:rPr>
                        <a:t>Arcuate</a:t>
                      </a:r>
                      <a:r>
                        <a:rPr lang="en-IN" dirty="0" smtClean="0">
                          <a:latin typeface="Algerian" pitchFamily="82" charset="0"/>
                        </a:rPr>
                        <a:t>)</a:t>
                      </a:r>
                      <a:endParaRPr lang="en-IN" dirty="0">
                        <a:latin typeface="Algerian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err="1" smtClean="0">
                          <a:latin typeface="Bookman Old Style" pitchFamily="18" charset="0"/>
                        </a:rPr>
                        <a:t>arcuate</a:t>
                      </a:r>
                      <a:endParaRPr lang="en-IN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980788"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Algerian" pitchFamily="82" charset="0"/>
                        </a:rPr>
                        <a:t>Class-7(DES-related)</a:t>
                      </a:r>
                      <a:endParaRPr lang="en-IN" dirty="0">
                        <a:latin typeface="Algerian" pitchFamily="8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Bookman Old Style" pitchFamily="18" charset="0"/>
                        </a:rPr>
                        <a:t>DES-related</a:t>
                      </a:r>
                    </a:p>
                    <a:p>
                      <a:r>
                        <a:rPr lang="en-IN" dirty="0" smtClean="0">
                          <a:latin typeface="Bookman Old Style" pitchFamily="18" charset="0"/>
                        </a:rPr>
                        <a:t>T-shaped uterus with or without</a:t>
                      </a:r>
                      <a:r>
                        <a:rPr lang="en-IN" baseline="0" dirty="0" smtClean="0">
                          <a:latin typeface="Bookman Old Style" pitchFamily="18" charset="0"/>
                        </a:rPr>
                        <a:t> dilated horns.</a:t>
                      </a:r>
                      <a:endParaRPr lang="en-IN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Content Placeholder 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</p:spPr>
        <p:txBody>
          <a:bodyPr>
            <a:normAutofit/>
          </a:bodyPr>
          <a:lstStyle/>
          <a:p>
            <a:endParaRPr lang="en-IN" sz="2800" dirty="0" smtClean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txBody>
          <a:bodyPr>
            <a:normAutofit/>
          </a:bodyPr>
          <a:lstStyle/>
          <a:p>
            <a:r>
              <a:rPr lang="en-IN" sz="3600" dirty="0" smtClean="0"/>
              <a:t>Absence/incomplete development of Both </a:t>
            </a:r>
            <a:r>
              <a:rPr lang="en-IN" sz="3600" dirty="0" err="1" smtClean="0"/>
              <a:t>Mullerian</a:t>
            </a:r>
            <a:r>
              <a:rPr lang="en-IN" sz="3600" dirty="0" smtClean="0"/>
              <a:t> ducts(Class-1)</a:t>
            </a:r>
            <a:endParaRPr lang="en-IN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661248"/>
          </a:xfrm>
        </p:spPr>
        <p:txBody>
          <a:bodyPr>
            <a:normAutofit/>
          </a:bodyPr>
          <a:lstStyle/>
          <a:p>
            <a:r>
              <a:rPr lang="en-IN" b="1" i="1" u="sng" dirty="0" smtClean="0"/>
              <a:t>Pathology:</a:t>
            </a:r>
          </a:p>
          <a:p>
            <a:r>
              <a:rPr lang="en-IN" dirty="0" smtClean="0">
                <a:latin typeface="Bookman Old Style" pitchFamily="18" charset="0"/>
              </a:rPr>
              <a:t>Complete failure in development of the </a:t>
            </a:r>
            <a:r>
              <a:rPr lang="en-IN" dirty="0" err="1" smtClean="0">
                <a:latin typeface="Bookman Old Style" pitchFamily="18" charset="0"/>
              </a:rPr>
              <a:t>mullerian</a:t>
            </a:r>
            <a:r>
              <a:rPr lang="en-IN" dirty="0" smtClean="0">
                <a:latin typeface="Bookman Old Style" pitchFamily="18" charset="0"/>
              </a:rPr>
              <a:t> ducts results in </a:t>
            </a:r>
            <a:r>
              <a:rPr lang="en-IN" dirty="0" err="1" smtClean="0">
                <a:latin typeface="Bookman Old Style" pitchFamily="18" charset="0"/>
              </a:rPr>
              <a:t>abscence</a:t>
            </a:r>
            <a:r>
              <a:rPr lang="en-IN" dirty="0" smtClean="0">
                <a:latin typeface="Bookman Old Style" pitchFamily="18" charset="0"/>
              </a:rPr>
              <a:t> of the fallopian </a:t>
            </a:r>
            <a:r>
              <a:rPr lang="en-IN" dirty="0" err="1" smtClean="0">
                <a:latin typeface="Bookman Old Style" pitchFamily="18" charset="0"/>
              </a:rPr>
              <a:t>tube,uterus</a:t>
            </a:r>
            <a:r>
              <a:rPr lang="en-IN" dirty="0" smtClean="0">
                <a:latin typeface="Bookman Old Style" pitchFamily="18" charset="0"/>
              </a:rPr>
              <a:t> and most of the vagina(</a:t>
            </a:r>
            <a:r>
              <a:rPr lang="en-IN" i="1" dirty="0" smtClean="0">
                <a:latin typeface="Bookman Old Style" pitchFamily="18" charset="0"/>
              </a:rPr>
              <a:t>Mayer-</a:t>
            </a:r>
            <a:r>
              <a:rPr lang="en-IN" i="1" dirty="0" err="1" smtClean="0">
                <a:latin typeface="Bookman Old Style" pitchFamily="18" charset="0"/>
              </a:rPr>
              <a:t>Rokitansky</a:t>
            </a:r>
            <a:r>
              <a:rPr lang="en-IN" i="1" dirty="0" smtClean="0">
                <a:latin typeface="Bookman Old Style" pitchFamily="18" charset="0"/>
              </a:rPr>
              <a:t>-</a:t>
            </a:r>
            <a:r>
              <a:rPr lang="en-IN" i="1" dirty="0" err="1" smtClean="0">
                <a:latin typeface="Bookman Old Style" pitchFamily="18" charset="0"/>
              </a:rPr>
              <a:t>kuster</a:t>
            </a:r>
            <a:r>
              <a:rPr lang="en-IN" i="1" dirty="0" smtClean="0">
                <a:latin typeface="Bookman Old Style" pitchFamily="18" charset="0"/>
              </a:rPr>
              <a:t>-Hauser(MRKH)syndrome)</a:t>
            </a:r>
          </a:p>
          <a:p>
            <a:pPr>
              <a:buNone/>
            </a:pPr>
            <a:endParaRPr lang="en-IN" i="1" dirty="0" smtClean="0">
              <a:latin typeface="Bookman Old Style" pitchFamily="18" charset="0"/>
            </a:endParaRPr>
          </a:p>
          <a:p>
            <a:r>
              <a:rPr lang="en-IN" i="1" dirty="0" smtClean="0">
                <a:latin typeface="Bookman Old Style" pitchFamily="18" charset="0"/>
              </a:rPr>
              <a:t>In such cases vulva is likely to be normal and there may be depression of variable depth representing the lower( </a:t>
            </a:r>
            <a:r>
              <a:rPr lang="en-IN" i="1" dirty="0" err="1" smtClean="0">
                <a:latin typeface="Bookman Old Style" pitchFamily="18" charset="0"/>
              </a:rPr>
              <a:t>urogenital</a:t>
            </a:r>
            <a:r>
              <a:rPr lang="en-IN" i="1" dirty="0" smtClean="0">
                <a:latin typeface="Bookman Old Style" pitchFamily="18" charset="0"/>
              </a:rPr>
              <a:t> sinus) part of the vagina.</a:t>
            </a:r>
          </a:p>
          <a:p>
            <a:pPr>
              <a:buNone/>
            </a:pPr>
            <a:endParaRPr lang="en-IN" i="1" dirty="0" smtClean="0">
              <a:latin typeface="Bookman Old Style" pitchFamily="18" charset="0"/>
            </a:endParaRPr>
          </a:p>
          <a:p>
            <a:r>
              <a:rPr lang="en-IN" i="1" dirty="0" smtClean="0">
                <a:latin typeface="Bookman Old Style" pitchFamily="18" charset="0"/>
              </a:rPr>
              <a:t>It is usual to find such a depression covered with a normal hymen.</a:t>
            </a:r>
            <a:endParaRPr lang="en-IN" dirty="0" smtClean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20000"/>
          </a:bodyPr>
          <a:lstStyle/>
          <a:p>
            <a:r>
              <a:rPr lang="en-IN" dirty="0" smtClean="0">
                <a:latin typeface="Bookman Old Style" pitchFamily="18" charset="0"/>
              </a:rPr>
              <a:t>The patients have a normal female </a:t>
            </a:r>
            <a:r>
              <a:rPr lang="en-IN" dirty="0" err="1" smtClean="0">
                <a:latin typeface="Bookman Old Style" pitchFamily="18" charset="0"/>
              </a:rPr>
              <a:t>karotype</a:t>
            </a:r>
            <a:r>
              <a:rPr lang="en-IN" dirty="0" smtClean="0">
                <a:latin typeface="Bookman Old Style" pitchFamily="18" charset="0"/>
              </a:rPr>
              <a:t>.</a:t>
            </a:r>
          </a:p>
          <a:p>
            <a:endParaRPr lang="en-IN" dirty="0" smtClean="0">
              <a:latin typeface="Bookman Old Style" pitchFamily="18" charset="0"/>
            </a:endParaRPr>
          </a:p>
          <a:p>
            <a:r>
              <a:rPr lang="en-IN" dirty="0" smtClean="0">
                <a:latin typeface="Bookman Old Style" pitchFamily="18" charset="0"/>
              </a:rPr>
              <a:t>Renal </a:t>
            </a:r>
            <a:r>
              <a:rPr lang="en-IN" dirty="0" err="1" smtClean="0">
                <a:latin typeface="Bookman Old Style" pitchFamily="18" charset="0"/>
              </a:rPr>
              <a:t>ectopy</a:t>
            </a:r>
            <a:r>
              <a:rPr lang="en-IN" dirty="0" smtClean="0">
                <a:latin typeface="Bookman Old Style" pitchFamily="18" charset="0"/>
              </a:rPr>
              <a:t>/</a:t>
            </a:r>
            <a:r>
              <a:rPr lang="en-IN" dirty="0" err="1" smtClean="0">
                <a:latin typeface="Bookman Old Style" pitchFamily="18" charset="0"/>
              </a:rPr>
              <a:t>agenesis,skeletal</a:t>
            </a:r>
            <a:r>
              <a:rPr lang="en-IN" dirty="0" smtClean="0">
                <a:latin typeface="Bookman Old Style" pitchFamily="18" charset="0"/>
              </a:rPr>
              <a:t> </a:t>
            </a:r>
            <a:r>
              <a:rPr lang="en-IN" dirty="0" err="1" smtClean="0">
                <a:latin typeface="Bookman Old Style" pitchFamily="18" charset="0"/>
              </a:rPr>
              <a:t>abnormalities,as</a:t>
            </a:r>
            <a:r>
              <a:rPr lang="en-IN" dirty="0" smtClean="0">
                <a:latin typeface="Bookman Old Style" pitchFamily="18" charset="0"/>
              </a:rPr>
              <a:t> well as cardiac anomalies are associated.</a:t>
            </a:r>
          </a:p>
          <a:p>
            <a:pPr>
              <a:buNone/>
            </a:pPr>
            <a:endParaRPr lang="en-IN" dirty="0" smtClean="0">
              <a:latin typeface="Bookman Old Style" pitchFamily="18" charset="0"/>
            </a:endParaRPr>
          </a:p>
          <a:p>
            <a:r>
              <a:rPr lang="en-IN" dirty="0" err="1" smtClean="0">
                <a:latin typeface="Bookman Old Style" pitchFamily="18" charset="0"/>
              </a:rPr>
              <a:t>Mutifactorial</a:t>
            </a:r>
            <a:r>
              <a:rPr lang="en-IN" dirty="0" smtClean="0">
                <a:latin typeface="Bookman Old Style" pitchFamily="18" charset="0"/>
              </a:rPr>
              <a:t> mode of inheritance.</a:t>
            </a:r>
          </a:p>
          <a:p>
            <a:pPr>
              <a:buNone/>
            </a:pPr>
            <a:endParaRPr lang="en-IN" dirty="0" smtClean="0">
              <a:latin typeface="Bookman Old Style" pitchFamily="18" charset="0"/>
            </a:endParaRPr>
          </a:p>
          <a:p>
            <a:r>
              <a:rPr lang="en-IN" dirty="0" smtClean="0">
                <a:latin typeface="Bookman Old Style" pitchFamily="18" charset="0"/>
              </a:rPr>
              <a:t>MRKH Syndrome has been linked with decreased </a:t>
            </a:r>
            <a:r>
              <a:rPr lang="en-IN" i="1" u="sng" dirty="0" smtClean="0">
                <a:latin typeface="Bookman Old Style" pitchFamily="18" charset="0"/>
              </a:rPr>
              <a:t>galactose-1-phosphate </a:t>
            </a:r>
            <a:r>
              <a:rPr lang="en-IN" i="1" u="sng" dirty="0" err="1" smtClean="0">
                <a:latin typeface="Bookman Old Style" pitchFamily="18" charset="0"/>
              </a:rPr>
              <a:t>uridyl</a:t>
            </a:r>
            <a:r>
              <a:rPr lang="en-IN" i="1" u="sng" dirty="0" smtClean="0">
                <a:latin typeface="Bookman Old Style" pitchFamily="18" charset="0"/>
              </a:rPr>
              <a:t> </a:t>
            </a:r>
            <a:r>
              <a:rPr lang="en-IN" i="1" u="sng" dirty="0" err="1" smtClean="0">
                <a:latin typeface="Bookman Old Style" pitchFamily="18" charset="0"/>
              </a:rPr>
              <a:t>transferase</a:t>
            </a:r>
            <a:r>
              <a:rPr lang="en-IN" i="1" u="sng" dirty="0" smtClean="0">
                <a:latin typeface="Bookman Old Style" pitchFamily="18" charset="0"/>
              </a:rPr>
              <a:t> </a:t>
            </a:r>
            <a:r>
              <a:rPr lang="en-IN" dirty="0" smtClean="0">
                <a:latin typeface="Bookman Old Style" pitchFamily="18" charset="0"/>
              </a:rPr>
              <a:t>activity leading to increased intrauterine </a:t>
            </a:r>
            <a:r>
              <a:rPr lang="en-IN" dirty="0" err="1" smtClean="0">
                <a:latin typeface="Bookman Old Style" pitchFamily="18" charset="0"/>
              </a:rPr>
              <a:t>galactose</a:t>
            </a:r>
            <a:r>
              <a:rPr lang="en-IN" dirty="0" smtClean="0">
                <a:latin typeface="Bookman Old Style" pitchFamily="18" charset="0"/>
              </a:rPr>
              <a:t> exposure</a:t>
            </a:r>
            <a:r>
              <a:rPr lang="en-IN" i="1" dirty="0" smtClean="0">
                <a:latin typeface="Bookman Old Style" pitchFamily="18" charset="0"/>
              </a:rPr>
              <a:t>.</a:t>
            </a:r>
          </a:p>
          <a:p>
            <a:pPr>
              <a:buNone/>
            </a:pPr>
            <a:endParaRPr lang="en-IN" i="1" dirty="0" smtClean="0">
              <a:latin typeface="Bookman Old Style" pitchFamily="18" charset="0"/>
            </a:endParaRPr>
          </a:p>
          <a:p>
            <a:r>
              <a:rPr lang="en-IN" i="1" dirty="0" smtClean="0">
                <a:latin typeface="Bookman Old Style" pitchFamily="18" charset="0"/>
              </a:rPr>
              <a:t>An association with MHC Ag has also been reported.</a:t>
            </a:r>
          </a:p>
          <a:p>
            <a:pPr>
              <a:buNone/>
            </a:pPr>
            <a:endParaRPr lang="en-IN" i="1" dirty="0" smtClean="0">
              <a:latin typeface="Bookman Old Style" pitchFamily="18" charset="0"/>
            </a:endParaRPr>
          </a:p>
          <a:p>
            <a:r>
              <a:rPr lang="en-IN" i="1" dirty="0" smtClean="0">
                <a:latin typeface="Bookman Old Style" pitchFamily="18" charset="0"/>
              </a:rPr>
              <a:t>Poorly formed ducts of full length </a:t>
            </a:r>
            <a:r>
              <a:rPr lang="en-IN" i="1" dirty="0" err="1" smtClean="0">
                <a:latin typeface="Bookman Old Style" pitchFamily="18" charset="0"/>
              </a:rPr>
              <a:t>resulti</a:t>
            </a:r>
            <a:r>
              <a:rPr lang="en-IN" i="1" dirty="0" smtClean="0">
                <a:latin typeface="Bookman Old Style" pitchFamily="18" charset="0"/>
              </a:rPr>
              <a:t> in </a:t>
            </a:r>
            <a:r>
              <a:rPr lang="en-IN" i="1" dirty="0" err="1" smtClean="0">
                <a:latin typeface="Bookman Old Style" pitchFamily="18" charset="0"/>
              </a:rPr>
              <a:t>hypoplasia</a:t>
            </a:r>
            <a:r>
              <a:rPr lang="en-IN" i="1" dirty="0" smtClean="0">
                <a:latin typeface="Bookman Old Style" pitchFamily="18" charset="0"/>
              </a:rPr>
              <a:t> of the whole genital tract.</a:t>
            </a:r>
          </a:p>
          <a:p>
            <a:pPr>
              <a:buNone/>
            </a:pPr>
            <a:endParaRPr lang="en-IN" i="1" dirty="0" smtClean="0">
              <a:latin typeface="Bookman Old Style" pitchFamily="18" charset="0"/>
            </a:endParaRPr>
          </a:p>
          <a:p>
            <a:r>
              <a:rPr lang="en-IN" dirty="0" smtClean="0">
                <a:latin typeface="Bookman Old Style" pitchFamily="18" charset="0"/>
              </a:rPr>
              <a:t>Incomplete development sometimes affects the lower parts of the ducts only.</a:t>
            </a:r>
          </a:p>
          <a:p>
            <a:endParaRPr lang="en-IN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/>
          <a:lstStyle/>
          <a:p>
            <a:r>
              <a:rPr lang="en-IN" dirty="0" smtClean="0"/>
              <a:t>Clinical aspects: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949280"/>
          </a:xfrm>
        </p:spPr>
        <p:txBody>
          <a:bodyPr>
            <a:normAutofit/>
          </a:bodyPr>
          <a:lstStyle/>
          <a:p>
            <a:r>
              <a:rPr lang="en-IN" dirty="0" smtClean="0">
                <a:latin typeface="Bookman Old Style" pitchFamily="18" charset="0"/>
              </a:rPr>
              <a:t>Primary Amenorrhoea(age:15-18 years)</a:t>
            </a:r>
          </a:p>
          <a:p>
            <a:r>
              <a:rPr lang="en-IN" dirty="0" smtClean="0">
                <a:latin typeface="Bookman Old Style" pitchFamily="18" charset="0"/>
              </a:rPr>
              <a:t>Growth &amp; secondary sexual characteristics are normal.</a:t>
            </a:r>
          </a:p>
          <a:p>
            <a:r>
              <a:rPr lang="en-IN" b="1" dirty="0" smtClean="0">
                <a:latin typeface="Bookman Old Style" pitchFamily="18" charset="0"/>
              </a:rPr>
              <a:t>L/E: </a:t>
            </a:r>
            <a:r>
              <a:rPr lang="en-IN" dirty="0" smtClean="0">
                <a:latin typeface="Bookman Old Style" pitchFamily="18" charset="0"/>
              </a:rPr>
              <a:t>small vagina pouch .</a:t>
            </a:r>
          </a:p>
          <a:p>
            <a:r>
              <a:rPr lang="en-IN" dirty="0" smtClean="0">
                <a:latin typeface="Bookman Old Style" pitchFamily="18" charset="0"/>
              </a:rPr>
              <a:t>On </a:t>
            </a:r>
            <a:r>
              <a:rPr lang="en-IN" dirty="0" err="1" smtClean="0">
                <a:latin typeface="Bookman Old Style" pitchFamily="18" charset="0"/>
              </a:rPr>
              <a:t>Rectoabdominal</a:t>
            </a:r>
            <a:r>
              <a:rPr lang="en-IN" dirty="0" smtClean="0">
                <a:latin typeface="Bookman Old Style" pitchFamily="18" charset="0"/>
              </a:rPr>
              <a:t> </a:t>
            </a:r>
            <a:r>
              <a:rPr lang="en-IN" dirty="0" err="1" smtClean="0">
                <a:latin typeface="Bookman Old Style" pitchFamily="18" charset="0"/>
              </a:rPr>
              <a:t>examination:Uterus</a:t>
            </a:r>
            <a:r>
              <a:rPr lang="en-IN" dirty="0" smtClean="0">
                <a:latin typeface="Bookman Old Style" pitchFamily="18" charset="0"/>
              </a:rPr>
              <a:t> cannot be palpated.</a:t>
            </a:r>
          </a:p>
          <a:p>
            <a:r>
              <a:rPr lang="en-IN" b="1" dirty="0" err="1" smtClean="0">
                <a:latin typeface="Bookman Old Style" pitchFamily="18" charset="0"/>
              </a:rPr>
              <a:t>Ultrasound:</a:t>
            </a:r>
            <a:r>
              <a:rPr lang="en-IN" dirty="0" err="1" smtClean="0">
                <a:latin typeface="Bookman Old Style" pitchFamily="18" charset="0"/>
              </a:rPr>
              <a:t>Confirms</a:t>
            </a:r>
            <a:r>
              <a:rPr lang="en-IN" dirty="0" smtClean="0">
                <a:latin typeface="Bookman Old Style" pitchFamily="18" charset="0"/>
              </a:rPr>
              <a:t> the absence of the uterus and demonstrates the </a:t>
            </a:r>
            <a:r>
              <a:rPr lang="en-IN" dirty="0" err="1" smtClean="0">
                <a:latin typeface="Bookman Old Style" pitchFamily="18" charset="0"/>
              </a:rPr>
              <a:t>ovaries.ocassionally,the</a:t>
            </a:r>
            <a:r>
              <a:rPr lang="en-IN" dirty="0" smtClean="0">
                <a:latin typeface="Bookman Old Style" pitchFamily="18" charset="0"/>
              </a:rPr>
              <a:t> rudimentary horns can be seen.</a:t>
            </a:r>
          </a:p>
          <a:p>
            <a:r>
              <a:rPr lang="en-IN" dirty="0" smtClean="0">
                <a:latin typeface="Bookman Old Style" pitchFamily="18" charset="0"/>
              </a:rPr>
              <a:t>If ultrasound is inconclusive MRI or </a:t>
            </a:r>
            <a:r>
              <a:rPr lang="en-IN" dirty="0" err="1" smtClean="0">
                <a:latin typeface="Bookman Old Style" pitchFamily="18" charset="0"/>
              </a:rPr>
              <a:t>laproscopy</a:t>
            </a:r>
            <a:r>
              <a:rPr lang="en-IN" dirty="0" smtClean="0">
                <a:latin typeface="Bookman Old Style" pitchFamily="18" charset="0"/>
              </a:rPr>
              <a:t> is required.</a:t>
            </a:r>
          </a:p>
          <a:p>
            <a:r>
              <a:rPr lang="en-IN" b="1" dirty="0" smtClean="0">
                <a:latin typeface="Bookman Old Style" pitchFamily="18" charset="0"/>
              </a:rPr>
              <a:t>MRI</a:t>
            </a:r>
            <a:r>
              <a:rPr lang="en-IN" dirty="0" smtClean="0">
                <a:latin typeface="Bookman Old Style" pitchFamily="18" charset="0"/>
              </a:rPr>
              <a:t> is the</a:t>
            </a:r>
            <a:r>
              <a:rPr lang="en-IN" i="1" u="sng" dirty="0" smtClean="0">
                <a:latin typeface="Bookman Old Style" pitchFamily="18" charset="0"/>
              </a:rPr>
              <a:t> IDEAL </a:t>
            </a:r>
            <a:r>
              <a:rPr lang="en-IN" dirty="0" smtClean="0">
                <a:latin typeface="Bookman Old Style" pitchFamily="18" charset="0"/>
              </a:rPr>
              <a:t>method for demonstrating uterine malformation.</a:t>
            </a:r>
          </a:p>
          <a:p>
            <a:endParaRPr lang="en-IN" dirty="0" smtClean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44008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GOKILA1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572000" y="3284984"/>
            <a:ext cx="4355976" cy="3573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en-IN" dirty="0" smtClean="0">
                <a:latin typeface="Bookman Old Style" pitchFamily="18" charset="0"/>
              </a:rPr>
              <a:t>Chromosomal analysis is not usually required in these patients.</a:t>
            </a:r>
          </a:p>
          <a:p>
            <a:endParaRPr lang="en-IN" dirty="0" smtClean="0">
              <a:latin typeface="Bookman Old Style" pitchFamily="18" charset="0"/>
            </a:endParaRPr>
          </a:p>
          <a:p>
            <a:r>
              <a:rPr lang="en-IN" dirty="0" smtClean="0">
                <a:latin typeface="Bookman Old Style" pitchFamily="18" charset="0"/>
              </a:rPr>
              <a:t>Renal anomalies are the most common associated features seen in 40%of </a:t>
            </a:r>
            <a:r>
              <a:rPr lang="en-IN" dirty="0" err="1" smtClean="0">
                <a:latin typeface="Bookman Old Style" pitchFamily="18" charset="0"/>
              </a:rPr>
              <a:t>cases,ranging</a:t>
            </a:r>
            <a:r>
              <a:rPr lang="en-IN" dirty="0" smtClean="0">
                <a:latin typeface="Bookman Old Style" pitchFamily="18" charset="0"/>
              </a:rPr>
              <a:t> from complete agenesis to </a:t>
            </a:r>
            <a:r>
              <a:rPr lang="en-IN" dirty="0" err="1" smtClean="0">
                <a:latin typeface="Bookman Old Style" pitchFamily="18" charset="0"/>
              </a:rPr>
              <a:t>malposition</a:t>
            </a:r>
            <a:r>
              <a:rPr lang="en-IN" dirty="0" smtClean="0">
                <a:latin typeface="Bookman Old Style" pitchFamily="18" charset="0"/>
              </a:rPr>
              <a:t>(usually a pelvic kidney),to </a:t>
            </a:r>
            <a:r>
              <a:rPr lang="en-IN" dirty="0" err="1" smtClean="0">
                <a:latin typeface="Bookman Old Style" pitchFamily="18" charset="0"/>
              </a:rPr>
              <a:t>substle</a:t>
            </a:r>
            <a:r>
              <a:rPr lang="en-IN" dirty="0" smtClean="0">
                <a:latin typeface="Bookman Old Style" pitchFamily="18" charset="0"/>
              </a:rPr>
              <a:t> architectural alteration.</a:t>
            </a:r>
          </a:p>
          <a:p>
            <a:pPr>
              <a:buNone/>
            </a:pPr>
            <a:endParaRPr lang="en-IN" dirty="0" smtClean="0">
              <a:latin typeface="Bookman Old Style" pitchFamily="18" charset="0"/>
            </a:endParaRPr>
          </a:p>
          <a:p>
            <a:r>
              <a:rPr lang="en-IN" dirty="0" smtClean="0">
                <a:latin typeface="Bookman Old Style" pitchFamily="18" charset="0"/>
              </a:rPr>
              <a:t>Skeletal abnormalities can involve the </a:t>
            </a:r>
            <a:r>
              <a:rPr lang="en-IN" dirty="0" err="1" smtClean="0">
                <a:latin typeface="Bookman Old Style" pitchFamily="18" charset="0"/>
              </a:rPr>
              <a:t>spine,limbs</a:t>
            </a:r>
            <a:r>
              <a:rPr lang="en-IN" dirty="0" smtClean="0">
                <a:latin typeface="Bookman Old Style" pitchFamily="18" charset="0"/>
              </a:rPr>
              <a:t> or ribs.</a:t>
            </a:r>
          </a:p>
          <a:p>
            <a:pPr>
              <a:buNone/>
            </a:pPr>
            <a:endParaRPr lang="en-IN" dirty="0" smtClean="0">
              <a:latin typeface="Bookman Old Style" pitchFamily="18" charset="0"/>
            </a:endParaRPr>
          </a:p>
          <a:p>
            <a:r>
              <a:rPr lang="en-IN" dirty="0" smtClean="0">
                <a:latin typeface="Bookman Old Style" pitchFamily="18" charset="0"/>
              </a:rPr>
              <a:t>These are seen in 10-15% of patients.</a:t>
            </a:r>
          </a:p>
          <a:p>
            <a:pPr>
              <a:buNone/>
            </a:pPr>
            <a:endParaRPr lang="en-IN" dirty="0" smtClean="0">
              <a:latin typeface="Bookman Old Style" pitchFamily="18" charset="0"/>
            </a:endParaRPr>
          </a:p>
          <a:p>
            <a:r>
              <a:rPr lang="en-IN" dirty="0" smtClean="0">
                <a:latin typeface="Bookman Old Style" pitchFamily="18" charset="0"/>
              </a:rPr>
              <a:t>Subclinical auditory defects.</a:t>
            </a:r>
            <a:endParaRPr lang="en-IN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>
            <a:normAutofit/>
          </a:bodyPr>
          <a:lstStyle/>
          <a:p>
            <a:r>
              <a:rPr lang="en-IN" sz="3200" dirty="0" smtClean="0"/>
              <a:t>ABSENCE/INCOMPLETE DEVELOPMENT OF ONE MULLERIAN DUCT(CLASS 2)</a:t>
            </a:r>
            <a:endParaRPr lang="en-IN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5517232"/>
          </a:xfrm>
        </p:spPr>
        <p:txBody>
          <a:bodyPr>
            <a:normAutofit/>
          </a:bodyPr>
          <a:lstStyle/>
          <a:p>
            <a:r>
              <a:rPr lang="en-IN" u="sng" dirty="0" smtClean="0">
                <a:latin typeface="Bookman Old Style" pitchFamily="18" charset="0"/>
              </a:rPr>
              <a:t>PATHOLOGY:</a:t>
            </a:r>
          </a:p>
          <a:p>
            <a:r>
              <a:rPr lang="en-IN" dirty="0" smtClean="0">
                <a:latin typeface="Bookman Old Style" pitchFamily="18" charset="0"/>
              </a:rPr>
              <a:t>Absence of one </a:t>
            </a:r>
            <a:r>
              <a:rPr lang="en-IN" dirty="0" err="1" smtClean="0">
                <a:latin typeface="Bookman Old Style" pitchFamily="18" charset="0"/>
              </a:rPr>
              <a:t>mullerian</a:t>
            </a:r>
            <a:r>
              <a:rPr lang="en-IN" dirty="0" smtClean="0">
                <a:latin typeface="Bookman Old Style" pitchFamily="18" charset="0"/>
              </a:rPr>
              <a:t> duct results in a </a:t>
            </a:r>
            <a:r>
              <a:rPr lang="en-IN" dirty="0" err="1" smtClean="0">
                <a:latin typeface="Bookman Old Style" pitchFamily="18" charset="0"/>
              </a:rPr>
              <a:t>unicornuate</a:t>
            </a:r>
            <a:r>
              <a:rPr lang="en-IN" dirty="0" smtClean="0">
                <a:latin typeface="Bookman Old Style" pitchFamily="18" charset="0"/>
              </a:rPr>
              <a:t> uterus with only one fallopian tube.</a:t>
            </a:r>
          </a:p>
          <a:p>
            <a:r>
              <a:rPr lang="en-IN" dirty="0" smtClean="0">
                <a:latin typeface="Bookman Old Style" pitchFamily="18" charset="0"/>
              </a:rPr>
              <a:t>The cervix &amp; vagina may be normal in </a:t>
            </a:r>
            <a:r>
              <a:rPr lang="en-IN" dirty="0" err="1" smtClean="0">
                <a:latin typeface="Bookman Old Style" pitchFamily="18" charset="0"/>
              </a:rPr>
              <a:t>appearence</a:t>
            </a:r>
            <a:r>
              <a:rPr lang="en-IN" dirty="0" smtClean="0">
                <a:latin typeface="Bookman Old Style" pitchFamily="18" charset="0"/>
              </a:rPr>
              <a:t> and function but they represent strictly only one half  of the fully developed organs.</a:t>
            </a:r>
          </a:p>
          <a:p>
            <a:r>
              <a:rPr lang="en-IN" dirty="0" smtClean="0">
                <a:latin typeface="Bookman Old Style" pitchFamily="18" charset="0"/>
              </a:rPr>
              <a:t>A true </a:t>
            </a:r>
            <a:r>
              <a:rPr lang="en-IN" dirty="0" err="1" smtClean="0">
                <a:latin typeface="Bookman Old Style" pitchFamily="18" charset="0"/>
              </a:rPr>
              <a:t>unicornuate</a:t>
            </a:r>
            <a:r>
              <a:rPr lang="en-IN" dirty="0" smtClean="0">
                <a:latin typeface="Bookman Old Style" pitchFamily="18" charset="0"/>
              </a:rPr>
              <a:t> uterus is rare and is usually with absence or gross malformation of the renal tract on the side of the missing </a:t>
            </a:r>
            <a:r>
              <a:rPr lang="en-IN" dirty="0" err="1" smtClean="0">
                <a:latin typeface="Bookman Old Style" pitchFamily="18" charset="0"/>
              </a:rPr>
              <a:t>mullerian</a:t>
            </a:r>
            <a:r>
              <a:rPr lang="en-IN" dirty="0" smtClean="0">
                <a:latin typeface="Bookman Old Style" pitchFamily="18" charset="0"/>
              </a:rPr>
              <a:t> ducts.</a:t>
            </a:r>
            <a:endParaRPr lang="en-IN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1008112"/>
          </a:xfrm>
        </p:spPr>
        <p:txBody>
          <a:bodyPr/>
          <a:lstStyle/>
          <a:p>
            <a:r>
              <a:rPr lang="en-IN" dirty="0" err="1" smtClean="0"/>
              <a:t>Unicornuate</a:t>
            </a:r>
            <a:r>
              <a:rPr lang="en-IN" dirty="0" smtClean="0"/>
              <a:t> Uterus.</a:t>
            </a:r>
            <a:endParaRPr lang="en-IN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2030418"/>
            <a:ext cx="7239000" cy="4005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>
              <a:buNone/>
            </a:pPr>
            <a:r>
              <a:rPr lang="en-IN" dirty="0" smtClean="0">
                <a:latin typeface="Bookman Old Style" pitchFamily="18" charset="0"/>
              </a:rPr>
              <a:t>Symptoms:</a:t>
            </a:r>
          </a:p>
          <a:p>
            <a:pPr>
              <a:buNone/>
            </a:pPr>
            <a:endParaRPr lang="en-IN" dirty="0" smtClean="0">
              <a:latin typeface="Bookman Old Style" pitchFamily="18" charset="0"/>
            </a:endParaRPr>
          </a:p>
          <a:p>
            <a:r>
              <a:rPr lang="en-IN" dirty="0" smtClean="0">
                <a:latin typeface="Bookman Old Style" pitchFamily="18" charset="0"/>
              </a:rPr>
              <a:t>Incidental finding discovered by chance/as a result of pregnancy complications.</a:t>
            </a:r>
          </a:p>
          <a:p>
            <a:r>
              <a:rPr lang="en-IN" dirty="0" smtClean="0">
                <a:latin typeface="Bookman Old Style" pitchFamily="18" charset="0"/>
              </a:rPr>
              <a:t>Dysmenorrhoea (pain is limited to the side on which the horn is present)</a:t>
            </a:r>
          </a:p>
          <a:p>
            <a:r>
              <a:rPr lang="en-IN" dirty="0" smtClean="0">
                <a:latin typeface="Bookman Old Style" pitchFamily="18" charset="0"/>
              </a:rPr>
              <a:t>Favours abortion, Premature labour.</a:t>
            </a:r>
          </a:p>
          <a:p>
            <a:r>
              <a:rPr lang="en-IN" dirty="0" smtClean="0">
                <a:latin typeface="Bookman Old Style" pitchFamily="18" charset="0"/>
              </a:rPr>
              <a:t>Breech presentation of the foetus.</a:t>
            </a:r>
          </a:p>
          <a:p>
            <a:r>
              <a:rPr lang="en-IN" dirty="0" err="1" smtClean="0">
                <a:latin typeface="Bookman Old Style" pitchFamily="18" charset="0"/>
              </a:rPr>
              <a:t>Fundal</a:t>
            </a:r>
            <a:r>
              <a:rPr lang="en-IN" dirty="0" smtClean="0">
                <a:latin typeface="Bookman Old Style" pitchFamily="18" charset="0"/>
              </a:rPr>
              <a:t> insertion of the placenta.</a:t>
            </a:r>
          </a:p>
          <a:p>
            <a:r>
              <a:rPr lang="en-IN" dirty="0" smtClean="0">
                <a:latin typeface="Bookman Old Style" pitchFamily="18" charset="0"/>
              </a:rPr>
              <a:t>But uterus usually contracts </a:t>
            </a:r>
            <a:r>
              <a:rPr lang="en-IN" dirty="0" err="1" smtClean="0">
                <a:latin typeface="Bookman Old Style" pitchFamily="18" charset="0"/>
              </a:rPr>
              <a:t>efficently</a:t>
            </a:r>
            <a:r>
              <a:rPr lang="en-IN" dirty="0" smtClean="0">
                <a:latin typeface="Bookman Old Style" pitchFamily="18" charset="0"/>
              </a:rPr>
              <a:t> in all stages of labour.</a:t>
            </a:r>
            <a:endParaRPr lang="en-IN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/>
          <a:lstStyle/>
          <a:p>
            <a:r>
              <a:rPr lang="en-IN" dirty="0" smtClean="0"/>
              <a:t>Signs.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733256"/>
          </a:xfrm>
        </p:spPr>
        <p:txBody>
          <a:bodyPr/>
          <a:lstStyle/>
          <a:p>
            <a:r>
              <a:rPr lang="en-IN" dirty="0" smtClean="0">
                <a:latin typeface="Bookman Old Style" pitchFamily="18" charset="0"/>
              </a:rPr>
              <a:t>Uterus which leans well to one side of the pelvis and which cannot be straightened should always be suspected as being </a:t>
            </a:r>
            <a:r>
              <a:rPr lang="en-IN" dirty="0" err="1" smtClean="0">
                <a:latin typeface="Bookman Old Style" pitchFamily="18" charset="0"/>
              </a:rPr>
              <a:t>cornuate</a:t>
            </a:r>
            <a:r>
              <a:rPr lang="en-IN" dirty="0" smtClean="0">
                <a:latin typeface="Bookman Old Style" pitchFamily="18" charset="0"/>
              </a:rPr>
              <a:t>.</a:t>
            </a:r>
          </a:p>
          <a:p>
            <a:pPr>
              <a:buNone/>
            </a:pPr>
            <a:endParaRPr lang="en-IN" dirty="0" smtClean="0">
              <a:latin typeface="Bookman Old Style" pitchFamily="18" charset="0"/>
            </a:endParaRPr>
          </a:p>
          <a:p>
            <a:r>
              <a:rPr lang="en-IN" dirty="0" err="1" smtClean="0">
                <a:latin typeface="Bookman Old Style" pitchFamily="18" charset="0"/>
              </a:rPr>
              <a:t>Hysterosalpingographs</a:t>
            </a:r>
            <a:r>
              <a:rPr lang="en-IN" dirty="0" smtClean="0">
                <a:latin typeface="Bookman Old Style" pitchFamily="18" charset="0"/>
              </a:rPr>
              <a:t> </a:t>
            </a:r>
          </a:p>
          <a:p>
            <a:pPr lvl="1"/>
            <a:r>
              <a:rPr lang="en-IN" dirty="0" smtClean="0">
                <a:latin typeface="Bookman Old Style" pitchFamily="18" charset="0"/>
              </a:rPr>
              <a:t>Cannot distinguish between true and apparent </a:t>
            </a:r>
            <a:r>
              <a:rPr lang="en-IN" dirty="0" err="1" smtClean="0">
                <a:latin typeface="Bookman Old Style" pitchFamily="18" charset="0"/>
              </a:rPr>
              <a:t>unicornuate</a:t>
            </a:r>
            <a:r>
              <a:rPr lang="en-IN" dirty="0" smtClean="0">
                <a:latin typeface="Bookman Old Style" pitchFamily="18" charset="0"/>
              </a:rPr>
              <a:t> deformity.</a:t>
            </a:r>
          </a:p>
          <a:p>
            <a:pPr lvl="1">
              <a:buNone/>
            </a:pPr>
            <a:endParaRPr lang="en-IN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936104"/>
          </a:xfrm>
        </p:spPr>
        <p:txBody>
          <a:bodyPr/>
          <a:lstStyle/>
          <a:p>
            <a:r>
              <a:rPr lang="en-IN" dirty="0" smtClean="0"/>
              <a:t>Treatment.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589240"/>
          </a:xfrm>
        </p:spPr>
        <p:txBody>
          <a:bodyPr/>
          <a:lstStyle/>
          <a:p>
            <a:r>
              <a:rPr lang="en-IN" dirty="0" smtClean="0">
                <a:latin typeface="Bookman Old Style" pitchFamily="18" charset="0"/>
              </a:rPr>
              <a:t>No treatment needed.</a:t>
            </a:r>
          </a:p>
          <a:p>
            <a:r>
              <a:rPr lang="en-IN" dirty="0" smtClean="0">
                <a:latin typeface="Bookman Old Style" pitchFamily="18" charset="0"/>
              </a:rPr>
              <a:t>The rudimentary horn of an apparent </a:t>
            </a:r>
            <a:r>
              <a:rPr lang="en-IN" dirty="0" err="1" smtClean="0">
                <a:latin typeface="Bookman Old Style" pitchFamily="18" charset="0"/>
              </a:rPr>
              <a:t>unicornuate</a:t>
            </a:r>
            <a:r>
              <a:rPr lang="en-IN" dirty="0" smtClean="0">
                <a:latin typeface="Bookman Old Style" pitchFamily="18" charset="0"/>
              </a:rPr>
              <a:t> uterus have to be excised if it causes symptoms.</a:t>
            </a:r>
            <a:endParaRPr lang="en-IN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IN" dirty="0" smtClean="0">
              <a:latin typeface="Bookman Old Style" pitchFamily="18" charset="0"/>
            </a:endParaRPr>
          </a:p>
          <a:p>
            <a:r>
              <a:rPr lang="en-IN" dirty="0" smtClean="0">
                <a:latin typeface="Bookman Old Style" pitchFamily="18" charset="0"/>
              </a:rPr>
              <a:t>Uterus </a:t>
            </a:r>
            <a:r>
              <a:rPr lang="en-IN" dirty="0" err="1" smtClean="0">
                <a:latin typeface="Bookman Old Style" pitchFamily="18" charset="0"/>
              </a:rPr>
              <a:t>Unicornis</a:t>
            </a:r>
            <a:r>
              <a:rPr lang="en-IN" dirty="0" smtClean="0">
                <a:latin typeface="Bookman Old Style" pitchFamily="18" charset="0"/>
              </a:rPr>
              <a:t>:</a:t>
            </a:r>
          </a:p>
          <a:p>
            <a:pPr>
              <a:buNone/>
            </a:pPr>
            <a:r>
              <a:rPr lang="en-IN" dirty="0" smtClean="0">
                <a:latin typeface="Bookman Old Style" pitchFamily="18" charset="0"/>
              </a:rPr>
              <a:t>                      Body and cervix of the uterus have been developed from one </a:t>
            </a:r>
            <a:r>
              <a:rPr lang="en-IN" dirty="0" err="1" smtClean="0">
                <a:latin typeface="Bookman Old Style" pitchFamily="18" charset="0"/>
              </a:rPr>
              <a:t>mullerian</a:t>
            </a:r>
            <a:r>
              <a:rPr lang="en-IN" dirty="0" smtClean="0">
                <a:latin typeface="Bookman Old Style" pitchFamily="18" charset="0"/>
              </a:rPr>
              <a:t> duct only and there is a rudimentary horn to one side of </a:t>
            </a:r>
            <a:r>
              <a:rPr lang="en-IN" dirty="0" err="1" smtClean="0">
                <a:latin typeface="Bookman Old Style" pitchFamily="18" charset="0"/>
              </a:rPr>
              <a:t>it,the</a:t>
            </a:r>
            <a:r>
              <a:rPr lang="en-IN" dirty="0" smtClean="0">
                <a:latin typeface="Bookman Old Style" pitchFamily="18" charset="0"/>
              </a:rPr>
              <a:t> cavity of which usually fails to communicate with either the developed horn or the vagina.</a:t>
            </a:r>
          </a:p>
          <a:p>
            <a:pPr>
              <a:buNone/>
            </a:pPr>
            <a:r>
              <a:rPr lang="en-IN" dirty="0" err="1" smtClean="0">
                <a:latin typeface="Bookman Old Style" pitchFamily="18" charset="0"/>
              </a:rPr>
              <a:t>Ocassionally,the</a:t>
            </a:r>
            <a:r>
              <a:rPr lang="en-IN" dirty="0" smtClean="0">
                <a:latin typeface="Bookman Old Style" pitchFamily="18" charset="0"/>
              </a:rPr>
              <a:t> uterus may be  itself may be a rudimentary organ or it may be infantile and very underdeveloped.</a:t>
            </a:r>
          </a:p>
          <a:p>
            <a:pPr>
              <a:buNone/>
            </a:pPr>
            <a:r>
              <a:rPr lang="en-IN" dirty="0" smtClean="0">
                <a:latin typeface="Bookman Old Style" pitchFamily="18" charset="0"/>
              </a:rPr>
              <a:t>More rarely </a:t>
            </a:r>
            <a:r>
              <a:rPr lang="en-IN" dirty="0" err="1" smtClean="0">
                <a:latin typeface="Bookman Old Style" pitchFamily="18" charset="0"/>
              </a:rPr>
              <a:t>still,there</a:t>
            </a:r>
            <a:r>
              <a:rPr lang="en-IN" dirty="0" smtClean="0">
                <a:latin typeface="Bookman Old Style" pitchFamily="18" charset="0"/>
              </a:rPr>
              <a:t> may be a complete absence of the uterus in some cases.</a:t>
            </a:r>
          </a:p>
          <a:p>
            <a:pPr>
              <a:buNone/>
            </a:pPr>
            <a:endParaRPr lang="en-IN" dirty="0" smtClean="0">
              <a:latin typeface="Bookman Old Style" pitchFamily="18" charset="0"/>
            </a:endParaRPr>
          </a:p>
          <a:p>
            <a:pPr>
              <a:buNone/>
            </a:pPr>
            <a:endParaRPr lang="en-IN" dirty="0" smtClean="0">
              <a:latin typeface="Bookman Old Style" pitchFamily="18" charset="0"/>
            </a:endParaRPr>
          </a:p>
          <a:p>
            <a:endParaRPr lang="en-IN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IN" dirty="0" smtClean="0">
                <a:latin typeface="Bookman Old Style" pitchFamily="18" charset="0"/>
              </a:rPr>
              <a:t>Uterus </a:t>
            </a:r>
            <a:r>
              <a:rPr lang="en-IN" dirty="0" err="1" smtClean="0">
                <a:latin typeface="Bookman Old Style" pitchFamily="18" charset="0"/>
              </a:rPr>
              <a:t>Unicollis</a:t>
            </a:r>
            <a:r>
              <a:rPr lang="en-IN" dirty="0" smtClean="0">
                <a:latin typeface="Bookman Old Style" pitchFamily="18" charset="0"/>
              </a:rPr>
              <a:t>:</a:t>
            </a:r>
          </a:p>
          <a:p>
            <a:endParaRPr lang="en-IN" dirty="0" smtClean="0">
              <a:latin typeface="Bookman Old Style" pitchFamily="18" charset="0"/>
            </a:endParaRPr>
          </a:p>
          <a:p>
            <a:r>
              <a:rPr lang="en-IN" dirty="0" smtClean="0">
                <a:latin typeface="Bookman Old Style" pitchFamily="18" charset="0"/>
              </a:rPr>
              <a:t>Pregnancy is extremely rare in this type of  deformity.</a:t>
            </a:r>
          </a:p>
          <a:p>
            <a:r>
              <a:rPr lang="en-IN" dirty="0" smtClean="0">
                <a:latin typeface="Bookman Old Style" pitchFamily="18" charset="0"/>
              </a:rPr>
              <a:t>Pregnancy in the rudimentary horn is attended with grave risks.</a:t>
            </a:r>
            <a:endParaRPr lang="en-IN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080120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Imperfect fusion of the </a:t>
            </a:r>
            <a:r>
              <a:rPr lang="en-IN" dirty="0" err="1" smtClean="0"/>
              <a:t>mullerian</a:t>
            </a:r>
            <a:r>
              <a:rPr lang="en-IN" dirty="0" smtClean="0"/>
              <a:t> ducts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5517232"/>
          </a:xfrm>
        </p:spPr>
        <p:txBody>
          <a:bodyPr>
            <a:normAutofit/>
          </a:bodyPr>
          <a:lstStyle/>
          <a:p>
            <a:r>
              <a:rPr lang="en-IN" u="sng" dirty="0" smtClean="0">
                <a:latin typeface="Bookman Old Style" pitchFamily="18" charset="0"/>
              </a:rPr>
              <a:t>Pathology:</a:t>
            </a:r>
          </a:p>
          <a:p>
            <a:r>
              <a:rPr lang="en-IN" dirty="0" smtClean="0">
                <a:latin typeface="Bookman Old Style" pitchFamily="18" charset="0"/>
              </a:rPr>
              <a:t>Failure of fusion of the </a:t>
            </a:r>
            <a:r>
              <a:rPr lang="en-IN" dirty="0" err="1" smtClean="0">
                <a:latin typeface="Bookman Old Style" pitchFamily="18" charset="0"/>
              </a:rPr>
              <a:t>mullerian</a:t>
            </a:r>
            <a:r>
              <a:rPr lang="en-IN" dirty="0" smtClean="0">
                <a:latin typeface="Bookman Old Style" pitchFamily="18" charset="0"/>
              </a:rPr>
              <a:t> ducts occurs in varying degrees.</a:t>
            </a:r>
          </a:p>
          <a:p>
            <a:r>
              <a:rPr lang="en-IN" dirty="0" smtClean="0">
                <a:latin typeface="Bookman Old Style" pitchFamily="18" charset="0"/>
              </a:rPr>
              <a:t>Demonstrated 10-15% fertile women are affected.</a:t>
            </a:r>
          </a:p>
          <a:p>
            <a:r>
              <a:rPr lang="en-IN" dirty="0" smtClean="0">
                <a:latin typeface="Bookman Old Style" pitchFamily="18" charset="0"/>
              </a:rPr>
              <a:t>Uterus </a:t>
            </a:r>
            <a:r>
              <a:rPr lang="en-IN" dirty="0" err="1" smtClean="0">
                <a:latin typeface="Bookman Old Style" pitchFamily="18" charset="0"/>
              </a:rPr>
              <a:t>didelphys</a:t>
            </a:r>
            <a:r>
              <a:rPr lang="en-IN" dirty="0" smtClean="0">
                <a:latin typeface="Bookman Old Style" pitchFamily="18" charset="0"/>
              </a:rPr>
              <a:t>(class-3)</a:t>
            </a:r>
          </a:p>
          <a:p>
            <a:r>
              <a:rPr lang="en-IN" dirty="0" err="1" smtClean="0">
                <a:latin typeface="Bookman Old Style" pitchFamily="18" charset="0"/>
              </a:rPr>
              <a:t>Bicornuate</a:t>
            </a:r>
            <a:r>
              <a:rPr lang="en-IN" dirty="0" smtClean="0">
                <a:latin typeface="Bookman Old Style" pitchFamily="18" charset="0"/>
              </a:rPr>
              <a:t> uterus(class-4)</a:t>
            </a:r>
          </a:p>
          <a:p>
            <a:r>
              <a:rPr lang="en-IN" dirty="0" err="1" smtClean="0">
                <a:latin typeface="Bookman Old Style" pitchFamily="18" charset="0"/>
              </a:rPr>
              <a:t>Septate</a:t>
            </a:r>
            <a:r>
              <a:rPr lang="en-IN" dirty="0" smtClean="0">
                <a:latin typeface="Bookman Old Style" pitchFamily="18" charset="0"/>
              </a:rPr>
              <a:t> and </a:t>
            </a:r>
            <a:r>
              <a:rPr lang="en-IN" dirty="0" err="1" smtClean="0">
                <a:latin typeface="Bookman Old Style" pitchFamily="18" charset="0"/>
              </a:rPr>
              <a:t>subseptate</a:t>
            </a:r>
            <a:r>
              <a:rPr lang="en-IN" dirty="0" smtClean="0">
                <a:latin typeface="Bookman Old Style" pitchFamily="18" charset="0"/>
              </a:rPr>
              <a:t> uterus(class-5)</a:t>
            </a:r>
          </a:p>
          <a:p>
            <a:r>
              <a:rPr lang="en-IN" dirty="0" err="1" smtClean="0">
                <a:latin typeface="Bookman Old Style" pitchFamily="18" charset="0"/>
              </a:rPr>
              <a:t>Arcuate</a:t>
            </a:r>
            <a:r>
              <a:rPr lang="en-IN" dirty="0" smtClean="0">
                <a:latin typeface="Bookman Old Style" pitchFamily="18" charset="0"/>
              </a:rPr>
              <a:t> uterus(class-6)</a:t>
            </a:r>
          </a:p>
          <a:p>
            <a:r>
              <a:rPr lang="en-IN" dirty="0" smtClean="0">
                <a:latin typeface="Bookman Old Style" pitchFamily="18" charset="0"/>
              </a:rPr>
              <a:t>DES-related Anomalies(class-7)</a:t>
            </a:r>
          </a:p>
          <a:p>
            <a:pPr>
              <a:buNone/>
            </a:pPr>
            <a:endParaRPr lang="en-IN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224136"/>
          </a:xfrm>
        </p:spPr>
        <p:txBody>
          <a:bodyPr/>
          <a:lstStyle/>
          <a:p>
            <a:r>
              <a:rPr lang="en-IN" dirty="0" smtClean="0"/>
              <a:t>Uterus </a:t>
            </a:r>
            <a:r>
              <a:rPr lang="en-IN" dirty="0" err="1" smtClean="0"/>
              <a:t>Didelphys</a:t>
            </a:r>
            <a:r>
              <a:rPr lang="en-IN" dirty="0" smtClean="0"/>
              <a:t>.(Class-3)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589240"/>
          </a:xfrm>
        </p:spPr>
        <p:txBody>
          <a:bodyPr>
            <a:normAutofit/>
          </a:bodyPr>
          <a:lstStyle/>
          <a:p>
            <a:r>
              <a:rPr lang="en-IN" dirty="0" smtClean="0">
                <a:latin typeface="Bookman Old Style" pitchFamily="18" charset="0"/>
              </a:rPr>
              <a:t>If the two </a:t>
            </a:r>
            <a:r>
              <a:rPr lang="en-IN" dirty="0" err="1" smtClean="0">
                <a:latin typeface="Bookman Old Style" pitchFamily="18" charset="0"/>
              </a:rPr>
              <a:t>mullerian</a:t>
            </a:r>
            <a:r>
              <a:rPr lang="en-IN" dirty="0" smtClean="0">
                <a:latin typeface="Bookman Old Style" pitchFamily="18" charset="0"/>
              </a:rPr>
              <a:t> ducts remains </a:t>
            </a:r>
            <a:r>
              <a:rPr lang="en-IN" dirty="0" err="1" smtClean="0">
                <a:latin typeface="Bookman Old Style" pitchFamily="18" charset="0"/>
              </a:rPr>
              <a:t>seperate</a:t>
            </a:r>
            <a:r>
              <a:rPr lang="en-IN" dirty="0" smtClean="0">
                <a:latin typeface="Bookman Old Style" pitchFamily="18" charset="0"/>
              </a:rPr>
              <a:t>, the two halves of the uterus remain distinct and each has own cervix.</a:t>
            </a:r>
          </a:p>
          <a:p>
            <a:r>
              <a:rPr lang="en-IN" dirty="0" smtClean="0">
                <a:latin typeface="Bookman Old Style" pitchFamily="18" charset="0"/>
              </a:rPr>
              <a:t>Patients have no difficulties with menstruation and coitus.</a:t>
            </a:r>
          </a:p>
          <a:p>
            <a:r>
              <a:rPr lang="en-IN" dirty="0" smtClean="0">
                <a:latin typeface="Bookman Old Style" pitchFamily="18" charset="0"/>
              </a:rPr>
              <a:t>One sided is obstructed and symptomatic</a:t>
            </a:r>
          </a:p>
          <a:p>
            <a:r>
              <a:rPr lang="en-IN" dirty="0" smtClean="0">
                <a:latin typeface="Bookman Old Style" pitchFamily="18" charset="0"/>
              </a:rPr>
              <a:t>Increased risk of 	</a:t>
            </a:r>
          </a:p>
          <a:p>
            <a:pPr lvl="2"/>
            <a:r>
              <a:rPr lang="en-IN" sz="2800" dirty="0" smtClean="0">
                <a:solidFill>
                  <a:srgbClr val="FF0000"/>
                </a:solidFill>
                <a:latin typeface="Bookman Old Style" pitchFamily="18" charset="0"/>
              </a:rPr>
              <a:t>miscarriage,</a:t>
            </a:r>
          </a:p>
          <a:p>
            <a:pPr lvl="2"/>
            <a:r>
              <a:rPr lang="en-IN" sz="2800" dirty="0" err="1" smtClean="0">
                <a:solidFill>
                  <a:srgbClr val="FF0000"/>
                </a:solidFill>
                <a:latin typeface="Bookman Old Style" pitchFamily="18" charset="0"/>
              </a:rPr>
              <a:t>malpresentations</a:t>
            </a:r>
            <a:r>
              <a:rPr lang="en-IN" sz="2800" dirty="0" smtClean="0">
                <a:solidFill>
                  <a:srgbClr val="FF0000"/>
                </a:solidFill>
                <a:latin typeface="Bookman Old Style" pitchFamily="18" charset="0"/>
              </a:rPr>
              <a:t>(Breech) and </a:t>
            </a:r>
          </a:p>
          <a:p>
            <a:pPr lvl="2"/>
            <a:r>
              <a:rPr lang="en-IN" sz="2800" dirty="0" smtClean="0">
                <a:solidFill>
                  <a:srgbClr val="FF0000"/>
                </a:solidFill>
                <a:latin typeface="Bookman Old Style" pitchFamily="18" charset="0"/>
              </a:rPr>
              <a:t>premature labour</a:t>
            </a:r>
            <a:r>
              <a:rPr lang="en-IN" dirty="0" smtClean="0">
                <a:latin typeface="Bookman Old Style" pitchFamily="18" charset="0"/>
              </a:rPr>
              <a:t>.</a:t>
            </a:r>
          </a:p>
          <a:p>
            <a:r>
              <a:rPr lang="en-IN" dirty="0" smtClean="0">
                <a:latin typeface="Bookman Old Style" pitchFamily="18" charset="0"/>
              </a:rPr>
              <a:t>Majority have no reproductive difficulties.</a:t>
            </a:r>
            <a:endParaRPr lang="en-IN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1"/>
            <a:ext cx="9143999" cy="5537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/>
          <a:lstStyle/>
          <a:p>
            <a:r>
              <a:rPr lang="en-IN" dirty="0" smtClean="0"/>
              <a:t>Uterus </a:t>
            </a:r>
            <a:r>
              <a:rPr lang="en-IN" dirty="0" err="1" smtClean="0"/>
              <a:t>Didelphys</a:t>
            </a:r>
            <a:endParaRPr lang="en-IN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IN" dirty="0" smtClean="0"/>
              <a:t>HSG in Uterus </a:t>
            </a:r>
            <a:r>
              <a:rPr lang="en-IN" dirty="0" err="1" smtClean="0"/>
              <a:t>didelphys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95450" y="1699419"/>
            <a:ext cx="4762500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/>
          <a:lstStyle/>
          <a:p>
            <a:r>
              <a:rPr lang="en-IN" dirty="0" smtClean="0"/>
              <a:t>MRI in Uterus </a:t>
            </a:r>
            <a:r>
              <a:rPr lang="en-IN" dirty="0" err="1" smtClean="0"/>
              <a:t>Didelphys</a:t>
            </a:r>
            <a:r>
              <a:rPr lang="en-IN" dirty="0" smtClean="0"/>
              <a:t>.</a:t>
            </a:r>
            <a:endParaRPr lang="en-IN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314700" y="3380581"/>
            <a:ext cx="15240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en-IN" sz="4000" dirty="0" smtClean="0">
                <a:latin typeface="Bookman Old Style" pitchFamily="18" charset="0"/>
              </a:rPr>
              <a:t>Complications:</a:t>
            </a:r>
          </a:p>
          <a:p>
            <a:r>
              <a:rPr lang="en-IN" sz="2800" dirty="0" smtClean="0">
                <a:latin typeface="Bookman Old Style" pitchFamily="18" charset="0"/>
              </a:rPr>
              <a:t>Non-gravid uterus –fibroid.</a:t>
            </a:r>
          </a:p>
          <a:p>
            <a:r>
              <a:rPr lang="en-IN" sz="2800" dirty="0" err="1" smtClean="0">
                <a:latin typeface="Bookman Old Style" pitchFamily="18" charset="0"/>
              </a:rPr>
              <a:t>Seperately</a:t>
            </a:r>
            <a:r>
              <a:rPr lang="en-IN" sz="2800" dirty="0" smtClean="0">
                <a:latin typeface="Bookman Old Style" pitchFamily="18" charset="0"/>
              </a:rPr>
              <a:t> palpable-ovarian mass.</a:t>
            </a:r>
          </a:p>
          <a:p>
            <a:r>
              <a:rPr lang="en-IN" sz="2800" dirty="0" smtClean="0">
                <a:latin typeface="Bookman Old Style" pitchFamily="18" charset="0"/>
              </a:rPr>
              <a:t>Mistaken diagnosis of </a:t>
            </a:r>
            <a:r>
              <a:rPr lang="en-IN" sz="2800" dirty="0" err="1" smtClean="0">
                <a:latin typeface="Bookman Old Style" pitchFamily="18" charset="0"/>
              </a:rPr>
              <a:t>extrauterine</a:t>
            </a:r>
            <a:r>
              <a:rPr lang="en-IN" sz="2800" dirty="0" smtClean="0">
                <a:latin typeface="Bookman Old Style" pitchFamily="18" charset="0"/>
              </a:rPr>
              <a:t> gestation.</a:t>
            </a:r>
          </a:p>
          <a:p>
            <a:r>
              <a:rPr lang="en-IN" sz="2800" dirty="0" smtClean="0">
                <a:latin typeface="Bookman Old Style" pitchFamily="18" charset="0"/>
              </a:rPr>
              <a:t>Menstruation can occur even during pregnancy.</a:t>
            </a:r>
          </a:p>
          <a:p>
            <a:r>
              <a:rPr lang="en-IN" sz="2800" dirty="0" smtClean="0">
                <a:latin typeface="Bookman Old Style" pitchFamily="18" charset="0"/>
              </a:rPr>
              <a:t>IUGR,</a:t>
            </a:r>
          </a:p>
          <a:p>
            <a:r>
              <a:rPr lang="en-IN" sz="2800" dirty="0" smtClean="0">
                <a:latin typeface="Bookman Old Style" pitchFamily="18" charset="0"/>
              </a:rPr>
              <a:t>PRETERM DELIVERY,</a:t>
            </a:r>
          </a:p>
          <a:p>
            <a:r>
              <a:rPr lang="en-IN" sz="2800" dirty="0" smtClean="0">
                <a:latin typeface="Bookman Old Style" pitchFamily="18" charset="0"/>
              </a:rPr>
              <a:t>MALPRESENTATIONS.</a:t>
            </a:r>
          </a:p>
          <a:p>
            <a:endParaRPr lang="en-IN" sz="2800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>
            <a:normAutofit/>
          </a:bodyPr>
          <a:lstStyle/>
          <a:p>
            <a:r>
              <a:rPr lang="en-IN" dirty="0" smtClean="0"/>
              <a:t>BICORNUATE UTERUS (Class -4)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6021288"/>
          </a:xfrm>
        </p:spPr>
        <p:txBody>
          <a:bodyPr/>
          <a:lstStyle/>
          <a:p>
            <a:r>
              <a:rPr lang="en-IN" dirty="0" smtClean="0">
                <a:latin typeface="Bookman Old Style" pitchFamily="18" charset="0"/>
              </a:rPr>
              <a:t>Upper parts of the uterine portions of the </a:t>
            </a:r>
            <a:r>
              <a:rPr lang="en-IN" dirty="0" err="1" smtClean="0">
                <a:latin typeface="Bookman Old Style" pitchFamily="18" charset="0"/>
              </a:rPr>
              <a:t>mullerian</a:t>
            </a:r>
            <a:r>
              <a:rPr lang="en-IN" dirty="0" smtClean="0">
                <a:latin typeface="Bookman Old Style" pitchFamily="18" charset="0"/>
              </a:rPr>
              <a:t> ducts remain </a:t>
            </a:r>
            <a:r>
              <a:rPr lang="en-IN" dirty="0" err="1" smtClean="0">
                <a:latin typeface="Bookman Old Style" pitchFamily="18" charset="0"/>
              </a:rPr>
              <a:t>distinct,while</a:t>
            </a:r>
            <a:r>
              <a:rPr lang="en-IN" dirty="0" smtClean="0">
                <a:latin typeface="Bookman Old Style" pitchFamily="18" charset="0"/>
              </a:rPr>
              <a:t> the lower parts undergo imperfect fusion.</a:t>
            </a:r>
          </a:p>
          <a:p>
            <a:r>
              <a:rPr lang="en-IN" dirty="0" smtClean="0">
                <a:latin typeface="Bookman Old Style" pitchFamily="18" charset="0"/>
              </a:rPr>
              <a:t>Cervix is </a:t>
            </a:r>
            <a:r>
              <a:rPr lang="en-IN" dirty="0" err="1" smtClean="0">
                <a:latin typeface="Bookman Old Style" pitchFamily="18" charset="0"/>
              </a:rPr>
              <a:t>single,but</a:t>
            </a:r>
            <a:r>
              <a:rPr lang="en-IN" dirty="0" smtClean="0">
                <a:latin typeface="Bookman Old Style" pitchFamily="18" charset="0"/>
              </a:rPr>
              <a:t> divided by a median septum and this </a:t>
            </a:r>
            <a:r>
              <a:rPr lang="en-IN" dirty="0" err="1" smtClean="0">
                <a:latin typeface="Bookman Old Style" pitchFamily="18" charset="0"/>
              </a:rPr>
              <a:t>sepum</a:t>
            </a:r>
            <a:r>
              <a:rPr lang="en-IN" dirty="0" smtClean="0">
                <a:latin typeface="Bookman Old Style" pitchFamily="18" charset="0"/>
              </a:rPr>
              <a:t> continue into the vagina and divides it too.</a:t>
            </a:r>
          </a:p>
          <a:p>
            <a:r>
              <a:rPr lang="en-IN" dirty="0" smtClean="0">
                <a:latin typeface="Bookman Old Style" pitchFamily="18" charset="0"/>
              </a:rPr>
              <a:t>Deep depression at the </a:t>
            </a:r>
            <a:r>
              <a:rPr lang="en-IN" dirty="0" err="1" smtClean="0">
                <a:latin typeface="Bookman Old Style" pitchFamily="18" charset="0"/>
              </a:rPr>
              <a:t>fundus</a:t>
            </a:r>
            <a:r>
              <a:rPr lang="en-IN" dirty="0" smtClean="0">
                <a:latin typeface="Bookman Old Style" pitchFamily="18" charset="0"/>
              </a:rPr>
              <a:t>.</a:t>
            </a:r>
          </a:p>
          <a:p>
            <a:r>
              <a:rPr lang="en-IN" dirty="0" smtClean="0">
                <a:latin typeface="Bookman Old Style" pitchFamily="18" charset="0"/>
              </a:rPr>
              <a:t>Repeated poor pregnancy outcome</a:t>
            </a:r>
            <a:endParaRPr lang="en-IN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0768"/>
          </a:xfrm>
        </p:spPr>
        <p:txBody>
          <a:bodyPr>
            <a:normAutofit/>
          </a:bodyPr>
          <a:lstStyle/>
          <a:p>
            <a:r>
              <a:rPr lang="en-IN" dirty="0" smtClean="0"/>
              <a:t>Laparoscopic </a:t>
            </a:r>
            <a:r>
              <a:rPr lang="en-IN" dirty="0" err="1" smtClean="0"/>
              <a:t>appearence</a:t>
            </a:r>
            <a:r>
              <a:rPr lang="en-IN" dirty="0" smtClean="0"/>
              <a:t> of </a:t>
            </a:r>
            <a:r>
              <a:rPr lang="en-IN" dirty="0" err="1" smtClean="0"/>
              <a:t>Bicornuate</a:t>
            </a:r>
            <a:r>
              <a:rPr lang="en-IN" dirty="0" smtClean="0"/>
              <a:t> Uterus.</a:t>
            </a:r>
            <a:endParaRPr lang="en-IN" dirty="0"/>
          </a:p>
        </p:txBody>
      </p:sp>
      <p:pic>
        <p:nvPicPr>
          <p:cNvPr id="72706" name="Picture 2" descr="C:\Users\mohan\Desktop\bicornuat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90700" y="2356644"/>
            <a:ext cx="4572000" cy="335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648072"/>
          </a:xfrm>
        </p:spPr>
        <p:txBody>
          <a:bodyPr>
            <a:normAutofit/>
          </a:bodyPr>
          <a:lstStyle/>
          <a:p>
            <a:r>
              <a:rPr lang="en-IN" dirty="0" smtClean="0"/>
              <a:t>HSG in </a:t>
            </a:r>
            <a:r>
              <a:rPr lang="en-IN" dirty="0" err="1" smtClean="0"/>
              <a:t>Bicornuate</a:t>
            </a:r>
            <a:r>
              <a:rPr lang="en-IN" dirty="0" smtClean="0"/>
              <a:t> Uterus.</a:t>
            </a:r>
            <a:endParaRPr lang="en-IN" dirty="0"/>
          </a:p>
        </p:txBody>
      </p:sp>
      <p:pic>
        <p:nvPicPr>
          <p:cNvPr id="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314700" y="3271044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04088"/>
            <a:ext cx="9144000" cy="924712"/>
          </a:xfrm>
        </p:spPr>
        <p:txBody>
          <a:bodyPr/>
          <a:lstStyle/>
          <a:p>
            <a:r>
              <a:rPr lang="en-IN" dirty="0" smtClean="0"/>
              <a:t>MRI in </a:t>
            </a:r>
            <a:r>
              <a:rPr lang="en-IN" dirty="0" err="1" smtClean="0"/>
              <a:t>Bicornuate</a:t>
            </a:r>
            <a:r>
              <a:rPr lang="en-IN" dirty="0" smtClean="0"/>
              <a:t> Uterus.</a:t>
            </a:r>
            <a:endParaRPr lang="en-IN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019425" y="2951956"/>
            <a:ext cx="2114550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txBody>
          <a:bodyPr>
            <a:normAutofit/>
          </a:bodyPr>
          <a:lstStyle/>
          <a:p>
            <a:r>
              <a:rPr lang="en-IN" dirty="0" err="1" smtClean="0"/>
              <a:t>Septate</a:t>
            </a:r>
            <a:r>
              <a:rPr lang="en-IN" dirty="0" smtClean="0"/>
              <a:t> and </a:t>
            </a:r>
            <a:r>
              <a:rPr lang="en-IN" dirty="0" err="1" smtClean="0"/>
              <a:t>subseptate</a:t>
            </a:r>
            <a:r>
              <a:rPr lang="en-IN" dirty="0" smtClean="0"/>
              <a:t> uterus(Class-5)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24744"/>
            <a:ext cx="8964488" cy="5733256"/>
          </a:xfrm>
        </p:spPr>
        <p:txBody>
          <a:bodyPr>
            <a:normAutofit/>
          </a:bodyPr>
          <a:lstStyle/>
          <a:p>
            <a:r>
              <a:rPr lang="en-IN" b="1" i="1" dirty="0" smtClean="0"/>
              <a:t>Uterus </a:t>
            </a:r>
            <a:r>
              <a:rPr lang="en-IN" b="1" i="1" dirty="0" err="1" smtClean="0"/>
              <a:t>septus</a:t>
            </a:r>
            <a:r>
              <a:rPr lang="en-IN" b="1" i="1" dirty="0" smtClean="0"/>
              <a:t>:</a:t>
            </a:r>
          </a:p>
          <a:p>
            <a:r>
              <a:rPr lang="en-IN" dirty="0" smtClean="0"/>
              <a:t>Uterus presents the normal shape externally with no depression at the </a:t>
            </a:r>
            <a:r>
              <a:rPr lang="en-IN" dirty="0" err="1" smtClean="0"/>
              <a:t>fundus</a:t>
            </a:r>
            <a:r>
              <a:rPr lang="en-IN" dirty="0" smtClean="0"/>
              <a:t> ,but a septum </a:t>
            </a:r>
            <a:r>
              <a:rPr lang="en-IN" dirty="0" err="1" smtClean="0"/>
              <a:t>streches</a:t>
            </a:r>
            <a:r>
              <a:rPr lang="en-IN" dirty="0" smtClean="0"/>
              <a:t> right </a:t>
            </a:r>
            <a:r>
              <a:rPr lang="en-IN" dirty="0" err="1" smtClean="0"/>
              <a:t>upto</a:t>
            </a:r>
            <a:endParaRPr lang="en-IN" dirty="0" smtClean="0"/>
          </a:p>
          <a:p>
            <a:pPr>
              <a:buNone/>
            </a:pPr>
            <a:r>
              <a:rPr lang="en-IN" dirty="0" smtClean="0"/>
              <a:t>    external </a:t>
            </a:r>
            <a:r>
              <a:rPr lang="en-IN" dirty="0" err="1" smtClean="0"/>
              <a:t>os</a:t>
            </a:r>
            <a:r>
              <a:rPr lang="en-IN" dirty="0" smtClean="0"/>
              <a:t> dividing the body of uterus and cervical canal into two halves.</a:t>
            </a:r>
          </a:p>
          <a:p>
            <a:r>
              <a:rPr lang="en-IN" dirty="0" smtClean="0"/>
              <a:t>The vagina is single.</a:t>
            </a:r>
          </a:p>
          <a:p>
            <a:r>
              <a:rPr lang="en-IN" b="1" dirty="0" smtClean="0"/>
              <a:t>Uterus </a:t>
            </a:r>
            <a:r>
              <a:rPr lang="en-IN" b="1" dirty="0" err="1" smtClean="0"/>
              <a:t>subseptus</a:t>
            </a:r>
            <a:r>
              <a:rPr lang="en-IN" b="1" dirty="0" smtClean="0"/>
              <a:t>:</a:t>
            </a:r>
          </a:p>
          <a:p>
            <a:r>
              <a:rPr lang="en-IN" dirty="0" smtClean="0"/>
              <a:t>Septum </a:t>
            </a:r>
            <a:r>
              <a:rPr lang="en-IN" dirty="0" err="1" smtClean="0"/>
              <a:t>doesnot</a:t>
            </a:r>
            <a:r>
              <a:rPr lang="en-IN" dirty="0" smtClean="0"/>
              <a:t> extend to the entire length of the uterine cavity , being confined to the upper portion for a variable distance.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468313" y="0"/>
            <a:ext cx="9612313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endParaRPr lang="en-IN" dirty="0" smtClean="0">
              <a:latin typeface="Bookman Old Style" pitchFamily="18" charset="0"/>
            </a:endParaRPr>
          </a:p>
          <a:p>
            <a:r>
              <a:rPr lang="en-IN" dirty="0" smtClean="0">
                <a:latin typeface="Bookman Old Style" pitchFamily="18" charset="0"/>
              </a:rPr>
              <a:t>UTERUS SEPTUS AND SUBSEPTUS..</a:t>
            </a:r>
          </a:p>
          <a:p>
            <a:r>
              <a:rPr lang="en-IN" dirty="0" smtClean="0">
                <a:latin typeface="Bookman Old Style" pitchFamily="18" charset="0"/>
              </a:rPr>
              <a:t>In some, pregnancy and labour proceed normally.</a:t>
            </a:r>
          </a:p>
          <a:p>
            <a:pPr>
              <a:buNone/>
            </a:pPr>
            <a:endParaRPr lang="en-IN" dirty="0" smtClean="0">
              <a:latin typeface="Bookman Old Style" pitchFamily="18" charset="0"/>
            </a:endParaRPr>
          </a:p>
          <a:p>
            <a:r>
              <a:rPr lang="en-IN" dirty="0" err="1" smtClean="0">
                <a:latin typeface="Bookman Old Style" pitchFamily="18" charset="0"/>
              </a:rPr>
              <a:t>Sometimes,Repeated</a:t>
            </a:r>
            <a:r>
              <a:rPr lang="en-IN" dirty="0" smtClean="0">
                <a:latin typeface="Bookman Old Style" pitchFamily="18" charset="0"/>
              </a:rPr>
              <a:t> abortions may occur.</a:t>
            </a:r>
          </a:p>
          <a:p>
            <a:endParaRPr lang="en-IN" dirty="0" smtClean="0">
              <a:latin typeface="Bookman Old Style" pitchFamily="18" charset="0"/>
            </a:endParaRPr>
          </a:p>
          <a:p>
            <a:r>
              <a:rPr lang="en-IN" dirty="0" err="1" smtClean="0">
                <a:latin typeface="Bookman Old Style" pitchFamily="18" charset="0"/>
              </a:rPr>
              <a:t>Malpresentations</a:t>
            </a:r>
            <a:r>
              <a:rPr lang="en-IN" dirty="0" smtClean="0">
                <a:latin typeface="Bookman Old Style" pitchFamily="18" charset="0"/>
              </a:rPr>
              <a:t> especially </a:t>
            </a:r>
            <a:r>
              <a:rPr lang="en-IN" dirty="0" err="1" smtClean="0">
                <a:latin typeface="Bookman Old Style" pitchFamily="18" charset="0"/>
              </a:rPr>
              <a:t>Breeech</a:t>
            </a:r>
            <a:r>
              <a:rPr lang="en-IN" dirty="0" smtClean="0">
                <a:latin typeface="Bookman Old Style" pitchFamily="18" charset="0"/>
              </a:rPr>
              <a:t>, may be more frequent. </a:t>
            </a:r>
          </a:p>
          <a:p>
            <a:endParaRPr lang="en-IN" dirty="0" smtClean="0">
              <a:latin typeface="Bookman Old Style" pitchFamily="18" charset="0"/>
            </a:endParaRPr>
          </a:p>
          <a:p>
            <a:r>
              <a:rPr lang="en-IN" dirty="0" smtClean="0">
                <a:latin typeface="Bookman Old Style" pitchFamily="18" charset="0"/>
              </a:rPr>
              <a:t>Placenta may be retained or adherent and it is during the manual removal of the placenta that the condition is generally diagnosed.</a:t>
            </a:r>
          </a:p>
          <a:p>
            <a:pPr>
              <a:buNone/>
            </a:pPr>
            <a:endParaRPr lang="en-IN" dirty="0" smtClean="0">
              <a:latin typeface="Bookman Old Style" pitchFamily="18" charset="0"/>
            </a:endParaRPr>
          </a:p>
          <a:p>
            <a:pPr>
              <a:buNone/>
            </a:pPr>
            <a:endParaRPr lang="en-IN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08688"/>
          </a:xfrm>
        </p:spPr>
        <p:txBody>
          <a:bodyPr>
            <a:normAutofit/>
          </a:bodyPr>
          <a:lstStyle/>
          <a:p>
            <a:r>
              <a:rPr lang="en-IN" dirty="0" err="1" smtClean="0"/>
              <a:t>Septae</a:t>
            </a:r>
            <a:r>
              <a:rPr lang="en-IN" dirty="0" smtClean="0"/>
              <a:t> uterus.</a:t>
            </a:r>
            <a:endParaRPr lang="en-IN" dirty="0"/>
          </a:p>
        </p:txBody>
      </p:sp>
      <p:pic>
        <p:nvPicPr>
          <p:cNvPr id="73730" name="Picture 2" descr="C:\Users\mohan\Desktop\images.jf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89037" y="2910681"/>
            <a:ext cx="2057400" cy="1905000"/>
          </a:xfrm>
          <a:prstGeom prst="rect">
            <a:avLst/>
          </a:prstGeom>
          <a:noFill/>
        </p:spPr>
      </p:pic>
      <p:pic>
        <p:nvPicPr>
          <p:cNvPr id="73731" name="Picture 3" descr="C:\Users\mohan\Desktop\images (2).jf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705350" y="2939256"/>
            <a:ext cx="2466975" cy="1847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Users\mohan\Desktop\images (1).jf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txBody>
          <a:bodyPr>
            <a:normAutofit/>
          </a:bodyPr>
          <a:lstStyle/>
          <a:p>
            <a:r>
              <a:rPr lang="en-IN" dirty="0" err="1" smtClean="0"/>
              <a:t>Arcuate</a:t>
            </a:r>
            <a:r>
              <a:rPr lang="en-IN" dirty="0" smtClean="0"/>
              <a:t> uterus(Class -6)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96752"/>
            <a:ext cx="8964488" cy="5661248"/>
          </a:xfrm>
        </p:spPr>
        <p:txBody>
          <a:bodyPr/>
          <a:lstStyle/>
          <a:p>
            <a:endParaRPr lang="en-IN" dirty="0" smtClean="0">
              <a:latin typeface="Bookman Old Style" pitchFamily="18" charset="0"/>
            </a:endParaRPr>
          </a:p>
          <a:p>
            <a:r>
              <a:rPr lang="en-IN" dirty="0" smtClean="0">
                <a:latin typeface="Bookman Old Style" pitchFamily="18" charset="0"/>
              </a:rPr>
              <a:t>This is the low grade of abnormality.</a:t>
            </a:r>
          </a:p>
          <a:p>
            <a:pPr>
              <a:buNone/>
            </a:pPr>
            <a:endParaRPr lang="en-IN" dirty="0" smtClean="0">
              <a:latin typeface="Bookman Old Style" pitchFamily="18" charset="0"/>
            </a:endParaRPr>
          </a:p>
          <a:p>
            <a:r>
              <a:rPr lang="en-IN" dirty="0" smtClean="0">
                <a:latin typeface="Bookman Old Style" pitchFamily="18" charset="0"/>
              </a:rPr>
              <a:t>Uterus is </a:t>
            </a:r>
            <a:r>
              <a:rPr lang="en-IN" dirty="0" err="1" smtClean="0">
                <a:latin typeface="Bookman Old Style" pitchFamily="18" charset="0"/>
              </a:rPr>
              <a:t>normal,except</a:t>
            </a:r>
            <a:r>
              <a:rPr lang="en-IN" dirty="0" smtClean="0">
                <a:latin typeface="Bookman Old Style" pitchFamily="18" charset="0"/>
              </a:rPr>
              <a:t> for a slight depression in the midline over the </a:t>
            </a:r>
            <a:r>
              <a:rPr lang="en-IN" dirty="0" err="1" smtClean="0">
                <a:latin typeface="Bookman Old Style" pitchFamily="18" charset="0"/>
              </a:rPr>
              <a:t>fundus</a:t>
            </a:r>
            <a:r>
              <a:rPr lang="en-IN" dirty="0" smtClean="0">
                <a:latin typeface="Bookman Old Style" pitchFamily="18" charset="0"/>
              </a:rPr>
              <a:t> giving it a saddle shaped or </a:t>
            </a:r>
            <a:r>
              <a:rPr lang="en-IN" dirty="0" err="1" smtClean="0">
                <a:latin typeface="Bookman Old Style" pitchFamily="18" charset="0"/>
              </a:rPr>
              <a:t>arcuate</a:t>
            </a:r>
            <a:r>
              <a:rPr lang="en-IN" dirty="0" smtClean="0">
                <a:latin typeface="Bookman Old Style" pitchFamily="18" charset="0"/>
              </a:rPr>
              <a:t> </a:t>
            </a:r>
            <a:r>
              <a:rPr lang="en-IN" dirty="0" err="1" smtClean="0">
                <a:latin typeface="Bookman Old Style" pitchFamily="18" charset="0"/>
              </a:rPr>
              <a:t>appearence</a:t>
            </a:r>
            <a:r>
              <a:rPr lang="en-IN" dirty="0" smtClean="0">
                <a:latin typeface="Bookman Old Style" pitchFamily="18" charset="0"/>
              </a:rPr>
              <a:t>.</a:t>
            </a:r>
          </a:p>
          <a:p>
            <a:endParaRPr lang="en-IN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ohan\Desktop\surgical-management-of-uterine-abnormality-35-6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txBody>
          <a:bodyPr>
            <a:normAutofit/>
          </a:bodyPr>
          <a:lstStyle/>
          <a:p>
            <a:r>
              <a:rPr lang="en-IN" dirty="0" smtClean="0"/>
              <a:t>Deformities in combination.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733256"/>
          </a:xfrm>
        </p:spPr>
        <p:txBody>
          <a:bodyPr>
            <a:normAutofit/>
          </a:bodyPr>
          <a:lstStyle/>
          <a:p>
            <a:r>
              <a:rPr lang="en-IN" b="1" dirty="0" smtClean="0">
                <a:latin typeface="Bookman Old Style" pitchFamily="18" charset="0"/>
              </a:rPr>
              <a:t>Uterus </a:t>
            </a:r>
            <a:r>
              <a:rPr lang="en-IN" b="1" dirty="0" err="1" smtClean="0">
                <a:latin typeface="Bookman Old Style" pitchFamily="18" charset="0"/>
              </a:rPr>
              <a:t>bicornis</a:t>
            </a:r>
            <a:r>
              <a:rPr lang="en-IN" b="1" dirty="0" smtClean="0">
                <a:latin typeface="Bookman Old Style" pitchFamily="18" charset="0"/>
              </a:rPr>
              <a:t> </a:t>
            </a:r>
            <a:r>
              <a:rPr lang="en-IN" b="1" dirty="0" err="1" smtClean="0">
                <a:latin typeface="Bookman Old Style" pitchFamily="18" charset="0"/>
              </a:rPr>
              <a:t>unicollis</a:t>
            </a:r>
            <a:r>
              <a:rPr lang="en-IN" b="1" dirty="0" smtClean="0">
                <a:latin typeface="Bookman Old Style" pitchFamily="18" charset="0"/>
              </a:rPr>
              <a:t>:</a:t>
            </a:r>
          </a:p>
          <a:p>
            <a:pPr lvl="1">
              <a:buNone/>
            </a:pPr>
            <a:r>
              <a:rPr lang="en-IN" dirty="0" smtClean="0">
                <a:latin typeface="Bookman Old Style" pitchFamily="18" charset="0"/>
              </a:rPr>
              <a:t>  Same as Uterus </a:t>
            </a:r>
            <a:r>
              <a:rPr lang="en-IN" dirty="0" err="1" smtClean="0">
                <a:latin typeface="Bookman Old Style" pitchFamily="18" charset="0"/>
              </a:rPr>
              <a:t>bicornis</a:t>
            </a:r>
            <a:r>
              <a:rPr lang="en-IN" dirty="0" smtClean="0">
                <a:latin typeface="Bookman Old Style" pitchFamily="18" charset="0"/>
              </a:rPr>
              <a:t> </a:t>
            </a:r>
            <a:r>
              <a:rPr lang="en-IN" dirty="0" err="1" smtClean="0">
                <a:latin typeface="Bookman Old Style" pitchFamily="18" charset="0"/>
              </a:rPr>
              <a:t>bicollis,except</a:t>
            </a:r>
            <a:r>
              <a:rPr lang="en-IN" dirty="0" smtClean="0">
                <a:latin typeface="Bookman Old Style" pitchFamily="18" charset="0"/>
              </a:rPr>
              <a:t> that there is one cervical and vaginal canal.</a:t>
            </a:r>
          </a:p>
          <a:p>
            <a:pPr lvl="1">
              <a:buNone/>
            </a:pPr>
            <a:r>
              <a:rPr lang="en-IN" b="1" dirty="0" smtClean="0">
                <a:latin typeface="Bookman Old Style" pitchFamily="18" charset="0"/>
              </a:rPr>
              <a:t>Duplication and </a:t>
            </a:r>
            <a:r>
              <a:rPr lang="en-IN" b="1" dirty="0" err="1" smtClean="0">
                <a:latin typeface="Bookman Old Style" pitchFamily="18" charset="0"/>
              </a:rPr>
              <a:t>Diverticula</a:t>
            </a:r>
            <a:r>
              <a:rPr lang="en-IN" b="1" dirty="0" smtClean="0">
                <a:latin typeface="Bookman Old Style" pitchFamily="18" charset="0"/>
              </a:rPr>
              <a:t> of </a:t>
            </a:r>
            <a:r>
              <a:rPr lang="en-IN" b="1" dirty="0" err="1" smtClean="0">
                <a:latin typeface="Bookman Old Style" pitchFamily="18" charset="0"/>
              </a:rPr>
              <a:t>Mullerian</a:t>
            </a:r>
            <a:r>
              <a:rPr lang="en-IN" b="1" dirty="0" smtClean="0">
                <a:latin typeface="Bookman Old Style" pitchFamily="18" charset="0"/>
              </a:rPr>
              <a:t> Ducts:</a:t>
            </a:r>
          </a:p>
          <a:p>
            <a:pPr lvl="1">
              <a:buNone/>
            </a:pPr>
            <a:r>
              <a:rPr lang="en-IN" dirty="0" smtClean="0">
                <a:latin typeface="Bookman Old Style" pitchFamily="18" charset="0"/>
              </a:rPr>
              <a:t>If </a:t>
            </a:r>
            <a:r>
              <a:rPr lang="en-IN" dirty="0" err="1" smtClean="0">
                <a:latin typeface="Bookman Old Style" pitchFamily="18" charset="0"/>
              </a:rPr>
              <a:t>mullerian</a:t>
            </a:r>
            <a:r>
              <a:rPr lang="en-IN" dirty="0" smtClean="0">
                <a:latin typeface="Bookman Old Style" pitchFamily="18" charset="0"/>
              </a:rPr>
              <a:t> ducts are duplicated, a true double uterus with 4 fallopian tubes can result but extremely rare.</a:t>
            </a:r>
          </a:p>
          <a:p>
            <a:pPr lvl="1">
              <a:buNone/>
            </a:pPr>
            <a:r>
              <a:rPr lang="en-IN" dirty="0" smtClean="0">
                <a:latin typeface="Bookman Old Style" pitchFamily="18" charset="0"/>
              </a:rPr>
              <a:t>More </a:t>
            </a:r>
            <a:r>
              <a:rPr lang="en-IN" dirty="0" err="1" smtClean="0">
                <a:latin typeface="Bookman Old Style" pitchFamily="18" charset="0"/>
              </a:rPr>
              <a:t>common:Diverticula</a:t>
            </a:r>
            <a:r>
              <a:rPr lang="en-IN" dirty="0" smtClean="0">
                <a:latin typeface="Bookman Old Style" pitchFamily="18" charset="0"/>
              </a:rPr>
              <a:t> of the ducts which give rise to</a:t>
            </a:r>
          </a:p>
          <a:p>
            <a:pPr lvl="1">
              <a:buNone/>
            </a:pPr>
            <a:r>
              <a:rPr lang="en-IN" dirty="0" err="1" smtClean="0">
                <a:latin typeface="Bookman Old Style" pitchFamily="18" charset="0"/>
              </a:rPr>
              <a:t>Accesory</a:t>
            </a:r>
            <a:r>
              <a:rPr lang="en-IN" dirty="0" smtClean="0">
                <a:latin typeface="Bookman Old Style" pitchFamily="18" charset="0"/>
              </a:rPr>
              <a:t> abdominal </a:t>
            </a:r>
            <a:r>
              <a:rPr lang="en-IN" dirty="0" err="1" smtClean="0">
                <a:latin typeface="Bookman Old Style" pitchFamily="18" charset="0"/>
              </a:rPr>
              <a:t>ostia</a:t>
            </a:r>
            <a:r>
              <a:rPr lang="en-IN" dirty="0" smtClean="0">
                <a:latin typeface="Bookman Old Style" pitchFamily="18" charset="0"/>
              </a:rPr>
              <a:t> of the tube,</a:t>
            </a:r>
          </a:p>
          <a:p>
            <a:pPr lvl="1">
              <a:buNone/>
            </a:pPr>
            <a:r>
              <a:rPr lang="en-IN" dirty="0" err="1" smtClean="0">
                <a:latin typeface="Bookman Old Style" pitchFamily="18" charset="0"/>
              </a:rPr>
              <a:t>Acessory</a:t>
            </a:r>
            <a:r>
              <a:rPr lang="en-IN" dirty="0" smtClean="0">
                <a:latin typeface="Bookman Old Style" pitchFamily="18" charset="0"/>
              </a:rPr>
              <a:t> tubes,</a:t>
            </a:r>
          </a:p>
          <a:p>
            <a:pPr lvl="1">
              <a:buNone/>
            </a:pPr>
            <a:r>
              <a:rPr lang="en-IN" dirty="0" err="1" smtClean="0">
                <a:latin typeface="Bookman Old Style" pitchFamily="18" charset="0"/>
              </a:rPr>
              <a:t>Diverticula</a:t>
            </a:r>
            <a:r>
              <a:rPr lang="en-IN" dirty="0" smtClean="0">
                <a:latin typeface="Bookman Old Style" pitchFamily="18" charset="0"/>
              </a:rPr>
              <a:t> of the tube,</a:t>
            </a:r>
          </a:p>
          <a:p>
            <a:pPr lvl="1">
              <a:buNone/>
            </a:pPr>
            <a:r>
              <a:rPr lang="en-IN" dirty="0" smtClean="0">
                <a:latin typeface="Bookman Old Style" pitchFamily="18" charset="0"/>
              </a:rPr>
              <a:t>Uterine </a:t>
            </a:r>
            <a:r>
              <a:rPr lang="en-IN" dirty="0" err="1" smtClean="0">
                <a:latin typeface="Bookman Old Style" pitchFamily="18" charset="0"/>
              </a:rPr>
              <a:t>diverticulum</a:t>
            </a:r>
            <a:r>
              <a:rPr lang="en-IN" dirty="0" smtClean="0">
                <a:latin typeface="Bookman Old Style" pitchFamily="18" charset="0"/>
              </a:rPr>
              <a:t>/</a:t>
            </a:r>
            <a:r>
              <a:rPr lang="en-IN" dirty="0" err="1" smtClean="0">
                <a:latin typeface="Bookman Old Style" pitchFamily="18" charset="0"/>
              </a:rPr>
              <a:t>Acessory</a:t>
            </a:r>
            <a:r>
              <a:rPr lang="en-IN" dirty="0" smtClean="0">
                <a:latin typeface="Bookman Old Style" pitchFamily="18" charset="0"/>
              </a:rPr>
              <a:t> horn(MULLEROMA)third horn is not a supplied with a fallopian tube or round </a:t>
            </a:r>
            <a:r>
              <a:rPr lang="en-IN" dirty="0" err="1" smtClean="0">
                <a:latin typeface="Bookman Old Style" pitchFamily="18" charset="0"/>
              </a:rPr>
              <a:t>ligament.If</a:t>
            </a:r>
            <a:r>
              <a:rPr lang="en-IN" dirty="0" smtClean="0">
                <a:latin typeface="Bookman Old Style" pitchFamily="18" charset="0"/>
              </a:rPr>
              <a:t> functional it can cause severe </a:t>
            </a:r>
            <a:r>
              <a:rPr lang="en-IN" dirty="0" err="1" smtClean="0">
                <a:latin typeface="Bookman Old Style" pitchFamily="18" charset="0"/>
              </a:rPr>
              <a:t>dysmenoorhoea</a:t>
            </a:r>
            <a:r>
              <a:rPr lang="en-IN" dirty="0" smtClean="0">
                <a:latin typeface="Bookman Old Style" pitchFamily="18" charset="0"/>
              </a:rPr>
              <a:t>.</a:t>
            </a:r>
          </a:p>
          <a:p>
            <a:pPr lvl="1">
              <a:buNone/>
            </a:pPr>
            <a:endParaRPr lang="en-IN" dirty="0" smtClean="0">
              <a:latin typeface="Bookman Old Style" pitchFamily="18" charset="0"/>
            </a:endParaRPr>
          </a:p>
          <a:p>
            <a:pPr lvl="1"/>
            <a:endParaRPr lang="en-IN" dirty="0" smtClean="0">
              <a:latin typeface="Bookman Old Style" pitchFamily="18" charset="0"/>
            </a:endParaRPr>
          </a:p>
          <a:p>
            <a:pPr lvl="1"/>
            <a:endParaRPr lang="en-IN" dirty="0" smtClean="0">
              <a:latin typeface="Bookman Old Style" pitchFamily="18" charset="0"/>
            </a:endParaRPr>
          </a:p>
          <a:p>
            <a:pPr lvl="1"/>
            <a:endParaRPr lang="en-IN" dirty="0" smtClean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1196752"/>
          </a:xfrm>
        </p:spPr>
        <p:txBody>
          <a:bodyPr/>
          <a:lstStyle/>
          <a:p>
            <a:r>
              <a:rPr lang="en-IN" dirty="0" smtClean="0"/>
              <a:t>DES-related Anomalies(Class-6)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>
            <a:normAutofit/>
          </a:bodyPr>
          <a:lstStyle/>
          <a:p>
            <a:r>
              <a:rPr lang="en-IN" dirty="0" smtClean="0">
                <a:latin typeface="Bookman Old Style" pitchFamily="18" charset="0"/>
              </a:rPr>
              <a:t>Women who are exposed to Diethylstilboestrol(DBS) in </a:t>
            </a:r>
            <a:r>
              <a:rPr lang="en-IN" dirty="0" err="1" smtClean="0">
                <a:latin typeface="Bookman Old Style" pitchFamily="18" charset="0"/>
              </a:rPr>
              <a:t>utero</a:t>
            </a:r>
            <a:r>
              <a:rPr lang="en-IN" dirty="0" smtClean="0">
                <a:latin typeface="Bookman Old Style" pitchFamily="18" charset="0"/>
              </a:rPr>
              <a:t>.</a:t>
            </a:r>
          </a:p>
          <a:p>
            <a:r>
              <a:rPr lang="en-IN" dirty="0" smtClean="0">
                <a:latin typeface="Bookman Old Style" pitchFamily="18" charset="0"/>
              </a:rPr>
              <a:t>Benign vaginal </a:t>
            </a:r>
            <a:r>
              <a:rPr lang="en-IN" dirty="0" err="1" smtClean="0">
                <a:latin typeface="Bookman Old Style" pitchFamily="18" charset="0"/>
              </a:rPr>
              <a:t>adenosis</a:t>
            </a:r>
            <a:r>
              <a:rPr lang="en-IN" dirty="0" smtClean="0">
                <a:latin typeface="Bookman Old Style" pitchFamily="18" charset="0"/>
              </a:rPr>
              <a:t>,</a:t>
            </a:r>
          </a:p>
          <a:p>
            <a:r>
              <a:rPr lang="en-IN" dirty="0" smtClean="0">
                <a:latin typeface="Bookman Old Style" pitchFamily="18" charset="0"/>
              </a:rPr>
              <a:t>Cervical hoods,</a:t>
            </a:r>
          </a:p>
          <a:p>
            <a:r>
              <a:rPr lang="en-IN" dirty="0" err="1" smtClean="0">
                <a:latin typeface="Bookman Old Style" pitchFamily="18" charset="0"/>
              </a:rPr>
              <a:t>septae</a:t>
            </a:r>
            <a:r>
              <a:rPr lang="en-IN" dirty="0" smtClean="0">
                <a:latin typeface="Bookman Old Style" pitchFamily="18" charset="0"/>
              </a:rPr>
              <a:t>,</a:t>
            </a:r>
          </a:p>
          <a:p>
            <a:r>
              <a:rPr lang="en-IN" dirty="0" smtClean="0">
                <a:latin typeface="Bookman Old Style" pitchFamily="18" charset="0"/>
              </a:rPr>
              <a:t>Collars.</a:t>
            </a:r>
          </a:p>
          <a:p>
            <a:r>
              <a:rPr lang="en-IN" dirty="0" smtClean="0">
                <a:latin typeface="Bookman Old Style" pitchFamily="18" charset="0"/>
              </a:rPr>
              <a:t>T-shaped </a:t>
            </a:r>
            <a:r>
              <a:rPr lang="en-IN" dirty="0" err="1" smtClean="0">
                <a:latin typeface="Bookman Old Style" pitchFamily="18" charset="0"/>
              </a:rPr>
              <a:t>uteri,wide</a:t>
            </a:r>
            <a:r>
              <a:rPr lang="en-IN" dirty="0" smtClean="0">
                <a:latin typeface="Bookman Old Style" pitchFamily="18" charset="0"/>
              </a:rPr>
              <a:t> lower segments &amp; constriction bands.</a:t>
            </a:r>
          </a:p>
          <a:p>
            <a:r>
              <a:rPr lang="en-IN" dirty="0" smtClean="0">
                <a:latin typeface="Bookman Old Style" pitchFamily="18" charset="0"/>
              </a:rPr>
              <a:t>High incidence of </a:t>
            </a:r>
            <a:r>
              <a:rPr lang="en-IN" dirty="0" err="1" smtClean="0">
                <a:latin typeface="Bookman Old Style" pitchFamily="18" charset="0"/>
              </a:rPr>
              <a:t>perifimbrial</a:t>
            </a:r>
            <a:r>
              <a:rPr lang="en-IN" dirty="0" smtClean="0">
                <a:latin typeface="Bookman Old Style" pitchFamily="18" charset="0"/>
              </a:rPr>
              <a:t> </a:t>
            </a:r>
            <a:r>
              <a:rPr lang="en-IN" dirty="0" err="1" smtClean="0">
                <a:latin typeface="Bookman Old Style" pitchFamily="18" charset="0"/>
              </a:rPr>
              <a:t>paratubal</a:t>
            </a:r>
            <a:r>
              <a:rPr lang="en-IN" dirty="0" smtClean="0">
                <a:latin typeface="Bookman Old Style" pitchFamily="18" charset="0"/>
              </a:rPr>
              <a:t> cysts.</a:t>
            </a:r>
          </a:p>
          <a:p>
            <a:r>
              <a:rPr lang="en-IN" dirty="0" smtClean="0">
                <a:latin typeface="Bookman Old Style" pitchFamily="18" charset="0"/>
              </a:rPr>
              <a:t>Vaginal clear cell carcinoma is very rare.</a:t>
            </a:r>
            <a:endParaRPr lang="en-IN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704088"/>
            <a:ext cx="9144000" cy="780696"/>
          </a:xfrm>
        </p:spPr>
        <p:txBody>
          <a:bodyPr>
            <a:normAutofit/>
          </a:bodyPr>
          <a:lstStyle/>
          <a:p>
            <a:r>
              <a:rPr lang="en-IN" dirty="0" smtClean="0"/>
              <a:t>                 T-Shaped Uterus.</a:t>
            </a:r>
            <a:endParaRPr lang="en-IN" dirty="0"/>
          </a:p>
        </p:txBody>
      </p:sp>
      <p:pic>
        <p:nvPicPr>
          <p:cNvPr id="4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931862" y="2972594"/>
            <a:ext cx="257175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IN" i="1" u="sng" dirty="0" smtClean="0"/>
              <a:t>Management:</a:t>
            </a:r>
          </a:p>
          <a:p>
            <a:r>
              <a:rPr lang="en-IN" dirty="0" smtClean="0"/>
              <a:t>Lateral </a:t>
            </a:r>
            <a:r>
              <a:rPr lang="en-IN" dirty="0" err="1" smtClean="0"/>
              <a:t>Metroplasty</a:t>
            </a:r>
            <a:r>
              <a:rPr lang="en-IN" dirty="0" smtClean="0"/>
              <a:t>.</a:t>
            </a:r>
          </a:p>
          <a:p>
            <a:r>
              <a:rPr lang="en-IN" dirty="0" err="1" smtClean="0"/>
              <a:t>Encerclage</a:t>
            </a:r>
            <a:r>
              <a:rPr lang="en-IN" dirty="0" smtClean="0"/>
              <a:t> is mandatory in event of Pregnancy.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936104"/>
          </a:xfrm>
        </p:spPr>
        <p:txBody>
          <a:bodyPr/>
          <a:lstStyle/>
          <a:p>
            <a:r>
              <a:rPr lang="en-IN" dirty="0" smtClean="0"/>
              <a:t>Causes: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5264"/>
          </a:xfrm>
        </p:spPr>
        <p:txBody>
          <a:bodyPr/>
          <a:lstStyle/>
          <a:p>
            <a:r>
              <a:rPr lang="en-IN" dirty="0" err="1" smtClean="0">
                <a:latin typeface="Bookman Old Style" pitchFamily="18" charset="0"/>
              </a:rPr>
              <a:t>Mullerian</a:t>
            </a:r>
            <a:r>
              <a:rPr lang="en-IN" dirty="0" smtClean="0">
                <a:latin typeface="Bookman Old Style" pitchFamily="18" charset="0"/>
              </a:rPr>
              <a:t> ducts are </a:t>
            </a:r>
            <a:r>
              <a:rPr lang="en-IN" dirty="0" err="1" smtClean="0">
                <a:latin typeface="Bookman Old Style" pitchFamily="18" charset="0"/>
              </a:rPr>
              <a:t>ordinarilly</a:t>
            </a:r>
            <a:r>
              <a:rPr lang="en-IN" dirty="0" smtClean="0">
                <a:latin typeface="Bookman Old Style" pitchFamily="18" charset="0"/>
              </a:rPr>
              <a:t> pulled together by </a:t>
            </a:r>
            <a:r>
              <a:rPr lang="en-IN" dirty="0" err="1" smtClean="0">
                <a:latin typeface="Bookman Old Style" pitchFamily="18" charset="0"/>
              </a:rPr>
              <a:t>subperitoneal</a:t>
            </a:r>
            <a:r>
              <a:rPr lang="en-IN" dirty="0" smtClean="0">
                <a:latin typeface="Bookman Old Style" pitchFamily="18" charset="0"/>
              </a:rPr>
              <a:t> </a:t>
            </a:r>
            <a:r>
              <a:rPr lang="en-IN" dirty="0" err="1" smtClean="0">
                <a:latin typeface="Bookman Old Style" pitchFamily="18" charset="0"/>
              </a:rPr>
              <a:t>fibromuscular</a:t>
            </a:r>
            <a:r>
              <a:rPr lang="en-IN" dirty="0" smtClean="0">
                <a:latin typeface="Bookman Old Style" pitchFamily="18" charset="0"/>
              </a:rPr>
              <a:t> tissue and defect in this process is a cause of these malformations.</a:t>
            </a:r>
          </a:p>
          <a:p>
            <a:pPr>
              <a:buNone/>
            </a:pPr>
            <a:endParaRPr lang="en-IN" dirty="0" smtClean="0">
              <a:latin typeface="Bookman Old Style" pitchFamily="18" charset="0"/>
            </a:endParaRPr>
          </a:p>
          <a:p>
            <a:r>
              <a:rPr lang="en-IN" dirty="0" smtClean="0">
                <a:latin typeface="Bookman Old Style" pitchFamily="18" charset="0"/>
              </a:rPr>
              <a:t>Uterus </a:t>
            </a:r>
            <a:r>
              <a:rPr lang="en-IN" dirty="0" err="1" smtClean="0">
                <a:latin typeface="Bookman Old Style" pitchFamily="18" charset="0"/>
              </a:rPr>
              <a:t>didelphys</a:t>
            </a:r>
            <a:r>
              <a:rPr lang="en-IN" dirty="0" smtClean="0">
                <a:latin typeface="Bookman Old Style" pitchFamily="18" charset="0"/>
              </a:rPr>
              <a:t> and </a:t>
            </a:r>
            <a:r>
              <a:rPr lang="en-IN" dirty="0" err="1" smtClean="0">
                <a:latin typeface="Bookman Old Style" pitchFamily="18" charset="0"/>
              </a:rPr>
              <a:t>bicornuate</a:t>
            </a:r>
            <a:r>
              <a:rPr lang="en-IN" dirty="0" smtClean="0">
                <a:latin typeface="Bookman Old Style" pitchFamily="18" charset="0"/>
              </a:rPr>
              <a:t> uterus often </a:t>
            </a:r>
            <a:r>
              <a:rPr lang="en-IN" dirty="0" err="1" smtClean="0">
                <a:latin typeface="Bookman Old Style" pitchFamily="18" charset="0"/>
              </a:rPr>
              <a:t>unusally</a:t>
            </a:r>
            <a:r>
              <a:rPr lang="en-IN" dirty="0" smtClean="0">
                <a:latin typeface="Bookman Old Style" pitchFamily="18" charset="0"/>
              </a:rPr>
              <a:t> thick and strong round ligaments and a tough </a:t>
            </a:r>
            <a:r>
              <a:rPr lang="en-IN" dirty="0" err="1" smtClean="0">
                <a:latin typeface="Bookman Old Style" pitchFamily="18" charset="0"/>
              </a:rPr>
              <a:t>vesicorectal</a:t>
            </a:r>
            <a:r>
              <a:rPr lang="en-IN" dirty="0" smtClean="0">
                <a:latin typeface="Bookman Old Style" pitchFamily="18" charset="0"/>
              </a:rPr>
              <a:t> fold running between each </a:t>
            </a:r>
            <a:r>
              <a:rPr lang="en-IN" dirty="0" err="1" smtClean="0">
                <a:latin typeface="Bookman Old Style" pitchFamily="18" charset="0"/>
              </a:rPr>
              <a:t>horn,may</a:t>
            </a:r>
            <a:r>
              <a:rPr lang="en-IN" dirty="0" smtClean="0">
                <a:latin typeface="Bookman Old Style" pitchFamily="18" charset="0"/>
              </a:rPr>
              <a:t> be that these prevent the </a:t>
            </a:r>
            <a:r>
              <a:rPr lang="en-IN" dirty="0" err="1" smtClean="0">
                <a:latin typeface="Bookman Old Style" pitchFamily="18" charset="0"/>
              </a:rPr>
              <a:t>mullerian</a:t>
            </a:r>
            <a:r>
              <a:rPr lang="en-IN" dirty="0" smtClean="0">
                <a:latin typeface="Bookman Old Style" pitchFamily="18" charset="0"/>
              </a:rPr>
              <a:t> ducts coming together.</a:t>
            </a:r>
            <a:endParaRPr lang="en-IN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0728"/>
          </a:xfrm>
        </p:spPr>
        <p:txBody>
          <a:bodyPr>
            <a:normAutofit/>
          </a:bodyPr>
          <a:lstStyle/>
          <a:p>
            <a:r>
              <a:rPr lang="en-IN" dirty="0" smtClean="0"/>
              <a:t>Symptoms: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5264"/>
          </a:xfrm>
        </p:spPr>
        <p:txBody>
          <a:bodyPr>
            <a:normAutofit fontScale="92500" lnSpcReduction="10000"/>
          </a:bodyPr>
          <a:lstStyle/>
          <a:p>
            <a:r>
              <a:rPr lang="en-IN" i="1" u="sng" dirty="0" smtClean="0">
                <a:solidFill>
                  <a:srgbClr val="C00000"/>
                </a:solidFill>
              </a:rPr>
              <a:t>Menstrual:</a:t>
            </a:r>
          </a:p>
          <a:p>
            <a:r>
              <a:rPr lang="en-IN" dirty="0" smtClean="0">
                <a:latin typeface="Bookman Old Style" pitchFamily="18" charset="0"/>
              </a:rPr>
              <a:t>Menstrual cycle is usually normal.</a:t>
            </a:r>
          </a:p>
          <a:p>
            <a:pPr lvl="1">
              <a:buNone/>
            </a:pPr>
            <a:r>
              <a:rPr lang="en-IN" i="1" dirty="0" smtClean="0">
                <a:solidFill>
                  <a:srgbClr val="C00000"/>
                </a:solidFill>
                <a:latin typeface="Bookman Old Style" pitchFamily="18" charset="0"/>
              </a:rPr>
              <a:t>Primary amenorrhoea</a:t>
            </a:r>
          </a:p>
          <a:p>
            <a:pPr lvl="1">
              <a:buNone/>
            </a:pPr>
            <a:r>
              <a:rPr lang="en-IN" i="1" dirty="0" smtClean="0">
                <a:solidFill>
                  <a:srgbClr val="C00000"/>
                </a:solidFill>
                <a:latin typeface="Bookman Old Style" pitchFamily="18" charset="0"/>
              </a:rPr>
              <a:t>Outflow obstruction</a:t>
            </a:r>
          </a:p>
          <a:p>
            <a:pPr>
              <a:buNone/>
            </a:pPr>
            <a:r>
              <a:rPr lang="en-IN" i="1" dirty="0" smtClean="0">
                <a:solidFill>
                  <a:srgbClr val="C00000"/>
                </a:solidFill>
                <a:latin typeface="Bookman Old Style" pitchFamily="18" charset="0"/>
              </a:rPr>
              <a:t>    </a:t>
            </a:r>
            <a:r>
              <a:rPr lang="en-IN" i="1" dirty="0" err="1" smtClean="0">
                <a:solidFill>
                  <a:srgbClr val="C00000"/>
                </a:solidFill>
                <a:latin typeface="Bookman Old Style" pitchFamily="18" charset="0"/>
              </a:rPr>
              <a:t>Menorrhagia</a:t>
            </a:r>
            <a:r>
              <a:rPr lang="en-IN" i="1" dirty="0" smtClean="0">
                <a:solidFill>
                  <a:srgbClr val="C00000"/>
                </a:solidFill>
                <a:latin typeface="Bookman Old Style" pitchFamily="18" charset="0"/>
              </a:rPr>
              <a:t>:</a:t>
            </a:r>
          </a:p>
          <a:p>
            <a:pPr lvl="1">
              <a:buNone/>
            </a:pPr>
            <a:r>
              <a:rPr lang="en-IN" dirty="0" smtClean="0">
                <a:latin typeface="Bookman Old Style" pitchFamily="18" charset="0"/>
              </a:rPr>
              <a:t>   Because of larger bleeding surface offered by two well-developed uterine horns.</a:t>
            </a:r>
          </a:p>
          <a:p>
            <a:pPr lvl="1">
              <a:buNone/>
            </a:pPr>
            <a:r>
              <a:rPr lang="en-IN" i="1" dirty="0" err="1" smtClean="0">
                <a:solidFill>
                  <a:srgbClr val="C00000"/>
                </a:solidFill>
                <a:latin typeface="Bookman Old Style" pitchFamily="18" charset="0"/>
              </a:rPr>
              <a:t>SpasmodicDysmenorrhoea</a:t>
            </a:r>
            <a:r>
              <a:rPr lang="en-IN" i="1" dirty="0" smtClean="0">
                <a:solidFill>
                  <a:srgbClr val="C00000"/>
                </a:solidFill>
                <a:latin typeface="Bookman Old Style" pitchFamily="18" charset="0"/>
              </a:rPr>
              <a:t>:</a:t>
            </a:r>
          </a:p>
          <a:p>
            <a:pPr lvl="1"/>
            <a:r>
              <a:rPr lang="en-IN" dirty="0" smtClean="0">
                <a:latin typeface="Bookman Old Style" pitchFamily="18" charset="0"/>
              </a:rPr>
              <a:t>Unusual arrangement of the musculature and by abnormal contractions.</a:t>
            </a:r>
          </a:p>
          <a:p>
            <a:pPr lvl="1"/>
            <a:r>
              <a:rPr lang="en-IN" dirty="0" smtClean="0">
                <a:latin typeface="Bookman Old Style" pitchFamily="18" charset="0"/>
              </a:rPr>
              <a:t>Un equal development of the two horns can be manifested by one sided dysmenorrhoea.</a:t>
            </a:r>
          </a:p>
          <a:p>
            <a:pPr lvl="1">
              <a:buNone/>
            </a:pPr>
            <a:r>
              <a:rPr lang="en-IN" dirty="0" smtClean="0">
                <a:solidFill>
                  <a:srgbClr val="C00000"/>
                </a:solidFill>
                <a:latin typeface="Bookman Old Style" pitchFamily="18" charset="0"/>
              </a:rPr>
              <a:t>Failure to contain flow:</a:t>
            </a:r>
          </a:p>
          <a:p>
            <a:pPr lvl="1"/>
            <a:r>
              <a:rPr lang="en-IN" dirty="0" smtClean="0">
                <a:latin typeface="Bookman Old Style" pitchFamily="18" charset="0"/>
              </a:rPr>
              <a:t>Failure</a:t>
            </a:r>
            <a:r>
              <a:rPr lang="en-IN" dirty="0" smtClean="0">
                <a:solidFill>
                  <a:srgbClr val="C00000"/>
                </a:solidFill>
                <a:latin typeface="Bookman Old Style" pitchFamily="18" charset="0"/>
              </a:rPr>
              <a:t>  to </a:t>
            </a:r>
            <a:r>
              <a:rPr lang="en-IN" dirty="0" smtClean="0">
                <a:latin typeface="Bookman Old Style" pitchFamily="18" charset="0"/>
              </a:rPr>
              <a:t>control </a:t>
            </a:r>
            <a:r>
              <a:rPr lang="en-IN" dirty="0" err="1" smtClean="0">
                <a:latin typeface="Bookman Old Style" pitchFamily="18" charset="0"/>
              </a:rPr>
              <a:t>menstrul</a:t>
            </a:r>
            <a:r>
              <a:rPr lang="en-IN" dirty="0" smtClean="0">
                <a:latin typeface="Bookman Old Style" pitchFamily="18" charset="0"/>
              </a:rPr>
              <a:t> </a:t>
            </a:r>
            <a:r>
              <a:rPr lang="en-IN" dirty="0" err="1" smtClean="0">
                <a:latin typeface="Bookman Old Style" pitchFamily="18" charset="0"/>
              </a:rPr>
              <a:t>outflowby</a:t>
            </a:r>
            <a:r>
              <a:rPr lang="en-IN" dirty="0" smtClean="0">
                <a:latin typeface="Bookman Old Style" pitchFamily="18" charset="0"/>
              </a:rPr>
              <a:t> means of a single </a:t>
            </a:r>
            <a:r>
              <a:rPr lang="en-IN" dirty="0" err="1" smtClean="0">
                <a:latin typeface="Bookman Old Style" pitchFamily="18" charset="0"/>
              </a:rPr>
              <a:t>intravaginal</a:t>
            </a:r>
            <a:r>
              <a:rPr lang="en-IN" dirty="0" smtClean="0">
                <a:latin typeface="Bookman Old Style" pitchFamily="18" charset="0"/>
              </a:rPr>
              <a:t> </a:t>
            </a:r>
            <a:r>
              <a:rPr lang="en-IN" dirty="0" err="1" smtClean="0">
                <a:latin typeface="Bookman Old Style" pitchFamily="18" charset="0"/>
              </a:rPr>
              <a:t>tamponade</a:t>
            </a:r>
            <a:r>
              <a:rPr lang="en-IN" dirty="0" smtClean="0">
                <a:latin typeface="Bookman Old Style" pitchFamily="18" charset="0"/>
              </a:rPr>
              <a:t>(</a:t>
            </a:r>
            <a:r>
              <a:rPr lang="en-IN" dirty="0" err="1" smtClean="0">
                <a:latin typeface="Bookman Old Style" pitchFamily="18" charset="0"/>
              </a:rPr>
              <a:t>Septae</a:t>
            </a:r>
            <a:r>
              <a:rPr lang="en-IN" dirty="0" smtClean="0">
                <a:latin typeface="Bookman Old Style" pitchFamily="18" charset="0"/>
              </a:rPr>
              <a:t>  vagina &amp;Uterus </a:t>
            </a:r>
            <a:r>
              <a:rPr lang="en-IN" dirty="0" err="1" smtClean="0">
                <a:latin typeface="Bookman Old Style" pitchFamily="18" charset="0"/>
              </a:rPr>
              <a:t>didelphys</a:t>
            </a:r>
            <a:r>
              <a:rPr lang="en-IN" dirty="0" smtClean="0">
                <a:latin typeface="Bookman Old Style" pitchFamily="18" charset="0"/>
              </a:rPr>
              <a:t>)</a:t>
            </a:r>
            <a:endParaRPr lang="en-IN" dirty="0" smtClean="0">
              <a:solidFill>
                <a:srgbClr val="C00000"/>
              </a:solidFill>
              <a:latin typeface="Bookman Old Style" pitchFamily="18" charset="0"/>
            </a:endParaRPr>
          </a:p>
          <a:p>
            <a:pPr lvl="1">
              <a:buNone/>
            </a:pPr>
            <a:r>
              <a:rPr lang="en-IN" dirty="0" smtClean="0">
                <a:solidFill>
                  <a:srgbClr val="C00000"/>
                </a:solidFill>
                <a:latin typeface="Bookman Old Style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124744"/>
          </a:xfrm>
        </p:spPr>
        <p:txBody>
          <a:bodyPr/>
          <a:lstStyle/>
          <a:p>
            <a:r>
              <a:rPr lang="en-IN" dirty="0" smtClean="0"/>
              <a:t>Coital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5264"/>
          </a:xfrm>
        </p:spPr>
        <p:txBody>
          <a:bodyPr/>
          <a:lstStyle/>
          <a:p>
            <a:pPr marL="514350" indent="-514350">
              <a:buNone/>
            </a:pPr>
            <a:r>
              <a:rPr lang="en-IN" dirty="0" smtClean="0">
                <a:solidFill>
                  <a:srgbClr val="C00000"/>
                </a:solidFill>
                <a:latin typeface="Bookman Old Style" pitchFamily="18" charset="0"/>
              </a:rPr>
              <a:t>       </a:t>
            </a:r>
            <a:r>
              <a:rPr lang="en-IN" dirty="0" err="1" smtClean="0">
                <a:solidFill>
                  <a:srgbClr val="C00000"/>
                </a:solidFill>
                <a:latin typeface="Bookman Old Style" pitchFamily="18" charset="0"/>
              </a:rPr>
              <a:t>Dyspareunia</a:t>
            </a:r>
            <a:r>
              <a:rPr lang="en-IN" dirty="0" smtClean="0">
                <a:solidFill>
                  <a:srgbClr val="C00000"/>
                </a:solidFill>
                <a:latin typeface="Bookman Old Style" pitchFamily="18" charset="0"/>
              </a:rPr>
              <a:t>:</a:t>
            </a:r>
          </a:p>
          <a:p>
            <a:pPr lvl="2"/>
            <a:r>
              <a:rPr lang="en-IN" dirty="0" smtClean="0">
                <a:latin typeface="Bookman Old Style" pitchFamily="18" charset="0"/>
              </a:rPr>
              <a:t>Vaginal septum cause difficulty in coitus</a:t>
            </a:r>
          </a:p>
          <a:p>
            <a:pPr lvl="2"/>
            <a:r>
              <a:rPr lang="en-IN" dirty="0" smtClean="0">
                <a:latin typeface="Bookman Old Style" pitchFamily="18" charset="0"/>
              </a:rPr>
              <a:t>One half of the vagina is then usually dilated and the septum is pushed to the side.</a:t>
            </a:r>
          </a:p>
          <a:p>
            <a:pPr lvl="2">
              <a:buNone/>
            </a:pPr>
            <a:endParaRPr lang="en-IN" dirty="0" smtClean="0">
              <a:latin typeface="Bookman Old Style" pitchFamily="18" charset="0"/>
            </a:endParaRPr>
          </a:p>
          <a:p>
            <a:pPr lvl="2">
              <a:buNone/>
            </a:pPr>
            <a:endParaRPr lang="en-IN" dirty="0" smtClean="0">
              <a:latin typeface="Bookman Old Style" pitchFamily="18" charset="0"/>
            </a:endParaRPr>
          </a:p>
          <a:p>
            <a:pPr marL="1124712" lvl="2" indent="-457200">
              <a:buNone/>
            </a:pPr>
            <a:r>
              <a:rPr lang="en-IN" sz="2400" dirty="0" smtClean="0">
                <a:solidFill>
                  <a:srgbClr val="C00000"/>
                </a:solidFill>
                <a:latin typeface="Bookman Old Style" pitchFamily="18" charset="0"/>
              </a:rPr>
              <a:t>Bleeding:</a:t>
            </a:r>
          </a:p>
          <a:p>
            <a:pPr lvl="2"/>
            <a:r>
              <a:rPr lang="en-IN" dirty="0" smtClean="0">
                <a:latin typeface="Bookman Old Style" pitchFamily="18" charset="0"/>
              </a:rPr>
              <a:t> attempts at coitus or at insertion of a tampon sometimes cause bleeding from a vessel in the lower edge of the septum.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en-IN" dirty="0" smtClean="0"/>
              <a:t>Obstetrical causes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7332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IN" dirty="0" smtClean="0">
                <a:solidFill>
                  <a:srgbClr val="C00000"/>
                </a:solidFill>
              </a:rPr>
              <a:t>    </a:t>
            </a:r>
            <a:r>
              <a:rPr lang="en-IN" dirty="0" err="1" smtClean="0">
                <a:solidFill>
                  <a:srgbClr val="C00000"/>
                </a:solidFill>
              </a:rPr>
              <a:t>Infertilty</a:t>
            </a:r>
            <a:r>
              <a:rPr lang="en-IN" dirty="0" smtClean="0">
                <a:solidFill>
                  <a:srgbClr val="C00000"/>
                </a:solidFill>
              </a:rPr>
              <a:t> :</a:t>
            </a:r>
          </a:p>
          <a:p>
            <a:pPr lvl="1"/>
            <a:r>
              <a:rPr lang="en-IN" dirty="0" smtClean="0"/>
              <a:t>Only form of </a:t>
            </a:r>
            <a:r>
              <a:rPr lang="en-IN" dirty="0" err="1" smtClean="0"/>
              <a:t>malfusion</a:t>
            </a:r>
            <a:r>
              <a:rPr lang="en-IN" dirty="0" smtClean="0"/>
              <a:t> that lower  the infertility is a</a:t>
            </a:r>
            <a:r>
              <a:rPr lang="en-IN" dirty="0" smtClean="0">
                <a:solidFill>
                  <a:srgbClr val="C00000"/>
                </a:solidFill>
              </a:rPr>
              <a:t> fully </a:t>
            </a:r>
            <a:r>
              <a:rPr lang="en-IN" dirty="0" err="1" smtClean="0">
                <a:solidFill>
                  <a:srgbClr val="C00000"/>
                </a:solidFill>
              </a:rPr>
              <a:t>septate</a:t>
            </a:r>
            <a:r>
              <a:rPr lang="en-IN" dirty="0" smtClean="0">
                <a:solidFill>
                  <a:srgbClr val="C00000"/>
                </a:solidFill>
              </a:rPr>
              <a:t>  vagina.</a:t>
            </a:r>
          </a:p>
          <a:p>
            <a:pPr lvl="1"/>
            <a:r>
              <a:rPr lang="en-IN" dirty="0" smtClean="0"/>
              <a:t>coitus may happen in half which </a:t>
            </a:r>
            <a:r>
              <a:rPr lang="en-IN" dirty="0" err="1" smtClean="0"/>
              <a:t>doesnot</a:t>
            </a:r>
            <a:r>
              <a:rPr lang="en-IN" dirty="0" smtClean="0"/>
              <a:t> communicate with cervix/uterus(Developed)/</a:t>
            </a:r>
            <a:r>
              <a:rPr lang="en-IN" dirty="0" err="1" smtClean="0"/>
              <a:t>doesnot</a:t>
            </a:r>
            <a:r>
              <a:rPr lang="en-IN" dirty="0" smtClean="0"/>
              <a:t> serve the ovary which has ovulated in that particular  cycle.</a:t>
            </a:r>
          </a:p>
          <a:p>
            <a:pPr lvl="1">
              <a:buNone/>
            </a:pPr>
            <a:r>
              <a:rPr lang="en-IN" dirty="0" err="1" smtClean="0">
                <a:solidFill>
                  <a:srgbClr val="C00000"/>
                </a:solidFill>
              </a:rPr>
              <a:t>Cornual</a:t>
            </a:r>
            <a:r>
              <a:rPr lang="en-IN" dirty="0" smtClean="0">
                <a:solidFill>
                  <a:srgbClr val="C00000"/>
                </a:solidFill>
              </a:rPr>
              <a:t> pregnancy/Ectopic pregnancy</a:t>
            </a:r>
          </a:p>
          <a:p>
            <a:pPr lvl="1">
              <a:buNone/>
            </a:pPr>
            <a:r>
              <a:rPr lang="en-IN" dirty="0" smtClean="0">
                <a:solidFill>
                  <a:srgbClr val="C00000"/>
                </a:solidFill>
              </a:rPr>
              <a:t>Site of the </a:t>
            </a:r>
            <a:r>
              <a:rPr lang="en-IN" dirty="0" err="1" smtClean="0">
                <a:solidFill>
                  <a:srgbClr val="C00000"/>
                </a:solidFill>
              </a:rPr>
              <a:t>conceptus:</a:t>
            </a:r>
            <a:r>
              <a:rPr lang="en-IN" dirty="0" err="1" smtClean="0"/>
              <a:t>if</a:t>
            </a:r>
            <a:r>
              <a:rPr lang="en-IN" dirty="0" smtClean="0"/>
              <a:t> both horns are well developed successive pregnancy not necessarily from same cavity.</a:t>
            </a:r>
          </a:p>
          <a:p>
            <a:pPr lvl="1">
              <a:buNone/>
            </a:pPr>
            <a:r>
              <a:rPr lang="en-IN" dirty="0" err="1" smtClean="0">
                <a:solidFill>
                  <a:srgbClr val="C00000"/>
                </a:solidFill>
              </a:rPr>
              <a:t>Sacculation</a:t>
            </a:r>
            <a:r>
              <a:rPr lang="en-IN" dirty="0" smtClean="0">
                <a:solidFill>
                  <a:srgbClr val="C00000"/>
                </a:solidFill>
              </a:rPr>
              <a:t> of the Uterus:</a:t>
            </a:r>
          </a:p>
          <a:p>
            <a:pPr lvl="1">
              <a:buNone/>
            </a:pPr>
            <a:r>
              <a:rPr lang="en-IN" dirty="0" smtClean="0"/>
              <a:t>Either  organic/functional abnormality during pregnancy.</a:t>
            </a:r>
          </a:p>
          <a:p>
            <a:pPr lvl="1">
              <a:buNone/>
            </a:pPr>
            <a:r>
              <a:rPr lang="en-IN" dirty="0" err="1" smtClean="0"/>
              <a:t>Saccule</a:t>
            </a:r>
            <a:r>
              <a:rPr lang="en-IN" dirty="0" smtClean="0"/>
              <a:t> is sited on the line of the </a:t>
            </a:r>
            <a:r>
              <a:rPr lang="en-IN" dirty="0" err="1" smtClean="0"/>
              <a:t>mullerian</a:t>
            </a:r>
            <a:r>
              <a:rPr lang="en-IN" dirty="0" smtClean="0"/>
              <a:t> ducts it may be a manifestation of a fusion defect.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77500" lnSpcReduction="20000"/>
          </a:bodyPr>
          <a:lstStyle/>
          <a:p>
            <a:r>
              <a:rPr lang="en-IN" u="sng" dirty="0" smtClean="0">
                <a:solidFill>
                  <a:srgbClr val="C00000"/>
                </a:solidFill>
                <a:latin typeface="Bookman Old Style" pitchFamily="18" charset="0"/>
              </a:rPr>
              <a:t>Abortion and Premature Labour:</a:t>
            </a:r>
          </a:p>
          <a:p>
            <a:r>
              <a:rPr lang="en-IN" dirty="0" smtClean="0">
                <a:latin typeface="Bookman Old Style" pitchFamily="18" charset="0"/>
              </a:rPr>
              <a:t>Uterus is malformed.</a:t>
            </a:r>
          </a:p>
          <a:p>
            <a:pPr>
              <a:buNone/>
            </a:pPr>
            <a:endParaRPr lang="en-IN" dirty="0" smtClean="0">
              <a:latin typeface="Bookman Old Style" pitchFamily="18" charset="0"/>
            </a:endParaRPr>
          </a:p>
          <a:p>
            <a:r>
              <a:rPr lang="en-IN" dirty="0" smtClean="0">
                <a:latin typeface="Bookman Old Style" pitchFamily="18" charset="0"/>
              </a:rPr>
              <a:t>Inadequate </a:t>
            </a:r>
            <a:r>
              <a:rPr lang="en-IN" dirty="0" err="1" smtClean="0">
                <a:latin typeface="Bookman Old Style" pitchFamily="18" charset="0"/>
              </a:rPr>
              <a:t>streching</a:t>
            </a:r>
            <a:r>
              <a:rPr lang="en-IN" dirty="0" smtClean="0">
                <a:latin typeface="Bookman Old Style" pitchFamily="18" charset="0"/>
              </a:rPr>
              <a:t> and hypertrophy to </a:t>
            </a:r>
            <a:r>
              <a:rPr lang="en-IN" dirty="0" err="1" smtClean="0">
                <a:latin typeface="Bookman Old Style" pitchFamily="18" charset="0"/>
              </a:rPr>
              <a:t>accomodate</a:t>
            </a:r>
            <a:r>
              <a:rPr lang="en-IN" dirty="0" smtClean="0">
                <a:latin typeface="Bookman Old Style" pitchFamily="18" charset="0"/>
              </a:rPr>
              <a:t> the </a:t>
            </a:r>
            <a:r>
              <a:rPr lang="en-IN" dirty="0" err="1" smtClean="0">
                <a:latin typeface="Bookman Old Style" pitchFamily="18" charset="0"/>
              </a:rPr>
              <a:t>pregnancy,poor</a:t>
            </a:r>
            <a:r>
              <a:rPr lang="en-IN" dirty="0" smtClean="0">
                <a:latin typeface="Bookman Old Style" pitchFamily="18" charset="0"/>
              </a:rPr>
              <a:t> </a:t>
            </a:r>
            <a:r>
              <a:rPr lang="en-IN" dirty="0" err="1" smtClean="0">
                <a:latin typeface="Bookman Old Style" pitchFamily="18" charset="0"/>
              </a:rPr>
              <a:t>implantation,placentation</a:t>
            </a:r>
            <a:r>
              <a:rPr lang="en-IN" dirty="0" smtClean="0">
                <a:latin typeface="Bookman Old Style" pitchFamily="18" charset="0"/>
              </a:rPr>
              <a:t> on a septum.</a:t>
            </a:r>
          </a:p>
          <a:p>
            <a:pPr>
              <a:buNone/>
            </a:pPr>
            <a:endParaRPr lang="en-IN" dirty="0" smtClean="0">
              <a:latin typeface="Bookman Old Style" pitchFamily="18" charset="0"/>
            </a:endParaRPr>
          </a:p>
          <a:p>
            <a:r>
              <a:rPr lang="en-IN" dirty="0" smtClean="0">
                <a:latin typeface="Bookman Old Style" pitchFamily="18" charset="0"/>
              </a:rPr>
              <a:t>Uterine malformation cause late than early </a:t>
            </a:r>
            <a:r>
              <a:rPr lang="en-IN" dirty="0" err="1" smtClean="0">
                <a:latin typeface="Bookman Old Style" pitchFamily="18" charset="0"/>
              </a:rPr>
              <a:t>abortions,because</a:t>
            </a:r>
            <a:r>
              <a:rPr lang="en-IN" dirty="0" smtClean="0">
                <a:latin typeface="Bookman Old Style" pitchFamily="18" charset="0"/>
              </a:rPr>
              <a:t> of associated incompetent </a:t>
            </a:r>
            <a:r>
              <a:rPr lang="en-IN" dirty="0" err="1" smtClean="0">
                <a:latin typeface="Bookman Old Style" pitchFamily="18" charset="0"/>
              </a:rPr>
              <a:t>os</a:t>
            </a:r>
            <a:r>
              <a:rPr lang="en-IN" dirty="0" smtClean="0">
                <a:latin typeface="Bookman Old Style" pitchFamily="18" charset="0"/>
              </a:rPr>
              <a:t>.</a:t>
            </a:r>
          </a:p>
          <a:p>
            <a:pPr>
              <a:buNone/>
            </a:pPr>
            <a:endParaRPr lang="en-IN" dirty="0" smtClean="0">
              <a:latin typeface="Bookman Old Style" pitchFamily="18" charset="0"/>
            </a:endParaRPr>
          </a:p>
          <a:p>
            <a:pPr>
              <a:buNone/>
            </a:pPr>
            <a:r>
              <a:rPr lang="en-IN" dirty="0" smtClean="0">
                <a:latin typeface="Bookman Old Style" pitchFamily="18" charset="0"/>
              </a:rPr>
              <a:t> </a:t>
            </a:r>
            <a:r>
              <a:rPr lang="en-IN" u="sng" dirty="0" err="1" smtClean="0">
                <a:solidFill>
                  <a:srgbClr val="C00000"/>
                </a:solidFill>
                <a:latin typeface="Bookman Old Style" pitchFamily="18" charset="0"/>
              </a:rPr>
              <a:t>Malpresentation</a:t>
            </a:r>
            <a:r>
              <a:rPr lang="en-IN" u="sng" dirty="0" smtClean="0">
                <a:solidFill>
                  <a:srgbClr val="C00000"/>
                </a:solidFill>
                <a:latin typeface="Bookman Old Style" pitchFamily="18" charset="0"/>
              </a:rPr>
              <a:t>: </a:t>
            </a:r>
          </a:p>
          <a:p>
            <a:r>
              <a:rPr lang="en-IN" dirty="0" smtClean="0">
                <a:latin typeface="Bookman Old Style" pitchFamily="18" charset="0"/>
              </a:rPr>
              <a:t>  </a:t>
            </a:r>
            <a:r>
              <a:rPr lang="en-IN" dirty="0" err="1" smtClean="0">
                <a:latin typeface="Bookman Old Style" pitchFamily="18" charset="0"/>
              </a:rPr>
              <a:t>Fundal</a:t>
            </a:r>
            <a:r>
              <a:rPr lang="en-IN" dirty="0" smtClean="0">
                <a:latin typeface="Bookman Old Style" pitchFamily="18" charset="0"/>
              </a:rPr>
              <a:t> /</a:t>
            </a:r>
            <a:r>
              <a:rPr lang="en-IN" dirty="0" err="1" smtClean="0">
                <a:latin typeface="Bookman Old Style" pitchFamily="18" charset="0"/>
              </a:rPr>
              <a:t>cornual</a:t>
            </a:r>
            <a:r>
              <a:rPr lang="en-IN" dirty="0" smtClean="0">
                <a:latin typeface="Bookman Old Style" pitchFamily="18" charset="0"/>
              </a:rPr>
              <a:t> insertion of the placenta, are often explained by an abnormality of uterus.</a:t>
            </a:r>
          </a:p>
          <a:p>
            <a:pPr>
              <a:buNone/>
            </a:pPr>
            <a:endParaRPr lang="en-IN" dirty="0" smtClean="0">
              <a:latin typeface="Bookman Old Style" pitchFamily="18" charset="0"/>
            </a:endParaRPr>
          </a:p>
          <a:p>
            <a:r>
              <a:rPr lang="en-IN" dirty="0" err="1" smtClean="0">
                <a:latin typeface="Bookman Old Style" pitchFamily="18" charset="0"/>
              </a:rPr>
              <a:t>Subseptate</a:t>
            </a:r>
            <a:r>
              <a:rPr lang="en-IN" dirty="0" smtClean="0">
                <a:latin typeface="Bookman Old Style" pitchFamily="18" charset="0"/>
              </a:rPr>
              <a:t>/</a:t>
            </a:r>
            <a:r>
              <a:rPr lang="en-IN" dirty="0" err="1" smtClean="0">
                <a:latin typeface="Bookman Old Style" pitchFamily="18" charset="0"/>
              </a:rPr>
              <a:t>bicornuate</a:t>
            </a:r>
            <a:r>
              <a:rPr lang="en-IN" dirty="0" smtClean="0">
                <a:latin typeface="Bookman Old Style" pitchFamily="18" charset="0"/>
              </a:rPr>
              <a:t> deformity: Transverse lie.</a:t>
            </a:r>
          </a:p>
          <a:p>
            <a:pPr>
              <a:buNone/>
            </a:pPr>
            <a:endParaRPr lang="en-IN" dirty="0" smtClean="0">
              <a:latin typeface="Bookman Old Style" pitchFamily="18" charset="0"/>
            </a:endParaRPr>
          </a:p>
          <a:p>
            <a:r>
              <a:rPr lang="en-IN" dirty="0" smtClean="0">
                <a:latin typeface="Bookman Old Style" pitchFamily="18" charset="0"/>
              </a:rPr>
              <a:t>Uterus </a:t>
            </a:r>
            <a:r>
              <a:rPr lang="en-IN" dirty="0" err="1" smtClean="0">
                <a:latin typeface="Bookman Old Style" pitchFamily="18" charset="0"/>
              </a:rPr>
              <a:t>Didelphys</a:t>
            </a:r>
            <a:r>
              <a:rPr lang="en-IN" dirty="0" smtClean="0">
                <a:latin typeface="Bookman Old Style" pitchFamily="18" charset="0"/>
              </a:rPr>
              <a:t>/</a:t>
            </a:r>
            <a:r>
              <a:rPr lang="en-IN" dirty="0" err="1" smtClean="0">
                <a:latin typeface="Bookman Old Style" pitchFamily="18" charset="0"/>
              </a:rPr>
              <a:t>Unicornuate</a:t>
            </a:r>
            <a:r>
              <a:rPr lang="en-IN" dirty="0" smtClean="0">
                <a:latin typeface="Bookman Old Style" pitchFamily="18" charset="0"/>
              </a:rPr>
              <a:t> uterus: Breech </a:t>
            </a:r>
            <a:r>
              <a:rPr lang="en-IN" dirty="0" err="1" smtClean="0">
                <a:latin typeface="Bookman Old Style" pitchFamily="18" charset="0"/>
              </a:rPr>
              <a:t>prsentation</a:t>
            </a:r>
            <a:r>
              <a:rPr lang="en-IN" dirty="0" smtClean="0">
                <a:latin typeface="Bookman Old Style" pitchFamily="18" charset="0"/>
              </a:rPr>
              <a:t>.</a:t>
            </a:r>
          </a:p>
          <a:p>
            <a:pPr>
              <a:buNone/>
            </a:pPr>
            <a:endParaRPr lang="en-IN" dirty="0" smtClean="0">
              <a:latin typeface="Bookman Old Style" pitchFamily="18" charset="0"/>
            </a:endParaRPr>
          </a:p>
          <a:p>
            <a:r>
              <a:rPr lang="en-IN" dirty="0" smtClean="0">
                <a:latin typeface="Bookman Old Style" pitchFamily="18" charset="0"/>
              </a:rPr>
              <a:t>Transverse lie resists version.</a:t>
            </a:r>
          </a:p>
          <a:p>
            <a:pPr>
              <a:buNone/>
            </a:pPr>
            <a:endParaRPr lang="en-IN" dirty="0" smtClean="0">
              <a:latin typeface="Bookman Old Style" pitchFamily="18" charset="0"/>
            </a:endParaRPr>
          </a:p>
          <a:p>
            <a:r>
              <a:rPr lang="en-IN" dirty="0" smtClean="0">
                <a:latin typeface="Bookman Old Style" pitchFamily="18" charset="0"/>
              </a:rPr>
              <a:t>H/o </a:t>
            </a:r>
            <a:r>
              <a:rPr lang="en-IN" dirty="0" err="1" smtClean="0">
                <a:latin typeface="Bookman Old Style" pitchFamily="18" charset="0"/>
              </a:rPr>
              <a:t>malpresentations</a:t>
            </a:r>
            <a:r>
              <a:rPr lang="en-IN" dirty="0" smtClean="0">
                <a:latin typeface="Bookman Old Style" pitchFamily="18" charset="0"/>
              </a:rPr>
              <a:t> in several Pregnancy raise suspicion of uterine malformations.</a:t>
            </a:r>
          </a:p>
          <a:p>
            <a:pPr>
              <a:buNone/>
            </a:pPr>
            <a:endParaRPr lang="en-IN" dirty="0" smtClean="0">
              <a:latin typeface="Bookman Old Style" pitchFamily="18" charset="0"/>
            </a:endParaRPr>
          </a:p>
          <a:p>
            <a:endParaRPr lang="en-IN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85000" lnSpcReduction="20000"/>
          </a:bodyPr>
          <a:lstStyle/>
          <a:p>
            <a:r>
              <a:rPr lang="en-IN" u="sng" dirty="0" err="1" smtClean="0">
                <a:solidFill>
                  <a:srgbClr val="C00000"/>
                </a:solidFill>
                <a:latin typeface="Bookman Old Style" pitchFamily="18" charset="0"/>
              </a:rPr>
              <a:t>Inefficent</a:t>
            </a:r>
            <a:r>
              <a:rPr lang="en-IN" u="sng" dirty="0" smtClean="0">
                <a:solidFill>
                  <a:srgbClr val="C00000"/>
                </a:solidFill>
                <a:latin typeface="Bookman Old Style" pitchFamily="18" charset="0"/>
              </a:rPr>
              <a:t> uterine action:</a:t>
            </a:r>
          </a:p>
          <a:p>
            <a:r>
              <a:rPr lang="en-IN" dirty="0" smtClean="0">
                <a:latin typeface="Bookman Old Style" pitchFamily="18" charset="0"/>
              </a:rPr>
              <a:t>More common in 3</a:t>
            </a:r>
            <a:r>
              <a:rPr lang="en-IN" baseline="30000" dirty="0" smtClean="0">
                <a:latin typeface="Bookman Old Style" pitchFamily="18" charset="0"/>
              </a:rPr>
              <a:t>rd</a:t>
            </a:r>
            <a:r>
              <a:rPr lang="en-IN" dirty="0" smtClean="0">
                <a:latin typeface="Bookman Old Style" pitchFamily="18" charset="0"/>
              </a:rPr>
              <a:t> trimester.</a:t>
            </a:r>
          </a:p>
          <a:p>
            <a:pPr>
              <a:buNone/>
            </a:pPr>
            <a:endParaRPr lang="en-IN" dirty="0" smtClean="0">
              <a:latin typeface="Bookman Old Style" pitchFamily="18" charset="0"/>
            </a:endParaRPr>
          </a:p>
          <a:p>
            <a:r>
              <a:rPr lang="en-IN" dirty="0" smtClean="0">
                <a:latin typeface="Bookman Old Style" pitchFamily="18" charset="0"/>
              </a:rPr>
              <a:t>Manual removal of placenta 	(</a:t>
            </a:r>
            <a:r>
              <a:rPr lang="en-IN" dirty="0" err="1" smtClean="0">
                <a:latin typeface="Bookman Old Style" pitchFamily="18" charset="0"/>
              </a:rPr>
              <a:t>bicornuate</a:t>
            </a:r>
            <a:r>
              <a:rPr lang="en-IN" dirty="0" smtClean="0">
                <a:latin typeface="Bookman Old Style" pitchFamily="18" charset="0"/>
              </a:rPr>
              <a:t>/</a:t>
            </a:r>
            <a:r>
              <a:rPr lang="en-IN" dirty="0" err="1" smtClean="0">
                <a:latin typeface="Bookman Old Style" pitchFamily="18" charset="0"/>
              </a:rPr>
              <a:t>septae</a:t>
            </a:r>
            <a:r>
              <a:rPr lang="en-IN" dirty="0" smtClean="0">
                <a:latin typeface="Bookman Old Style" pitchFamily="18" charset="0"/>
              </a:rPr>
              <a:t>/</a:t>
            </a:r>
            <a:r>
              <a:rPr lang="en-IN" dirty="0" err="1" smtClean="0">
                <a:latin typeface="Bookman Old Style" pitchFamily="18" charset="0"/>
              </a:rPr>
              <a:t>subseptae</a:t>
            </a:r>
            <a:r>
              <a:rPr lang="en-IN" dirty="0" smtClean="0">
                <a:latin typeface="Bookman Old Style" pitchFamily="18" charset="0"/>
              </a:rPr>
              <a:t> uterus)</a:t>
            </a:r>
          </a:p>
          <a:p>
            <a:pPr>
              <a:buNone/>
            </a:pPr>
            <a:endParaRPr lang="en-IN" dirty="0" smtClean="0">
              <a:latin typeface="Bookman Old Style" pitchFamily="18" charset="0"/>
            </a:endParaRPr>
          </a:p>
          <a:p>
            <a:r>
              <a:rPr lang="en-IN" dirty="0" smtClean="0">
                <a:latin typeface="Bookman Old Style" pitchFamily="18" charset="0"/>
              </a:rPr>
              <a:t>Incidence of </a:t>
            </a:r>
            <a:r>
              <a:rPr lang="en-IN" dirty="0" err="1" smtClean="0">
                <a:latin typeface="Bookman Old Style" pitchFamily="18" charset="0"/>
              </a:rPr>
              <a:t>postpartrum</a:t>
            </a:r>
            <a:r>
              <a:rPr lang="en-IN" dirty="0" smtClean="0">
                <a:latin typeface="Bookman Old Style" pitchFamily="18" charset="0"/>
              </a:rPr>
              <a:t> haemorrhage increased.</a:t>
            </a:r>
          </a:p>
          <a:p>
            <a:pPr>
              <a:buNone/>
            </a:pPr>
            <a:endParaRPr lang="en-IN" dirty="0" smtClean="0">
              <a:latin typeface="Bookman Old Style" pitchFamily="18" charset="0"/>
            </a:endParaRPr>
          </a:p>
          <a:p>
            <a:r>
              <a:rPr lang="en-IN" dirty="0" smtClean="0">
                <a:latin typeface="Bookman Old Style" pitchFamily="18" charset="0"/>
              </a:rPr>
              <a:t>If horns completely </a:t>
            </a:r>
            <a:r>
              <a:rPr lang="en-IN" dirty="0" err="1" smtClean="0">
                <a:latin typeface="Bookman Old Style" pitchFamily="18" charset="0"/>
              </a:rPr>
              <a:t>seperate</a:t>
            </a:r>
            <a:r>
              <a:rPr lang="en-IN" dirty="0" smtClean="0">
                <a:latin typeface="Bookman Old Style" pitchFamily="18" charset="0"/>
              </a:rPr>
              <a:t> expulsive action is good.</a:t>
            </a:r>
          </a:p>
          <a:p>
            <a:endParaRPr lang="en-IN" dirty="0" smtClean="0">
              <a:latin typeface="Bookman Old Style" pitchFamily="18" charset="0"/>
            </a:endParaRPr>
          </a:p>
          <a:p>
            <a:r>
              <a:rPr lang="en-IN" dirty="0" smtClean="0">
                <a:latin typeface="Bookman Old Style" pitchFamily="18" charset="0"/>
              </a:rPr>
              <a:t>High vaginal septum can prevent cervix from dilating.</a:t>
            </a:r>
          </a:p>
          <a:p>
            <a:pPr>
              <a:buNone/>
            </a:pPr>
            <a:endParaRPr lang="en-IN" dirty="0" smtClean="0">
              <a:latin typeface="Bookman Old Style" pitchFamily="18" charset="0"/>
            </a:endParaRPr>
          </a:p>
          <a:p>
            <a:r>
              <a:rPr lang="en-IN" u="sng" dirty="0" smtClean="0">
                <a:solidFill>
                  <a:srgbClr val="C00000"/>
                </a:solidFill>
                <a:latin typeface="Bookman Old Style" pitchFamily="18" charset="0"/>
              </a:rPr>
              <a:t>Obstructed Labour:</a:t>
            </a:r>
          </a:p>
          <a:p>
            <a:pPr>
              <a:buNone/>
            </a:pPr>
            <a:endParaRPr lang="en-IN" u="sng" dirty="0" smtClean="0">
              <a:solidFill>
                <a:srgbClr val="C00000"/>
              </a:solidFill>
              <a:latin typeface="Bookman Old Style" pitchFamily="18" charset="0"/>
            </a:endParaRPr>
          </a:p>
          <a:p>
            <a:r>
              <a:rPr lang="en-IN" dirty="0" smtClean="0">
                <a:latin typeface="Bookman Old Style" pitchFamily="18" charset="0"/>
              </a:rPr>
              <a:t>Non pregnant horn of uterus </a:t>
            </a:r>
            <a:r>
              <a:rPr lang="en-IN" dirty="0" err="1" smtClean="0">
                <a:latin typeface="Bookman Old Style" pitchFamily="18" charset="0"/>
              </a:rPr>
              <a:t>didelphys</a:t>
            </a:r>
            <a:r>
              <a:rPr lang="en-IN" dirty="0" smtClean="0">
                <a:latin typeface="Bookman Old Style" pitchFamily="18" charset="0"/>
              </a:rPr>
              <a:t> enlarges during pregnancy due to hormonal influences as the pregnant horn.</a:t>
            </a:r>
          </a:p>
          <a:p>
            <a:pPr>
              <a:buNone/>
            </a:pPr>
            <a:endParaRPr lang="en-IN" dirty="0" smtClean="0">
              <a:latin typeface="Bookman Old Style" pitchFamily="18" charset="0"/>
            </a:endParaRPr>
          </a:p>
          <a:p>
            <a:r>
              <a:rPr lang="en-IN" dirty="0" smtClean="0">
                <a:latin typeface="Bookman Old Style" pitchFamily="18" charset="0"/>
              </a:rPr>
              <a:t>It remains low in pelvis which obstructs the delivery of the foetus</a:t>
            </a:r>
            <a:endParaRPr lang="en-IN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endParaRPr lang="en-IN" dirty="0" smtClean="0">
              <a:solidFill>
                <a:srgbClr val="C00000"/>
              </a:solidFill>
              <a:latin typeface="Bookman Old Style" pitchFamily="18" charset="0"/>
            </a:endParaRPr>
          </a:p>
          <a:p>
            <a:endParaRPr lang="en-IN" dirty="0" smtClean="0">
              <a:solidFill>
                <a:srgbClr val="C00000"/>
              </a:solidFill>
              <a:latin typeface="Bookman Old Style" pitchFamily="18" charset="0"/>
            </a:endParaRPr>
          </a:p>
          <a:p>
            <a:r>
              <a:rPr lang="en-IN" dirty="0" smtClean="0">
                <a:solidFill>
                  <a:srgbClr val="C00000"/>
                </a:solidFill>
                <a:latin typeface="Bookman Old Style" pitchFamily="18" charset="0"/>
              </a:rPr>
              <a:t>Ruptured uterus.</a:t>
            </a:r>
          </a:p>
          <a:p>
            <a:r>
              <a:rPr lang="en-IN" dirty="0" err="1" smtClean="0">
                <a:solidFill>
                  <a:srgbClr val="C00000"/>
                </a:solidFill>
                <a:latin typeface="Bookman Old Style" pitchFamily="18" charset="0"/>
              </a:rPr>
              <a:t>Dystocia</a:t>
            </a:r>
            <a:r>
              <a:rPr lang="en-IN" dirty="0" smtClean="0">
                <a:solidFill>
                  <a:srgbClr val="C00000"/>
                </a:solidFill>
                <a:latin typeface="Bookman Old Style" pitchFamily="18" charset="0"/>
              </a:rPr>
              <a:t> .</a:t>
            </a:r>
          </a:p>
          <a:p>
            <a:r>
              <a:rPr lang="en-IN" dirty="0" smtClean="0">
                <a:solidFill>
                  <a:srgbClr val="C00000"/>
                </a:solidFill>
                <a:latin typeface="Bookman Old Style" pitchFamily="18" charset="0"/>
              </a:rPr>
              <a:t>Foetal growth restriction</a:t>
            </a:r>
          </a:p>
          <a:p>
            <a:endParaRPr lang="en-IN" dirty="0" smtClean="0">
              <a:solidFill>
                <a:srgbClr val="C00000"/>
              </a:solidFill>
              <a:latin typeface="Bookman Old Style" pitchFamily="18" charset="0"/>
            </a:endParaRPr>
          </a:p>
          <a:p>
            <a:r>
              <a:rPr lang="en-IN" b="1" u="sng" dirty="0" err="1" smtClean="0">
                <a:latin typeface="Bookman Old Style" pitchFamily="18" charset="0"/>
              </a:rPr>
              <a:t>Evaluvation</a:t>
            </a:r>
            <a:r>
              <a:rPr lang="en-IN" b="1" u="sng" dirty="0" smtClean="0">
                <a:latin typeface="Bookman Old Style" pitchFamily="18" charset="0"/>
              </a:rPr>
              <a:t> of </a:t>
            </a:r>
            <a:r>
              <a:rPr lang="en-IN" b="1" u="sng" dirty="0" err="1" smtClean="0">
                <a:latin typeface="Bookman Old Style" pitchFamily="18" charset="0"/>
              </a:rPr>
              <a:t>mullerian</a:t>
            </a:r>
            <a:r>
              <a:rPr lang="en-IN" b="1" u="sng" dirty="0" smtClean="0">
                <a:latin typeface="Bookman Old Style" pitchFamily="18" charset="0"/>
              </a:rPr>
              <a:t> </a:t>
            </a:r>
            <a:r>
              <a:rPr lang="en-IN" b="1" u="sng" dirty="0" err="1" smtClean="0">
                <a:latin typeface="Bookman Old Style" pitchFamily="18" charset="0"/>
              </a:rPr>
              <a:t>anamolies</a:t>
            </a:r>
            <a:r>
              <a:rPr lang="en-IN" b="1" u="sng" dirty="0" smtClean="0">
                <a:latin typeface="Bookman Old Style" pitchFamily="18" charset="0"/>
              </a:rPr>
              <a:t>:</a:t>
            </a:r>
          </a:p>
          <a:p>
            <a:r>
              <a:rPr lang="en-IN" dirty="0" smtClean="0">
                <a:latin typeface="Bookman Old Style" pitchFamily="18" charset="0"/>
              </a:rPr>
              <a:t>Clinical </a:t>
            </a:r>
            <a:r>
              <a:rPr lang="en-IN" dirty="0" err="1" smtClean="0">
                <a:latin typeface="Bookman Old Style" pitchFamily="18" charset="0"/>
              </a:rPr>
              <a:t>evaluvation</a:t>
            </a:r>
            <a:endParaRPr lang="en-IN" dirty="0" smtClean="0">
              <a:latin typeface="Bookman Old Style" pitchFamily="18" charset="0"/>
            </a:endParaRPr>
          </a:p>
          <a:p>
            <a:pPr lvl="1"/>
            <a:r>
              <a:rPr lang="en-IN" dirty="0" smtClean="0">
                <a:latin typeface="Bookman Old Style" pitchFamily="18" charset="0"/>
              </a:rPr>
              <a:t>History,</a:t>
            </a:r>
          </a:p>
          <a:p>
            <a:pPr lvl="1"/>
            <a:r>
              <a:rPr lang="en-IN" dirty="0" smtClean="0">
                <a:latin typeface="Bookman Old Style" pitchFamily="18" charset="0"/>
              </a:rPr>
              <a:t>Examination of secondary sexual characteristics.</a:t>
            </a:r>
          </a:p>
          <a:p>
            <a:pPr lvl="1"/>
            <a:r>
              <a:rPr lang="en-IN" dirty="0" smtClean="0">
                <a:latin typeface="Bookman Old Style" pitchFamily="18" charset="0"/>
              </a:rPr>
              <a:t>External genitalia</a:t>
            </a:r>
          </a:p>
          <a:p>
            <a:pPr lvl="1"/>
            <a:r>
              <a:rPr lang="en-IN" dirty="0" smtClean="0">
                <a:latin typeface="Bookman Old Style" pitchFamily="18" charset="0"/>
              </a:rPr>
              <a:t>Per vaginal &amp; Per rectal examination.</a:t>
            </a:r>
          </a:p>
          <a:p>
            <a:pPr lvl="1">
              <a:buNone/>
            </a:pPr>
            <a:endParaRPr lang="en-IN" dirty="0" smtClean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en-IN" sz="4000" dirty="0" smtClean="0">
                <a:solidFill>
                  <a:srgbClr val="C00000"/>
                </a:solidFill>
                <a:latin typeface="Bookman Old Style" pitchFamily="18" charset="0"/>
              </a:rPr>
              <a:t>Investigations:</a:t>
            </a:r>
          </a:p>
          <a:p>
            <a:r>
              <a:rPr lang="en-IN" sz="4000" dirty="0" smtClean="0">
                <a:latin typeface="Bookman Old Style" pitchFamily="18" charset="0"/>
              </a:rPr>
              <a:t>Ultrasound –Pelvic and Renal.</a:t>
            </a:r>
          </a:p>
          <a:p>
            <a:r>
              <a:rPr lang="en-IN" sz="4000" dirty="0" smtClean="0">
                <a:latin typeface="Bookman Old Style" pitchFamily="18" charset="0"/>
              </a:rPr>
              <a:t>Magnetic Resonance Imaging.</a:t>
            </a:r>
          </a:p>
          <a:p>
            <a:r>
              <a:rPr lang="en-IN" sz="4000" dirty="0" err="1" smtClean="0">
                <a:latin typeface="Bookman Old Style" pitchFamily="18" charset="0"/>
              </a:rPr>
              <a:t>Laproscopy</a:t>
            </a:r>
            <a:r>
              <a:rPr lang="en-IN" sz="4000" dirty="0" smtClean="0">
                <a:latin typeface="Bookman Old Style" pitchFamily="18" charset="0"/>
              </a:rPr>
              <a:t>,</a:t>
            </a:r>
          </a:p>
          <a:p>
            <a:r>
              <a:rPr lang="en-IN" sz="4000" dirty="0" smtClean="0">
                <a:latin typeface="Bookman Old Style" pitchFamily="18" charset="0"/>
              </a:rPr>
              <a:t>Hysteroscopy,</a:t>
            </a:r>
          </a:p>
          <a:p>
            <a:r>
              <a:rPr lang="en-IN" sz="4000" dirty="0" err="1" smtClean="0">
                <a:latin typeface="Bookman Old Style" pitchFamily="18" charset="0"/>
              </a:rPr>
              <a:t>Hysterosalpingogram</a:t>
            </a:r>
            <a:endParaRPr lang="en-IN" sz="4000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/>
          <a:lstStyle/>
          <a:p>
            <a:r>
              <a:rPr lang="en-IN" dirty="0" smtClean="0"/>
              <a:t>Management 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949280"/>
          </a:xfrm>
        </p:spPr>
        <p:txBody>
          <a:bodyPr>
            <a:normAutofit/>
          </a:bodyPr>
          <a:lstStyle/>
          <a:p>
            <a:r>
              <a:rPr lang="en-IN" dirty="0" err="1" smtClean="0">
                <a:latin typeface="Bookman Old Style" pitchFamily="18" charset="0"/>
              </a:rPr>
              <a:t>Mangement</a:t>
            </a:r>
            <a:r>
              <a:rPr lang="en-IN" dirty="0" smtClean="0">
                <a:latin typeface="Bookman Old Style" pitchFamily="18" charset="0"/>
              </a:rPr>
              <a:t> depends on type of anomaly.</a:t>
            </a:r>
          </a:p>
          <a:p>
            <a:pPr>
              <a:buNone/>
            </a:pPr>
            <a:endParaRPr lang="en-IN" dirty="0" smtClean="0">
              <a:latin typeface="Bookman Old Style" pitchFamily="18" charset="0"/>
            </a:endParaRPr>
          </a:p>
          <a:p>
            <a:r>
              <a:rPr lang="en-IN" dirty="0" smtClean="0">
                <a:latin typeface="Bookman Old Style" pitchFamily="18" charset="0"/>
              </a:rPr>
              <a:t>Rudimentary horn with signs of obstruction should be excised</a:t>
            </a:r>
          </a:p>
          <a:p>
            <a:pPr>
              <a:buNone/>
            </a:pPr>
            <a:endParaRPr lang="en-IN" dirty="0" smtClean="0">
              <a:latin typeface="Bookman Old Style" pitchFamily="18" charset="0"/>
            </a:endParaRPr>
          </a:p>
          <a:p>
            <a:r>
              <a:rPr lang="en-IN" dirty="0" smtClean="0">
                <a:latin typeface="Bookman Old Style" pitchFamily="18" charset="0"/>
              </a:rPr>
              <a:t>Uterine septum can be excised </a:t>
            </a:r>
            <a:r>
              <a:rPr lang="en-IN" dirty="0" err="1" smtClean="0">
                <a:latin typeface="Bookman Old Style" pitchFamily="18" charset="0"/>
              </a:rPr>
              <a:t>hysteroscopically</a:t>
            </a:r>
            <a:r>
              <a:rPr lang="en-IN" dirty="0" smtClean="0">
                <a:latin typeface="Bookman Old Style" pitchFamily="18" charset="0"/>
              </a:rPr>
              <a:t>.</a:t>
            </a:r>
          </a:p>
          <a:p>
            <a:pPr>
              <a:buNone/>
            </a:pPr>
            <a:endParaRPr lang="en-IN" dirty="0" smtClean="0">
              <a:latin typeface="Bookman Old Style" pitchFamily="18" charset="0"/>
            </a:endParaRPr>
          </a:p>
          <a:p>
            <a:r>
              <a:rPr lang="en-IN" dirty="0" err="1" smtClean="0">
                <a:latin typeface="Bookman Old Style" pitchFamily="18" charset="0"/>
              </a:rPr>
              <a:t>Strassman</a:t>
            </a:r>
            <a:r>
              <a:rPr lang="en-IN" dirty="0" smtClean="0">
                <a:latin typeface="Bookman Old Style" pitchFamily="18" charset="0"/>
              </a:rPr>
              <a:t> </a:t>
            </a:r>
            <a:r>
              <a:rPr lang="en-IN" dirty="0" err="1" smtClean="0">
                <a:latin typeface="Bookman Old Style" pitchFamily="18" charset="0"/>
              </a:rPr>
              <a:t>meteroplasty</a:t>
            </a:r>
            <a:r>
              <a:rPr lang="en-IN" dirty="0" smtClean="0">
                <a:latin typeface="Bookman Old Style" pitchFamily="18" charset="0"/>
              </a:rPr>
              <a:t> consists of wedge resection of the septum and reconstruction </a:t>
            </a:r>
            <a:r>
              <a:rPr lang="en-IN" dirty="0" err="1" smtClean="0">
                <a:latin typeface="Bookman Old Style" pitchFamily="18" charset="0"/>
              </a:rPr>
              <a:t>ot</a:t>
            </a:r>
            <a:r>
              <a:rPr lang="en-IN" dirty="0" smtClean="0">
                <a:latin typeface="Bookman Old Style" pitchFamily="18" charset="0"/>
              </a:rPr>
              <a:t> uterus(</a:t>
            </a:r>
            <a:r>
              <a:rPr lang="en-IN" dirty="0" err="1" smtClean="0">
                <a:latin typeface="Bookman Old Style" pitchFamily="18" charset="0"/>
              </a:rPr>
              <a:t>Bicornuate</a:t>
            </a:r>
            <a:r>
              <a:rPr lang="en-IN" dirty="0" smtClean="0">
                <a:latin typeface="Bookman Old Style" pitchFamily="18" charset="0"/>
              </a:rPr>
              <a:t> uterus)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SURGICAL MANGEMENT of UTERINE ANOMALIES.</a:t>
            </a:r>
            <a:endParaRPr lang="en-IN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179512" y="1484784"/>
          <a:ext cx="8964488" cy="53732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82244"/>
                <a:gridCol w="4482244"/>
              </a:tblGrid>
              <a:tr h="514120"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Arial Rounded MT Bold" pitchFamily="34" charset="0"/>
                        </a:rPr>
                        <a:t>CLASS</a:t>
                      </a:r>
                      <a:endParaRPr lang="en-IN" dirty="0">
                        <a:latin typeface="Arial Rounded MT Bold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MANAGEMENT</a:t>
                      </a:r>
                      <a:endParaRPr lang="en-IN" dirty="0"/>
                    </a:p>
                  </a:txBody>
                  <a:tcPr/>
                </a:tc>
              </a:tr>
              <a:tr h="899710">
                <a:tc>
                  <a:txBody>
                    <a:bodyPr/>
                    <a:lstStyle/>
                    <a:p>
                      <a:r>
                        <a:rPr lang="en-IN" dirty="0" smtClean="0"/>
                        <a:t>CLASS-1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RECONSTRUCTION</a:t>
                      </a:r>
                      <a:r>
                        <a:rPr lang="en-IN" baseline="0" dirty="0" smtClean="0"/>
                        <a:t> OF VAGINA</a:t>
                      </a:r>
                    </a:p>
                    <a:p>
                      <a:r>
                        <a:rPr lang="en-IN" baseline="0" dirty="0" smtClean="0"/>
                        <a:t>EXCISION OF SEPTUM</a:t>
                      </a:r>
                      <a:endParaRPr lang="en-IN" dirty="0"/>
                    </a:p>
                  </a:txBody>
                  <a:tcPr/>
                </a:tc>
              </a:tr>
              <a:tr h="514120">
                <a:tc>
                  <a:txBody>
                    <a:bodyPr/>
                    <a:lstStyle/>
                    <a:p>
                      <a:r>
                        <a:rPr lang="en-IN" dirty="0" smtClean="0"/>
                        <a:t>CLASS-2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EXCISION OF RUDIMENTARY HORN</a:t>
                      </a:r>
                      <a:endParaRPr lang="en-IN" dirty="0"/>
                    </a:p>
                  </a:txBody>
                  <a:tcPr/>
                </a:tc>
              </a:tr>
              <a:tr h="899710">
                <a:tc>
                  <a:txBody>
                    <a:bodyPr/>
                    <a:lstStyle/>
                    <a:p>
                      <a:r>
                        <a:rPr lang="en-IN" dirty="0" smtClean="0"/>
                        <a:t>CLASS-3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EXCISION OF VAGINAL SEPTUM</a:t>
                      </a:r>
                    </a:p>
                    <a:p>
                      <a:r>
                        <a:rPr lang="en-IN" dirty="0" smtClean="0"/>
                        <a:t>OCASSIONALLY METROPLASTY</a:t>
                      </a:r>
                      <a:endParaRPr lang="en-IN" dirty="0"/>
                    </a:p>
                  </a:txBody>
                  <a:tcPr/>
                </a:tc>
              </a:tr>
              <a:tr h="514120">
                <a:tc>
                  <a:txBody>
                    <a:bodyPr/>
                    <a:lstStyle/>
                    <a:p>
                      <a:r>
                        <a:rPr lang="en-IN" dirty="0" smtClean="0"/>
                        <a:t>CLASS-4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STRASSMAN METROPLASTY</a:t>
                      </a:r>
                      <a:endParaRPr lang="en-IN" dirty="0"/>
                    </a:p>
                  </a:txBody>
                  <a:tcPr/>
                </a:tc>
              </a:tr>
              <a:tr h="617608">
                <a:tc>
                  <a:txBody>
                    <a:bodyPr/>
                    <a:lstStyle/>
                    <a:p>
                      <a:r>
                        <a:rPr lang="en-IN" dirty="0" smtClean="0"/>
                        <a:t>CLASS-5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HYSTEROSCOPIC SEPTAL</a:t>
                      </a:r>
                      <a:r>
                        <a:rPr lang="en-IN" baseline="0" dirty="0" smtClean="0"/>
                        <a:t> RESECTION</a:t>
                      </a:r>
                      <a:endParaRPr lang="en-IN" dirty="0"/>
                    </a:p>
                  </a:txBody>
                  <a:tcPr/>
                </a:tc>
              </a:tr>
              <a:tr h="514120">
                <a:tc>
                  <a:txBody>
                    <a:bodyPr/>
                    <a:lstStyle/>
                    <a:p>
                      <a:r>
                        <a:rPr lang="en-IN" dirty="0" smtClean="0"/>
                        <a:t>CLASS-6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NO SURGERY REQUUIRED</a:t>
                      </a:r>
                      <a:endParaRPr lang="en-IN" dirty="0"/>
                    </a:p>
                  </a:txBody>
                  <a:tcPr/>
                </a:tc>
              </a:tr>
              <a:tr h="899710">
                <a:tc>
                  <a:txBody>
                    <a:bodyPr/>
                    <a:lstStyle/>
                    <a:p>
                      <a:r>
                        <a:rPr lang="en-IN" dirty="0" smtClean="0"/>
                        <a:t>CLASS-7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 smtClean="0"/>
                        <a:t>DEPENDS</a:t>
                      </a:r>
                      <a:r>
                        <a:rPr lang="en-IN" baseline="0" dirty="0" smtClean="0"/>
                        <a:t> ON ANAMOLY</a:t>
                      </a:r>
                    </a:p>
                    <a:p>
                      <a:r>
                        <a:rPr lang="en-IN" baseline="0" dirty="0" smtClean="0"/>
                        <a:t>MAY NOT REQUIRE SURGERY</a:t>
                      </a:r>
                      <a:endParaRPr lang="en-IN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ABNORMLITIES OF OVARIES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 smtClean="0"/>
              <a:t>There may be streak gonad or </a:t>
            </a:r>
            <a:r>
              <a:rPr lang="en-IN" dirty="0" err="1" smtClean="0"/>
              <a:t>gonadal</a:t>
            </a:r>
            <a:r>
              <a:rPr lang="en-IN" dirty="0" smtClean="0"/>
              <a:t> </a:t>
            </a:r>
            <a:r>
              <a:rPr lang="en-IN" dirty="0" err="1" smtClean="0"/>
              <a:t>dysgenesis</a:t>
            </a:r>
            <a:endParaRPr lang="en-IN" dirty="0" smtClean="0"/>
          </a:p>
          <a:p>
            <a:r>
              <a:rPr lang="en-IN" dirty="0" smtClean="0"/>
              <a:t>Which associated with errors of sex chromosomal patterns</a:t>
            </a:r>
          </a:p>
          <a:p>
            <a:r>
              <a:rPr lang="en-IN" dirty="0" smtClean="0"/>
              <a:t>No treatment is of any help</a:t>
            </a:r>
          </a:p>
          <a:p>
            <a:r>
              <a:rPr lang="en-IN" dirty="0" err="1" smtClean="0"/>
              <a:t>Accesory</a:t>
            </a:r>
            <a:r>
              <a:rPr lang="en-IN" dirty="0" smtClean="0"/>
              <a:t> ovary (division of original ovary </a:t>
            </a:r>
            <a:r>
              <a:rPr lang="en-IN" dirty="0" err="1" smtClean="0"/>
              <a:t>inti</a:t>
            </a:r>
            <a:r>
              <a:rPr lang="en-IN" dirty="0" smtClean="0"/>
              <a:t> two)may rarely be present</a:t>
            </a:r>
          </a:p>
          <a:p>
            <a:r>
              <a:rPr lang="en-IN" dirty="0" smtClean="0"/>
              <a:t>Supernumerary ovary may be found in </a:t>
            </a:r>
            <a:r>
              <a:rPr lang="en-IN" dirty="0" err="1" smtClean="0"/>
              <a:t>broadligament</a:t>
            </a:r>
            <a:r>
              <a:rPr lang="en-IN" dirty="0" smtClean="0"/>
              <a:t> or </a:t>
            </a:r>
            <a:r>
              <a:rPr lang="en-IN" dirty="0" err="1" smtClean="0"/>
              <a:t>elesewhere</a:t>
            </a:r>
            <a:endParaRPr lang="en-IN" dirty="0" smtClean="0"/>
          </a:p>
          <a:p>
            <a:r>
              <a:rPr lang="en-IN" dirty="0" smtClean="0"/>
              <a:t>This can explain a rare event where menstruation occurs even after removal of two ovaries</a:t>
            </a:r>
          </a:p>
          <a:p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WOLFFIAN REMNANT ABNORMALITIES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 smtClean="0"/>
              <a:t>The outer end of the </a:t>
            </a:r>
            <a:r>
              <a:rPr lang="en-IN" dirty="0" err="1" smtClean="0"/>
              <a:t>wolffian</a:t>
            </a:r>
            <a:r>
              <a:rPr lang="en-IN" dirty="0" smtClean="0"/>
              <a:t> duct may be cystic , size of pea , often </a:t>
            </a:r>
            <a:r>
              <a:rPr lang="en-IN" dirty="0" err="1" smtClean="0"/>
              <a:t>pedunculated</a:t>
            </a:r>
            <a:r>
              <a:rPr lang="en-IN" dirty="0" smtClean="0"/>
              <a:t>(</a:t>
            </a:r>
            <a:r>
              <a:rPr lang="en-IN" dirty="0" err="1" smtClean="0"/>
              <a:t>hydatid</a:t>
            </a:r>
            <a:r>
              <a:rPr lang="en-IN" dirty="0" smtClean="0"/>
              <a:t> of </a:t>
            </a:r>
            <a:r>
              <a:rPr lang="en-IN" dirty="0" err="1" smtClean="0"/>
              <a:t>morgagni</a:t>
            </a:r>
            <a:r>
              <a:rPr lang="en-IN" dirty="0" smtClean="0"/>
              <a:t>) and attached near the outer end of the tube</a:t>
            </a:r>
          </a:p>
          <a:p>
            <a:r>
              <a:rPr lang="en-IN" dirty="0" smtClean="0"/>
              <a:t>The tubules of the </a:t>
            </a:r>
            <a:r>
              <a:rPr lang="en-IN" dirty="0" err="1" smtClean="0"/>
              <a:t>gartners</a:t>
            </a:r>
            <a:r>
              <a:rPr lang="en-IN" dirty="0" smtClean="0"/>
              <a:t> duct may be cystic the outer ones are </a:t>
            </a:r>
            <a:r>
              <a:rPr lang="en-IN" dirty="0" err="1" smtClean="0"/>
              <a:t>koblets</a:t>
            </a:r>
            <a:r>
              <a:rPr lang="en-IN" dirty="0" smtClean="0"/>
              <a:t> tubules , the middle set , </a:t>
            </a:r>
            <a:r>
              <a:rPr lang="en-IN" dirty="0" err="1" smtClean="0"/>
              <a:t>epoophoron</a:t>
            </a:r>
            <a:r>
              <a:rPr lang="en-IN" dirty="0" smtClean="0"/>
              <a:t> and the proximal set </a:t>
            </a:r>
            <a:r>
              <a:rPr lang="en-IN" dirty="0" err="1" smtClean="0"/>
              <a:t>paroophoron</a:t>
            </a:r>
            <a:endParaRPr lang="en-IN" dirty="0" smtClean="0"/>
          </a:p>
          <a:p>
            <a:r>
              <a:rPr lang="en-IN" dirty="0" smtClean="0"/>
              <a:t>Small cyst may arise from any tubules</a:t>
            </a:r>
          </a:p>
          <a:p>
            <a:r>
              <a:rPr lang="en-IN" dirty="0" smtClean="0"/>
              <a:t>A cystic swelling from the </a:t>
            </a:r>
            <a:r>
              <a:rPr lang="en-IN" dirty="0" err="1" smtClean="0"/>
              <a:t>garterns</a:t>
            </a:r>
            <a:r>
              <a:rPr lang="en-IN" dirty="0" smtClean="0"/>
              <a:t> cyst may appear on the </a:t>
            </a:r>
            <a:r>
              <a:rPr lang="en-IN" dirty="0" err="1" smtClean="0"/>
              <a:t>anterolateral</a:t>
            </a:r>
            <a:r>
              <a:rPr lang="en-IN" dirty="0" smtClean="0"/>
              <a:t> wall of the vagina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PARAOVARIAN CYST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It arises from the vestigial remnants of </a:t>
            </a:r>
            <a:r>
              <a:rPr lang="en-IN" dirty="0" err="1" smtClean="0"/>
              <a:t>wolffian</a:t>
            </a:r>
            <a:r>
              <a:rPr lang="en-IN" dirty="0" smtClean="0"/>
              <a:t> tissue situated in the </a:t>
            </a:r>
            <a:r>
              <a:rPr lang="en-IN" dirty="0" err="1" smtClean="0"/>
              <a:t>mesosalphinx</a:t>
            </a:r>
            <a:r>
              <a:rPr lang="en-IN" dirty="0" smtClean="0"/>
              <a:t> between the tube and ovary</a:t>
            </a:r>
          </a:p>
          <a:p>
            <a:r>
              <a:rPr lang="en-IN" dirty="0" smtClean="0"/>
              <a:t>This can attain the big size</a:t>
            </a:r>
          </a:p>
          <a:p>
            <a:r>
              <a:rPr lang="en-IN" dirty="0" smtClean="0"/>
              <a:t>The cyst is </a:t>
            </a:r>
            <a:r>
              <a:rPr lang="en-IN" dirty="0" err="1" smtClean="0"/>
              <a:t>unilocular</a:t>
            </a:r>
            <a:endParaRPr lang="en-IN" dirty="0" smtClean="0"/>
          </a:p>
          <a:p>
            <a:r>
              <a:rPr lang="en-IN" dirty="0" smtClean="0"/>
              <a:t>Wall is thin and contains clear translucent fluid</a:t>
            </a:r>
          </a:p>
          <a:p>
            <a:r>
              <a:rPr lang="en-IN" dirty="0" smtClean="0"/>
              <a:t>The ovarian </a:t>
            </a:r>
            <a:r>
              <a:rPr lang="en-IN" dirty="0" err="1" smtClean="0"/>
              <a:t>fimbria</a:t>
            </a:r>
            <a:r>
              <a:rPr lang="en-IN" dirty="0" smtClean="0"/>
              <a:t> with the ovary is </a:t>
            </a:r>
            <a:r>
              <a:rPr lang="en-IN" dirty="0" err="1" smtClean="0"/>
              <a:t>streached</a:t>
            </a:r>
            <a:r>
              <a:rPr lang="en-IN" dirty="0" smtClean="0"/>
              <a:t> over the cyst</a:t>
            </a:r>
          </a:p>
          <a:p>
            <a:r>
              <a:rPr lang="en-IN" dirty="0" smtClean="0"/>
              <a:t>The wall consists of connective tissue lined by single layer of low columnar epithelium.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/>
              <a:t>ABNORMALITIES OF FALLOPIAN TUBES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The tubes may be abnormally elongated ; may have accessory </a:t>
            </a:r>
            <a:r>
              <a:rPr lang="en-IN" dirty="0" err="1" smtClean="0"/>
              <a:t>ostia</a:t>
            </a:r>
            <a:r>
              <a:rPr lang="en-IN" dirty="0" smtClean="0"/>
              <a:t> or </a:t>
            </a:r>
            <a:r>
              <a:rPr lang="en-IN" dirty="0" err="1" smtClean="0"/>
              <a:t>diverticula</a:t>
            </a:r>
            <a:r>
              <a:rPr lang="en-IN" dirty="0" smtClean="0"/>
              <a:t>. Rarely, the tube may be absent on one side</a:t>
            </a:r>
          </a:p>
          <a:p>
            <a:r>
              <a:rPr lang="en-IN" dirty="0" smtClean="0"/>
              <a:t>These conditions may lower the fertility or favour ectopic pregnancy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Other abnormalities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smtClean="0"/>
              <a:t>LABIA MINORA</a:t>
            </a:r>
          </a:p>
          <a:p>
            <a:r>
              <a:rPr lang="en-IN" dirty="0" smtClean="0"/>
              <a:t>Labial fusion : true due to developmental defect or inflammatory </a:t>
            </a:r>
          </a:p>
          <a:p>
            <a:r>
              <a:rPr lang="en-IN" dirty="0" smtClean="0"/>
              <a:t>LABIA MAJORA</a:t>
            </a:r>
          </a:p>
          <a:p>
            <a:r>
              <a:rPr lang="en-IN" dirty="0" err="1" smtClean="0"/>
              <a:t>Hyperplastic</a:t>
            </a:r>
            <a:r>
              <a:rPr lang="en-IN" dirty="0" smtClean="0"/>
              <a:t> or </a:t>
            </a:r>
            <a:r>
              <a:rPr lang="en-IN" dirty="0" err="1" smtClean="0"/>
              <a:t>hypoplastic</a:t>
            </a:r>
            <a:r>
              <a:rPr lang="en-IN" dirty="0" smtClean="0"/>
              <a:t> labia</a:t>
            </a:r>
          </a:p>
          <a:p>
            <a:r>
              <a:rPr lang="en-IN" dirty="0" smtClean="0"/>
              <a:t>Abnormal fusion in </a:t>
            </a:r>
            <a:r>
              <a:rPr lang="en-IN" dirty="0" err="1" smtClean="0"/>
              <a:t>adrenogenital</a:t>
            </a:r>
            <a:r>
              <a:rPr lang="en-IN" dirty="0" smtClean="0"/>
              <a:t> syndrome  </a:t>
            </a:r>
            <a:endParaRPr lang="en-IN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595</TotalTime>
  <Words>3086</Words>
  <Application>Microsoft Office PowerPoint</Application>
  <PresentationFormat>On-screen Show (4:3)</PresentationFormat>
  <Paragraphs>456</Paragraphs>
  <Slides>93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4" baseType="lpstr">
      <vt:lpstr>Opulent</vt:lpstr>
      <vt:lpstr>MALFORMATIONS OF GENITAL TRACT</vt:lpstr>
      <vt:lpstr>Slide 2</vt:lpstr>
      <vt:lpstr>EMBRYOGENESIS.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Paramesonephric ducts.</vt:lpstr>
      <vt:lpstr>Slide 16</vt:lpstr>
      <vt:lpstr>Development of Uterus</vt:lpstr>
      <vt:lpstr>Slide 18</vt:lpstr>
      <vt:lpstr>Slide 19</vt:lpstr>
      <vt:lpstr>Slide 20</vt:lpstr>
      <vt:lpstr>Slide 21</vt:lpstr>
      <vt:lpstr>Slide 22</vt:lpstr>
      <vt:lpstr>Development of vagina. </vt:lpstr>
      <vt:lpstr>Slide 24</vt:lpstr>
      <vt:lpstr>VAGINAL ABNORMALITIES</vt:lpstr>
      <vt:lpstr>Slide 26</vt:lpstr>
      <vt:lpstr>PERINEOPLASTY</vt:lpstr>
      <vt:lpstr>HYMEN ABNORMALITIES</vt:lpstr>
      <vt:lpstr>Slide 29</vt:lpstr>
      <vt:lpstr>Slide 30</vt:lpstr>
      <vt:lpstr>CLINICAL FEATURES OF IMPERFORATE HYMEN</vt:lpstr>
      <vt:lpstr>Slide 32</vt:lpstr>
      <vt:lpstr>Slide 33</vt:lpstr>
      <vt:lpstr>Slide 34</vt:lpstr>
      <vt:lpstr>Slide 35</vt:lpstr>
      <vt:lpstr> VAGINAL MALDEVELOPMENTS</vt:lpstr>
      <vt:lpstr>Complete agenesis </vt:lpstr>
      <vt:lpstr>Partial agenesis </vt:lpstr>
      <vt:lpstr>Anomalies of vertical fusion</vt:lpstr>
      <vt:lpstr>Anomalies of vertical fusion</vt:lpstr>
      <vt:lpstr>ANOMALIES OF LATERAL FUSION</vt:lpstr>
      <vt:lpstr>EVALUATION OF VAGINAL ANOMALIES</vt:lpstr>
      <vt:lpstr>SURGICAL MANAGEMENT OF VAGINAL ABNORMALITIES</vt:lpstr>
      <vt:lpstr>Slide 44</vt:lpstr>
      <vt:lpstr>Slide 45</vt:lpstr>
      <vt:lpstr>Slide 46</vt:lpstr>
      <vt:lpstr>Absence/incomplete development of Both Mullerian ducts(Class-1)</vt:lpstr>
      <vt:lpstr>Slide 48</vt:lpstr>
      <vt:lpstr>Clinical aspects:</vt:lpstr>
      <vt:lpstr>Slide 50</vt:lpstr>
      <vt:lpstr>Slide 51</vt:lpstr>
      <vt:lpstr>ABSENCE/INCOMPLETE DEVELOPMENT OF ONE MULLERIAN DUCT(CLASS 2)</vt:lpstr>
      <vt:lpstr>Unicornuate Uterus.</vt:lpstr>
      <vt:lpstr>Slide 54</vt:lpstr>
      <vt:lpstr>Signs.</vt:lpstr>
      <vt:lpstr>Treatment.</vt:lpstr>
      <vt:lpstr>Slide 57</vt:lpstr>
      <vt:lpstr>Slide 58</vt:lpstr>
      <vt:lpstr>Imperfect fusion of the mullerian ducts</vt:lpstr>
      <vt:lpstr>Uterus Didelphys.(Class-3)</vt:lpstr>
      <vt:lpstr>Uterus Didelphys</vt:lpstr>
      <vt:lpstr>HSG in Uterus didelphys</vt:lpstr>
      <vt:lpstr>MRI in Uterus Didelphys.</vt:lpstr>
      <vt:lpstr>Slide 64</vt:lpstr>
      <vt:lpstr>BICORNUATE UTERUS (Class -4)</vt:lpstr>
      <vt:lpstr>Laparoscopic appearence of Bicornuate Uterus.</vt:lpstr>
      <vt:lpstr>HSG in Bicornuate Uterus.</vt:lpstr>
      <vt:lpstr>MRI in Bicornuate Uterus.</vt:lpstr>
      <vt:lpstr>Septate and subseptate uterus(Class-5)</vt:lpstr>
      <vt:lpstr>Slide 70</vt:lpstr>
      <vt:lpstr>Slide 71</vt:lpstr>
      <vt:lpstr>Septae uterus.</vt:lpstr>
      <vt:lpstr>Slide 73</vt:lpstr>
      <vt:lpstr>Arcuate uterus(Class -6)</vt:lpstr>
      <vt:lpstr>Slide 75</vt:lpstr>
      <vt:lpstr>Deformities in combination.</vt:lpstr>
      <vt:lpstr>DES-related Anomalies(Class-6)</vt:lpstr>
      <vt:lpstr>                 T-Shaped Uterus.</vt:lpstr>
      <vt:lpstr>Causes:</vt:lpstr>
      <vt:lpstr>Symptoms:</vt:lpstr>
      <vt:lpstr>Coital</vt:lpstr>
      <vt:lpstr>Obstetrical causes</vt:lpstr>
      <vt:lpstr>Slide 83</vt:lpstr>
      <vt:lpstr>Slide 84</vt:lpstr>
      <vt:lpstr>Slide 85</vt:lpstr>
      <vt:lpstr>Slide 86</vt:lpstr>
      <vt:lpstr>Management </vt:lpstr>
      <vt:lpstr>SURGICAL MANGEMENT of UTERINE ANOMALIES.</vt:lpstr>
      <vt:lpstr>ABNORMLITIES OF OVARIES</vt:lpstr>
      <vt:lpstr>WOLFFIAN REMNANT ABNORMALITIES</vt:lpstr>
      <vt:lpstr>PARAOVARIAN CYST</vt:lpstr>
      <vt:lpstr>ABNORMALITIES OF FALLOPIAN TUBES</vt:lpstr>
      <vt:lpstr>Other abnormalities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MALFORMATIONS OF GENITAL TRACT</dc:title>
  <dc:creator>NITHYAPRIYA</dc:creator>
  <cp:lastModifiedBy>Admin</cp:lastModifiedBy>
  <cp:revision>22</cp:revision>
  <dcterms:created xsi:type="dcterms:W3CDTF">2016-06-18T09:49:34Z</dcterms:created>
  <dcterms:modified xsi:type="dcterms:W3CDTF">2019-10-03T11:59:40Z</dcterms:modified>
</cp:coreProperties>
</file>