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8" r:id="rId8"/>
    <p:sldId id="289" r:id="rId9"/>
    <p:sldId id="262" r:id="rId10"/>
    <p:sldId id="274" r:id="rId11"/>
    <p:sldId id="275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2" r:id="rId21"/>
    <p:sldId id="273" r:id="rId22"/>
    <p:sldId id="276" r:id="rId23"/>
    <p:sldId id="277" r:id="rId24"/>
    <p:sldId id="278" r:id="rId25"/>
    <p:sldId id="279" r:id="rId26"/>
    <p:sldId id="281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9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GESTATIONAL TROPHOBLASTIC DISEASES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0"/>
            <a:ext cx="4495800" cy="33528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PARTIAL MOLE </a:t>
            </a:r>
            <a:r>
              <a:rPr lang="en-US" sz="2800" b="1" dirty="0" smtClean="0">
                <a:latin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</a:rPr>
              <a:t>- </a:t>
            </a:r>
            <a:r>
              <a:rPr lang="en-US" sz="3200" dirty="0" smtClean="0">
                <a:latin typeface="Times New Roman" pitchFamily="18" charset="0"/>
              </a:rPr>
              <a:t>Shows a less clear -cut picture ,with the formation of vesicles usually focal.</a:t>
            </a:r>
            <a:br>
              <a:rPr lang="en-US" sz="3200" dirty="0" smtClean="0">
                <a:latin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</a:rPr>
              <a:t>- Fetus and membranes may present.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3733800" cy="3581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</a:rPr>
              <a:t>COMPLETE MOLE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</a:rPr>
              <a:t>- Numerous edematous vesicles, which looks like a bunch of small clear grapes.</a:t>
            </a:r>
          </a:p>
          <a:p>
            <a:pPr>
              <a:buNone/>
            </a:pPr>
            <a:r>
              <a:rPr lang="en-US" sz="3000" dirty="0" smtClean="0">
                <a:latin typeface="Times New Roman" pitchFamily="18" charset="0"/>
              </a:rPr>
              <a:t>- Usually no fetus, or membranes.</a:t>
            </a:r>
            <a:r>
              <a:rPr lang="en-US" sz="1300" dirty="0" smtClean="0"/>
              <a:t> </a:t>
            </a:r>
          </a:p>
          <a:p>
            <a:pPr>
              <a:buNone/>
            </a:pPr>
            <a:endParaRPr lang="en-US" sz="1400" dirty="0" smtClean="0"/>
          </a:p>
          <a:p>
            <a:endParaRPr lang="en-IN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57600" y="2133600"/>
            <a:ext cx="2819400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11" descr="图片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3581400"/>
            <a:ext cx="3748088" cy="2879725"/>
          </a:xfrm>
          <a:prstGeom prst="rect">
            <a:avLst/>
          </a:prstGeom>
          <a:noFill/>
          <a:ln/>
        </p:spPr>
      </p:pic>
      <p:pic>
        <p:nvPicPr>
          <p:cNvPr id="8" name="Picture 13" descr="图片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181600" y="3581400"/>
            <a:ext cx="3581400" cy="279082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0"/>
            <a:ext cx="4800600" cy="3886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latin typeface="Times New Roman" pitchFamily="18" charset="0"/>
              </a:rPr>
              <a:t>PARTIAL MOLE</a:t>
            </a:r>
            <a:br>
              <a:rPr lang="en-US" sz="3200" b="1" dirty="0" smtClean="0">
                <a:latin typeface="Times New Roman" pitchFamily="18" charset="0"/>
              </a:rPr>
            </a:br>
            <a:r>
              <a:rPr lang="en-US" sz="3200" b="1" dirty="0" smtClean="0">
                <a:latin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</a:rPr>
              <a:t>Some </a:t>
            </a:r>
            <a:r>
              <a:rPr lang="en-US" sz="2800" dirty="0" err="1" smtClean="0">
                <a:latin typeface="Times New Roman" pitchFamily="18" charset="0"/>
              </a:rPr>
              <a:t>villi</a:t>
            </a:r>
            <a:r>
              <a:rPr lang="en-US" sz="2800" dirty="0" smtClean="0">
                <a:latin typeface="Times New Roman" pitchFamily="18" charset="0"/>
              </a:rPr>
              <a:t> show </a:t>
            </a:r>
            <a:r>
              <a:rPr lang="en-US" sz="2800" dirty="0" err="1" smtClean="0">
                <a:latin typeface="Times New Roman" pitchFamily="18" charset="0"/>
              </a:rPr>
              <a:t>odematous</a:t>
            </a:r>
            <a:r>
              <a:rPr lang="en-US" sz="2800" dirty="0" smtClean="0">
                <a:latin typeface="Times New Roman" pitchFamily="18" charset="0"/>
              </a:rPr>
              <a:t> change, while others are normal or fibrotic.</a:t>
            </a:r>
            <a:r>
              <a:rPr lang="en-US" dirty="0" smtClean="0">
                <a:latin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- </a:t>
            </a:r>
            <a:r>
              <a:rPr lang="en-US" sz="2800" dirty="0" smtClean="0">
                <a:latin typeface="Times New Roman" pitchFamily="18" charset="0"/>
              </a:rPr>
              <a:t>Vesicles have degree of </a:t>
            </a:r>
            <a:r>
              <a:rPr lang="en-US" sz="2800" dirty="0" err="1" smtClean="0">
                <a:latin typeface="Times New Roman" pitchFamily="18" charset="0"/>
              </a:rPr>
              <a:t>vascularity</a:t>
            </a:r>
            <a:r>
              <a:rPr lang="en-US" dirty="0" smtClean="0">
                <a:latin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</a:rPr>
            </a:br>
            <a:r>
              <a:rPr lang="en-US" dirty="0" smtClean="0">
                <a:latin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</a:rPr>
              <a:t>trophoblastic</a:t>
            </a:r>
            <a:r>
              <a:rPr lang="en-US" sz="3200" dirty="0" smtClean="0">
                <a:latin typeface="Times New Roman" pitchFamily="18" charset="0"/>
              </a:rPr>
              <a:t> proliferation is usually slight and focal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3733800" cy="3733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</a:rPr>
              <a:t>COMPLETE MOLE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- Large </a:t>
            </a:r>
            <a:r>
              <a:rPr lang="en-US" dirty="0" err="1" smtClean="0">
                <a:latin typeface="Times New Roman" pitchFamily="18" charset="0"/>
              </a:rPr>
              <a:t>oedematous</a:t>
            </a:r>
            <a:r>
              <a:rPr lang="en-US" dirty="0" smtClean="0">
                <a:latin typeface="Times New Roman" pitchFamily="18" charset="0"/>
              </a:rPr>
              <a:t> enlarged </a:t>
            </a:r>
            <a:r>
              <a:rPr lang="en-US" dirty="0" err="1" smtClean="0">
                <a:latin typeface="Times New Roman" pitchFamily="18" charset="0"/>
              </a:rPr>
              <a:t>villi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</a:rPr>
              <a:t>Avascular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- Variable degree of </a:t>
            </a:r>
            <a:r>
              <a:rPr lang="en-US" dirty="0" err="1" smtClean="0">
                <a:latin typeface="Times New Roman" pitchFamily="18" charset="0"/>
              </a:rPr>
              <a:t>trophoblastic</a:t>
            </a:r>
            <a:r>
              <a:rPr lang="en-US" dirty="0" smtClean="0">
                <a:latin typeface="Times New Roman" pitchFamily="18" charset="0"/>
              </a:rPr>
              <a:t> hyperplasia.</a:t>
            </a:r>
          </a:p>
          <a:p>
            <a:endParaRPr lang="en-IN" dirty="0"/>
          </a:p>
        </p:txBody>
      </p:sp>
      <p:pic>
        <p:nvPicPr>
          <p:cNvPr id="4" name="Picture 6" descr="Molepath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28600" y="3886200"/>
            <a:ext cx="4037012" cy="2819400"/>
          </a:xfrm>
          <a:prstGeom prst="rect">
            <a:avLst/>
          </a:prstGeom>
          <a:noFill/>
        </p:spPr>
      </p:pic>
      <p:pic>
        <p:nvPicPr>
          <p:cNvPr id="5" name="Picture 6" descr="Molepath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648200" y="3962400"/>
            <a:ext cx="4267200" cy="2713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IN" sz="3900" b="1" i="1" dirty="0" smtClean="0"/>
              <a:t>C0MPLETE MOLE: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H/O AMENORRHOEA</a:t>
            </a:r>
          </a:p>
          <a:p>
            <a:pPr marL="514350" indent="-514350">
              <a:buNone/>
            </a:pPr>
            <a:endParaRPr lang="en-IN" dirty="0" smtClean="0"/>
          </a:p>
          <a:p>
            <a:pPr marL="514350" indent="-514350">
              <a:buNone/>
            </a:pPr>
            <a:r>
              <a:rPr lang="en-IN" dirty="0" smtClean="0"/>
              <a:t>2.  VAGINAL BLEEDING (90%)</a:t>
            </a:r>
            <a:r>
              <a:rPr lang="en-US" altLang="zh-CN" dirty="0" smtClean="0"/>
              <a:t> after a period of amenorrhea (average 12 weeks) may continue intermittently for several weeks.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altLang="zh-CN" dirty="0" smtClean="0"/>
              <a:t>Mimic  an incomplete or threatened abortion.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US" altLang="zh-CN" dirty="0" smtClean="0"/>
              <a:t> The blood may be mixed with gelatinous fluid from ruptured cysts giving the </a:t>
            </a:r>
            <a:r>
              <a:rPr lang="en-US" altLang="zh-CN" dirty="0" err="1" smtClean="0"/>
              <a:t>appreance</a:t>
            </a:r>
            <a:r>
              <a:rPr lang="en-US" altLang="zh-CN" dirty="0" smtClean="0"/>
              <a:t> of WHITE CURRANT IN RED CURRANT JUICE.</a:t>
            </a:r>
            <a:endParaRPr lang="en-IN" dirty="0" smtClean="0"/>
          </a:p>
          <a:p>
            <a:pPr marL="514350" indent="-514350">
              <a:buFont typeface="+mj-lt"/>
              <a:buAutoNum type="arabicPeriod"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 startAt="3"/>
            </a:pPr>
            <a:r>
              <a:rPr lang="en-IN" dirty="0" smtClean="0"/>
              <a:t>Expulsion of GRAPE LIKE VESICLES p/v.</a:t>
            </a:r>
          </a:p>
          <a:p>
            <a:pPr marL="514350" indent="-514350">
              <a:buNone/>
            </a:pPr>
            <a:endParaRPr lang="en-IN" dirty="0" smtClean="0"/>
          </a:p>
          <a:p>
            <a:pPr marL="514350" indent="-514350">
              <a:buNone/>
            </a:pPr>
            <a:r>
              <a:rPr lang="en-IN" dirty="0" smtClean="0"/>
              <a:t>4.  Varying degree of LOWER ABDOMINAL PAIN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IN" dirty="0" smtClean="0"/>
              <a:t>Over stretching of the uterus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IN" dirty="0" smtClean="0"/>
              <a:t>Concealed haemorrhage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IN" dirty="0" smtClean="0"/>
              <a:t>Infection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IN" dirty="0" smtClean="0"/>
              <a:t>Uterine contractions to expel out the contents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IN" dirty="0" smtClean="0"/>
              <a:t>5. </a:t>
            </a:r>
            <a:r>
              <a:rPr lang="en-US" dirty="0" smtClean="0">
                <a:latin typeface="Times New Roman" pitchFamily="18" charset="0"/>
              </a:rPr>
              <a:t>UTERINE ENLARGEMENT: 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The uterus is commonly “large for </a:t>
            </a:r>
            <a:r>
              <a:rPr lang="en-US" dirty="0" err="1" smtClean="0">
                <a:latin typeface="Times New Roman" pitchFamily="18" charset="0"/>
              </a:rPr>
              <a:t>date”in</a:t>
            </a:r>
            <a:r>
              <a:rPr lang="en-US" dirty="0" smtClean="0">
                <a:latin typeface="Times New Roman" pitchFamily="18" charset="0"/>
              </a:rPr>
              <a:t> 50% of cases.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Although, in a small proportion of cases the uterus corresponds to the gestational age or smaller than date.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The uterus is soft/doughy in consistency.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The fetal parts are not palpable, and fetal heart is absent.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6. LARGE THECA LUTEIN CYSTS of the ovary are present in 20-25% of cases.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7. HYPEREMESIS GRAVIDARUM occurs into 25% of cases.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8. PRE-ECLAMPSIA occur in association with the moles with range widely from 12-54%.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9.TROPHOBLASTIC EMBOLI in 2% of cases.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</a:rPr>
              <a:t>10. HYPERTHYROIDISM: Develop in small proportion of women (5%) ,and this may be due to thyrotrophic effects of the human chorionic </a:t>
            </a:r>
            <a:r>
              <a:rPr lang="en-US" dirty="0" err="1" smtClean="0">
                <a:latin typeface="Times New Roman" pitchFamily="18" charset="0"/>
              </a:rPr>
              <a:t>thyrotrophin</a:t>
            </a:r>
            <a:r>
              <a:rPr lang="en-US" dirty="0" smtClean="0">
                <a:latin typeface="Times New Roman" pitchFamily="18" charset="0"/>
              </a:rPr>
              <a:t>. which may lead to: 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>
                <a:latin typeface="Times New Roman" pitchFamily="18" charset="0"/>
              </a:rPr>
              <a:t>Goitre</a:t>
            </a:r>
            <a:endParaRPr lang="en-US" dirty="0" smtClean="0">
              <a:latin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fine tremor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supra-ventricular tachycardia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</a:rPr>
              <a:t>weight loss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00600"/>
          </a:xfrm>
        </p:spPr>
        <p:txBody>
          <a:bodyPr>
            <a:normAutofit fontScale="92500" lnSpcReduction="10000"/>
          </a:bodyPr>
          <a:lstStyle/>
          <a:p>
            <a:r>
              <a:rPr lang="en-IN" sz="4000" b="1" i="1" dirty="0" smtClean="0"/>
              <a:t>PARTIAL MOLE: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zh-CN" sz="4000" dirty="0" smtClean="0"/>
              <a:t>   Have the major clinical features of complete mole but it is slightly manifested.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en-IE" sz="4000" dirty="0" smtClean="0"/>
              <a:t>Usually as a regular incomplete or missed abortion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en-IE" sz="4000" dirty="0" smtClean="0"/>
              <a:t>Uterine enlargement(less than the date)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en-IE" sz="4000" dirty="0" smtClean="0"/>
              <a:t>No </a:t>
            </a:r>
            <a:r>
              <a:rPr lang="en-IE" sz="4000" dirty="0" err="1" smtClean="0"/>
              <a:t>Hyperemesis</a:t>
            </a:r>
            <a:endParaRPr lang="en-IE" sz="4000" dirty="0" smtClean="0"/>
          </a:p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en-IE" sz="4000" dirty="0" smtClean="0"/>
              <a:t>No Hyperthyroidism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en-IE" sz="4000" dirty="0" smtClean="0"/>
              <a:t>No Theca-</a:t>
            </a:r>
            <a:r>
              <a:rPr lang="en-IE" sz="4000" dirty="0" err="1" smtClean="0"/>
              <a:t>lutein</a:t>
            </a:r>
            <a:r>
              <a:rPr lang="en-IE" sz="4000" dirty="0" smtClean="0"/>
              <a:t> cysts</a:t>
            </a:r>
          </a:p>
          <a:p>
            <a:endParaRPr lang="en-IN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INVESTIGATIONS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CBP</a:t>
            </a:r>
          </a:p>
          <a:p>
            <a:r>
              <a:rPr lang="en-IN" dirty="0" smtClean="0"/>
              <a:t>LFT</a:t>
            </a:r>
          </a:p>
          <a:p>
            <a:r>
              <a:rPr lang="en-IN" dirty="0" smtClean="0"/>
              <a:t>RFT</a:t>
            </a:r>
          </a:p>
          <a:p>
            <a:r>
              <a:rPr lang="en-IN" dirty="0" smtClean="0"/>
              <a:t>TFT</a:t>
            </a:r>
          </a:p>
          <a:p>
            <a:r>
              <a:rPr lang="en-IN" dirty="0" smtClean="0"/>
              <a:t>USG</a:t>
            </a:r>
          </a:p>
          <a:p>
            <a:r>
              <a:rPr lang="en-IN" dirty="0" smtClean="0"/>
              <a:t>Quantitative estimation of </a:t>
            </a:r>
            <a:r>
              <a:rPr lang="en-IN" dirty="0" err="1" smtClean="0"/>
              <a:t>hCG</a:t>
            </a:r>
            <a:endParaRPr lang="en-IN" dirty="0" smtClean="0"/>
          </a:p>
          <a:p>
            <a:r>
              <a:rPr lang="en-IN" dirty="0" smtClean="0"/>
              <a:t>Chest X-ray</a:t>
            </a:r>
          </a:p>
          <a:p>
            <a:r>
              <a:rPr lang="en-IN" dirty="0" smtClean="0"/>
              <a:t>Plain X-ray abdomen</a:t>
            </a:r>
          </a:p>
          <a:p>
            <a:r>
              <a:rPr lang="en-IN" dirty="0" smtClean="0"/>
              <a:t>CT</a:t>
            </a:r>
          </a:p>
          <a:p>
            <a:r>
              <a:rPr lang="en-IN" dirty="0" smtClean="0"/>
              <a:t>MRI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DIFFERENTIAL DIAGNOSIS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Threatened abortion</a:t>
            </a:r>
          </a:p>
          <a:p>
            <a:r>
              <a:rPr lang="en-IN" dirty="0" smtClean="0"/>
              <a:t>Fibroid or ovarian tumour with pregnancy</a:t>
            </a:r>
          </a:p>
          <a:p>
            <a:r>
              <a:rPr lang="en-IN" dirty="0" smtClean="0"/>
              <a:t>Multiple pregnancy</a:t>
            </a:r>
          </a:p>
          <a:p>
            <a:r>
              <a:rPr lang="en-IN" dirty="0" err="1" smtClean="0"/>
              <a:t>Hydramnios</a:t>
            </a:r>
            <a:r>
              <a:rPr lang="en-IN" dirty="0" smtClean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3810000" cy="4800600"/>
          </a:xfrm>
        </p:spPr>
        <p:txBody>
          <a:bodyPr>
            <a:normAutofit fontScale="92500"/>
          </a:bodyPr>
          <a:lstStyle/>
          <a:p>
            <a:r>
              <a:rPr lang="en-IN" sz="4400" dirty="0" smtClean="0"/>
              <a:t>Spectrum of proliferative abnormalities of </a:t>
            </a:r>
            <a:r>
              <a:rPr lang="en-IN" sz="4400" dirty="0" err="1" smtClean="0"/>
              <a:t>trophoblasts</a:t>
            </a:r>
            <a:r>
              <a:rPr lang="en-IN" sz="4400" dirty="0" smtClean="0"/>
              <a:t> associated with pregnancy</a:t>
            </a:r>
            <a:endParaRPr lang="en-IN" sz="4400" dirty="0"/>
          </a:p>
        </p:txBody>
      </p:sp>
      <p:pic>
        <p:nvPicPr>
          <p:cNvPr id="5" name="Picture 4" descr="hydratiform mo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114800" y="1371600"/>
            <a:ext cx="5029200" cy="47021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Suction evacuation</a:t>
            </a:r>
          </a:p>
          <a:p>
            <a:r>
              <a:rPr lang="en-IN" dirty="0" smtClean="0"/>
              <a:t>Supportive therapy</a:t>
            </a:r>
          </a:p>
          <a:p>
            <a:r>
              <a:rPr lang="en-IN" dirty="0" smtClean="0"/>
              <a:t>Counselling for regular </a:t>
            </a:r>
            <a:r>
              <a:rPr lang="en-IN" dirty="0" err="1" smtClean="0"/>
              <a:t>followup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Patients are grouped into: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Group A: mole in the process of expulsion.</a:t>
            </a:r>
          </a:p>
          <a:p>
            <a:pPr>
              <a:buNone/>
            </a:pPr>
            <a:r>
              <a:rPr lang="en-IN" dirty="0" smtClean="0"/>
              <a:t>                     (cervix is favourable)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Group B: uterus remain inert.</a:t>
            </a:r>
          </a:p>
          <a:p>
            <a:pPr>
              <a:buNone/>
            </a:pPr>
            <a:r>
              <a:rPr lang="en-IN" dirty="0" smtClean="0"/>
              <a:t>                     (cervix is tubular and closed)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Group A: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Preferred method is SUCTION EVACUATION.</a:t>
            </a:r>
          </a:p>
          <a:p>
            <a:r>
              <a:rPr lang="en-IN" dirty="0" smtClean="0"/>
              <a:t>Performed under iv sedation/ general anaesthesia.</a:t>
            </a:r>
          </a:p>
          <a:p>
            <a:r>
              <a:rPr lang="en-IN" dirty="0" smtClean="0"/>
              <a:t>A negative pressure of 200-250 mm Hg is applied.</a:t>
            </a:r>
          </a:p>
          <a:p>
            <a:r>
              <a:rPr lang="en-IN" dirty="0" smtClean="0"/>
              <a:t>Use of </a:t>
            </a:r>
            <a:r>
              <a:rPr lang="en-IN" dirty="0" err="1" smtClean="0"/>
              <a:t>oxytocin</a:t>
            </a:r>
            <a:r>
              <a:rPr lang="en-IN" dirty="0" smtClean="0"/>
              <a:t> helps the expulsion of moles and reduces blood loss but its routine use is not recommended.</a:t>
            </a:r>
          </a:p>
          <a:p>
            <a:pPr>
              <a:buNone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Group A: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Digital </a:t>
            </a:r>
            <a:r>
              <a:rPr lang="en-IN" dirty="0" err="1" smtClean="0"/>
              <a:t>exploriation</a:t>
            </a:r>
            <a:r>
              <a:rPr lang="en-IN" dirty="0" smtClean="0"/>
              <a:t> and removal of mole by ovum forceps under GA is an alternative procedure.</a:t>
            </a:r>
          </a:p>
          <a:p>
            <a:r>
              <a:rPr lang="en-IN" dirty="0" smtClean="0"/>
              <a:t>After the evacuation is completed, </a:t>
            </a:r>
            <a:r>
              <a:rPr lang="en-IN" dirty="0" err="1" smtClean="0"/>
              <a:t>methergin</a:t>
            </a:r>
            <a:r>
              <a:rPr lang="en-IN" dirty="0" smtClean="0"/>
              <a:t> 0.2mg is given IM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IN" dirty="0" smtClean="0"/>
              <a:t>Group B: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Prior slow dilatation of cervix followed by suction and evacuation</a:t>
            </a:r>
          </a:p>
          <a:p>
            <a:r>
              <a:rPr lang="en-IN" dirty="0" smtClean="0"/>
              <a:t>Alternatively, vaginal </a:t>
            </a:r>
            <a:r>
              <a:rPr lang="en-IN" dirty="0" err="1" smtClean="0"/>
              <a:t>misoprostol</a:t>
            </a:r>
            <a:r>
              <a:rPr lang="en-IN" dirty="0" smtClean="0"/>
              <a:t> PGE1 400mcg 3hrs before the procedure may be used.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686800" cy="6324600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Complications of vaginal evacuation: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Uterine injury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Haemorrhage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Shock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Acute pulmonary insufficiency</a:t>
            </a:r>
          </a:p>
          <a:p>
            <a:pPr>
              <a:buNone/>
            </a:pPr>
            <a:r>
              <a:rPr lang="en-IN" dirty="0" smtClean="0"/>
              <a:t>    acute chest pain, tachycardia, </a:t>
            </a:r>
            <a:r>
              <a:rPr lang="en-IN" dirty="0" err="1" smtClean="0"/>
              <a:t>tachypnoea</a:t>
            </a:r>
            <a:r>
              <a:rPr lang="en-IN" dirty="0" smtClean="0"/>
              <a:t>, dyspnoea develop about 4-6hrs following evacuation.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Thyroid storm</a:t>
            </a:r>
          </a:p>
          <a:p>
            <a:pPr>
              <a:buNone/>
            </a:pPr>
            <a:r>
              <a:rPr lang="en-IN" dirty="0" smtClean="0"/>
              <a:t>     In presence of hyperthyroid state, when evacuation is done under GA acute features such as hyperthermia, </a:t>
            </a:r>
            <a:r>
              <a:rPr lang="en-IN" dirty="0" err="1" smtClean="0"/>
              <a:t>delerium</a:t>
            </a:r>
            <a:r>
              <a:rPr lang="en-IN" dirty="0" smtClean="0"/>
              <a:t>, convulsions, coma and cardiovascular collapse develop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600" dirty="0" smtClean="0"/>
              <a:t>Place of curettage following vaginal evacuation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2578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Done in cases with persistent vaginal bleeding.</a:t>
            </a:r>
          </a:p>
          <a:p>
            <a:r>
              <a:rPr lang="en-IN" dirty="0" smtClean="0"/>
              <a:t>Objective of the curettage is to remove the </a:t>
            </a:r>
            <a:r>
              <a:rPr lang="en-IN" dirty="0" err="1" smtClean="0"/>
              <a:t>necrosed</a:t>
            </a:r>
            <a:r>
              <a:rPr lang="en-IN" dirty="0" smtClean="0"/>
              <a:t> </a:t>
            </a:r>
            <a:r>
              <a:rPr lang="en-IN" dirty="0" err="1" smtClean="0"/>
              <a:t>decidua</a:t>
            </a:r>
            <a:r>
              <a:rPr lang="en-IN" dirty="0" smtClean="0"/>
              <a:t> and the attached vesicles so as to accelerate involution and to reduce the irregular bleeding.</a:t>
            </a:r>
          </a:p>
          <a:p>
            <a:r>
              <a:rPr lang="en-IN" dirty="0" smtClean="0"/>
              <a:t>Curettage may be done 5-7 days following evacuation. At this time, uterine wall gets thicker, firmer and the cavity becomes smaller- so that effective curettage can be done without risk of damaging the uterus.</a:t>
            </a:r>
          </a:p>
          <a:p>
            <a:r>
              <a:rPr lang="en-IN" dirty="0" smtClean="0"/>
              <a:t>Materials should be sent for the histology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dirty="0" smtClean="0"/>
              <a:t>HYSTEROTOMY: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Rarely done these days.</a:t>
            </a:r>
          </a:p>
          <a:p>
            <a:r>
              <a:rPr lang="en-IN" dirty="0" smtClean="0"/>
              <a:t>Cervix is unfavourable for immediate vaginal evacuation</a:t>
            </a:r>
          </a:p>
          <a:p>
            <a:r>
              <a:rPr lang="en-IN" dirty="0" smtClean="0"/>
              <a:t>Accidental perforation during evacuation</a:t>
            </a:r>
          </a:p>
          <a:p>
            <a:r>
              <a:rPr lang="en-IN" dirty="0" smtClean="0"/>
              <a:t>Profuse vaginal bleeding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dirty="0" smtClean="0"/>
              <a:t>HYSTERECTOMY: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Pts with age over 35</a:t>
            </a:r>
          </a:p>
          <a:p>
            <a:r>
              <a:rPr lang="en-IN" dirty="0" smtClean="0"/>
              <a:t>Pt completed her family irrespective of age</a:t>
            </a:r>
          </a:p>
          <a:p>
            <a:r>
              <a:rPr lang="en-IN" dirty="0" smtClean="0"/>
              <a:t>Uncontrolled haemorrhage</a:t>
            </a:r>
          </a:p>
          <a:p>
            <a:r>
              <a:rPr lang="en-IN" dirty="0" err="1" smtClean="0"/>
              <a:t>Perfortion</a:t>
            </a:r>
            <a:r>
              <a:rPr lang="en-IN" dirty="0" smtClean="0"/>
              <a:t> during evacuation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Follow 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Mandatory for all cases for 2yrs (occurrence of </a:t>
            </a:r>
            <a:r>
              <a:rPr lang="en-IN" dirty="0" err="1" smtClean="0"/>
              <a:t>choriocarcinoma</a:t>
            </a:r>
            <a:r>
              <a:rPr lang="en-IN" dirty="0" smtClean="0"/>
              <a:t> is mostly confined to this period)</a:t>
            </a:r>
          </a:p>
          <a:p>
            <a:r>
              <a:rPr lang="en-IN" dirty="0" smtClean="0"/>
              <a:t>Objective is to diagnose persistent </a:t>
            </a:r>
            <a:r>
              <a:rPr lang="en-IN" dirty="0" err="1" smtClean="0"/>
              <a:t>trophoblastic</a:t>
            </a:r>
            <a:r>
              <a:rPr lang="en-IN" dirty="0" smtClean="0"/>
              <a:t> disease.</a:t>
            </a:r>
          </a:p>
          <a:p>
            <a:r>
              <a:rPr lang="en-IN" dirty="0" smtClean="0"/>
              <a:t>Contraception: Pt is </a:t>
            </a:r>
            <a:r>
              <a:rPr lang="en-IN" dirty="0" err="1" smtClean="0"/>
              <a:t>adviced</a:t>
            </a:r>
            <a:r>
              <a:rPr lang="en-IN" dirty="0" smtClean="0"/>
              <a:t> not to be pregnant for </a:t>
            </a:r>
            <a:r>
              <a:rPr lang="en-IN" dirty="0" err="1" smtClean="0"/>
              <a:t>atleast</a:t>
            </a:r>
            <a:r>
              <a:rPr lang="en-IN" dirty="0" smtClean="0"/>
              <a:t> 1yr</a:t>
            </a:r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err="1" smtClean="0"/>
              <a:t>hCG</a:t>
            </a:r>
            <a:r>
              <a:rPr lang="en-IN" dirty="0" smtClean="0"/>
              <a:t> levels following evacuation should regress to normal within 3months time.</a:t>
            </a:r>
          </a:p>
          <a:p>
            <a:pPr>
              <a:buNone/>
            </a:pPr>
            <a:endParaRPr lang="en-IN" dirty="0" smtClean="0"/>
          </a:p>
          <a:p>
            <a:r>
              <a:rPr lang="en-IN" b="1" dirty="0" smtClean="0"/>
              <a:t>INTERVALS:</a:t>
            </a:r>
          </a:p>
          <a:p>
            <a:pPr>
              <a:buFont typeface="Wingdings" pitchFamily="2" charset="2"/>
              <a:buChar char="ü"/>
            </a:pPr>
            <a:r>
              <a:rPr lang="en-US" altLang="zh-CN" dirty="0" smtClean="0"/>
              <a:t>HCG weekly till normal</a:t>
            </a:r>
          </a:p>
          <a:p>
            <a:pPr>
              <a:buFont typeface="Wingdings" pitchFamily="2" charset="2"/>
              <a:buChar char="ü"/>
            </a:pPr>
            <a:r>
              <a:rPr lang="en-US" altLang="zh-CN" dirty="0" smtClean="0"/>
              <a:t>QM/3monthly in the 1</a:t>
            </a:r>
            <a:r>
              <a:rPr lang="en-US" altLang="zh-CN" baseline="30000" dirty="0" smtClean="0"/>
              <a:t>st</a:t>
            </a:r>
            <a:r>
              <a:rPr lang="en-US" altLang="zh-CN" dirty="0" smtClean="0"/>
              <a:t> yr</a:t>
            </a:r>
          </a:p>
          <a:p>
            <a:pPr>
              <a:buFont typeface="Wingdings" pitchFamily="2" charset="2"/>
              <a:buChar char="ü"/>
            </a:pPr>
            <a:r>
              <a:rPr lang="en-US" altLang="zh-CN" dirty="0" smtClean="0"/>
              <a:t>Q6M  in the 2</a:t>
            </a:r>
            <a:r>
              <a:rPr lang="en-US" altLang="zh-CN" baseline="30000" dirty="0" smtClean="0"/>
              <a:t>nd</a:t>
            </a:r>
            <a:r>
              <a:rPr lang="en-US" altLang="zh-CN" dirty="0" smtClean="0"/>
              <a:t> yr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CLASSIFICATION </a:t>
            </a:r>
            <a:br>
              <a:rPr lang="en-IN" dirty="0" smtClean="0"/>
            </a:br>
            <a:r>
              <a:rPr lang="en-IN" dirty="0" smtClean="0"/>
              <a:t>[modified WHO1998]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en-IN" dirty="0" err="1" smtClean="0"/>
              <a:t>Hydatidiform</a:t>
            </a:r>
            <a:r>
              <a:rPr lang="en-IN" dirty="0" smtClean="0"/>
              <a:t> mole: Complete</a:t>
            </a:r>
          </a:p>
          <a:p>
            <a:pPr>
              <a:buNone/>
            </a:pPr>
            <a:r>
              <a:rPr lang="en-IN" dirty="0" smtClean="0"/>
              <a:t>                                        Partial</a:t>
            </a:r>
          </a:p>
          <a:p>
            <a:r>
              <a:rPr lang="en-IN" dirty="0" smtClean="0"/>
              <a:t>Invasive mole</a:t>
            </a:r>
          </a:p>
          <a:p>
            <a:r>
              <a:rPr lang="en-IN" dirty="0" smtClean="0"/>
              <a:t>Placental site </a:t>
            </a:r>
            <a:r>
              <a:rPr lang="en-IN" dirty="0" err="1" smtClean="0"/>
              <a:t>trophoblastic</a:t>
            </a:r>
            <a:r>
              <a:rPr lang="en-IN" dirty="0" smtClean="0"/>
              <a:t> tumour</a:t>
            </a:r>
          </a:p>
          <a:p>
            <a:r>
              <a:rPr lang="en-IN" dirty="0" err="1" smtClean="0"/>
              <a:t>Choriocarcinoma</a:t>
            </a:r>
            <a:r>
              <a:rPr lang="en-IN" dirty="0" smtClean="0"/>
              <a:t>: Non metastatic disease </a:t>
            </a:r>
          </a:p>
          <a:p>
            <a:pPr>
              <a:buNone/>
            </a:pPr>
            <a:r>
              <a:rPr lang="en-IN" dirty="0" smtClean="0"/>
              <a:t>                                     Metastatic disease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PROTOCOLS: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en-US" altLang="zh-CN" sz="3200" dirty="0" smtClean="0"/>
              <a:t> Enquire about symptoms: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None/>
            </a:pPr>
            <a:r>
              <a:rPr lang="en-US" altLang="zh-CN" sz="3200" dirty="0" smtClean="0"/>
              <a:t>      abnormal vaginal  bleeding, cough,    </a:t>
            </a:r>
            <a:r>
              <a:rPr lang="en-US" altLang="zh-CN" sz="3200" dirty="0" err="1" smtClean="0"/>
              <a:t>haemoptysis</a:t>
            </a:r>
            <a:r>
              <a:rPr lang="en-US" altLang="zh-CN" sz="3200" dirty="0" smtClean="0"/>
              <a:t>, breathlessness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en-US" altLang="zh-CN" sz="3200" dirty="0" smtClean="0"/>
              <a:t>  Abdominal &amp; pelvic examination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en-US" altLang="zh-CN" sz="3200" dirty="0" smtClean="0"/>
              <a:t>  </a:t>
            </a:r>
            <a:r>
              <a:rPr lang="en-US" altLang="zh-CN" sz="3200" dirty="0" err="1" smtClean="0"/>
              <a:t>hCG</a:t>
            </a:r>
            <a:r>
              <a:rPr lang="en-US" altLang="zh-CN" sz="3200" dirty="0" smtClean="0"/>
              <a:t> evaluation </a:t>
            </a:r>
          </a:p>
          <a:p>
            <a:pPr lvl="1">
              <a:buClr>
                <a:srgbClr val="FF0000"/>
              </a:buClr>
              <a:buSzPct val="120000"/>
              <a:buFont typeface="Wingdings" pitchFamily="2" charset="2"/>
              <a:buChar char="Ü"/>
            </a:pPr>
            <a:r>
              <a:rPr lang="en-US" altLang="zh-CN" sz="3200" dirty="0" smtClean="0"/>
              <a:t>  chest X-ray film</a:t>
            </a:r>
          </a:p>
          <a:p>
            <a:pPr>
              <a:buFont typeface="Wingdings" pitchFamily="2" charset="2"/>
              <a:buChar char="ü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dirty="0" smtClean="0"/>
              <a:t>PROPHYLACTIC  CHEMOTHERAPY: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hCG</a:t>
            </a:r>
            <a:r>
              <a:rPr lang="en-IN" dirty="0" smtClean="0"/>
              <a:t> level fails to become normal by 10-12wks</a:t>
            </a:r>
          </a:p>
          <a:p>
            <a:r>
              <a:rPr lang="en-IN" dirty="0" smtClean="0"/>
              <a:t>Re-elevation at 4-8wks</a:t>
            </a:r>
          </a:p>
          <a:p>
            <a:r>
              <a:rPr lang="en-IN" dirty="0" smtClean="0"/>
              <a:t>Rising beta </a:t>
            </a:r>
            <a:r>
              <a:rPr lang="en-IN" dirty="0" err="1" smtClean="0"/>
              <a:t>hCG</a:t>
            </a:r>
            <a:r>
              <a:rPr lang="en-IN" dirty="0" smtClean="0"/>
              <a:t> level after reaching normal levels</a:t>
            </a:r>
          </a:p>
          <a:p>
            <a:r>
              <a:rPr lang="en-IN" dirty="0" smtClean="0"/>
              <a:t>Post evacuation haemorrhage</a:t>
            </a:r>
          </a:p>
          <a:p>
            <a:r>
              <a:rPr lang="en-IN" dirty="0" smtClean="0"/>
              <a:t>Evidence of metastasis</a:t>
            </a:r>
          </a:p>
          <a:p>
            <a:r>
              <a:rPr lang="en-IN" dirty="0" smtClean="0"/>
              <a:t>Where </a:t>
            </a:r>
            <a:r>
              <a:rPr lang="en-IN" dirty="0" err="1" smtClean="0"/>
              <a:t>followup</a:t>
            </a:r>
            <a:r>
              <a:rPr lang="en-IN" dirty="0" smtClean="0"/>
              <a:t> facilities are not adequate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4000" dirty="0" smtClean="0"/>
              <a:t>REGIMENS: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METHOTREXATE 1mg/kg/day IV/IM on days 1,3,5,7 with FOLINIC ACID 0.1mg/kg IM on days 2,4,6,8.</a:t>
            </a:r>
          </a:p>
          <a:p>
            <a:r>
              <a:rPr lang="en-IN" dirty="0" smtClean="0"/>
              <a:t>It is to be repeated every 7days</a:t>
            </a:r>
          </a:p>
          <a:p>
            <a:r>
              <a:rPr lang="en-IN" dirty="0" smtClean="0"/>
              <a:t>Total 3 courses are given</a:t>
            </a:r>
          </a:p>
          <a:p>
            <a:r>
              <a:rPr lang="en-IN" dirty="0" smtClean="0"/>
              <a:t>Beta </a:t>
            </a:r>
            <a:r>
              <a:rPr lang="en-IN" dirty="0" err="1" smtClean="0"/>
              <a:t>hCG</a:t>
            </a:r>
            <a:r>
              <a:rPr lang="en-IN" dirty="0" smtClean="0"/>
              <a:t> level should decrease by 15%, 4-7 days after </a:t>
            </a:r>
            <a:r>
              <a:rPr lang="en-IN" dirty="0" err="1" smtClean="0"/>
              <a:t>methotrexate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IN" dirty="0" smtClean="0"/>
              <a:t>Alternatively, ACTINOMYCIN D 12mcg/kg/day for 5days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SAPPI\MBBS PP\Thank U Slides\152557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HYDATIDIFORM MOLE(vesicular mole) DEFINITION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47244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   Abnormal condition of the placenta where there are PARTLY DEGENERATIVE and PARTLY PROLIFERATIVE changes in the chorionic </a:t>
            </a:r>
            <a:r>
              <a:rPr lang="en-IN" dirty="0" err="1" smtClean="0"/>
              <a:t>villi</a:t>
            </a:r>
            <a:r>
              <a:rPr lang="en-IN" dirty="0" smtClean="0"/>
              <a:t> resulting in the formation of clusters of small cysts of varying sizes. </a:t>
            </a:r>
            <a:endParaRPr lang="en-IN" dirty="0"/>
          </a:p>
        </p:txBody>
      </p:sp>
      <p:pic>
        <p:nvPicPr>
          <p:cNvPr id="4" name="Picture 4" descr="葡萄胎图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48200" y="1447800"/>
            <a:ext cx="4248150" cy="4879975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INCIDENCE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  <a:defRPr/>
            </a:pPr>
            <a:r>
              <a:rPr lang="en-IE" sz="3600" dirty="0" smtClean="0"/>
              <a:t>U.S. and Europe 1/1500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en-IE" sz="3600" dirty="0" smtClean="0"/>
              <a:t>South East Asia 1/150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en-IE" sz="3600" dirty="0" smtClean="0"/>
              <a:t>Highest incidence is in PHILIPPINES 1/80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en-IE" sz="3600" dirty="0" smtClean="0"/>
              <a:t>INDIA: 1/400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ETIOLOGY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Teenage pregnancy</a:t>
            </a:r>
          </a:p>
          <a:p>
            <a:r>
              <a:rPr lang="en-IN" dirty="0" smtClean="0"/>
              <a:t>Women over 35yrs of age</a:t>
            </a:r>
          </a:p>
          <a:p>
            <a:r>
              <a:rPr lang="en-IN" dirty="0" smtClean="0"/>
              <a:t>Inadequate intake of: carotene,</a:t>
            </a:r>
          </a:p>
          <a:p>
            <a:pPr>
              <a:buNone/>
            </a:pPr>
            <a:r>
              <a:rPr lang="en-IN" dirty="0" smtClean="0"/>
              <a:t>                                           protein, </a:t>
            </a:r>
          </a:p>
          <a:p>
            <a:pPr>
              <a:buNone/>
            </a:pPr>
            <a:r>
              <a:rPr lang="en-IN" dirty="0" smtClean="0"/>
              <a:t>                                           animal fat.</a:t>
            </a:r>
          </a:p>
          <a:p>
            <a:r>
              <a:rPr lang="en-IN" dirty="0" smtClean="0"/>
              <a:t>Disturbed maternal immune mechanism- rise in </a:t>
            </a:r>
            <a:r>
              <a:rPr lang="en-IN" dirty="0" err="1" smtClean="0"/>
              <a:t>gammaglobulin</a:t>
            </a:r>
            <a:r>
              <a:rPr lang="en-IN" dirty="0" smtClean="0"/>
              <a:t> level in absence</a:t>
            </a:r>
            <a:r>
              <a:rPr lang="en-IN" dirty="0"/>
              <a:t> </a:t>
            </a:r>
            <a:r>
              <a:rPr lang="en-IN" dirty="0" smtClean="0"/>
              <a:t>of hepatic disease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Cytogenetic abnormalities:</a:t>
            </a:r>
          </a:p>
          <a:p>
            <a:pPr>
              <a:buNone/>
            </a:pPr>
            <a:r>
              <a:rPr lang="en-US" altLang="zh-CN" sz="2800" dirty="0" smtClean="0"/>
              <a:t>    enucleate egg fertilization (ovum nucleus may be either absent or inactivated, that has been fertilized by a haploid sperm, which then duplicates its own chromosomes)</a:t>
            </a:r>
          </a:p>
          <a:p>
            <a:pPr>
              <a:buNone/>
            </a:pPr>
            <a:r>
              <a:rPr lang="en-US" altLang="zh-CN" sz="2800" dirty="0" smtClean="0"/>
              <a:t>    chromosome </a:t>
            </a:r>
            <a:r>
              <a:rPr lang="en-US" altLang="zh-CN" sz="2800" dirty="0" err="1" smtClean="0"/>
              <a:t>karyotype</a:t>
            </a:r>
            <a:r>
              <a:rPr lang="en-US" altLang="zh-CN" sz="2800" dirty="0" smtClean="0"/>
              <a:t> of COMPLETE MOLE is DIPLOID. (90% is 46XX,10% is 46XY)</a:t>
            </a:r>
            <a:endParaRPr lang="en-IN" sz="2800" dirty="0"/>
          </a:p>
        </p:txBody>
      </p:sp>
      <p:pic>
        <p:nvPicPr>
          <p:cNvPr id="4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" y="2819400"/>
            <a:ext cx="7924800" cy="40386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4343400" cy="6400800"/>
          </a:xfrm>
        </p:spPr>
        <p:txBody>
          <a:bodyPr>
            <a:normAutofit/>
          </a:bodyPr>
          <a:lstStyle/>
          <a:p>
            <a:r>
              <a:rPr kumimoji="1" lang="en-US" altLang="zh-CN" dirty="0" smtClean="0"/>
              <a:t>chromosome </a:t>
            </a:r>
            <a:r>
              <a:rPr kumimoji="1" lang="en-US" altLang="zh-CN" dirty="0" err="1" smtClean="0"/>
              <a:t>karyotype</a:t>
            </a:r>
            <a:r>
              <a:rPr kumimoji="1" lang="en-US" altLang="zh-CN" dirty="0" smtClean="0"/>
              <a:t> of 90% INCOMPLETE MOLE is TRIPLOID</a:t>
            </a:r>
            <a:r>
              <a:rPr lang="en-US" altLang="zh-CN" dirty="0" smtClean="0"/>
              <a:t> with the extra haploid set of chromosomes derived from the father</a:t>
            </a:r>
            <a:r>
              <a:rPr kumimoji="1" lang="en-US" altLang="zh-CN" dirty="0" smtClean="0"/>
              <a:t>.  The most common chromosome </a:t>
            </a:r>
            <a:r>
              <a:rPr kumimoji="1" lang="en-US" altLang="zh-CN" dirty="0" err="1" smtClean="0"/>
              <a:t>karyotype</a:t>
            </a:r>
            <a:r>
              <a:rPr kumimoji="1" lang="en-US" altLang="zh-CN" dirty="0" smtClean="0"/>
              <a:t> is 69XXY, and then is 69XXX or 69XYY.</a:t>
            </a:r>
            <a:endParaRPr lang="en-IN" dirty="0"/>
          </a:p>
        </p:txBody>
      </p:sp>
      <p:pic>
        <p:nvPicPr>
          <p:cNvPr id="4" name="Picture 4" descr="图片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876800" y="381000"/>
            <a:ext cx="3962400" cy="60960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IN" dirty="0" smtClean="0"/>
              <a:t>PATHOLOGY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6021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smtClean="0"/>
              <a:t>                                                      Complete mole             incomplete mole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altLang="zh-CN" b="1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/>
              <a:t>Embryotic</a:t>
            </a:r>
            <a:r>
              <a:rPr lang="en-US" altLang="zh-CN" b="1" dirty="0" smtClean="0"/>
              <a:t> or fetal tissue                  </a:t>
            </a:r>
            <a:r>
              <a:rPr lang="en-US" altLang="zh-CN" b="1" dirty="0" smtClean="0">
                <a:latin typeface="宋体" pitchFamily="2" charset="-122"/>
              </a:rPr>
              <a:t>-</a:t>
            </a:r>
            <a:r>
              <a:rPr lang="en-US" altLang="zh-CN" b="1" dirty="0" smtClean="0"/>
              <a:t>                                          </a:t>
            </a:r>
            <a:r>
              <a:rPr lang="en-US" altLang="zh-CN" b="1" dirty="0" smtClean="0">
                <a:latin typeface="宋体" pitchFamily="2" charset="-122"/>
              </a:rPr>
              <a:t>+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altLang="zh-CN" b="1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/>
              <a:t>Villus</a:t>
            </a:r>
            <a:r>
              <a:rPr lang="en-US" altLang="zh-CN" b="1" dirty="0" smtClean="0"/>
              <a:t> </a:t>
            </a:r>
            <a:r>
              <a:rPr lang="en-US" altLang="zh-CN" b="1" dirty="0" err="1" smtClean="0"/>
              <a:t>stromal</a:t>
            </a:r>
            <a:r>
              <a:rPr lang="en-US" altLang="zh-CN" b="1" dirty="0" smtClean="0"/>
              <a:t> edema                   diffused                            localized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altLang="zh-CN" b="1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/>
              <a:t>Trophoblastic</a:t>
            </a:r>
            <a:r>
              <a:rPr lang="en-US" altLang="zh-CN" b="1" dirty="0" smtClean="0"/>
              <a:t> hyperplasia          diffused                             localized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altLang="zh-CN" b="1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/>
              <a:t>Villus</a:t>
            </a:r>
            <a:r>
              <a:rPr lang="en-US" altLang="zh-CN" b="1" dirty="0" smtClean="0"/>
              <a:t> outline                                  regular                                irregular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altLang="zh-CN" b="1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/>
              <a:t>Villus</a:t>
            </a:r>
            <a:r>
              <a:rPr lang="en-US" altLang="zh-CN" b="1" dirty="0" smtClean="0"/>
              <a:t> </a:t>
            </a:r>
            <a:r>
              <a:rPr lang="en-US" altLang="zh-CN" b="1" dirty="0" err="1" smtClean="0"/>
              <a:t>stromal</a:t>
            </a:r>
            <a:r>
              <a:rPr lang="en-US" altLang="zh-CN" b="1" dirty="0" smtClean="0"/>
              <a:t> blood vessel              </a:t>
            </a:r>
            <a:r>
              <a:rPr lang="en-US" altLang="zh-CN" b="1" dirty="0" smtClean="0">
                <a:latin typeface="宋体" pitchFamily="2" charset="-122"/>
              </a:rPr>
              <a:t>-</a:t>
            </a:r>
            <a:r>
              <a:rPr lang="en-US" altLang="zh-CN" b="1" dirty="0" smtClean="0"/>
              <a:t>                                         </a:t>
            </a:r>
            <a:r>
              <a:rPr lang="en-US" altLang="zh-CN" b="1" dirty="0" smtClean="0">
                <a:latin typeface="宋体" pitchFamily="2" charset="-122"/>
              </a:rPr>
              <a:t>+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n-US" altLang="zh-CN" b="1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err="1" smtClean="0"/>
              <a:t>Karyotype</a:t>
            </a:r>
            <a:r>
              <a:rPr lang="en-US" altLang="zh-CN" b="1" dirty="0" smtClean="0"/>
              <a:t>                                       diploid                                 triploid/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b="1" dirty="0" smtClean="0"/>
              <a:t>                                                                                                      </a:t>
            </a:r>
            <a:r>
              <a:rPr lang="en-US" altLang="zh-CN" b="1" dirty="0" err="1" smtClean="0"/>
              <a:t>tetraploid</a:t>
            </a:r>
            <a:endParaRPr lang="en-US" altLang="zh-CN" b="1" dirty="0" smtClean="0"/>
          </a:p>
          <a:p>
            <a:endParaRPr lang="en-IN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04800" y="1295400"/>
          <a:ext cx="8473440" cy="4725572"/>
        </p:xfrm>
        <a:graphic>
          <a:graphicData uri="http://schemas.openxmlformats.org/drawingml/2006/table">
            <a:tbl>
              <a:tblPr/>
              <a:tblGrid>
                <a:gridCol w="8473440"/>
              </a:tblGrid>
              <a:tr h="4725572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304800" y="1905000"/>
            <a:ext cx="8458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810000" y="3657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371600" y="3657600"/>
            <a:ext cx="472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1448</TotalTime>
  <Words>1114</Words>
  <Application>Microsoft Office PowerPoint</Application>
  <PresentationFormat>On-screen Show (4:3)</PresentationFormat>
  <Paragraphs>180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GESTATIONAL TROPHOBLASTIC DISEASES</vt:lpstr>
      <vt:lpstr>DEFINITION</vt:lpstr>
      <vt:lpstr>CLASSIFICATION  [modified WHO1998]</vt:lpstr>
      <vt:lpstr>HYDATIDIFORM MOLE(vesicular mole) DEFINITION </vt:lpstr>
      <vt:lpstr>INCIDENCE</vt:lpstr>
      <vt:lpstr>ETIOLOGY</vt:lpstr>
      <vt:lpstr>Slide 7</vt:lpstr>
      <vt:lpstr>Slide 8</vt:lpstr>
      <vt:lpstr>PATHOLOGY</vt:lpstr>
      <vt:lpstr>PARTIAL MOLE  - Shows a less clear -cut picture ,with the formation of vesicles usually focal. - Fetus and membranes may present.</vt:lpstr>
      <vt:lpstr>PARTIAL MOLE - Some villi show odematous change, while others are normal or fibrotic. - Vesicles have degree of vascularity. - trophoblastic proliferation is usually slight and focal</vt:lpstr>
      <vt:lpstr>CLINICAL FEATURES</vt:lpstr>
      <vt:lpstr>Slide 13</vt:lpstr>
      <vt:lpstr>Slide 14</vt:lpstr>
      <vt:lpstr>Slide 15</vt:lpstr>
      <vt:lpstr>Slide 16</vt:lpstr>
      <vt:lpstr>Slide 17</vt:lpstr>
      <vt:lpstr>INVESTIGATIONS</vt:lpstr>
      <vt:lpstr>DIFFERENTIAL DIAGNOSIS</vt:lpstr>
      <vt:lpstr>MANAGEMENT</vt:lpstr>
      <vt:lpstr>Group A:</vt:lpstr>
      <vt:lpstr>Group A:</vt:lpstr>
      <vt:lpstr>Group B:</vt:lpstr>
      <vt:lpstr>Slide 24</vt:lpstr>
      <vt:lpstr>Place of curettage following vaginal evacuation</vt:lpstr>
      <vt:lpstr>HYSTEROTOMY:</vt:lpstr>
      <vt:lpstr>HYSTERECTOMY:</vt:lpstr>
      <vt:lpstr>Follow Up</vt:lpstr>
      <vt:lpstr>Slide 29</vt:lpstr>
      <vt:lpstr>Slide 30</vt:lpstr>
      <vt:lpstr>PROPHYLACTIC  CHEMOTHERAPY:</vt:lpstr>
      <vt:lpstr>REGIMENS:</vt:lpstr>
      <vt:lpstr>Slide 33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GESTATIONAL TROPHOBLASTIC DISEASES</dc:title>
  <dc:creator>SWAPNIKA DEVIREDDY</dc:creator>
  <cp:lastModifiedBy>Admin</cp:lastModifiedBy>
  <cp:revision>8</cp:revision>
  <dcterms:created xsi:type="dcterms:W3CDTF">2006-08-16T00:00:00Z</dcterms:created>
  <dcterms:modified xsi:type="dcterms:W3CDTF">2019-10-03T12:09:32Z</dcterms:modified>
</cp:coreProperties>
</file>