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5"/>
  </p:notesMasterIdLst>
  <p:sldIdLst>
    <p:sldId id="256" r:id="rId2"/>
    <p:sldId id="257" r:id="rId3"/>
    <p:sldId id="258" r:id="rId4"/>
    <p:sldId id="259" r:id="rId5"/>
    <p:sldId id="260" r:id="rId6"/>
    <p:sldId id="368" r:id="rId7"/>
    <p:sldId id="261" r:id="rId8"/>
    <p:sldId id="351" r:id="rId9"/>
    <p:sldId id="263" r:id="rId10"/>
    <p:sldId id="262" r:id="rId11"/>
    <p:sldId id="264" r:id="rId12"/>
    <p:sldId id="265" r:id="rId13"/>
    <p:sldId id="276" r:id="rId14"/>
    <p:sldId id="266" r:id="rId15"/>
    <p:sldId id="352" r:id="rId16"/>
    <p:sldId id="271" r:id="rId17"/>
    <p:sldId id="274" r:id="rId18"/>
    <p:sldId id="353" r:id="rId19"/>
    <p:sldId id="275" r:id="rId20"/>
    <p:sldId id="277" r:id="rId21"/>
    <p:sldId id="278" r:id="rId22"/>
    <p:sldId id="279" r:id="rId23"/>
    <p:sldId id="280" r:id="rId24"/>
    <p:sldId id="267" r:id="rId25"/>
    <p:sldId id="26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2" r:id="rId36"/>
    <p:sldId id="281" r:id="rId37"/>
    <p:sldId id="273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55" r:id="rId48"/>
    <p:sldId id="300" r:id="rId49"/>
    <p:sldId id="301" r:id="rId50"/>
    <p:sldId id="302" r:id="rId51"/>
    <p:sldId id="303" r:id="rId52"/>
    <p:sldId id="356" r:id="rId53"/>
    <p:sldId id="357" r:id="rId54"/>
    <p:sldId id="304" r:id="rId55"/>
    <p:sldId id="305" r:id="rId56"/>
    <p:sldId id="306" r:id="rId57"/>
    <p:sldId id="358" r:id="rId58"/>
    <p:sldId id="359" r:id="rId59"/>
    <p:sldId id="354" r:id="rId60"/>
    <p:sldId id="307" r:id="rId61"/>
    <p:sldId id="308" r:id="rId62"/>
    <p:sldId id="311" r:id="rId63"/>
    <p:sldId id="312" r:id="rId64"/>
    <p:sldId id="309" r:id="rId65"/>
    <p:sldId id="310" r:id="rId66"/>
    <p:sldId id="360" r:id="rId67"/>
    <p:sldId id="313" r:id="rId68"/>
    <p:sldId id="315" r:id="rId69"/>
    <p:sldId id="370" r:id="rId70"/>
    <p:sldId id="361" r:id="rId71"/>
    <p:sldId id="317" r:id="rId72"/>
    <p:sldId id="316" r:id="rId73"/>
    <p:sldId id="314" r:id="rId74"/>
    <p:sldId id="318" r:id="rId75"/>
    <p:sldId id="362" r:id="rId76"/>
    <p:sldId id="319" r:id="rId77"/>
    <p:sldId id="320" r:id="rId78"/>
    <p:sldId id="321" r:id="rId79"/>
    <p:sldId id="371" r:id="rId80"/>
    <p:sldId id="322" r:id="rId81"/>
    <p:sldId id="363" r:id="rId82"/>
    <p:sldId id="323" r:id="rId83"/>
    <p:sldId id="324" r:id="rId84"/>
    <p:sldId id="325" r:id="rId85"/>
    <p:sldId id="349" r:id="rId86"/>
    <p:sldId id="326" r:id="rId87"/>
    <p:sldId id="329" r:id="rId88"/>
    <p:sldId id="327" r:id="rId89"/>
    <p:sldId id="328" r:id="rId90"/>
    <p:sldId id="330" r:id="rId91"/>
    <p:sldId id="331" r:id="rId92"/>
    <p:sldId id="364" r:id="rId93"/>
    <p:sldId id="332" r:id="rId94"/>
    <p:sldId id="333" r:id="rId95"/>
    <p:sldId id="334" r:id="rId96"/>
    <p:sldId id="341" r:id="rId97"/>
    <p:sldId id="342" r:id="rId98"/>
    <p:sldId id="343" r:id="rId99"/>
    <p:sldId id="344" r:id="rId100"/>
    <p:sldId id="345" r:id="rId101"/>
    <p:sldId id="335" r:id="rId102"/>
    <p:sldId id="365" r:id="rId103"/>
    <p:sldId id="336" r:id="rId104"/>
    <p:sldId id="337" r:id="rId105"/>
    <p:sldId id="366" r:id="rId106"/>
    <p:sldId id="338" r:id="rId107"/>
    <p:sldId id="339" r:id="rId108"/>
    <p:sldId id="340" r:id="rId109"/>
    <p:sldId id="346" r:id="rId110"/>
    <p:sldId id="350" r:id="rId111"/>
    <p:sldId id="348" r:id="rId112"/>
    <p:sldId id="347" r:id="rId113"/>
    <p:sldId id="367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786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E6C2C-B9AC-44BB-9866-A947D962D577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370DB-D75F-4ECB-849E-412437729FC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370DB-D75F-4ECB-849E-412437729FC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468D5-9D31-4AC0-AB6C-4AFE876AC4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C1653-CE2E-4181-96B6-7392DB05EE79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HORMONAL    CONTRACEPTIVES.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71601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Mechanism of Action.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Blood hormones levels are significantly lower than with other progesterone-only contraception and remain stable at approximately 150-200pg/ml.</a:t>
            </a:r>
          </a:p>
          <a:p>
            <a:endParaRPr lang="en-IN" dirty="0" smtClean="0"/>
          </a:p>
          <a:p>
            <a:r>
              <a:rPr lang="en-IN" dirty="0" smtClean="0"/>
              <a:t>About 85% cycles are </a:t>
            </a:r>
            <a:r>
              <a:rPr lang="en-IN" dirty="0" err="1" smtClean="0"/>
              <a:t>ovulatory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Is a result of thickened and scant cervical mucus,</a:t>
            </a:r>
          </a:p>
          <a:p>
            <a:endParaRPr lang="en-IN" dirty="0" smtClean="0"/>
          </a:p>
          <a:p>
            <a:r>
              <a:rPr lang="en-IN" dirty="0" smtClean="0"/>
              <a:t>Endometrial atrophy,</a:t>
            </a:r>
          </a:p>
          <a:p>
            <a:endParaRPr lang="en-IN" dirty="0" smtClean="0"/>
          </a:p>
          <a:p>
            <a:r>
              <a:rPr lang="en-IN" dirty="0" smtClean="0"/>
              <a:t>Intrauterine inflammatory response.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i="1" u="sng" dirty="0" smtClean="0"/>
              <a:t>Irregular uterine bleeding:</a:t>
            </a:r>
          </a:p>
          <a:p>
            <a:pPr>
              <a:buNone/>
            </a:pPr>
            <a:r>
              <a:rPr lang="en-IN" dirty="0" smtClean="0"/>
              <a:t>Experience spotting after taking the pills.</a:t>
            </a:r>
          </a:p>
          <a:p>
            <a:pPr>
              <a:buNone/>
            </a:pPr>
            <a:r>
              <a:rPr lang="en-IN" dirty="0" smtClean="0"/>
              <a:t>Majority of women have their period on time or </a:t>
            </a:r>
            <a:r>
              <a:rPr lang="en-IN" dirty="0" err="1" smtClean="0"/>
              <a:t>early,may</a:t>
            </a:r>
            <a:r>
              <a:rPr lang="en-IN" dirty="0" smtClean="0"/>
              <a:t> be delayed for 3-7days.</a:t>
            </a:r>
          </a:p>
          <a:p>
            <a:pPr>
              <a:buNone/>
            </a:pPr>
            <a:endParaRPr lang="en-IN" dirty="0" smtClean="0"/>
          </a:p>
          <a:p>
            <a:r>
              <a:rPr lang="en-IN" i="1" u="sng" dirty="0" smtClean="0"/>
              <a:t>Other side effects:</a:t>
            </a:r>
          </a:p>
          <a:p>
            <a:r>
              <a:rPr lang="en-IN" dirty="0" smtClean="0"/>
              <a:t>Headache,</a:t>
            </a:r>
          </a:p>
          <a:p>
            <a:r>
              <a:rPr lang="en-IN" dirty="0" smtClean="0"/>
              <a:t>Dizziness,</a:t>
            </a:r>
          </a:p>
          <a:p>
            <a:r>
              <a:rPr lang="en-IN" dirty="0" smtClean="0"/>
              <a:t>Fatigue,</a:t>
            </a:r>
          </a:p>
          <a:p>
            <a:r>
              <a:rPr lang="en-IN" dirty="0" smtClean="0"/>
              <a:t>Breast tenderness.</a:t>
            </a:r>
          </a:p>
          <a:p>
            <a:r>
              <a:rPr lang="en-IN" dirty="0" smtClean="0"/>
              <a:t>Aspirin or other pain-relieving drugs to relieve headache &amp; breast tenderness.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IN" dirty="0" smtClean="0"/>
              <a:t>RU 486(</a:t>
            </a:r>
            <a:r>
              <a:rPr lang="en-IN" i="1" dirty="0" err="1" smtClean="0"/>
              <a:t>Mifepristone</a:t>
            </a:r>
            <a:r>
              <a:rPr lang="en-IN" i="1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RU 486 is a steroid with an affinity for progesterone receptors.</a:t>
            </a:r>
          </a:p>
          <a:p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 err="1" smtClean="0"/>
              <a:t>doesnot</a:t>
            </a:r>
            <a:r>
              <a:rPr lang="en-IN" dirty="0" smtClean="0"/>
              <a:t> prevent fertilization but by </a:t>
            </a:r>
            <a:r>
              <a:rPr lang="en-IN" dirty="0" err="1" smtClean="0"/>
              <a:t>blcking</a:t>
            </a:r>
            <a:r>
              <a:rPr lang="en-IN" dirty="0" smtClean="0"/>
              <a:t> the action of progesterone on the </a:t>
            </a:r>
            <a:r>
              <a:rPr lang="en-IN" dirty="0" err="1" smtClean="0"/>
              <a:t>endometrium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It causes sloughing and shedding of </a:t>
            </a:r>
            <a:r>
              <a:rPr lang="en-IN" dirty="0" err="1" smtClean="0"/>
              <a:t>decidua</a:t>
            </a:r>
            <a:r>
              <a:rPr lang="en-IN" dirty="0" smtClean="0"/>
              <a:t> and prevents implantation.</a:t>
            </a:r>
          </a:p>
          <a:p>
            <a:endParaRPr lang="en-IN" dirty="0" smtClean="0"/>
          </a:p>
          <a:p>
            <a:r>
              <a:rPr lang="en-IN" dirty="0" smtClean="0"/>
              <a:t>It is not </a:t>
            </a:r>
            <a:r>
              <a:rPr lang="en-IN" dirty="0" err="1" smtClean="0"/>
              <a:t>teratogenic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456"/>
          </a:xfrm>
        </p:spPr>
        <p:txBody>
          <a:bodyPr/>
          <a:lstStyle/>
          <a:p>
            <a:r>
              <a:rPr lang="en-IN" dirty="0" smtClean="0"/>
              <a:t>RU 486 (MIFEPRISTONE)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33574"/>
            <a:ext cx="6192688" cy="43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Dosage.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25-50mg is effective in preventing pregnancy.</a:t>
            </a:r>
          </a:p>
          <a:p>
            <a:endParaRPr lang="en-IN" dirty="0" smtClean="0"/>
          </a:p>
          <a:p>
            <a:r>
              <a:rPr lang="en-IN" dirty="0" smtClean="0"/>
              <a:t>Failure rate is 0.9%.</a:t>
            </a:r>
          </a:p>
          <a:p>
            <a:endParaRPr lang="en-IN" dirty="0" smtClean="0"/>
          </a:p>
          <a:p>
            <a:r>
              <a:rPr lang="en-IN" dirty="0" smtClean="0"/>
              <a:t>It causes delayed menstruation.</a:t>
            </a:r>
          </a:p>
          <a:p>
            <a:endParaRPr lang="en-IN" dirty="0" smtClean="0"/>
          </a:p>
          <a:p>
            <a:r>
              <a:rPr lang="en-IN" dirty="0" smtClean="0"/>
              <a:t>Ectopic pregnancy is not avoided.</a:t>
            </a:r>
          </a:p>
          <a:p>
            <a:endParaRPr lang="en-IN" dirty="0" smtClean="0"/>
          </a:p>
          <a:p>
            <a:r>
              <a:rPr lang="en-IN" dirty="0" smtClean="0"/>
              <a:t>The drug is expensive as compare to LNG.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IN" dirty="0" err="1" smtClean="0"/>
              <a:t>Ulipristal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10000"/>
          </a:bodyPr>
          <a:lstStyle/>
          <a:p>
            <a:r>
              <a:rPr lang="en-IN" dirty="0" err="1" smtClean="0"/>
              <a:t>Ulipristal</a:t>
            </a:r>
            <a:r>
              <a:rPr lang="en-IN" dirty="0" smtClean="0"/>
              <a:t> is a synthetic progesterone hormone receptor modulator.</a:t>
            </a:r>
          </a:p>
          <a:p>
            <a:endParaRPr lang="en-IN" dirty="0" smtClean="0"/>
          </a:p>
          <a:p>
            <a:r>
              <a:rPr lang="en-IN" dirty="0" smtClean="0"/>
              <a:t>Attaches to progesterone receptor and prevents/delays ovulation and suppresses </a:t>
            </a:r>
            <a:r>
              <a:rPr lang="en-IN" dirty="0" err="1" smtClean="0"/>
              <a:t>endometrium</a:t>
            </a:r>
            <a:r>
              <a:rPr lang="en-IN" dirty="0" smtClean="0"/>
              <a:t> prevents implantation.</a:t>
            </a:r>
          </a:p>
          <a:p>
            <a:endParaRPr lang="en-IN" dirty="0" smtClean="0"/>
          </a:p>
          <a:p>
            <a:r>
              <a:rPr lang="en-IN" dirty="0" smtClean="0"/>
              <a:t>A 30 mg tablet should be taken within 5 days.</a:t>
            </a:r>
          </a:p>
          <a:p>
            <a:endParaRPr lang="en-IN" dirty="0" smtClean="0"/>
          </a:p>
          <a:p>
            <a:r>
              <a:rPr lang="en-IN" dirty="0" smtClean="0"/>
              <a:t>2% pregnancy rate is reported.</a:t>
            </a:r>
          </a:p>
          <a:p>
            <a:endParaRPr lang="en-IN" i="1" dirty="0" smtClean="0"/>
          </a:p>
          <a:p>
            <a:r>
              <a:rPr lang="en-IN" i="1" dirty="0" smtClean="0"/>
              <a:t>S/E:</a:t>
            </a:r>
          </a:p>
          <a:p>
            <a:r>
              <a:rPr lang="en-IN" dirty="0" smtClean="0"/>
              <a:t>Headache,</a:t>
            </a:r>
          </a:p>
          <a:p>
            <a:r>
              <a:rPr lang="en-IN" dirty="0" smtClean="0"/>
              <a:t>Mood Changes.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362456"/>
          </a:xfrm>
        </p:spPr>
        <p:txBody>
          <a:bodyPr/>
          <a:lstStyle/>
          <a:p>
            <a:r>
              <a:rPr lang="en-IN" dirty="0" smtClean="0"/>
              <a:t>ULIPRISTAL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7701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572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Centchroman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Two tablets 60 mg taken twice in 24 hours within      24 hours of intercourse can prevent </a:t>
            </a:r>
            <a:r>
              <a:rPr lang="en-IN" dirty="0" err="1" smtClean="0"/>
              <a:t>implantatio</a:t>
            </a:r>
            <a:r>
              <a:rPr lang="en-IN" dirty="0" smtClean="0"/>
              <a:t> in 99% women.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GnRH</a:t>
            </a:r>
            <a:r>
              <a:rPr lang="en-IN" dirty="0" smtClean="0"/>
              <a:t>  Agonists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/>
              <a:t>Daily administration of </a:t>
            </a:r>
            <a:r>
              <a:rPr lang="en-IN" dirty="0" err="1" smtClean="0"/>
              <a:t>GnRH</a:t>
            </a:r>
            <a:r>
              <a:rPr lang="en-IN" dirty="0" smtClean="0"/>
              <a:t> agonist (</a:t>
            </a:r>
            <a:r>
              <a:rPr lang="en-IN" dirty="0" err="1" smtClean="0"/>
              <a:t>buserelin</a:t>
            </a:r>
            <a:r>
              <a:rPr lang="en-IN" dirty="0" smtClean="0"/>
              <a:t>) prevents ovulation.</a:t>
            </a:r>
          </a:p>
          <a:p>
            <a:endParaRPr lang="en-IN" dirty="0" smtClean="0"/>
          </a:p>
          <a:p>
            <a:r>
              <a:rPr lang="en-IN" dirty="0" smtClean="0"/>
              <a:t>The drug is on trial for its contraceptive effect.</a:t>
            </a:r>
          </a:p>
          <a:p>
            <a:endParaRPr lang="en-IN" dirty="0" smtClean="0"/>
          </a:p>
          <a:p>
            <a:r>
              <a:rPr lang="en-IN" dirty="0" smtClean="0"/>
              <a:t>Very expensive – has to be given by subcutaneous injection.</a:t>
            </a:r>
            <a:endParaRPr lang="en-IN" dirty="0"/>
          </a:p>
        </p:txBody>
      </p:sp>
      <p:pic>
        <p:nvPicPr>
          <p:cNvPr id="4" name="Picture 3" descr="leuprid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IN" dirty="0" smtClean="0"/>
              <a:t>Prostaglandins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Self administered vaginal </a:t>
            </a:r>
            <a:r>
              <a:rPr lang="en-IN" dirty="0" err="1" smtClean="0"/>
              <a:t>supposirory</a:t>
            </a:r>
            <a:r>
              <a:rPr lang="en-IN" dirty="0" smtClean="0"/>
              <a:t> containing prostaglandin following an unprotected intercourse,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By virtue of its </a:t>
            </a:r>
            <a:r>
              <a:rPr lang="en-IN" dirty="0" err="1" smtClean="0"/>
              <a:t>luteolytic</a:t>
            </a:r>
            <a:r>
              <a:rPr lang="en-IN" dirty="0" smtClean="0"/>
              <a:t> effect on the ovary and its increased motility effect on fallopian tubes and the uterus</a:t>
            </a:r>
          </a:p>
          <a:p>
            <a:endParaRPr lang="en-IN" dirty="0" smtClean="0"/>
          </a:p>
          <a:p>
            <a:r>
              <a:rPr lang="en-IN" dirty="0" smtClean="0"/>
              <a:t>Prevents implantation and brings about menstruation.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Mechanical Emergency contraception.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IUCDS  can be used inserted within 5 days of intercourse can prevent implantation of a fertilized ovum.</a:t>
            </a:r>
          </a:p>
          <a:p>
            <a:endParaRPr lang="en-IN" dirty="0" smtClean="0"/>
          </a:p>
          <a:p>
            <a:r>
              <a:rPr lang="en-IN" dirty="0" smtClean="0"/>
              <a:t>For rape cases &amp; those who are high risk of STDs,</a:t>
            </a:r>
          </a:p>
          <a:p>
            <a:endParaRPr lang="en-IN" dirty="0" smtClean="0"/>
          </a:p>
          <a:p>
            <a:r>
              <a:rPr lang="en-IN" dirty="0" smtClean="0"/>
              <a:t>IUDs can be introduced after proper counselling under cover of antibiotics if the woman come after3 days and before 5days of unprotected sex act.</a:t>
            </a:r>
          </a:p>
          <a:p>
            <a:endParaRPr lang="en-IN" dirty="0" smtClean="0"/>
          </a:p>
          <a:p>
            <a:r>
              <a:rPr lang="en-IN" dirty="0" smtClean="0"/>
              <a:t>IUD should be removed after the next menstruation.</a:t>
            </a:r>
          </a:p>
          <a:p>
            <a:endParaRPr lang="en-IN" dirty="0" smtClean="0"/>
          </a:p>
          <a:p>
            <a:r>
              <a:rPr lang="en-IN" dirty="0" smtClean="0"/>
              <a:t>If they come less than 72 hours after </a:t>
            </a:r>
            <a:r>
              <a:rPr lang="en-IN" dirty="0" err="1" smtClean="0"/>
              <a:t>sex,hormonal</a:t>
            </a:r>
            <a:r>
              <a:rPr lang="en-IN" dirty="0" smtClean="0"/>
              <a:t> pills should be used.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IN" dirty="0" err="1" smtClean="0"/>
              <a:t>Injectable</a:t>
            </a:r>
            <a:r>
              <a:rPr lang="en-IN" dirty="0" smtClean="0"/>
              <a:t> Contraceptives.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Many women cannot take oral contraceptives </a:t>
            </a:r>
            <a:r>
              <a:rPr lang="en-IN" dirty="0" err="1" smtClean="0"/>
              <a:t>regularly;leading</a:t>
            </a:r>
            <a:r>
              <a:rPr lang="en-IN" dirty="0" smtClean="0"/>
              <a:t> to a failure rate of 1-8 per 100 women years or even more in actual </a:t>
            </a:r>
            <a:r>
              <a:rPr lang="en-IN" dirty="0" err="1" smtClean="0"/>
              <a:t>use,though</a:t>
            </a:r>
            <a:r>
              <a:rPr lang="en-IN" dirty="0" smtClean="0"/>
              <a:t> the pills are more effective.</a:t>
            </a:r>
          </a:p>
          <a:p>
            <a:endParaRPr lang="en-IN" dirty="0" smtClean="0"/>
          </a:p>
          <a:p>
            <a:r>
              <a:rPr lang="en-IN" dirty="0" smtClean="0"/>
              <a:t>2 types of </a:t>
            </a:r>
            <a:r>
              <a:rPr lang="en-IN" dirty="0" err="1" smtClean="0"/>
              <a:t>injectable</a:t>
            </a:r>
            <a:r>
              <a:rPr lang="en-IN" dirty="0" smtClean="0"/>
              <a:t> steroid </a:t>
            </a:r>
            <a:r>
              <a:rPr lang="en-IN" dirty="0" err="1" smtClean="0"/>
              <a:t>contraceptives,some</a:t>
            </a:r>
            <a:r>
              <a:rPr lang="en-IN" dirty="0" smtClean="0"/>
              <a:t> contains,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Progesterone only,</a:t>
            </a:r>
          </a:p>
          <a:p>
            <a:pPr>
              <a:buFont typeface="Wingdings" pitchFamily="2" charset="2"/>
              <a:buChar char="v"/>
            </a:pP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Combined </a:t>
            </a:r>
            <a:r>
              <a:rPr lang="en-IN" dirty="0" err="1" smtClean="0"/>
              <a:t>Progesterones</a:t>
            </a:r>
            <a:r>
              <a:rPr lang="en-IN" dirty="0" smtClean="0"/>
              <a:t> and Oestrogens.</a:t>
            </a:r>
            <a:endParaRPr lang="en-IN" dirty="0"/>
          </a:p>
        </p:txBody>
      </p:sp>
      <p:pic>
        <p:nvPicPr>
          <p:cNvPr id="4" name="Picture 3" descr="download (1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1" y="4797152"/>
            <a:ext cx="2771800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456"/>
          </a:xfrm>
        </p:spPr>
        <p:txBody>
          <a:bodyPr/>
          <a:lstStyle/>
          <a:p>
            <a:r>
              <a:rPr lang="en-IN" dirty="0" smtClean="0"/>
              <a:t>CU-T.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6440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4999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ADVANTAGES: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can be inserted as late as 5 days after the unprotected intercourse.</a:t>
            </a:r>
          </a:p>
          <a:p>
            <a:endParaRPr lang="en-IN" dirty="0" smtClean="0"/>
          </a:p>
          <a:p>
            <a:r>
              <a:rPr lang="en-IN" dirty="0" smtClean="0"/>
              <a:t>It is cheap.</a:t>
            </a:r>
          </a:p>
          <a:p>
            <a:endParaRPr lang="en-IN" dirty="0" smtClean="0"/>
          </a:p>
          <a:p>
            <a:r>
              <a:rPr lang="en-IN" dirty="0" smtClean="0"/>
              <a:t>Failure rate is 0.1%</a:t>
            </a:r>
          </a:p>
          <a:p>
            <a:endParaRPr lang="en-IN" dirty="0" smtClean="0"/>
          </a:p>
          <a:p>
            <a:r>
              <a:rPr lang="en-IN" dirty="0" smtClean="0"/>
              <a:t>It can remain as ongoing contraceptive method for 3-5 years.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IN" dirty="0" smtClean="0"/>
              <a:t>Disadvantages.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/>
              <a:t>Increase the chance of Severe Pelvic Infection if the woman has vaginal infection including STD</a:t>
            </a:r>
          </a:p>
          <a:p>
            <a:endParaRPr lang="en-IN" dirty="0" smtClean="0"/>
          </a:p>
          <a:p>
            <a:r>
              <a:rPr lang="en-IN" dirty="0" smtClean="0"/>
              <a:t>IUCDS </a:t>
            </a:r>
            <a:r>
              <a:rPr lang="en-IN" dirty="0" err="1" smtClean="0"/>
              <a:t>Donot</a:t>
            </a:r>
            <a:r>
              <a:rPr lang="en-IN" dirty="0" smtClean="0"/>
              <a:t> prevent HIV/AIDS.</a:t>
            </a:r>
          </a:p>
          <a:p>
            <a:endParaRPr lang="en-IN" dirty="0" smtClean="0"/>
          </a:p>
          <a:p>
            <a:r>
              <a:rPr lang="en-IN" u="sng" dirty="0" smtClean="0"/>
              <a:t>MOA:</a:t>
            </a:r>
          </a:p>
          <a:p>
            <a:r>
              <a:rPr lang="en-IN" dirty="0" smtClean="0"/>
              <a:t>IUCDs act in the usual way by causing giant cell and lymphocytic infiltration and enzymatic and other cellular changes in the </a:t>
            </a:r>
            <a:r>
              <a:rPr lang="en-IN" dirty="0" err="1" smtClean="0"/>
              <a:t>endometrium</a:t>
            </a:r>
            <a:r>
              <a:rPr lang="en-IN" dirty="0" smtClean="0"/>
              <a:t>,</a:t>
            </a:r>
          </a:p>
          <a:p>
            <a:endParaRPr lang="en-IN" dirty="0" smtClean="0"/>
          </a:p>
          <a:p>
            <a:r>
              <a:rPr lang="en-IN" dirty="0" smtClean="0"/>
              <a:t>Damaging the </a:t>
            </a:r>
            <a:r>
              <a:rPr lang="en-IN" dirty="0" err="1" smtClean="0"/>
              <a:t>blastocyst</a:t>
            </a:r>
            <a:r>
              <a:rPr lang="en-IN" dirty="0" smtClean="0"/>
              <a:t> directly around the time of </a:t>
            </a:r>
            <a:r>
              <a:rPr lang="en-IN" dirty="0" err="1" smtClean="0"/>
              <a:t>implantatio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IN" dirty="0" err="1" smtClean="0"/>
              <a:t>Progestogen</a:t>
            </a:r>
            <a:r>
              <a:rPr lang="en-IN" dirty="0" smtClean="0"/>
              <a:t> only </a:t>
            </a:r>
            <a:r>
              <a:rPr lang="en-IN" dirty="0" err="1" smtClean="0"/>
              <a:t>injectables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Two types:</a:t>
            </a:r>
          </a:p>
          <a:p>
            <a:endParaRPr lang="en-IN" dirty="0" smtClean="0"/>
          </a:p>
          <a:p>
            <a:r>
              <a:rPr lang="en-IN" dirty="0" smtClean="0"/>
              <a:t>Depot-</a:t>
            </a:r>
            <a:r>
              <a:rPr lang="en-IN" dirty="0" err="1" smtClean="0"/>
              <a:t>Medroxyprogesterone</a:t>
            </a:r>
            <a:r>
              <a:rPr lang="en-IN" dirty="0" smtClean="0"/>
              <a:t> acetate.</a:t>
            </a:r>
          </a:p>
          <a:p>
            <a:endParaRPr lang="en-IN" dirty="0" smtClean="0"/>
          </a:p>
          <a:p>
            <a:r>
              <a:rPr lang="en-IN" dirty="0" smtClean="0"/>
              <a:t>Nor </a:t>
            </a:r>
            <a:r>
              <a:rPr lang="en-IN" dirty="0" err="1" smtClean="0"/>
              <a:t>ethisterone</a:t>
            </a:r>
            <a:r>
              <a:rPr lang="en-IN" dirty="0" smtClean="0"/>
              <a:t> acetate.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IN" dirty="0" smtClean="0"/>
              <a:t>Mechanism of action.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Inhibits ovulation in most women.</a:t>
            </a:r>
          </a:p>
          <a:p>
            <a:endParaRPr lang="en-IN" dirty="0" smtClean="0"/>
          </a:p>
          <a:p>
            <a:r>
              <a:rPr lang="en-IN" dirty="0" smtClean="0"/>
              <a:t>Levels of FSH and LH are lowered.</a:t>
            </a:r>
          </a:p>
          <a:p>
            <a:endParaRPr lang="en-IN" dirty="0" smtClean="0"/>
          </a:p>
          <a:p>
            <a:r>
              <a:rPr lang="en-IN" dirty="0" smtClean="0"/>
              <a:t>LH surges </a:t>
            </a:r>
            <a:r>
              <a:rPr lang="en-IN" dirty="0" err="1" smtClean="0"/>
              <a:t>donot</a:t>
            </a:r>
            <a:r>
              <a:rPr lang="en-IN" dirty="0" smtClean="0"/>
              <a:t> occur.</a:t>
            </a:r>
          </a:p>
          <a:p>
            <a:endParaRPr lang="en-IN" dirty="0" smtClean="0"/>
          </a:p>
          <a:p>
            <a:r>
              <a:rPr lang="en-IN" dirty="0" smtClean="0"/>
              <a:t>Making cervical mucus thick and scanty,</a:t>
            </a:r>
          </a:p>
          <a:p>
            <a:endParaRPr lang="en-IN" dirty="0" smtClean="0"/>
          </a:p>
          <a:p>
            <a:r>
              <a:rPr lang="en-IN" dirty="0" smtClean="0"/>
              <a:t>Thus creating barrier to sperm penetration</a:t>
            </a:r>
          </a:p>
          <a:p>
            <a:endParaRPr lang="en-IN" dirty="0" smtClean="0"/>
          </a:p>
          <a:p>
            <a:r>
              <a:rPr lang="en-IN" dirty="0" smtClean="0"/>
              <a:t>Making </a:t>
            </a:r>
            <a:r>
              <a:rPr lang="en-IN" dirty="0" err="1" smtClean="0"/>
              <a:t>endometrium</a:t>
            </a:r>
            <a:r>
              <a:rPr lang="en-IN" dirty="0" smtClean="0"/>
              <a:t> less suitable for implantation.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Depot-</a:t>
            </a:r>
            <a:r>
              <a:rPr lang="en-IN" dirty="0" err="1" smtClean="0"/>
              <a:t>Medroxyprogesterone</a:t>
            </a:r>
            <a:r>
              <a:rPr lang="en-IN" dirty="0" smtClean="0"/>
              <a:t> acetate.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Trade </a:t>
            </a:r>
            <a:r>
              <a:rPr lang="en-IN" dirty="0" err="1" smtClean="0"/>
              <a:t>name:Depo-Provera,Megestron,Contracep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DMPA is a </a:t>
            </a:r>
            <a:r>
              <a:rPr lang="en-IN" dirty="0" err="1" smtClean="0"/>
              <a:t>progestogen</a:t>
            </a:r>
            <a:r>
              <a:rPr lang="en-IN" dirty="0" smtClean="0"/>
              <a:t> derived from the natural hormone progesterone.</a:t>
            </a:r>
          </a:p>
          <a:p>
            <a:endParaRPr lang="en-IN" dirty="0" smtClean="0"/>
          </a:p>
          <a:p>
            <a:r>
              <a:rPr lang="en-IN" dirty="0" smtClean="0"/>
              <a:t>It is prepared in a microcrystalline suspension that delays absorption of the hormone after an injection.</a:t>
            </a:r>
          </a:p>
          <a:p>
            <a:endParaRPr lang="en-IN" dirty="0" smtClean="0"/>
          </a:p>
          <a:p>
            <a:r>
              <a:rPr lang="en-IN" dirty="0" smtClean="0"/>
              <a:t>DOSAGE:</a:t>
            </a:r>
          </a:p>
          <a:p>
            <a:r>
              <a:rPr lang="en-IN" dirty="0" smtClean="0"/>
              <a:t>One injection of Depo-Provera remains effective for 3 months.</a:t>
            </a:r>
          </a:p>
          <a:p>
            <a:endParaRPr lang="en-IN" dirty="0" smtClean="0"/>
          </a:p>
          <a:p>
            <a:r>
              <a:rPr lang="en-IN" dirty="0" smtClean="0"/>
              <a:t>It is administered in the form of a 150mg injection once every 3months plus or minus 14 days.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362456"/>
          </a:xfrm>
        </p:spPr>
        <p:txBody>
          <a:bodyPr/>
          <a:lstStyle/>
          <a:p>
            <a:r>
              <a:rPr lang="en-IN" dirty="0" smtClean="0"/>
              <a:t>DMPA.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8324"/>
            <a:ext cx="421196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93204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IN" dirty="0" smtClean="0"/>
              <a:t>Preparations.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Monthly injection of DMPA with 5 mg of </a:t>
            </a:r>
            <a:r>
              <a:rPr lang="en-IN" dirty="0" err="1" smtClean="0"/>
              <a:t>oestradiol</a:t>
            </a:r>
            <a:r>
              <a:rPr lang="en-IN" dirty="0" smtClean="0"/>
              <a:t>.</a:t>
            </a:r>
          </a:p>
          <a:p>
            <a:r>
              <a:rPr lang="en-IN" dirty="0" smtClean="0"/>
              <a:t>DMPA 150mg 3monthly,</a:t>
            </a:r>
          </a:p>
          <a:p>
            <a:r>
              <a:rPr lang="en-IN" dirty="0" smtClean="0"/>
              <a:t>DMPA 300mg 6 monthly.</a:t>
            </a:r>
          </a:p>
          <a:p>
            <a:endParaRPr lang="en-IN" dirty="0" smtClean="0"/>
          </a:p>
          <a:p>
            <a:r>
              <a:rPr lang="en-IN" dirty="0" err="1" smtClean="0"/>
              <a:t>Cyclofem</a:t>
            </a:r>
            <a:r>
              <a:rPr lang="en-IN" dirty="0" smtClean="0"/>
              <a:t> and </a:t>
            </a:r>
            <a:r>
              <a:rPr lang="en-IN" dirty="0" err="1" smtClean="0"/>
              <a:t>Lunelle</a:t>
            </a:r>
            <a:r>
              <a:rPr lang="en-IN" dirty="0" smtClean="0"/>
              <a:t>:</a:t>
            </a:r>
          </a:p>
          <a:p>
            <a:r>
              <a:rPr lang="en-IN" dirty="0" smtClean="0"/>
              <a:t>½ ml contains 25 mg DMPA and </a:t>
            </a:r>
            <a:r>
              <a:rPr lang="en-IN" dirty="0" err="1" smtClean="0"/>
              <a:t>oestradiol</a:t>
            </a:r>
            <a:r>
              <a:rPr lang="en-IN" dirty="0" smtClean="0"/>
              <a:t> </a:t>
            </a:r>
            <a:r>
              <a:rPr lang="en-IN" dirty="0" err="1" smtClean="0"/>
              <a:t>cypionate</a:t>
            </a:r>
            <a:r>
              <a:rPr lang="en-IN" dirty="0" smtClean="0"/>
              <a:t> 5mg.</a:t>
            </a:r>
          </a:p>
          <a:p>
            <a:r>
              <a:rPr lang="en-IN" dirty="0" smtClean="0"/>
              <a:t>The failure rate:0.2% at the end of 1 year.</a:t>
            </a:r>
          </a:p>
          <a:p>
            <a:endParaRPr lang="en-IN" dirty="0" smtClean="0"/>
          </a:p>
          <a:p>
            <a:r>
              <a:rPr lang="en-IN" dirty="0" smtClean="0"/>
              <a:t>The menstrual irregularity is less than with progesterone –alone injections.</a:t>
            </a:r>
          </a:p>
          <a:p>
            <a:endParaRPr lang="en-IN" dirty="0" smtClean="0"/>
          </a:p>
          <a:p>
            <a:r>
              <a:rPr lang="en-IN" dirty="0" smtClean="0"/>
              <a:t>It should be remembered that the first menstrual period comes 10-15 days after the first </a:t>
            </a:r>
            <a:r>
              <a:rPr lang="en-IN" dirty="0" err="1" smtClean="0"/>
              <a:t>ijection</a:t>
            </a:r>
            <a:r>
              <a:rPr lang="en-IN" dirty="0" smtClean="0"/>
              <a:t> but thereafter every 30 days and lasts for 5 days.</a:t>
            </a:r>
          </a:p>
          <a:p>
            <a:endParaRPr lang="en-IN" dirty="0" smtClean="0"/>
          </a:p>
          <a:p>
            <a:r>
              <a:rPr lang="en-IN" dirty="0" smtClean="0"/>
              <a:t>Failure rate of 0.1-0.4%</a:t>
            </a:r>
          </a:p>
          <a:p>
            <a:endParaRPr lang="en-IN" dirty="0" smtClean="0"/>
          </a:p>
          <a:p>
            <a:r>
              <a:rPr lang="en-IN" dirty="0" smtClean="0"/>
              <a:t>Ovulation returns in 6 months.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IN" dirty="0" err="1" smtClean="0"/>
              <a:t>Norethisterone</a:t>
            </a:r>
            <a:r>
              <a:rPr lang="en-IN" dirty="0" smtClean="0"/>
              <a:t> </a:t>
            </a:r>
            <a:r>
              <a:rPr lang="en-IN" dirty="0" err="1" smtClean="0"/>
              <a:t>enanthate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IN" dirty="0" smtClean="0"/>
              <a:t>NET EN Is a </a:t>
            </a:r>
            <a:r>
              <a:rPr lang="en-IN" dirty="0" err="1" smtClean="0"/>
              <a:t>progesteronederived</a:t>
            </a:r>
            <a:r>
              <a:rPr lang="en-IN" dirty="0" smtClean="0"/>
              <a:t> from 19-nortestosterone and is used in </a:t>
            </a:r>
            <a:r>
              <a:rPr lang="en-IN" dirty="0" err="1" smtClean="0"/>
              <a:t>acastor</a:t>
            </a:r>
            <a:r>
              <a:rPr lang="en-IN" dirty="0" smtClean="0"/>
              <a:t> oil solution.</a:t>
            </a:r>
          </a:p>
          <a:p>
            <a:endParaRPr lang="en-IN" dirty="0" smtClean="0"/>
          </a:p>
          <a:p>
            <a:r>
              <a:rPr lang="en-IN" dirty="0" smtClean="0"/>
              <a:t>It is converted in the body to a biologically active </a:t>
            </a:r>
            <a:r>
              <a:rPr lang="en-IN" dirty="0" err="1" smtClean="0"/>
              <a:t>from,NET</a:t>
            </a:r>
            <a:r>
              <a:rPr lang="en-IN" dirty="0" smtClean="0"/>
              <a:t> </a:t>
            </a:r>
            <a:r>
              <a:rPr lang="en-IN" dirty="0" err="1" smtClean="0"/>
              <a:t>norethindrone</a:t>
            </a:r>
            <a:r>
              <a:rPr lang="en-IN" dirty="0" smtClean="0"/>
              <a:t> before it can produce contraceptive effect.</a:t>
            </a:r>
          </a:p>
          <a:p>
            <a:endParaRPr lang="en-IN" dirty="0" smtClean="0"/>
          </a:p>
          <a:p>
            <a:r>
              <a:rPr lang="en-IN" dirty="0" smtClean="0"/>
              <a:t>Most effective regimen:</a:t>
            </a:r>
          </a:p>
          <a:p>
            <a:r>
              <a:rPr lang="en-IN" dirty="0" smtClean="0"/>
              <a:t>200mg NET EN injection every 2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en-IN" dirty="0" smtClean="0"/>
              <a:t>NORETHISTERONE ENANTHATE.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429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preparations.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Mesigyna</a:t>
            </a:r>
            <a:r>
              <a:rPr lang="en-IN" dirty="0" smtClean="0"/>
              <a:t> (1/2ml containing NET 50 mg with </a:t>
            </a:r>
            <a:r>
              <a:rPr lang="en-IN" dirty="0" err="1" smtClean="0"/>
              <a:t>oestradiol</a:t>
            </a:r>
            <a:r>
              <a:rPr lang="en-IN" dirty="0" smtClean="0"/>
              <a:t> </a:t>
            </a:r>
            <a:r>
              <a:rPr lang="en-IN" dirty="0" err="1" smtClean="0"/>
              <a:t>valerate</a:t>
            </a:r>
            <a:r>
              <a:rPr lang="en-IN" dirty="0" smtClean="0"/>
              <a:t> 5mg) is given by deep </a:t>
            </a:r>
            <a:r>
              <a:rPr lang="en-IN" dirty="0" err="1" smtClean="0"/>
              <a:t>im</a:t>
            </a:r>
            <a:r>
              <a:rPr lang="en-IN" dirty="0" smtClean="0"/>
              <a:t> injection once a month with +/3 days.</a:t>
            </a:r>
          </a:p>
          <a:p>
            <a:endParaRPr lang="en-IN" dirty="0" smtClean="0"/>
          </a:p>
          <a:p>
            <a:r>
              <a:rPr lang="en-IN" dirty="0" smtClean="0"/>
              <a:t>The low failure rate of 0.4% at the end of 1 year is encouraging.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Non-Oral Hormonal Contraceptives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Hormone releasing IUCDS.</a:t>
            </a:r>
          </a:p>
          <a:p>
            <a:endParaRPr lang="en-IN" dirty="0" smtClean="0"/>
          </a:p>
          <a:p>
            <a:r>
              <a:rPr lang="en-IN" dirty="0" err="1" smtClean="0"/>
              <a:t>Injectables</a:t>
            </a:r>
            <a:r>
              <a:rPr lang="en-IN" dirty="0" smtClean="0"/>
              <a:t> Contraceptives.</a:t>
            </a:r>
          </a:p>
          <a:p>
            <a:endParaRPr lang="en-IN" dirty="0" smtClean="0"/>
          </a:p>
          <a:p>
            <a:r>
              <a:rPr lang="en-IN" dirty="0" smtClean="0"/>
              <a:t>Contraceptive Implants.</a:t>
            </a:r>
          </a:p>
          <a:p>
            <a:endParaRPr lang="en-IN" dirty="0" smtClean="0"/>
          </a:p>
          <a:p>
            <a:r>
              <a:rPr lang="en-IN" dirty="0" smtClean="0"/>
              <a:t>Hormonal Contraceptive Vaginal Rings.</a:t>
            </a:r>
          </a:p>
          <a:p>
            <a:endParaRPr lang="en-IN" dirty="0" smtClean="0"/>
          </a:p>
          <a:p>
            <a:r>
              <a:rPr lang="en-IN" dirty="0" err="1" smtClean="0"/>
              <a:t>Transdermal</a:t>
            </a:r>
            <a:r>
              <a:rPr lang="en-IN" dirty="0" smtClean="0"/>
              <a:t> Contraceptive Patch.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Timing of the injection.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injection should be administered within 7 days of menstruation with</a:t>
            </a:r>
          </a:p>
          <a:p>
            <a:r>
              <a:rPr lang="en-IN" dirty="0" smtClean="0"/>
              <a:t>Grace period of</a:t>
            </a:r>
          </a:p>
          <a:p>
            <a:r>
              <a:rPr lang="en-IN" dirty="0" smtClean="0"/>
              <a:t> 1 week for NETO(8-9 weeks).</a:t>
            </a:r>
          </a:p>
          <a:p>
            <a:r>
              <a:rPr lang="en-IN" dirty="0" smtClean="0"/>
              <a:t>2 weeks for DMPA(12-14 weeks of first injection for DMPA).</a:t>
            </a:r>
          </a:p>
          <a:p>
            <a:endParaRPr lang="en-IN" dirty="0" smtClean="0"/>
          </a:p>
          <a:p>
            <a:r>
              <a:rPr lang="en-IN" dirty="0" smtClean="0"/>
              <a:t>Injections are more effective when given in the first 5-7 days of the menstrual </a:t>
            </a:r>
            <a:r>
              <a:rPr lang="en-IN" dirty="0" err="1" smtClean="0"/>
              <a:t>cycle,so</a:t>
            </a:r>
            <a:r>
              <a:rPr lang="en-IN" dirty="0" smtClean="0"/>
              <a:t> that to prevent ovulation in that cycle.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Injection technique.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No medicine should be left in the vial.</a:t>
            </a:r>
          </a:p>
          <a:p>
            <a:endParaRPr lang="en-IN" dirty="0" smtClean="0"/>
          </a:p>
          <a:p>
            <a:r>
              <a:rPr lang="en-IN" dirty="0" smtClean="0"/>
              <a:t>NET EN vials needed to be warmed up before the drug can be drawn into a syringe.</a:t>
            </a:r>
          </a:p>
          <a:p>
            <a:endParaRPr lang="en-IN" dirty="0" smtClean="0"/>
          </a:p>
          <a:p>
            <a:r>
              <a:rPr lang="en-IN" dirty="0" smtClean="0"/>
              <a:t>The injections should be given deep into the muscle in the buttock,</a:t>
            </a:r>
          </a:p>
          <a:p>
            <a:endParaRPr lang="en-IN" dirty="0" smtClean="0"/>
          </a:p>
          <a:p>
            <a:r>
              <a:rPr lang="en-IN" dirty="0" smtClean="0"/>
              <a:t>Although DMPA may be given in the arm.</a:t>
            </a:r>
          </a:p>
          <a:p>
            <a:endParaRPr lang="en-IN" dirty="0" smtClean="0"/>
          </a:p>
          <a:p>
            <a:r>
              <a:rPr lang="en-IN" dirty="0" smtClean="0"/>
              <a:t>Imperfect injection technique impairs effectiveness.</a:t>
            </a:r>
          </a:p>
          <a:p>
            <a:endParaRPr lang="en-IN" dirty="0" smtClean="0"/>
          </a:p>
          <a:p>
            <a:r>
              <a:rPr lang="en-IN" dirty="0" smtClean="0"/>
              <a:t>Regularity of injections at proper intervals.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WHO Medical Eligibility Criteria.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/>
              <a:t>Are Breast feeding(Starting 6 weeks after delivery).</a:t>
            </a:r>
          </a:p>
          <a:p>
            <a:endParaRPr lang="en-IN" dirty="0" smtClean="0"/>
          </a:p>
          <a:p>
            <a:r>
              <a:rPr lang="en-IN" dirty="0" smtClean="0"/>
              <a:t>Have no children.</a:t>
            </a:r>
          </a:p>
          <a:p>
            <a:endParaRPr lang="en-IN" dirty="0" smtClean="0"/>
          </a:p>
          <a:p>
            <a:r>
              <a:rPr lang="en-IN" dirty="0" smtClean="0"/>
              <a:t>Are Adolescents(Preferably at or after 16 years of age)</a:t>
            </a:r>
          </a:p>
          <a:p>
            <a:endParaRPr lang="en-IN" dirty="0" smtClean="0"/>
          </a:p>
          <a:p>
            <a:r>
              <a:rPr lang="en-IN" dirty="0" smtClean="0"/>
              <a:t>Are fat or thin.</a:t>
            </a:r>
          </a:p>
          <a:p>
            <a:endParaRPr lang="en-IN" dirty="0" smtClean="0"/>
          </a:p>
          <a:p>
            <a:r>
              <a:rPr lang="en-IN" dirty="0" smtClean="0"/>
              <a:t>Just had abortion(First or second trimester)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Absolute contraindication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Current or Past breast cancer.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Advantages.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Injections are easy to administer and there is no worry over ‘missing pill’.</a:t>
            </a:r>
          </a:p>
          <a:p>
            <a:endParaRPr lang="en-IN" dirty="0" smtClean="0"/>
          </a:p>
          <a:p>
            <a:r>
              <a:rPr lang="en-IN" dirty="0" smtClean="0"/>
              <a:t>Long acting reversible.</a:t>
            </a:r>
          </a:p>
          <a:p>
            <a:endParaRPr lang="en-IN" dirty="0" smtClean="0"/>
          </a:p>
          <a:p>
            <a:r>
              <a:rPr lang="en-IN" dirty="0" smtClean="0"/>
              <a:t>The compliance is good and the woman remains under regular medical supervision.</a:t>
            </a:r>
          </a:p>
          <a:p>
            <a:endParaRPr lang="en-IN" dirty="0" smtClean="0"/>
          </a:p>
          <a:p>
            <a:r>
              <a:rPr lang="en-IN" dirty="0" smtClean="0"/>
              <a:t>The side </a:t>
            </a:r>
            <a:r>
              <a:rPr lang="en-IN" dirty="0" err="1" smtClean="0"/>
              <a:t>effectsof</a:t>
            </a:r>
            <a:r>
              <a:rPr lang="en-IN" dirty="0" smtClean="0"/>
              <a:t> lipid and carbohydrate metabolism are avoided.</a:t>
            </a:r>
          </a:p>
          <a:p>
            <a:endParaRPr lang="en-IN" dirty="0" smtClean="0"/>
          </a:p>
          <a:p>
            <a:r>
              <a:rPr lang="en-IN" dirty="0" smtClean="0"/>
              <a:t>DMPA is least androgenic.</a:t>
            </a:r>
          </a:p>
          <a:p>
            <a:endParaRPr lang="en-IN" dirty="0" smtClean="0"/>
          </a:p>
          <a:p>
            <a:r>
              <a:rPr lang="en-IN" dirty="0" smtClean="0"/>
              <a:t>It is situated to lactating women.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Return to fertility is slightly delayed in DMPA group compared to </a:t>
            </a:r>
            <a:r>
              <a:rPr lang="en-IN" dirty="0" err="1" smtClean="0"/>
              <a:t>NET,but</a:t>
            </a:r>
            <a:r>
              <a:rPr lang="en-IN" dirty="0" smtClean="0"/>
              <a:t> 80% conceive in 1 year.</a:t>
            </a:r>
          </a:p>
          <a:p>
            <a:endParaRPr lang="en-IN" dirty="0" smtClean="0"/>
          </a:p>
          <a:p>
            <a:r>
              <a:rPr lang="en-IN" dirty="0" smtClean="0"/>
              <a:t>5 months for DMPA and 3-4months for NETO.</a:t>
            </a:r>
          </a:p>
          <a:p>
            <a:endParaRPr lang="en-IN" dirty="0" smtClean="0"/>
          </a:p>
          <a:p>
            <a:r>
              <a:rPr lang="en-IN" dirty="0" smtClean="0"/>
              <a:t>Coital independent.</a:t>
            </a:r>
          </a:p>
          <a:p>
            <a:r>
              <a:rPr lang="en-IN" dirty="0" smtClean="0"/>
              <a:t> </a:t>
            </a:r>
          </a:p>
          <a:p>
            <a:r>
              <a:rPr lang="en-IN" dirty="0" smtClean="0"/>
              <a:t>The incidence of </a:t>
            </a:r>
            <a:r>
              <a:rPr lang="en-IN" dirty="0" err="1" smtClean="0"/>
              <a:t>PID,ectopic</a:t>
            </a:r>
            <a:r>
              <a:rPr lang="en-IN" dirty="0" smtClean="0"/>
              <a:t> pregnancy and functional ovarian cysts is </a:t>
            </a:r>
            <a:r>
              <a:rPr lang="en-IN" dirty="0" err="1" smtClean="0"/>
              <a:t>low,so</a:t>
            </a:r>
            <a:r>
              <a:rPr lang="en-IN" dirty="0" smtClean="0"/>
              <a:t> also endometrial cancer.</a:t>
            </a:r>
          </a:p>
          <a:p>
            <a:endParaRPr lang="en-IN" dirty="0" smtClean="0"/>
          </a:p>
          <a:p>
            <a:r>
              <a:rPr lang="en-IN" dirty="0" smtClean="0"/>
              <a:t>Avoids oestrogenic side effects.(Heart attack/</a:t>
            </a:r>
            <a:r>
              <a:rPr lang="en-IN" dirty="0" err="1" smtClean="0"/>
              <a:t>thromboembolism</a:t>
            </a:r>
            <a:r>
              <a:rPr lang="en-IN" dirty="0" smtClean="0"/>
              <a:t>)</a:t>
            </a:r>
          </a:p>
          <a:p>
            <a:endParaRPr lang="en-IN" dirty="0" smtClean="0"/>
          </a:p>
          <a:p>
            <a:r>
              <a:rPr lang="en-IN" dirty="0" smtClean="0"/>
              <a:t>Can be given to a woman with sickle cell anaemia.</a:t>
            </a:r>
          </a:p>
          <a:p>
            <a:endParaRPr lang="en-IN" dirty="0" smtClean="0"/>
          </a:p>
          <a:p>
            <a:r>
              <a:rPr lang="en-IN" dirty="0" smtClean="0"/>
              <a:t>It cures or ameliorates menstrual troubles like </a:t>
            </a:r>
            <a:r>
              <a:rPr lang="en-IN" dirty="0" err="1" smtClean="0"/>
              <a:t>menorrhagia</a:t>
            </a:r>
            <a:r>
              <a:rPr lang="en-IN" dirty="0" smtClean="0"/>
              <a:t> and dysmenorrhoea as well as endometriosis.</a:t>
            </a:r>
          </a:p>
          <a:p>
            <a:endParaRPr lang="en-IN" dirty="0" smtClean="0"/>
          </a:p>
          <a:p>
            <a:r>
              <a:rPr lang="en-IN" dirty="0" smtClean="0"/>
              <a:t>Reduce the risk of vaginal </a:t>
            </a:r>
            <a:r>
              <a:rPr lang="en-IN" dirty="0" err="1" smtClean="0"/>
              <a:t>candidiasis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DMPA prevents </a:t>
            </a:r>
            <a:r>
              <a:rPr lang="en-IN" dirty="0" err="1" smtClean="0"/>
              <a:t>sickling</a:t>
            </a:r>
            <a:r>
              <a:rPr lang="en-IN" dirty="0" smtClean="0"/>
              <a:t> &amp; the development of abnormal shaped red </a:t>
            </a:r>
            <a:r>
              <a:rPr lang="en-IN" dirty="0" err="1" smtClean="0"/>
              <a:t>cells,lessens</a:t>
            </a:r>
            <a:r>
              <a:rPr lang="en-IN" dirty="0" smtClean="0"/>
              <a:t> episodic bone pain in women.</a:t>
            </a:r>
          </a:p>
          <a:p>
            <a:endParaRPr lang="en-IN" dirty="0" smtClean="0"/>
          </a:p>
          <a:p>
            <a:r>
              <a:rPr lang="en-IN" i="1" dirty="0" smtClean="0"/>
              <a:t>Best contraceptive for these patients.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Side effects.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Change of menstrual pattern.</a:t>
            </a:r>
          </a:p>
          <a:p>
            <a:endParaRPr lang="en-IN" dirty="0" smtClean="0"/>
          </a:p>
          <a:p>
            <a:r>
              <a:rPr lang="en-IN" dirty="0" smtClean="0"/>
              <a:t>Weight gain.</a:t>
            </a:r>
          </a:p>
          <a:p>
            <a:endParaRPr lang="en-IN" dirty="0" smtClean="0"/>
          </a:p>
          <a:p>
            <a:r>
              <a:rPr lang="en-IN" dirty="0" smtClean="0"/>
              <a:t>Possible affection of glucose metabolism.</a:t>
            </a:r>
          </a:p>
          <a:p>
            <a:endParaRPr lang="en-IN" dirty="0" smtClean="0"/>
          </a:p>
          <a:p>
            <a:r>
              <a:rPr lang="en-IN" dirty="0" smtClean="0"/>
              <a:t>Possible affection of fertility.</a:t>
            </a:r>
          </a:p>
          <a:p>
            <a:endParaRPr lang="en-IN" dirty="0" smtClean="0"/>
          </a:p>
          <a:p>
            <a:r>
              <a:rPr lang="en-IN" dirty="0" smtClean="0"/>
              <a:t>Possible </a:t>
            </a:r>
            <a:r>
              <a:rPr lang="en-IN" dirty="0" err="1" smtClean="0"/>
              <a:t>cardiogenic</a:t>
            </a:r>
            <a:r>
              <a:rPr lang="en-IN" dirty="0" smtClean="0"/>
              <a:t> </a:t>
            </a:r>
            <a:r>
              <a:rPr lang="en-IN" dirty="0" err="1" smtClean="0"/>
              <a:t>effets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Bone density changes.</a:t>
            </a:r>
          </a:p>
          <a:p>
            <a:endParaRPr lang="en-IN" dirty="0" smtClean="0"/>
          </a:p>
          <a:p>
            <a:r>
              <a:rPr lang="en-IN" dirty="0" err="1" smtClean="0"/>
              <a:t>Teratogenicity</a:t>
            </a:r>
            <a:r>
              <a:rPr lang="en-IN" dirty="0" smtClean="0"/>
              <a:t> concerns.</a:t>
            </a:r>
          </a:p>
          <a:p>
            <a:endParaRPr lang="en-IN" dirty="0" smtClean="0"/>
          </a:p>
          <a:p>
            <a:r>
              <a:rPr lang="en-IN" dirty="0" smtClean="0"/>
              <a:t>Possible cardiovascular disease.</a:t>
            </a:r>
          </a:p>
          <a:p>
            <a:endParaRPr lang="en-IN" dirty="0" smtClean="0"/>
          </a:p>
          <a:p>
            <a:r>
              <a:rPr lang="en-IN" dirty="0" smtClean="0"/>
              <a:t>Other side effects.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IN" dirty="0" smtClean="0"/>
              <a:t>Change of Menstrual pattern.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IN" dirty="0" smtClean="0"/>
              <a:t>Irregular menstrual bleeding and spotting as well as temporary absence of </a:t>
            </a:r>
            <a:r>
              <a:rPr lang="en-IN" dirty="0" err="1" smtClean="0"/>
              <a:t>meses</a:t>
            </a:r>
            <a:r>
              <a:rPr lang="en-IN" dirty="0" smtClean="0"/>
              <a:t> are the most common side effects in first few months of use.</a:t>
            </a:r>
          </a:p>
          <a:p>
            <a:endParaRPr lang="en-IN" dirty="0" smtClean="0"/>
          </a:p>
          <a:p>
            <a:r>
              <a:rPr lang="en-IN" dirty="0" smtClean="0"/>
              <a:t>With continued </a:t>
            </a:r>
            <a:r>
              <a:rPr lang="en-IN" dirty="0" err="1" smtClean="0"/>
              <a:t>use,irregular</a:t>
            </a:r>
            <a:r>
              <a:rPr lang="en-IN" dirty="0" smtClean="0"/>
              <a:t> bleeding </a:t>
            </a:r>
            <a:r>
              <a:rPr lang="en-IN" dirty="0" err="1" smtClean="0"/>
              <a:t>beomes</a:t>
            </a:r>
            <a:r>
              <a:rPr lang="en-IN" dirty="0" smtClean="0"/>
              <a:t> less but the absence of menses increases even leading to total amenorrhoea.</a:t>
            </a:r>
          </a:p>
          <a:p>
            <a:endParaRPr lang="en-IN" dirty="0" smtClean="0"/>
          </a:p>
          <a:p>
            <a:r>
              <a:rPr lang="en-IN" dirty="0" smtClean="0"/>
              <a:t>Menstrual irregularities are less with NET EN than with DMPA</a:t>
            </a:r>
          </a:p>
          <a:p>
            <a:endParaRPr lang="en-IN" dirty="0" smtClean="0"/>
          </a:p>
          <a:p>
            <a:r>
              <a:rPr lang="en-IN" dirty="0" smtClean="0"/>
              <a:t>Proper counselling before use of these injections leads to </a:t>
            </a:r>
            <a:r>
              <a:rPr lang="en-IN" dirty="0" err="1" smtClean="0"/>
              <a:t>dissatisifaction</a:t>
            </a:r>
            <a:r>
              <a:rPr lang="en-IN" dirty="0" smtClean="0"/>
              <a:t> and fear.</a:t>
            </a:r>
          </a:p>
          <a:p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Weight gain.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average weight gain is 1-3kg is due to increased appetite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Possible affection of glucose metabolism.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Impaired glucose tolerance is noted.</a:t>
            </a:r>
          </a:p>
          <a:p>
            <a:endParaRPr lang="en-IN" dirty="0" smtClean="0"/>
          </a:p>
          <a:p>
            <a:r>
              <a:rPr lang="en-IN" dirty="0" smtClean="0"/>
              <a:t>Overt glucose intolerance is caused by DMPA or NET 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Hormone Releasing IUCDs.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Progestasert</a:t>
            </a:r>
            <a:r>
              <a:rPr lang="en-IN" dirty="0" smtClean="0"/>
              <a:t>,(Progesterone IUCD).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Levonova</a:t>
            </a:r>
            <a:r>
              <a:rPr lang="en-IN" dirty="0" smtClean="0"/>
              <a:t> or </a:t>
            </a:r>
            <a:r>
              <a:rPr lang="en-IN" dirty="0" err="1" smtClean="0"/>
              <a:t>Mirena</a:t>
            </a:r>
            <a:r>
              <a:rPr lang="en-IN" dirty="0" smtClean="0"/>
              <a:t>. </a:t>
            </a:r>
            <a:r>
              <a:rPr lang="en-IN" dirty="0" err="1" smtClean="0"/>
              <a:t>Levonorgestrel</a:t>
            </a:r>
            <a:r>
              <a:rPr lang="en-IN" dirty="0" smtClean="0"/>
              <a:t>(LNG) IUCD 20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Possible affection of fertility.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Injectable</a:t>
            </a:r>
            <a:r>
              <a:rPr lang="en-IN" dirty="0" smtClean="0"/>
              <a:t> contraceptives </a:t>
            </a:r>
            <a:r>
              <a:rPr lang="en-IN" dirty="0" err="1" smtClean="0"/>
              <a:t>donot</a:t>
            </a:r>
            <a:r>
              <a:rPr lang="en-IN" dirty="0" smtClean="0"/>
              <a:t> produce sterility.</a:t>
            </a:r>
          </a:p>
          <a:p>
            <a:endParaRPr lang="en-IN" dirty="0" smtClean="0"/>
          </a:p>
          <a:p>
            <a:r>
              <a:rPr lang="en-IN" dirty="0" smtClean="0"/>
              <a:t>The average return to ovulation following  NET EN use was found to be 2.6 months than after DMPA Use 5.5 months.</a:t>
            </a:r>
          </a:p>
          <a:p>
            <a:endParaRPr lang="en-IN" dirty="0" smtClean="0"/>
          </a:p>
          <a:p>
            <a:r>
              <a:rPr lang="en-IN" dirty="0" smtClean="0"/>
              <a:t>There is a delay in return of fertility but 80% are expected to conceive by end of 1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Possible carcinogenic effects.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Among women with HIV </a:t>
            </a:r>
            <a:r>
              <a:rPr lang="en-IN" dirty="0" err="1" smtClean="0"/>
              <a:t>infection,long</a:t>
            </a:r>
            <a:r>
              <a:rPr lang="en-IN" dirty="0" smtClean="0"/>
              <a:t> term DMPA use(&gt;5years) may increase the risk of carcinoma in situ and invasive cervical carcinoma.</a:t>
            </a:r>
          </a:p>
          <a:p>
            <a:endParaRPr lang="en-IN" dirty="0" smtClean="0"/>
          </a:p>
          <a:p>
            <a:r>
              <a:rPr lang="en-IN" dirty="0" err="1" smtClean="0"/>
              <a:t>Donot</a:t>
            </a:r>
            <a:r>
              <a:rPr lang="en-IN" dirty="0" smtClean="0"/>
              <a:t>  prevent STD and HIV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Teratogenicity</a:t>
            </a:r>
            <a:r>
              <a:rPr lang="en-IN" dirty="0" smtClean="0"/>
              <a:t> concerns.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DMPA exposure during </a:t>
            </a:r>
            <a:r>
              <a:rPr lang="en-IN" dirty="0" err="1" smtClean="0"/>
              <a:t>pregnacy</a:t>
            </a:r>
            <a:r>
              <a:rPr lang="en-IN" dirty="0" smtClean="0"/>
              <a:t> or breast feeding </a:t>
            </a:r>
            <a:r>
              <a:rPr lang="en-IN" dirty="0" err="1" smtClean="0"/>
              <a:t>doesnot</a:t>
            </a:r>
            <a:r>
              <a:rPr lang="en-IN" dirty="0" smtClean="0"/>
              <a:t> adversely affect the long term growth and development of children nor does it increase the chance of </a:t>
            </a:r>
            <a:r>
              <a:rPr lang="en-IN" dirty="0" err="1" smtClean="0"/>
              <a:t>congential</a:t>
            </a:r>
            <a:r>
              <a:rPr lang="en-IN" dirty="0" smtClean="0"/>
              <a:t> anomaly.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Possible cardiovascular disease.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WHO Study says there is little or no increased risk of cardiovascular complications associated with use of progesterone only </a:t>
            </a:r>
            <a:r>
              <a:rPr lang="en-IN" dirty="0" err="1" smtClean="0"/>
              <a:t>injectables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Although further investigation is needed for possible risk of stroke among women with hypertension.</a:t>
            </a:r>
          </a:p>
          <a:p>
            <a:endParaRPr lang="en-IN" dirty="0" smtClean="0"/>
          </a:p>
          <a:p>
            <a:r>
              <a:rPr lang="en-IN" dirty="0" smtClean="0"/>
              <a:t>Most studies show no significant change of blood pressure among POI users.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side effects.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Headache,</a:t>
            </a:r>
          </a:p>
          <a:p>
            <a:endParaRPr lang="en-IN" dirty="0" smtClean="0"/>
          </a:p>
          <a:p>
            <a:r>
              <a:rPr lang="en-IN" dirty="0" smtClean="0"/>
              <a:t>Dizziness,</a:t>
            </a:r>
          </a:p>
          <a:p>
            <a:endParaRPr lang="en-IN" dirty="0" smtClean="0"/>
          </a:p>
          <a:p>
            <a:r>
              <a:rPr lang="en-IN" dirty="0" smtClean="0"/>
              <a:t>bloating of the abdomen,</a:t>
            </a:r>
          </a:p>
          <a:p>
            <a:endParaRPr lang="en-IN" dirty="0" smtClean="0"/>
          </a:p>
          <a:p>
            <a:r>
              <a:rPr lang="en-IN" dirty="0" smtClean="0"/>
              <a:t>Breast and mood changes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IN" dirty="0" smtClean="0"/>
              <a:t>In lactating women.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Menstrual irregularity is accepted by puerperal women as </a:t>
            </a:r>
            <a:r>
              <a:rPr lang="en-IN" dirty="0" err="1" smtClean="0"/>
              <a:t>physioogical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The injection should be started within a month of delivery in a non-lactating woman because ovulation is delayed </a:t>
            </a:r>
            <a:r>
              <a:rPr lang="en-IN" dirty="0" err="1" smtClean="0"/>
              <a:t>upto</a:t>
            </a:r>
            <a:r>
              <a:rPr lang="en-IN" dirty="0" smtClean="0"/>
              <a:t> </a:t>
            </a:r>
            <a:r>
              <a:rPr lang="en-IN" dirty="0" err="1" smtClean="0"/>
              <a:t>atleast</a:t>
            </a:r>
            <a:r>
              <a:rPr lang="en-IN" dirty="0" smtClean="0"/>
              <a:t> 10 weeks in lactating women .</a:t>
            </a:r>
          </a:p>
          <a:p>
            <a:endParaRPr lang="en-IN" dirty="0" smtClean="0"/>
          </a:p>
          <a:p>
            <a:r>
              <a:rPr lang="en-IN" dirty="0" smtClean="0"/>
              <a:t>Pregnancy rate is 0.4 per 100 </a:t>
            </a:r>
            <a:r>
              <a:rPr lang="en-IN" dirty="0" err="1" smtClean="0"/>
              <a:t>woma</a:t>
            </a:r>
            <a:r>
              <a:rPr lang="en-IN" dirty="0" smtClean="0"/>
              <a:t> years for DMPA. </a:t>
            </a:r>
          </a:p>
          <a:p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 err="1" smtClean="0"/>
              <a:t>doesnot</a:t>
            </a:r>
            <a:r>
              <a:rPr lang="en-IN" dirty="0" smtClean="0"/>
              <a:t> reduce milk volume.</a:t>
            </a:r>
          </a:p>
          <a:p>
            <a:endParaRPr lang="en-IN" dirty="0" smtClean="0"/>
          </a:p>
          <a:p>
            <a:r>
              <a:rPr lang="en-IN" dirty="0" err="1" smtClean="0"/>
              <a:t>Doesnot</a:t>
            </a:r>
            <a:r>
              <a:rPr lang="en-IN" dirty="0" smtClean="0"/>
              <a:t> cause any major shift in milk composition as are found in COC users</a:t>
            </a:r>
          </a:p>
          <a:p>
            <a:endParaRPr lang="en-IN" dirty="0" smtClean="0"/>
          </a:p>
          <a:p>
            <a:r>
              <a:rPr lang="en-IN" dirty="0" smtClean="0"/>
              <a:t>Some </a:t>
            </a:r>
            <a:r>
              <a:rPr lang="en-IN" dirty="0" err="1" smtClean="0"/>
              <a:t>studies,shown</a:t>
            </a:r>
            <a:r>
              <a:rPr lang="en-IN" dirty="0" smtClean="0"/>
              <a:t> that milk volume and duration of lactation may improve in users of DMPA.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Combined </a:t>
            </a:r>
            <a:r>
              <a:rPr lang="en-IN" dirty="0" err="1" smtClean="0"/>
              <a:t>injectable</a:t>
            </a:r>
            <a:r>
              <a:rPr lang="en-IN" dirty="0" smtClean="0"/>
              <a:t> contraceptives.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 smtClean="0"/>
              <a:t>Cyclofem</a:t>
            </a:r>
            <a:r>
              <a:rPr lang="en-IN" dirty="0" smtClean="0"/>
              <a:t> containing DMPA 25 mg plus </a:t>
            </a:r>
            <a:r>
              <a:rPr lang="en-IN" dirty="0" err="1" smtClean="0"/>
              <a:t>oestradiol</a:t>
            </a:r>
            <a:r>
              <a:rPr lang="en-IN" dirty="0" smtClean="0"/>
              <a:t> </a:t>
            </a:r>
            <a:r>
              <a:rPr lang="en-IN" dirty="0" err="1" smtClean="0"/>
              <a:t>cypionat</a:t>
            </a:r>
            <a:r>
              <a:rPr lang="en-IN" dirty="0" smtClean="0"/>
              <a:t> 5mg.</a:t>
            </a:r>
          </a:p>
          <a:p>
            <a:endParaRPr lang="en-IN" dirty="0" smtClean="0"/>
          </a:p>
          <a:p>
            <a:r>
              <a:rPr lang="en-IN" dirty="0" smtClean="0"/>
              <a:t>Trade </a:t>
            </a:r>
            <a:r>
              <a:rPr lang="en-IN" dirty="0" err="1" smtClean="0"/>
              <a:t>name:Cycloprovera,Feminema</a:t>
            </a:r>
            <a:r>
              <a:rPr lang="en-IN" dirty="0" smtClean="0"/>
              <a:t> and </a:t>
            </a:r>
            <a:r>
              <a:rPr lang="en-IN" dirty="0" err="1" smtClean="0"/>
              <a:t>Lunelle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err="1" smtClean="0"/>
              <a:t>Mesigna</a:t>
            </a:r>
            <a:r>
              <a:rPr lang="en-IN" dirty="0" smtClean="0"/>
              <a:t> containing NET EN 50mg plus </a:t>
            </a:r>
            <a:r>
              <a:rPr lang="en-IN" dirty="0" err="1" smtClean="0"/>
              <a:t>oestradiol</a:t>
            </a:r>
            <a:r>
              <a:rPr lang="en-IN" dirty="0" smtClean="0"/>
              <a:t> </a:t>
            </a:r>
            <a:r>
              <a:rPr lang="en-IN" dirty="0" err="1" smtClean="0"/>
              <a:t>valerate</a:t>
            </a:r>
            <a:r>
              <a:rPr lang="en-IN" dirty="0" smtClean="0"/>
              <a:t> 5mg also known as </a:t>
            </a:r>
            <a:r>
              <a:rPr lang="en-IN" dirty="0" err="1" smtClean="0"/>
              <a:t>Norigynon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err="1" smtClean="0"/>
              <a:t>Marvelon</a:t>
            </a:r>
            <a:r>
              <a:rPr lang="en-IN" dirty="0" smtClean="0"/>
              <a:t> :</a:t>
            </a:r>
          </a:p>
          <a:p>
            <a:r>
              <a:rPr lang="en-IN" dirty="0" err="1" smtClean="0"/>
              <a:t>Desogestrel</a:t>
            </a:r>
            <a:r>
              <a:rPr lang="en-IN" dirty="0" smtClean="0"/>
              <a:t> 150mcg with EE2 30mcg.</a:t>
            </a:r>
          </a:p>
          <a:p>
            <a:endParaRPr lang="en-IN" dirty="0" smtClean="0"/>
          </a:p>
          <a:p>
            <a:r>
              <a:rPr lang="en-IN" dirty="0" err="1" smtClean="0"/>
              <a:t>Femovan</a:t>
            </a:r>
            <a:r>
              <a:rPr lang="en-IN" dirty="0" smtClean="0"/>
              <a:t>:</a:t>
            </a:r>
          </a:p>
          <a:p>
            <a:r>
              <a:rPr lang="en-IN" dirty="0" err="1" smtClean="0"/>
              <a:t>Gestodene</a:t>
            </a:r>
            <a:r>
              <a:rPr lang="en-IN" dirty="0" smtClean="0"/>
              <a:t> 75mcg with EE2 35mcg.</a:t>
            </a:r>
          </a:p>
          <a:p>
            <a:endParaRPr lang="en-IN" dirty="0" smtClean="0"/>
          </a:p>
          <a:p>
            <a:r>
              <a:rPr lang="en-IN" dirty="0" smtClean="0"/>
              <a:t>Anafertin-Dihydroprogesterone+150mg testosterone </a:t>
            </a:r>
            <a:r>
              <a:rPr lang="en-IN" dirty="0" err="1" smtClean="0"/>
              <a:t>enanthate</a:t>
            </a:r>
            <a:r>
              <a:rPr lang="en-IN" dirty="0" smtClean="0"/>
              <a:t> 5mg.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The injections are given once a month every 30+/-3 days irrespective of menstruation.</a:t>
            </a:r>
          </a:p>
          <a:p>
            <a:endParaRPr lang="en-IN" dirty="0" smtClean="0"/>
          </a:p>
          <a:p>
            <a:r>
              <a:rPr lang="en-IN" dirty="0" smtClean="0"/>
              <a:t>The first injection should be given within 5-7 days of the cycle to avoid the chance of pregnancy in the first menstrual cycle.</a:t>
            </a:r>
          </a:p>
          <a:p>
            <a:endParaRPr lang="en-IN" dirty="0" smtClean="0"/>
          </a:p>
          <a:p>
            <a:r>
              <a:rPr lang="en-IN" dirty="0" smtClean="0"/>
              <a:t>Can be administered on other days provided pregnancy is excluded.</a:t>
            </a:r>
          </a:p>
          <a:p>
            <a:endParaRPr lang="en-IN" dirty="0" smtClean="0"/>
          </a:p>
          <a:p>
            <a:r>
              <a:rPr lang="en-IN" dirty="0" smtClean="0"/>
              <a:t>Average weight gain was found to be 0.84kg after 1year.</a:t>
            </a:r>
          </a:p>
          <a:p>
            <a:endParaRPr lang="en-IN" dirty="0" smtClean="0"/>
          </a:p>
          <a:p>
            <a:r>
              <a:rPr lang="en-IN" dirty="0" smtClean="0"/>
              <a:t>Ovulation is restored within few months after discontinuation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N" dirty="0" smtClean="0"/>
              <a:t>Mode of action.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/>
              <a:t>Like </a:t>
            </a:r>
            <a:r>
              <a:rPr lang="en-IN" dirty="0" err="1" smtClean="0"/>
              <a:t>COCs,combined</a:t>
            </a:r>
            <a:r>
              <a:rPr lang="en-IN" dirty="0" smtClean="0"/>
              <a:t> </a:t>
            </a:r>
            <a:r>
              <a:rPr lang="en-IN" dirty="0" err="1" smtClean="0"/>
              <a:t>injectable</a:t>
            </a:r>
            <a:r>
              <a:rPr lang="en-IN" dirty="0" smtClean="0"/>
              <a:t> contraceptives produce their effect by 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Inhibiting Ovulation,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Thickening cervical mucus which prevents sperm penetration,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Causing changes in the </a:t>
            </a:r>
            <a:r>
              <a:rPr lang="en-IN" dirty="0" err="1" smtClean="0"/>
              <a:t>endometrium,which</a:t>
            </a:r>
            <a:r>
              <a:rPr lang="en-IN" dirty="0" smtClean="0"/>
              <a:t> prevents implantation of the </a:t>
            </a:r>
            <a:r>
              <a:rPr lang="en-IN" dirty="0" err="1" smtClean="0"/>
              <a:t>blastocyst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Failure rate is 0.2-0.4%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IN" dirty="0" smtClean="0"/>
              <a:t>WHO medical eligibility criteria.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661248"/>
          </a:xfrm>
        </p:spPr>
        <p:txBody>
          <a:bodyPr>
            <a:normAutofit fontScale="92500" lnSpcReduction="20000"/>
          </a:bodyPr>
          <a:lstStyle/>
          <a:p>
            <a:r>
              <a:rPr lang="en-IN" i="1" u="sng" dirty="0" smtClean="0"/>
              <a:t>Absolute contraindications:</a:t>
            </a:r>
          </a:p>
          <a:p>
            <a:r>
              <a:rPr lang="en-IN" dirty="0" smtClean="0"/>
              <a:t>Breast feeding within 6 weeks </a:t>
            </a:r>
            <a:r>
              <a:rPr lang="en-IN" dirty="0" err="1" smtClean="0"/>
              <a:t>postpartrum,confirmed</a:t>
            </a:r>
            <a:r>
              <a:rPr lang="en-IN" dirty="0" smtClean="0"/>
              <a:t> or suspected pregnancy,</a:t>
            </a:r>
          </a:p>
          <a:p>
            <a:endParaRPr lang="en-IN" dirty="0" smtClean="0"/>
          </a:p>
          <a:p>
            <a:r>
              <a:rPr lang="en-IN" dirty="0" smtClean="0"/>
              <a:t>Cancer of the breast or liver,</a:t>
            </a:r>
          </a:p>
          <a:p>
            <a:endParaRPr lang="en-IN" dirty="0" smtClean="0"/>
          </a:p>
          <a:p>
            <a:r>
              <a:rPr lang="en-IN" dirty="0" smtClean="0"/>
              <a:t>Past or present </a:t>
            </a:r>
            <a:r>
              <a:rPr lang="en-IN" dirty="0" err="1" smtClean="0"/>
              <a:t>thromboembolic</a:t>
            </a:r>
            <a:r>
              <a:rPr lang="en-IN" dirty="0" smtClean="0"/>
              <a:t> disorders</a:t>
            </a:r>
          </a:p>
          <a:p>
            <a:endParaRPr lang="en-IN" dirty="0" smtClean="0"/>
          </a:p>
          <a:p>
            <a:r>
              <a:rPr lang="en-IN" dirty="0" smtClean="0"/>
              <a:t>Heart </a:t>
            </a:r>
            <a:r>
              <a:rPr lang="en-IN" dirty="0" err="1" smtClean="0"/>
              <a:t>disease,stroke</a:t>
            </a:r>
            <a:r>
              <a:rPr lang="en-IN" dirty="0" smtClean="0"/>
              <a:t>,</a:t>
            </a:r>
          </a:p>
          <a:p>
            <a:endParaRPr lang="en-IN" dirty="0" smtClean="0"/>
          </a:p>
          <a:p>
            <a:r>
              <a:rPr lang="en-IN" dirty="0" smtClean="0"/>
              <a:t>Hypertension (BP&gt;160/100mmHg),</a:t>
            </a:r>
          </a:p>
          <a:p>
            <a:endParaRPr lang="en-IN" dirty="0" smtClean="0"/>
          </a:p>
          <a:p>
            <a:r>
              <a:rPr lang="en-IN" dirty="0" smtClean="0"/>
              <a:t>Migraine with aura,</a:t>
            </a:r>
          </a:p>
          <a:p>
            <a:endParaRPr lang="en-IN" dirty="0" smtClean="0"/>
          </a:p>
          <a:p>
            <a:r>
              <a:rPr lang="en-IN" dirty="0" smtClean="0"/>
              <a:t>Complicated diabetes.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IN" dirty="0" smtClean="0"/>
              <a:t>Hormone releasing IUDs.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T-shaped </a:t>
            </a:r>
            <a:r>
              <a:rPr lang="en-IN" dirty="0" err="1" smtClean="0"/>
              <a:t>devices,slightly</a:t>
            </a:r>
            <a:r>
              <a:rPr lang="en-IN" dirty="0" smtClean="0"/>
              <a:t> thicker than </a:t>
            </a:r>
            <a:r>
              <a:rPr lang="en-IN" dirty="0" err="1" smtClean="0"/>
              <a:t>than</a:t>
            </a:r>
            <a:r>
              <a:rPr lang="en-IN" dirty="0" smtClean="0"/>
              <a:t> Cu-Ts.</a:t>
            </a:r>
          </a:p>
          <a:p>
            <a:endParaRPr lang="en-IN" dirty="0" smtClean="0"/>
          </a:p>
          <a:p>
            <a:r>
              <a:rPr lang="en-IN" dirty="0" smtClean="0"/>
              <a:t>Containing  hormonal capsules in the vertical rods from where hormones are released slowly.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IUCDs  acts mostly by the local </a:t>
            </a:r>
            <a:r>
              <a:rPr lang="en-IN" dirty="0" err="1" smtClean="0"/>
              <a:t>effects,maintaining</a:t>
            </a:r>
            <a:r>
              <a:rPr lang="en-IN" dirty="0" smtClean="0"/>
              <a:t> a high local level of progesterone and a relatively low level of oestrogen.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MOA: keeping the </a:t>
            </a:r>
            <a:r>
              <a:rPr lang="en-IN" dirty="0" err="1" smtClean="0"/>
              <a:t>endometrium</a:t>
            </a:r>
            <a:r>
              <a:rPr lang="en-IN" dirty="0" smtClean="0"/>
              <a:t> in an advanced </a:t>
            </a:r>
            <a:r>
              <a:rPr lang="en-IN" dirty="0" err="1" smtClean="0"/>
              <a:t>progestational</a:t>
            </a:r>
            <a:r>
              <a:rPr lang="en-IN" dirty="0" smtClean="0"/>
              <a:t> </a:t>
            </a:r>
            <a:r>
              <a:rPr lang="en-IN" dirty="0" err="1" smtClean="0"/>
              <a:t>phase.,this</a:t>
            </a:r>
            <a:r>
              <a:rPr lang="en-IN" dirty="0" smtClean="0"/>
              <a:t> hinders implantation of the </a:t>
            </a:r>
            <a:r>
              <a:rPr lang="en-IN" dirty="0" err="1" smtClean="0"/>
              <a:t>blastocyst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Ovulation is not affected.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en-IN" dirty="0" smtClean="0"/>
              <a:t>Drawbacks.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Increased cost factor,</a:t>
            </a:r>
          </a:p>
          <a:p>
            <a:endParaRPr lang="en-IN" dirty="0" smtClean="0"/>
          </a:p>
          <a:p>
            <a:r>
              <a:rPr lang="en-IN" dirty="0" smtClean="0"/>
              <a:t>Availability,</a:t>
            </a:r>
          </a:p>
          <a:p>
            <a:endParaRPr lang="en-IN" dirty="0" smtClean="0"/>
          </a:p>
          <a:p>
            <a:r>
              <a:rPr lang="en-IN" dirty="0" err="1" smtClean="0"/>
              <a:t>Cyclofem</a:t>
            </a:r>
            <a:r>
              <a:rPr lang="en-IN" dirty="0" smtClean="0"/>
              <a:t> &amp; </a:t>
            </a:r>
            <a:r>
              <a:rPr lang="en-IN" dirty="0" err="1" smtClean="0"/>
              <a:t>Mesigyna</a:t>
            </a:r>
            <a:r>
              <a:rPr lang="en-IN" dirty="0" smtClean="0"/>
              <a:t> are not available in India.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Newly approved drugs.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DMPA-Sc.</a:t>
            </a:r>
          </a:p>
          <a:p>
            <a:endParaRPr lang="en-IN" dirty="0" smtClean="0"/>
          </a:p>
          <a:p>
            <a:r>
              <a:rPr lang="en-IN" dirty="0" smtClean="0"/>
              <a:t>LNG </a:t>
            </a:r>
            <a:r>
              <a:rPr lang="en-IN" dirty="0" err="1" smtClean="0"/>
              <a:t>butanoate</a:t>
            </a:r>
            <a:r>
              <a:rPr lang="en-IN" dirty="0" smtClean="0"/>
              <a:t> </a:t>
            </a:r>
            <a:r>
              <a:rPr lang="en-IN" dirty="0" err="1" smtClean="0"/>
              <a:t>injectable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N" dirty="0" smtClean="0"/>
              <a:t>DMPA-Sc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/>
              <a:t>New low dose sc DMPA</a:t>
            </a:r>
          </a:p>
          <a:p>
            <a:endParaRPr lang="en-IN" dirty="0" smtClean="0"/>
          </a:p>
          <a:p>
            <a:r>
              <a:rPr lang="en-IN" dirty="0" smtClean="0"/>
              <a:t>Contains 104mg of progesterone</a:t>
            </a:r>
          </a:p>
          <a:p>
            <a:endParaRPr lang="en-IN" dirty="0" smtClean="0"/>
          </a:p>
          <a:p>
            <a:r>
              <a:rPr lang="en-IN" dirty="0" smtClean="0"/>
              <a:t>Provides slower and more sustained absorption of progesterone while consistently preventing ovulation.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77072"/>
            <a:ext cx="327585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LNG </a:t>
            </a:r>
            <a:r>
              <a:rPr lang="en-IN" dirty="0" err="1" smtClean="0"/>
              <a:t>butanoate</a:t>
            </a:r>
            <a:r>
              <a:rPr lang="en-IN" dirty="0" smtClean="0"/>
              <a:t> </a:t>
            </a:r>
            <a:r>
              <a:rPr lang="en-IN" dirty="0" err="1" smtClean="0"/>
              <a:t>injectable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5-10mg of LNG </a:t>
            </a:r>
            <a:r>
              <a:rPr lang="en-IN" dirty="0" err="1" smtClean="0"/>
              <a:t>butanoate</a:t>
            </a:r>
            <a:r>
              <a:rPr lang="en-IN" dirty="0" smtClean="0"/>
              <a:t> would give contraceptive effect for 3 months.</a:t>
            </a:r>
          </a:p>
          <a:p>
            <a:endParaRPr lang="en-IN" dirty="0" smtClean="0"/>
          </a:p>
          <a:p>
            <a:r>
              <a:rPr lang="en-IN" dirty="0" smtClean="0"/>
              <a:t>It have potential benefits of less ovarian </a:t>
            </a:r>
            <a:r>
              <a:rPr lang="en-IN" dirty="0" err="1" smtClean="0"/>
              <a:t>supression</a:t>
            </a:r>
            <a:r>
              <a:rPr lang="en-IN" dirty="0" smtClean="0"/>
              <a:t> than DMPA.</a:t>
            </a:r>
          </a:p>
          <a:p>
            <a:endParaRPr lang="en-IN" dirty="0" smtClean="0"/>
          </a:p>
          <a:p>
            <a:r>
              <a:rPr lang="en-IN" dirty="0" smtClean="0"/>
              <a:t>Produces less amenorrhoea and quick return to fertility.</a:t>
            </a:r>
          </a:p>
          <a:p>
            <a:endParaRPr lang="en-IN" dirty="0" smtClean="0"/>
          </a:p>
          <a:p>
            <a:r>
              <a:rPr lang="en-IN" dirty="0" smtClean="0"/>
              <a:t>Costly.</a:t>
            </a:r>
          </a:p>
          <a:p>
            <a:endParaRPr lang="en-IN" dirty="0" smtClean="0"/>
          </a:p>
          <a:p>
            <a:r>
              <a:rPr lang="en-IN" dirty="0" smtClean="0"/>
              <a:t>Contraceptive effect for 6 months.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Contraceptive Implants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Progestogen</a:t>
            </a:r>
            <a:r>
              <a:rPr lang="en-IN" dirty="0" smtClean="0"/>
              <a:t> –only implants in which release of </a:t>
            </a:r>
            <a:r>
              <a:rPr lang="en-IN" dirty="0" err="1" smtClean="0"/>
              <a:t>progestogen</a:t>
            </a:r>
            <a:r>
              <a:rPr lang="en-IN" dirty="0" smtClean="0"/>
              <a:t>  at a controlled </a:t>
            </a:r>
            <a:r>
              <a:rPr lang="en-IN" dirty="0" err="1" smtClean="0"/>
              <a:t>rate,providing</a:t>
            </a:r>
            <a:r>
              <a:rPr lang="en-IN" dirty="0" smtClean="0"/>
              <a:t> small doses to achieve good contraceptive effect.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Implants.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Norplant I,</a:t>
            </a:r>
          </a:p>
          <a:p>
            <a:r>
              <a:rPr lang="en-IN" dirty="0" err="1" smtClean="0"/>
              <a:t>Implanon</a:t>
            </a:r>
            <a:r>
              <a:rPr lang="en-IN" dirty="0" smtClean="0"/>
              <a:t>,</a:t>
            </a:r>
          </a:p>
          <a:p>
            <a:r>
              <a:rPr lang="en-IN" dirty="0" err="1" smtClean="0"/>
              <a:t>Jadelle</a:t>
            </a:r>
            <a:r>
              <a:rPr lang="en-IN" dirty="0" smtClean="0"/>
              <a:t> or LNG rod or Norplant II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IN" dirty="0" smtClean="0"/>
              <a:t>Norplant 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It was developed by the Population Council and is manufactured by </a:t>
            </a:r>
            <a:r>
              <a:rPr lang="en-IN" dirty="0" err="1" smtClean="0"/>
              <a:t>Leiras</a:t>
            </a:r>
            <a:r>
              <a:rPr lang="en-IN" dirty="0" smtClean="0"/>
              <a:t> in Finland .</a:t>
            </a:r>
          </a:p>
          <a:p>
            <a:endParaRPr lang="en-IN" dirty="0" smtClean="0"/>
          </a:p>
          <a:p>
            <a:r>
              <a:rPr lang="en-IN" dirty="0" smtClean="0"/>
              <a:t>Consists of six </a:t>
            </a:r>
            <a:r>
              <a:rPr lang="en-IN" dirty="0" err="1" smtClean="0"/>
              <a:t>silastic</a:t>
            </a:r>
            <a:r>
              <a:rPr lang="en-IN" dirty="0" smtClean="0"/>
              <a:t> capsules with a diameter of 2.4mm and a length of 3.4cm,each containing 36mg of LNG</a:t>
            </a:r>
          </a:p>
          <a:p>
            <a:endParaRPr lang="en-IN" dirty="0" smtClean="0"/>
          </a:p>
          <a:p>
            <a:r>
              <a:rPr lang="en-IN" dirty="0" smtClean="0"/>
              <a:t>These are inserted under the skin in the inside of the upper arm or forearm in most cases,</a:t>
            </a:r>
          </a:p>
          <a:p>
            <a:endParaRPr lang="en-IN" dirty="0" smtClean="0"/>
          </a:p>
          <a:p>
            <a:r>
              <a:rPr lang="en-IN" dirty="0" smtClean="0"/>
              <a:t>In a fan shaped manner under local anaesthesia by means of special </a:t>
            </a:r>
            <a:r>
              <a:rPr lang="en-IN" dirty="0" err="1" smtClean="0"/>
              <a:t>trocar</a:t>
            </a:r>
            <a:r>
              <a:rPr lang="en-IN" dirty="0" smtClean="0"/>
              <a:t> through a small incision which </a:t>
            </a:r>
            <a:r>
              <a:rPr lang="en-IN" dirty="0" err="1" smtClean="0"/>
              <a:t>doesnot</a:t>
            </a:r>
            <a:r>
              <a:rPr lang="en-IN" dirty="0" smtClean="0"/>
              <a:t> need suturing.</a:t>
            </a:r>
          </a:p>
          <a:p>
            <a:endParaRPr lang="en-IN" dirty="0" smtClean="0"/>
          </a:p>
          <a:p>
            <a:r>
              <a:rPr lang="en-IN" dirty="0" smtClean="0"/>
              <a:t>It becomes  effective within 24 hours and remains effective for 5 years.</a:t>
            </a:r>
          </a:p>
          <a:p>
            <a:endParaRPr lang="en-IN" dirty="0" smtClean="0"/>
          </a:p>
          <a:p>
            <a:r>
              <a:rPr lang="en-IN" dirty="0" smtClean="0"/>
              <a:t>It should better be inserted in cycle days 1-7.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362456"/>
          </a:xfrm>
        </p:spPr>
        <p:txBody>
          <a:bodyPr/>
          <a:lstStyle/>
          <a:p>
            <a:r>
              <a:rPr lang="en-IN" dirty="0" smtClean="0"/>
              <a:t>NORPLANT-1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24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Insertions can be done immediately </a:t>
            </a:r>
            <a:r>
              <a:rPr lang="en-IN" dirty="0" err="1" smtClean="0"/>
              <a:t>agter</a:t>
            </a:r>
            <a:r>
              <a:rPr lang="en-IN" dirty="0" smtClean="0"/>
              <a:t> </a:t>
            </a:r>
            <a:r>
              <a:rPr lang="en-IN" dirty="0" err="1" smtClean="0"/>
              <a:t>sbortion</a:t>
            </a:r>
            <a:r>
              <a:rPr lang="en-IN" dirty="0" smtClean="0"/>
              <a:t> or 6 weeks after delivery.</a:t>
            </a:r>
          </a:p>
          <a:p>
            <a:endParaRPr lang="en-IN" dirty="0" smtClean="0"/>
          </a:p>
          <a:p>
            <a:r>
              <a:rPr lang="en-IN" dirty="0" smtClean="0"/>
              <a:t>LNG diffuses through </a:t>
            </a:r>
            <a:r>
              <a:rPr lang="en-IN" dirty="0" err="1" smtClean="0"/>
              <a:t>silastic</a:t>
            </a:r>
            <a:r>
              <a:rPr lang="en-IN" dirty="0" smtClean="0"/>
              <a:t> membrane of the capsule at a slow steady rate.</a:t>
            </a:r>
          </a:p>
          <a:p>
            <a:endParaRPr lang="en-IN" dirty="0" smtClean="0"/>
          </a:p>
          <a:p>
            <a:r>
              <a:rPr lang="en-IN" dirty="0" smtClean="0"/>
              <a:t>The daily release rate averages 50-80mcg in the 1</a:t>
            </a:r>
            <a:r>
              <a:rPr lang="en-IN" baseline="30000" dirty="0" smtClean="0"/>
              <a:t>st</a:t>
            </a:r>
            <a:r>
              <a:rPr lang="en-IN" dirty="0" smtClean="0"/>
              <a:t> year</a:t>
            </a:r>
          </a:p>
          <a:p>
            <a:endParaRPr lang="en-IN" dirty="0" smtClean="0"/>
          </a:p>
          <a:p>
            <a:r>
              <a:rPr lang="en-IN" dirty="0" smtClean="0"/>
              <a:t>30-35mcg over the next 5 years.</a:t>
            </a:r>
          </a:p>
          <a:p>
            <a:endParaRPr lang="en-IN" dirty="0" smtClean="0"/>
          </a:p>
          <a:p>
            <a:r>
              <a:rPr lang="en-IN" dirty="0" smtClean="0"/>
              <a:t>The capsule should be removed after 7 years</a:t>
            </a:r>
          </a:p>
          <a:p>
            <a:endParaRPr lang="en-IN" dirty="0" smtClean="0"/>
          </a:p>
          <a:p>
            <a:r>
              <a:rPr lang="en-IN" dirty="0" smtClean="0"/>
              <a:t>Subsequently reinsertion should be carried out at a different site or some other contraceptive measure  should be advised.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removal is performed under local </a:t>
            </a:r>
            <a:r>
              <a:rPr lang="en-IN" dirty="0" err="1" smtClean="0"/>
              <a:t>anaesthesia,through</a:t>
            </a:r>
            <a:r>
              <a:rPr lang="en-IN" dirty="0" smtClean="0"/>
              <a:t> a tiny insertion made just below the lower ends of the implants.</a:t>
            </a:r>
          </a:p>
          <a:p>
            <a:endParaRPr lang="en-IN" dirty="0" smtClean="0"/>
          </a:p>
          <a:p>
            <a:r>
              <a:rPr lang="en-IN" dirty="0" smtClean="0"/>
              <a:t>Removal is difficult than insertion and may need second insertion or second attempt.</a:t>
            </a:r>
          </a:p>
          <a:p>
            <a:endParaRPr lang="en-IN" dirty="0" smtClean="0"/>
          </a:p>
          <a:p>
            <a:r>
              <a:rPr lang="en-IN" dirty="0" smtClean="0"/>
              <a:t>The hormonal effect </a:t>
            </a:r>
            <a:r>
              <a:rPr lang="en-IN" dirty="0" err="1" smtClean="0"/>
              <a:t>passess</a:t>
            </a:r>
            <a:r>
              <a:rPr lang="en-IN" dirty="0" smtClean="0"/>
              <a:t> off soon after the Norplant is removed.</a:t>
            </a:r>
          </a:p>
          <a:p>
            <a:endParaRPr lang="en-IN" dirty="0" smtClean="0"/>
          </a:p>
          <a:p>
            <a:r>
              <a:rPr lang="en-IN" dirty="0" smtClean="0"/>
              <a:t>It is less effective in women weighing over 70kg.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IN" dirty="0" err="1" smtClean="0"/>
              <a:t>Progestasert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This device contains 65 mcg of progesterone </a:t>
            </a:r>
            <a:r>
              <a:rPr lang="en-IN" dirty="0" err="1" smtClean="0"/>
              <a:t>perday</a:t>
            </a:r>
            <a:r>
              <a:rPr lang="en-IN" dirty="0" smtClean="0"/>
              <a:t> and is effective as </a:t>
            </a:r>
            <a:r>
              <a:rPr lang="en-IN" dirty="0" err="1" smtClean="0"/>
              <a:t>CuT</a:t>
            </a:r>
            <a:r>
              <a:rPr lang="en-IN" dirty="0" smtClean="0"/>
              <a:t> 380-A.</a:t>
            </a:r>
          </a:p>
          <a:p>
            <a:endParaRPr lang="en-IN" dirty="0" smtClean="0"/>
          </a:p>
          <a:p>
            <a:r>
              <a:rPr lang="en-IN" dirty="0" smtClean="0"/>
              <a:t>It is effective life of only 1 </a:t>
            </a:r>
            <a:r>
              <a:rPr lang="en-IN" dirty="0" err="1" smtClean="0"/>
              <a:t>year,thereby</a:t>
            </a:r>
            <a:r>
              <a:rPr lang="en-IN" dirty="0" smtClean="0"/>
              <a:t> needing replacement every year.</a:t>
            </a:r>
          </a:p>
          <a:p>
            <a:endParaRPr lang="en-IN" dirty="0" smtClean="0"/>
          </a:p>
          <a:p>
            <a:r>
              <a:rPr lang="en-IN" dirty="0" smtClean="0"/>
              <a:t>It reduces menstrual loss.</a:t>
            </a:r>
          </a:p>
          <a:p>
            <a:endParaRPr lang="en-IN" dirty="0" smtClean="0"/>
          </a:p>
          <a:p>
            <a:r>
              <a:rPr lang="en-IN" dirty="0" smtClean="0"/>
              <a:t>Insertions are sometimes difficult and </a:t>
            </a:r>
            <a:r>
              <a:rPr lang="en-IN" dirty="0" err="1" smtClean="0"/>
              <a:t>painful,needing</a:t>
            </a:r>
            <a:r>
              <a:rPr lang="en-IN" dirty="0" smtClean="0"/>
              <a:t> local anaesthesia or analgesia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 of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It makes cervical mucus thicker and scantier preventing sperm penetration.</a:t>
            </a:r>
          </a:p>
          <a:p>
            <a:endParaRPr lang="en-IN" dirty="0" smtClean="0"/>
          </a:p>
          <a:p>
            <a:r>
              <a:rPr lang="en-IN" dirty="0" smtClean="0"/>
              <a:t>LNG suppresses ovulation in </a:t>
            </a:r>
            <a:r>
              <a:rPr lang="en-IN" dirty="0" err="1" smtClean="0"/>
              <a:t>atleast</a:t>
            </a:r>
            <a:r>
              <a:rPr lang="en-IN" dirty="0" smtClean="0"/>
              <a:t> half the cases by affecting the hypothalamus &amp; </a:t>
            </a:r>
            <a:r>
              <a:rPr lang="en-IN" dirty="0" err="1" smtClean="0"/>
              <a:t>pituitary,suppressing</a:t>
            </a:r>
            <a:r>
              <a:rPr lang="en-IN" dirty="0" smtClean="0"/>
              <a:t> LH surge responsible for ovulation.</a:t>
            </a:r>
          </a:p>
          <a:p>
            <a:endParaRPr lang="en-IN" dirty="0" smtClean="0"/>
          </a:p>
          <a:p>
            <a:r>
              <a:rPr lang="en-IN" dirty="0" smtClean="0"/>
              <a:t>It depresses the endometrial </a:t>
            </a:r>
            <a:r>
              <a:rPr lang="en-IN" dirty="0" err="1" smtClean="0"/>
              <a:t>growth,necessary</a:t>
            </a:r>
            <a:r>
              <a:rPr lang="en-IN" dirty="0" smtClean="0"/>
              <a:t> for implantation of the ovum.</a:t>
            </a:r>
          </a:p>
          <a:p>
            <a:endParaRPr lang="en-IN" dirty="0" smtClean="0"/>
          </a:p>
          <a:p>
            <a:r>
              <a:rPr lang="en-IN" dirty="0" smtClean="0"/>
              <a:t>Failure rate is 0.05%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Implanon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Developed by </a:t>
            </a:r>
            <a:r>
              <a:rPr lang="en-IN" dirty="0" err="1" smtClean="0"/>
              <a:t>Organon</a:t>
            </a:r>
            <a:r>
              <a:rPr lang="en-IN" dirty="0" smtClean="0"/>
              <a:t> international.</a:t>
            </a:r>
          </a:p>
          <a:p>
            <a:endParaRPr lang="en-IN" dirty="0" smtClean="0"/>
          </a:p>
          <a:p>
            <a:r>
              <a:rPr lang="en-IN" dirty="0" smtClean="0"/>
              <a:t>It is a single rod device containing 67mg of the </a:t>
            </a:r>
            <a:r>
              <a:rPr lang="en-IN" dirty="0" err="1" smtClean="0"/>
              <a:t>progestogen</a:t>
            </a:r>
            <a:r>
              <a:rPr lang="en-IN" dirty="0" smtClean="0"/>
              <a:t> 3 </a:t>
            </a:r>
            <a:r>
              <a:rPr lang="en-IN" dirty="0" err="1" smtClean="0"/>
              <a:t>keo</a:t>
            </a:r>
            <a:r>
              <a:rPr lang="en-IN" dirty="0" smtClean="0"/>
              <a:t> </a:t>
            </a:r>
            <a:r>
              <a:rPr lang="en-IN" dirty="0" err="1" smtClean="0"/>
              <a:t>desogestrel</a:t>
            </a:r>
            <a:r>
              <a:rPr lang="en-IN" dirty="0" smtClean="0"/>
              <a:t> also called </a:t>
            </a:r>
            <a:r>
              <a:rPr lang="en-IN" dirty="0" err="1" smtClean="0"/>
              <a:t>etonogestrel,the</a:t>
            </a:r>
            <a:r>
              <a:rPr lang="en-IN" dirty="0" smtClean="0"/>
              <a:t> active metabolite of </a:t>
            </a:r>
            <a:r>
              <a:rPr lang="en-IN" dirty="0" err="1" smtClean="0"/>
              <a:t>desogestrel</a:t>
            </a:r>
            <a:r>
              <a:rPr lang="en-IN" dirty="0" smtClean="0"/>
              <a:t> in a matrix of </a:t>
            </a:r>
            <a:r>
              <a:rPr lang="en-IN" dirty="0" err="1" smtClean="0"/>
              <a:t>ethinyl</a:t>
            </a:r>
            <a:r>
              <a:rPr lang="en-IN" dirty="0" smtClean="0"/>
              <a:t> vinyl acetate(EVA) and covered by a 0.006mm EVA membrane.</a:t>
            </a:r>
          </a:p>
          <a:p>
            <a:endParaRPr lang="en-IN" dirty="0" smtClean="0"/>
          </a:p>
          <a:p>
            <a:r>
              <a:rPr lang="en-IN" dirty="0" smtClean="0"/>
              <a:t>It is a single 40mm </a:t>
            </a:r>
            <a:r>
              <a:rPr lang="en-IN" dirty="0" err="1" smtClean="0"/>
              <a:t>rod,which</a:t>
            </a:r>
            <a:r>
              <a:rPr lang="en-IN" dirty="0" smtClean="0"/>
              <a:t> is 2mm in diameter.</a:t>
            </a:r>
          </a:p>
          <a:p>
            <a:endParaRPr lang="en-IN" dirty="0" smtClean="0"/>
          </a:p>
          <a:p>
            <a:r>
              <a:rPr lang="en-IN" dirty="0" smtClean="0"/>
              <a:t>It is easily inserted straight  from a sterile preloaded applicator  with a cleverly shaped wide –bore needle by a </a:t>
            </a:r>
            <a:r>
              <a:rPr lang="en-IN" dirty="0" err="1" smtClean="0"/>
              <a:t>simpke</a:t>
            </a:r>
            <a:r>
              <a:rPr lang="en-IN" dirty="0" smtClean="0"/>
              <a:t> injection/withdrawal technique.</a:t>
            </a:r>
          </a:p>
          <a:p>
            <a:endParaRPr lang="en-IN" dirty="0" smtClean="0"/>
          </a:p>
          <a:p>
            <a:r>
              <a:rPr lang="en-IN" dirty="0" smtClean="0"/>
              <a:t>It is placed subcutaneously on the </a:t>
            </a:r>
            <a:r>
              <a:rPr lang="en-IN" dirty="0" err="1" smtClean="0"/>
              <a:t>innerside</a:t>
            </a:r>
            <a:r>
              <a:rPr lang="en-IN" dirty="0" smtClean="0"/>
              <a:t> of the upper arm under local anaesthesias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456"/>
          </a:xfrm>
        </p:spPr>
        <p:txBody>
          <a:bodyPr/>
          <a:lstStyle/>
          <a:p>
            <a:r>
              <a:rPr lang="en-IN" dirty="0" smtClean="0"/>
              <a:t>IMPLANON.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5038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Though insertion is not </a:t>
            </a:r>
            <a:r>
              <a:rPr lang="en-IN" dirty="0" err="1" smtClean="0"/>
              <a:t>difficult,specific</a:t>
            </a:r>
            <a:r>
              <a:rPr lang="en-IN" dirty="0" smtClean="0"/>
              <a:t> training is </a:t>
            </a:r>
            <a:r>
              <a:rPr lang="en-IN" dirty="0" err="1" smtClean="0"/>
              <a:t>essentia</a:t>
            </a:r>
            <a:r>
              <a:rPr lang="en-IN" dirty="0" smtClean="0"/>
              <a:t> to acquire the technique.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implant is designed to release3-keto-desogestrel for a period of 3 years at </a:t>
            </a:r>
            <a:r>
              <a:rPr lang="en-IN" dirty="0" err="1" smtClean="0"/>
              <a:t>alevel</a:t>
            </a:r>
            <a:r>
              <a:rPr lang="en-IN" dirty="0" smtClean="0"/>
              <a:t> above the presumed critical level of 30mcg/day needed for complete inhibition of ovulation.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Implanon</a:t>
            </a:r>
            <a:r>
              <a:rPr lang="en-IN" dirty="0" smtClean="0"/>
              <a:t> is effective for 3 years.</a:t>
            </a:r>
          </a:p>
          <a:p>
            <a:endParaRPr lang="en-IN" dirty="0" smtClean="0"/>
          </a:p>
          <a:p>
            <a:r>
              <a:rPr lang="en-IN" dirty="0" err="1" smtClean="0"/>
              <a:t>Implanon</a:t>
            </a:r>
            <a:r>
              <a:rPr lang="en-IN" dirty="0" smtClean="0"/>
              <a:t> has a low androgenic effect.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It is a good choice for adolescents as well as for women with </a:t>
            </a:r>
            <a:r>
              <a:rPr lang="en-IN" dirty="0" err="1" smtClean="0"/>
              <a:t>hypertension,diabetes,anaemia</a:t>
            </a:r>
            <a:r>
              <a:rPr lang="en-IN" dirty="0" smtClean="0"/>
              <a:t> and endometriosis ,breast feeding mothers.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Irregular vaginal bleeding &amp; amenorrhoea are the most common side effects.</a:t>
            </a:r>
          </a:p>
          <a:p>
            <a:endParaRPr lang="en-IN" dirty="0" smtClean="0"/>
          </a:p>
          <a:p>
            <a:r>
              <a:rPr lang="en-IN" dirty="0" smtClean="0"/>
              <a:t>Methods allows easy insertion and removal.</a:t>
            </a:r>
          </a:p>
          <a:p>
            <a:endParaRPr lang="en-IN" dirty="0" smtClean="0"/>
          </a:p>
          <a:p>
            <a:r>
              <a:rPr lang="en-IN" dirty="0" smtClean="0"/>
              <a:t>Further long term studies are needed before </a:t>
            </a:r>
            <a:r>
              <a:rPr lang="en-IN" dirty="0" err="1" smtClean="0"/>
              <a:t>Implanon</a:t>
            </a:r>
            <a:r>
              <a:rPr lang="en-IN" dirty="0" smtClean="0"/>
              <a:t> can be accepted more widely &amp; internationally.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Jadelle</a:t>
            </a:r>
            <a:r>
              <a:rPr lang="en-IN" dirty="0" smtClean="0"/>
              <a:t> or LNG Rod.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It is manufactured </a:t>
            </a:r>
            <a:r>
              <a:rPr lang="en-IN" dirty="0" err="1" smtClean="0"/>
              <a:t>bu</a:t>
            </a:r>
            <a:r>
              <a:rPr lang="en-IN" dirty="0" smtClean="0"/>
              <a:t> </a:t>
            </a:r>
            <a:r>
              <a:rPr lang="en-IN" dirty="0" err="1" smtClean="0"/>
              <a:t>Leiras</a:t>
            </a:r>
            <a:r>
              <a:rPr lang="en-IN" dirty="0" smtClean="0"/>
              <a:t> in Finland.</a:t>
            </a:r>
          </a:p>
          <a:p>
            <a:endParaRPr lang="en-IN" dirty="0" smtClean="0"/>
          </a:p>
          <a:p>
            <a:r>
              <a:rPr lang="en-IN" dirty="0" smtClean="0"/>
              <a:t>LNG rod consists of two </a:t>
            </a:r>
            <a:r>
              <a:rPr lang="en-IN" dirty="0" err="1" smtClean="0"/>
              <a:t>sialastic</a:t>
            </a:r>
            <a:r>
              <a:rPr lang="en-IN" dirty="0" smtClean="0"/>
              <a:t> </a:t>
            </a:r>
            <a:r>
              <a:rPr lang="en-IN" dirty="0" err="1" smtClean="0"/>
              <a:t>rods,each</a:t>
            </a:r>
            <a:r>
              <a:rPr lang="en-IN" dirty="0" smtClean="0"/>
              <a:t> measuring 44mm long</a:t>
            </a:r>
          </a:p>
          <a:p>
            <a:endParaRPr lang="en-IN" dirty="0" smtClean="0"/>
          </a:p>
          <a:p>
            <a:r>
              <a:rPr lang="en-IN" dirty="0" smtClean="0"/>
              <a:t>A total of 70mg LNG is dispersed in the matrix of each rod.</a:t>
            </a:r>
          </a:p>
          <a:p>
            <a:endParaRPr lang="en-IN" dirty="0" smtClean="0"/>
          </a:p>
          <a:p>
            <a:r>
              <a:rPr lang="en-IN" dirty="0" smtClean="0"/>
              <a:t>They are inserted and removed in the same way as the original Norplant although insertion and removal is easier.</a:t>
            </a:r>
          </a:p>
          <a:p>
            <a:endParaRPr lang="en-IN" dirty="0" smtClean="0"/>
          </a:p>
          <a:p>
            <a:r>
              <a:rPr lang="en-IN" dirty="0" smtClean="0"/>
              <a:t>The daily release of hormone is almost same as </a:t>
            </a:r>
            <a:r>
              <a:rPr lang="en-IN" dirty="0" err="1" smtClean="0"/>
              <a:t>norplant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Failure rate is 0.05%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362456"/>
          </a:xfrm>
        </p:spPr>
        <p:txBody>
          <a:bodyPr/>
          <a:lstStyle/>
          <a:p>
            <a:r>
              <a:rPr lang="en-IN" dirty="0" err="1" smtClean="0"/>
              <a:t>Progestasert</a:t>
            </a:r>
            <a:r>
              <a:rPr lang="en-IN" dirty="0" smtClean="0"/>
              <a:t> IUCD.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Main points about LNG rod.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has approved effective life of 5 years rather than 3 years.</a:t>
            </a:r>
          </a:p>
          <a:p>
            <a:endParaRPr lang="en-IN" dirty="0" smtClean="0"/>
          </a:p>
          <a:p>
            <a:r>
              <a:rPr lang="en-IN" dirty="0" smtClean="0"/>
              <a:t>The device is easier to insert and remove than old Norplant system</a:t>
            </a:r>
          </a:p>
          <a:p>
            <a:endParaRPr lang="en-IN" dirty="0" smtClean="0"/>
          </a:p>
          <a:p>
            <a:r>
              <a:rPr lang="en-IN" dirty="0" smtClean="0"/>
              <a:t>Becomes fragile through prolonged stay  in a woman’s arm.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ST-1435 Single –rod implant or </a:t>
            </a:r>
            <a:r>
              <a:rPr lang="en-IN" dirty="0" err="1" smtClean="0"/>
              <a:t>Nesterone</a:t>
            </a:r>
            <a:r>
              <a:rPr lang="en-IN" dirty="0" smtClean="0"/>
              <a:t> implant.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Single modified </a:t>
            </a:r>
            <a:r>
              <a:rPr lang="en-IN" dirty="0" err="1" smtClean="0"/>
              <a:t>silastic</a:t>
            </a:r>
            <a:r>
              <a:rPr lang="en-IN" dirty="0" smtClean="0"/>
              <a:t> implant using a new </a:t>
            </a:r>
            <a:r>
              <a:rPr lang="en-IN" dirty="0" err="1" smtClean="0"/>
              <a:t>progestogen</a:t>
            </a:r>
            <a:r>
              <a:rPr lang="en-IN" dirty="0" smtClean="0"/>
              <a:t>    ST-1435 which has contraceptive and side effects similar to </a:t>
            </a:r>
            <a:r>
              <a:rPr lang="en-IN" dirty="0" err="1" smtClean="0"/>
              <a:t>thse</a:t>
            </a:r>
            <a:r>
              <a:rPr lang="en-IN" dirty="0" smtClean="0"/>
              <a:t> of LNG.</a:t>
            </a:r>
          </a:p>
          <a:p>
            <a:endParaRPr lang="en-IN" dirty="0" smtClean="0"/>
          </a:p>
          <a:p>
            <a:r>
              <a:rPr lang="en-IN" dirty="0" smtClean="0"/>
              <a:t>The implant contains ST-1435 crystals encased in a </a:t>
            </a:r>
            <a:r>
              <a:rPr lang="en-IN" dirty="0" err="1" smtClean="0"/>
              <a:t>silastic</a:t>
            </a:r>
            <a:r>
              <a:rPr lang="en-IN" dirty="0" smtClean="0"/>
              <a:t> capsules which releases the hormone at the rate of 100mcg/day.</a:t>
            </a:r>
          </a:p>
          <a:p>
            <a:endParaRPr lang="en-IN" dirty="0" smtClean="0"/>
          </a:p>
          <a:p>
            <a:r>
              <a:rPr lang="en-IN" i="1" dirty="0" smtClean="0"/>
              <a:t>Chinese No.2 Implant:</a:t>
            </a:r>
            <a:endParaRPr lang="en-IN" dirty="0" smtClean="0"/>
          </a:p>
          <a:p>
            <a:r>
              <a:rPr lang="en-IN" i="1" dirty="0" smtClean="0"/>
              <a:t>This system –also called </a:t>
            </a:r>
            <a:r>
              <a:rPr lang="en-IN" i="1" dirty="0" err="1" smtClean="0"/>
              <a:t>sino</a:t>
            </a:r>
            <a:r>
              <a:rPr lang="en-IN" i="1" dirty="0" smtClean="0"/>
              <a:t> implant is nearly identical to </a:t>
            </a:r>
            <a:r>
              <a:rPr lang="en-IN" i="1" dirty="0" err="1" smtClean="0"/>
              <a:t>Jadelle</a:t>
            </a:r>
            <a:r>
              <a:rPr lang="en-IN" i="1" dirty="0" smtClean="0"/>
              <a:t> but contains more LNG</a:t>
            </a:r>
          </a:p>
          <a:p>
            <a:r>
              <a:rPr lang="en-IN" i="1" dirty="0" smtClean="0"/>
              <a:t>150mg instead of 140mg.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IN" dirty="0" smtClean="0"/>
              <a:t>Advantages.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Compliance is good.</a:t>
            </a:r>
          </a:p>
          <a:p>
            <a:endParaRPr lang="en-IN" dirty="0" smtClean="0"/>
          </a:p>
          <a:p>
            <a:r>
              <a:rPr lang="en-IN" dirty="0" smtClean="0"/>
              <a:t>Coital independent with  ‘no nuisance’ of daily oral or frequent complications.</a:t>
            </a:r>
          </a:p>
          <a:p>
            <a:endParaRPr lang="en-IN" dirty="0" smtClean="0"/>
          </a:p>
          <a:p>
            <a:r>
              <a:rPr lang="en-IN" dirty="0" smtClean="0"/>
              <a:t>Pregnancy rate varies between 0.2 and 1.3 per 100 woman years.</a:t>
            </a:r>
          </a:p>
          <a:p>
            <a:endParaRPr lang="en-IN" dirty="0" smtClean="0"/>
          </a:p>
          <a:p>
            <a:r>
              <a:rPr lang="en-IN" dirty="0" smtClean="0"/>
              <a:t>Systemic side effects are few and first pass effect on the liver avoided.</a:t>
            </a:r>
          </a:p>
          <a:p>
            <a:endParaRPr lang="en-IN" dirty="0" smtClean="0"/>
          </a:p>
          <a:p>
            <a:r>
              <a:rPr lang="en-IN" dirty="0" smtClean="0"/>
              <a:t>Can be used by lactating mothers and over the age 40.</a:t>
            </a:r>
          </a:p>
          <a:p>
            <a:endParaRPr lang="en-IN" dirty="0" smtClean="0"/>
          </a:p>
          <a:p>
            <a:r>
              <a:rPr lang="en-IN" dirty="0" smtClean="0"/>
              <a:t>Return of fertility has been mentioned.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N" dirty="0" smtClean="0"/>
              <a:t>Disadvantages.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Breakthrough bleeding,</a:t>
            </a:r>
          </a:p>
          <a:p>
            <a:endParaRPr lang="en-IN" dirty="0" smtClean="0"/>
          </a:p>
          <a:p>
            <a:r>
              <a:rPr lang="en-IN" dirty="0" smtClean="0"/>
              <a:t>Irregular </a:t>
            </a:r>
            <a:r>
              <a:rPr lang="en-IN" dirty="0" err="1" smtClean="0"/>
              <a:t>cycles,amenorrhoea</a:t>
            </a:r>
            <a:r>
              <a:rPr lang="en-IN" dirty="0" smtClean="0"/>
              <a:t>,</a:t>
            </a:r>
          </a:p>
          <a:p>
            <a:endParaRPr lang="en-IN" dirty="0" smtClean="0"/>
          </a:p>
          <a:p>
            <a:r>
              <a:rPr lang="en-IN" dirty="0" smtClean="0"/>
              <a:t>Ectopic pregnancy is reported in 1.3%</a:t>
            </a:r>
          </a:p>
          <a:p>
            <a:endParaRPr lang="en-IN" dirty="0" smtClean="0"/>
          </a:p>
          <a:p>
            <a:r>
              <a:rPr lang="en-IN" dirty="0" smtClean="0"/>
              <a:t>Local infection may occur.</a:t>
            </a:r>
          </a:p>
          <a:p>
            <a:endParaRPr lang="en-IN" dirty="0" smtClean="0"/>
          </a:p>
          <a:p>
            <a:r>
              <a:rPr lang="en-IN" dirty="0" smtClean="0"/>
              <a:t>Invasive micro-Surgical procedure.</a:t>
            </a:r>
          </a:p>
          <a:p>
            <a:endParaRPr lang="en-IN" dirty="0" smtClean="0"/>
          </a:p>
          <a:p>
            <a:r>
              <a:rPr lang="en-IN" dirty="0" smtClean="0"/>
              <a:t>Implants are expensive and cost Rs.10,000.</a:t>
            </a:r>
          </a:p>
          <a:p>
            <a:endParaRPr lang="en-IN" dirty="0" smtClean="0"/>
          </a:p>
          <a:p>
            <a:r>
              <a:rPr lang="en-IN" dirty="0" smtClean="0"/>
              <a:t>Infertility is seen in few cases.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Hormonal contraceptive vaginal rings.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IN" dirty="0" smtClean="0"/>
              <a:t>Vaginal rings are a new method of steroid contraceptives.</a:t>
            </a:r>
          </a:p>
          <a:p>
            <a:endParaRPr lang="en-IN" dirty="0" smtClean="0"/>
          </a:p>
          <a:p>
            <a:r>
              <a:rPr lang="en-IN" dirty="0" smtClean="0"/>
              <a:t>Good cycle control</a:t>
            </a:r>
          </a:p>
          <a:p>
            <a:endParaRPr lang="en-IN" dirty="0" smtClean="0"/>
          </a:p>
          <a:p>
            <a:r>
              <a:rPr lang="en-IN" dirty="0" smtClean="0"/>
              <a:t>Deliver hormones more steadily than COCs.</a:t>
            </a:r>
          </a:p>
          <a:p>
            <a:endParaRPr lang="en-IN" dirty="0" smtClean="0"/>
          </a:p>
          <a:p>
            <a:r>
              <a:rPr lang="en-IN" dirty="0" smtClean="0"/>
              <a:t>A woman inserts the vaginal ring with her fingers in the higher part of vagina.</a:t>
            </a:r>
          </a:p>
          <a:p>
            <a:endParaRPr lang="en-IN" dirty="0" smtClean="0"/>
          </a:p>
          <a:p>
            <a:r>
              <a:rPr lang="en-IN" dirty="0" smtClean="0"/>
              <a:t>The vaginal ring currently available for contraception is </a:t>
            </a:r>
            <a:r>
              <a:rPr lang="en-IN" dirty="0" err="1" smtClean="0"/>
              <a:t>Nuva</a:t>
            </a:r>
            <a:r>
              <a:rPr lang="en-IN" dirty="0" smtClean="0"/>
              <a:t> Ring.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Nuva</a:t>
            </a:r>
            <a:r>
              <a:rPr lang="en-IN" dirty="0" smtClean="0"/>
              <a:t> ring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It is a soft vaginal ring that releases 15mcg EE and 120mcg </a:t>
            </a:r>
            <a:r>
              <a:rPr lang="en-IN" dirty="0" err="1" smtClean="0"/>
              <a:t>ENG,the</a:t>
            </a:r>
            <a:r>
              <a:rPr lang="en-IN" dirty="0" smtClean="0"/>
              <a:t> active metabolite of </a:t>
            </a:r>
            <a:r>
              <a:rPr lang="en-IN" dirty="0" err="1" smtClean="0"/>
              <a:t>desogestrel,perday</a:t>
            </a:r>
            <a:r>
              <a:rPr lang="en-IN" dirty="0" smtClean="0"/>
              <a:t> as a controlled delivery system.</a:t>
            </a:r>
          </a:p>
          <a:p>
            <a:endParaRPr lang="en-IN" dirty="0" smtClean="0"/>
          </a:p>
          <a:p>
            <a:r>
              <a:rPr lang="en-IN" dirty="0" smtClean="0"/>
              <a:t>Women keep the </a:t>
            </a:r>
            <a:r>
              <a:rPr lang="en-IN" dirty="0" err="1" smtClean="0"/>
              <a:t>Nuva</a:t>
            </a:r>
            <a:r>
              <a:rPr lang="en-IN" dirty="0" smtClean="0"/>
              <a:t> ring in the vagina for 3 weeks.</a:t>
            </a:r>
          </a:p>
          <a:p>
            <a:endParaRPr lang="en-IN" dirty="0" smtClean="0"/>
          </a:p>
          <a:p>
            <a:r>
              <a:rPr lang="en-IN" dirty="0" smtClean="0"/>
              <a:t>Remove it for 1 week during which  they will </a:t>
            </a:r>
            <a:r>
              <a:rPr lang="en-IN" dirty="0" err="1" smtClean="0"/>
              <a:t>havewithdrawal</a:t>
            </a:r>
            <a:r>
              <a:rPr lang="en-IN" dirty="0" smtClean="0"/>
              <a:t> bleeding.</a:t>
            </a:r>
          </a:p>
          <a:p>
            <a:endParaRPr lang="en-IN" dirty="0" smtClean="0"/>
          </a:p>
          <a:p>
            <a:r>
              <a:rPr lang="en-IN" dirty="0" smtClean="0"/>
              <a:t>A new vaginal ring is needed for each 4 week cycle.</a:t>
            </a:r>
          </a:p>
          <a:p>
            <a:endParaRPr lang="en-IN" dirty="0" smtClean="0"/>
          </a:p>
          <a:p>
            <a:r>
              <a:rPr lang="en-IN" dirty="0" smtClean="0"/>
              <a:t>If necessary the ring can be removed for </a:t>
            </a:r>
            <a:r>
              <a:rPr lang="en-IN" dirty="0" err="1" smtClean="0"/>
              <a:t>intercourse,but</a:t>
            </a:r>
            <a:r>
              <a:rPr lang="en-IN" dirty="0" smtClean="0"/>
              <a:t> it </a:t>
            </a:r>
            <a:r>
              <a:rPr lang="en-IN" dirty="0" err="1" smtClean="0"/>
              <a:t>shouldnot</a:t>
            </a:r>
            <a:r>
              <a:rPr lang="en-IN" dirty="0" smtClean="0"/>
              <a:t> be outside the vagina for longer than 3 hours.</a:t>
            </a:r>
          </a:p>
          <a:p>
            <a:pPr>
              <a:buNone/>
            </a:pPr>
            <a:r>
              <a:rPr lang="en-IN" dirty="0" smtClean="0"/>
              <a:t>   at </a:t>
            </a:r>
            <a:r>
              <a:rPr lang="en-IN" dirty="0" err="1" smtClean="0"/>
              <a:t>atime</a:t>
            </a:r>
            <a:r>
              <a:rPr lang="en-IN" dirty="0" smtClean="0"/>
              <a:t> during scheduled 3 weeks use.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When the period of non-use exceeds 3 </a:t>
            </a:r>
            <a:r>
              <a:rPr lang="en-IN" dirty="0" err="1" smtClean="0"/>
              <a:t>hours,additional</a:t>
            </a:r>
            <a:r>
              <a:rPr lang="en-IN" dirty="0" smtClean="0"/>
              <a:t> method of contraception for next 7 days.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362456"/>
          </a:xfrm>
        </p:spPr>
        <p:txBody>
          <a:bodyPr/>
          <a:lstStyle/>
          <a:p>
            <a:r>
              <a:rPr lang="en-IN" dirty="0" smtClean="0"/>
              <a:t>NUVA RING.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71601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42798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contraceptive effect of </a:t>
            </a:r>
            <a:r>
              <a:rPr lang="en-IN" dirty="0" err="1" smtClean="0"/>
              <a:t>Nuva</a:t>
            </a:r>
            <a:r>
              <a:rPr lang="en-IN" dirty="0" smtClean="0"/>
              <a:t> ring is achieved through inhibition of ovulation.</a:t>
            </a:r>
          </a:p>
          <a:p>
            <a:endParaRPr lang="en-IN" dirty="0" smtClean="0"/>
          </a:p>
          <a:p>
            <a:r>
              <a:rPr lang="en-IN" dirty="0" smtClean="0"/>
              <a:t>Concomitant use of vaginal </a:t>
            </a:r>
            <a:r>
              <a:rPr lang="en-IN" dirty="0" err="1" smtClean="0"/>
              <a:t>antimycosis,spermicides</a:t>
            </a:r>
            <a:r>
              <a:rPr lang="en-IN" dirty="0" smtClean="0"/>
              <a:t> or tampons </a:t>
            </a:r>
            <a:r>
              <a:rPr lang="en-IN" dirty="0" err="1" smtClean="0"/>
              <a:t>doesnot</a:t>
            </a:r>
            <a:r>
              <a:rPr lang="en-IN" dirty="0" smtClean="0"/>
              <a:t> appear to affect efficacy.</a:t>
            </a:r>
          </a:p>
          <a:p>
            <a:endParaRPr lang="en-IN" dirty="0" smtClean="0"/>
          </a:p>
          <a:p>
            <a:r>
              <a:rPr lang="en-IN" dirty="0" smtClean="0"/>
              <a:t>The metabolic effects of </a:t>
            </a:r>
            <a:r>
              <a:rPr lang="en-IN" dirty="0" err="1" smtClean="0"/>
              <a:t>Nuva</a:t>
            </a:r>
            <a:r>
              <a:rPr lang="en-IN" dirty="0" smtClean="0"/>
              <a:t> ring are similar to those of low doses COCs.</a:t>
            </a:r>
          </a:p>
          <a:p>
            <a:endParaRPr lang="en-IN" dirty="0" smtClean="0"/>
          </a:p>
          <a:p>
            <a:r>
              <a:rPr lang="en-IN" dirty="0" smtClean="0"/>
              <a:t>Failure rate is 0.3% within the 1</a:t>
            </a:r>
            <a:r>
              <a:rPr lang="en-IN" baseline="30000" dirty="0" smtClean="0"/>
              <a:t>st</a:t>
            </a:r>
            <a:r>
              <a:rPr lang="en-IN" dirty="0" smtClean="0"/>
              <a:t> year of use and 8% after typical use.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Ring is 50-75mm in diameter and 5-9mm thick.</a:t>
            </a:r>
          </a:p>
          <a:p>
            <a:endParaRPr lang="en-IN" dirty="0" smtClean="0"/>
          </a:p>
          <a:p>
            <a:r>
              <a:rPr lang="en-IN" dirty="0" smtClean="0"/>
              <a:t>The hormone is safe as it get absorbed through the vaginal mucosa and bypasses the liver.</a:t>
            </a:r>
          </a:p>
          <a:p>
            <a:endParaRPr lang="en-IN" dirty="0" smtClean="0"/>
          </a:p>
          <a:p>
            <a:r>
              <a:rPr lang="en-IN" dirty="0" smtClean="0"/>
              <a:t>Other Rings:</a:t>
            </a:r>
          </a:p>
          <a:p>
            <a:r>
              <a:rPr lang="en-IN" i="1" dirty="0" err="1" smtClean="0"/>
              <a:t>Nestorone</a:t>
            </a:r>
            <a:r>
              <a:rPr lang="en-IN" i="1" dirty="0" smtClean="0"/>
              <a:t> Ring.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Nestorone</a:t>
            </a:r>
            <a:r>
              <a:rPr lang="en-IN" dirty="0" smtClean="0"/>
              <a:t> rings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556792"/>
            <a:ext cx="4860032" cy="5301208"/>
          </a:xfrm>
        </p:spPr>
        <p:txBody>
          <a:bodyPr/>
          <a:lstStyle/>
          <a:p>
            <a:r>
              <a:rPr lang="en-IN" i="1" dirty="0" smtClean="0"/>
              <a:t>150mcg progesterone +15mcg EE2 effective for 1 year.</a:t>
            </a:r>
          </a:p>
          <a:p>
            <a:endParaRPr lang="en-IN" i="1" dirty="0" smtClean="0"/>
          </a:p>
          <a:p>
            <a:r>
              <a:rPr lang="en-IN" i="1" dirty="0" smtClean="0"/>
              <a:t>Failure rate is 1.4 per 100 woman years.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49999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IN" dirty="0" err="1" smtClean="0"/>
              <a:t>Levonorgestrel</a:t>
            </a:r>
            <a:r>
              <a:rPr lang="en-IN" dirty="0" smtClean="0"/>
              <a:t> IUCD 20.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Long acting IUCD is T-shaped and has a capsule on the </a:t>
            </a:r>
            <a:r>
              <a:rPr lang="en-IN" dirty="0" err="1" smtClean="0"/>
              <a:t>stem,containing</a:t>
            </a:r>
            <a:r>
              <a:rPr lang="en-IN" dirty="0" smtClean="0"/>
              <a:t> a mixture of 40-60mg of LNG,</a:t>
            </a:r>
          </a:p>
          <a:p>
            <a:endParaRPr lang="en-IN" dirty="0" smtClean="0"/>
          </a:p>
          <a:p>
            <a:r>
              <a:rPr lang="en-IN" dirty="0" smtClean="0"/>
              <a:t>52mg in MIRENA.</a:t>
            </a:r>
          </a:p>
          <a:p>
            <a:endParaRPr lang="en-IN" dirty="0" smtClean="0"/>
          </a:p>
          <a:p>
            <a:r>
              <a:rPr lang="en-IN" dirty="0" smtClean="0"/>
              <a:t>Releasing 20mcg of the hormone per day.</a:t>
            </a:r>
          </a:p>
          <a:p>
            <a:endParaRPr lang="en-IN" dirty="0" smtClean="0"/>
          </a:p>
          <a:p>
            <a:r>
              <a:rPr lang="en-IN" dirty="0" smtClean="0"/>
              <a:t>Failure rate of 0.1-0.4 per 100 women in the 1</a:t>
            </a:r>
            <a:r>
              <a:rPr lang="en-IN" baseline="30000" dirty="0" smtClean="0"/>
              <a:t>st</a:t>
            </a:r>
            <a:r>
              <a:rPr lang="en-IN" dirty="0" smtClean="0"/>
              <a:t> year.</a:t>
            </a:r>
          </a:p>
          <a:p>
            <a:endParaRPr lang="en-IN" dirty="0" smtClean="0"/>
          </a:p>
          <a:p>
            <a:r>
              <a:rPr lang="en-IN" dirty="0" smtClean="0"/>
              <a:t>Effective for 5 years.</a:t>
            </a:r>
          </a:p>
          <a:p>
            <a:endParaRPr lang="en-IN" dirty="0" smtClean="0"/>
          </a:p>
          <a:p>
            <a:r>
              <a:rPr lang="en-IN" dirty="0" smtClean="0"/>
              <a:t>LNG reduces menstrual blood loss(Sometimes resulting in amenorrhoea)&amp; cramping.</a:t>
            </a:r>
          </a:p>
          <a:p>
            <a:endParaRPr lang="en-IN" dirty="0" smtClean="0"/>
          </a:p>
          <a:p>
            <a:r>
              <a:rPr lang="en-IN" dirty="0" smtClean="0"/>
              <a:t>It reduces </a:t>
            </a:r>
            <a:r>
              <a:rPr lang="en-IN" dirty="0" err="1" smtClean="0"/>
              <a:t>menorrhagia</a:t>
            </a:r>
            <a:r>
              <a:rPr lang="en-IN" dirty="0" smtClean="0"/>
              <a:t> from uterine </a:t>
            </a:r>
            <a:r>
              <a:rPr lang="en-IN" dirty="0" err="1" smtClean="0"/>
              <a:t>fibroids,benfit</a:t>
            </a:r>
            <a:r>
              <a:rPr lang="en-IN" dirty="0" smtClean="0"/>
              <a:t> may be diminished with distorting </a:t>
            </a:r>
            <a:r>
              <a:rPr lang="en-IN" dirty="0" err="1" smtClean="0"/>
              <a:t>submucosal</a:t>
            </a:r>
            <a:r>
              <a:rPr lang="en-IN" dirty="0" smtClean="0"/>
              <a:t> fibroids</a:t>
            </a:r>
          </a:p>
          <a:p>
            <a:endParaRPr lang="en-IN" dirty="0" smtClean="0"/>
          </a:p>
          <a:p>
            <a:r>
              <a:rPr lang="en-IN" dirty="0" smtClean="0"/>
              <a:t>Protective effect against ectopic pregnancy.</a:t>
            </a:r>
          </a:p>
          <a:p>
            <a:endParaRPr lang="en-IN" dirty="0" smtClean="0"/>
          </a:p>
          <a:p>
            <a:r>
              <a:rPr lang="en-IN" dirty="0" smtClean="0"/>
              <a:t>Insertion is somewhat difficult and painful.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/>
          </a:bodyPr>
          <a:lstStyle/>
          <a:p>
            <a:r>
              <a:rPr lang="en-IN" dirty="0" smtClean="0"/>
              <a:t> </a:t>
            </a:r>
            <a:r>
              <a:rPr lang="en-IN" dirty="0" err="1" smtClean="0"/>
              <a:t>Progestogen</a:t>
            </a:r>
            <a:r>
              <a:rPr lang="en-IN" dirty="0" smtClean="0"/>
              <a:t> vaginal 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Vaginal </a:t>
            </a:r>
            <a:r>
              <a:rPr lang="en-IN" dirty="0" err="1" smtClean="0"/>
              <a:t>progestogen</a:t>
            </a:r>
            <a:r>
              <a:rPr lang="en-IN" dirty="0" smtClean="0"/>
              <a:t> only ring called ‘</a:t>
            </a:r>
            <a:r>
              <a:rPr lang="en-IN" dirty="0" err="1" smtClean="0"/>
              <a:t>Progering</a:t>
            </a:r>
            <a:r>
              <a:rPr lang="en-IN" dirty="0" smtClean="0"/>
              <a:t>’</a:t>
            </a:r>
          </a:p>
          <a:p>
            <a:endParaRPr lang="en-IN" dirty="0" smtClean="0"/>
          </a:p>
          <a:p>
            <a:r>
              <a:rPr lang="en-IN" dirty="0" smtClean="0"/>
              <a:t>Natural hormone .</a:t>
            </a:r>
          </a:p>
          <a:p>
            <a:endParaRPr lang="en-IN" dirty="0" smtClean="0"/>
          </a:p>
          <a:p>
            <a:r>
              <a:rPr lang="en-IN" dirty="0" smtClean="0"/>
              <a:t>Less effective than combined rings.</a:t>
            </a:r>
          </a:p>
          <a:p>
            <a:endParaRPr lang="en-IN" dirty="0" smtClean="0"/>
          </a:p>
          <a:p>
            <a:r>
              <a:rPr lang="en-IN" dirty="0" smtClean="0"/>
              <a:t>They are effective in lactating women because breastfeeding itself provides some protection against pregnancy.</a:t>
            </a:r>
          </a:p>
          <a:p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 err="1" smtClean="0"/>
              <a:t>donot</a:t>
            </a:r>
            <a:r>
              <a:rPr lang="en-IN" dirty="0" smtClean="0"/>
              <a:t> contain oestrogen which can reduce milk secretion.</a:t>
            </a:r>
          </a:p>
          <a:p>
            <a:endParaRPr lang="en-IN" dirty="0" smtClean="0"/>
          </a:p>
          <a:p>
            <a:r>
              <a:rPr lang="en-IN" dirty="0" smtClean="0"/>
              <a:t>Each ring releases 10mg of progesterone daily and lasts for 3 months.</a:t>
            </a:r>
          </a:p>
          <a:p>
            <a:endParaRPr lang="en-IN" dirty="0" smtClean="0"/>
          </a:p>
          <a:p>
            <a:r>
              <a:rPr lang="en-IN" dirty="0" smtClean="0"/>
              <a:t>Can be used </a:t>
            </a:r>
            <a:r>
              <a:rPr lang="en-IN" dirty="0" err="1" smtClean="0"/>
              <a:t>upto</a:t>
            </a:r>
            <a:r>
              <a:rPr lang="en-IN" dirty="0" smtClean="0"/>
              <a:t> 1year.</a:t>
            </a:r>
          </a:p>
          <a:p>
            <a:endParaRPr lang="en-IN" dirty="0" smtClean="0"/>
          </a:p>
          <a:p>
            <a:r>
              <a:rPr lang="en-IN" dirty="0" smtClean="0"/>
              <a:t>Bleeding disturbances are common.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smtClean="0"/>
              <a:t>Advantages.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/>
              <a:t>Self insertion and removal,</a:t>
            </a:r>
          </a:p>
          <a:p>
            <a:endParaRPr lang="en-IN" dirty="0" smtClean="0"/>
          </a:p>
          <a:p>
            <a:r>
              <a:rPr lang="en-IN" dirty="0" smtClean="0"/>
              <a:t>Good compliance,</a:t>
            </a:r>
          </a:p>
          <a:p>
            <a:endParaRPr lang="en-IN" dirty="0" smtClean="0"/>
          </a:p>
          <a:p>
            <a:r>
              <a:rPr lang="en-IN" dirty="0" smtClean="0"/>
              <a:t>Quick reversible,</a:t>
            </a:r>
          </a:p>
          <a:p>
            <a:endParaRPr lang="en-IN" dirty="0" smtClean="0"/>
          </a:p>
          <a:p>
            <a:r>
              <a:rPr lang="en-IN" dirty="0" smtClean="0"/>
              <a:t>Same advantages as other </a:t>
            </a:r>
            <a:r>
              <a:rPr lang="en-IN" dirty="0" err="1" smtClean="0"/>
              <a:t>progestogens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smtClean="0"/>
              <a:t>Disadvantages.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Ring expulsion without the knowledge of the woman-sometimes resulting in pregnancy.</a:t>
            </a:r>
          </a:p>
          <a:p>
            <a:endParaRPr lang="en-IN" dirty="0" smtClean="0"/>
          </a:p>
          <a:p>
            <a:r>
              <a:rPr lang="en-IN" dirty="0" smtClean="0"/>
              <a:t>Factors are associated with expulsion are </a:t>
            </a:r>
            <a:r>
              <a:rPr lang="en-IN" dirty="0" err="1" smtClean="0"/>
              <a:t>prolapse</a:t>
            </a:r>
            <a:r>
              <a:rPr lang="en-IN" dirty="0" smtClean="0"/>
              <a:t> of the </a:t>
            </a:r>
            <a:r>
              <a:rPr lang="en-IN" dirty="0" err="1" smtClean="0"/>
              <a:t>uterus,cystocele,rectocele</a:t>
            </a:r>
            <a:r>
              <a:rPr lang="en-IN" dirty="0" smtClean="0"/>
              <a:t> and severe or chronic constipation.</a:t>
            </a:r>
          </a:p>
          <a:p>
            <a:endParaRPr lang="en-IN" dirty="0" smtClean="0"/>
          </a:p>
          <a:p>
            <a:r>
              <a:rPr lang="en-IN" dirty="0" smtClean="0"/>
              <a:t>Expensive rupees 700 per ring per cycle.</a:t>
            </a:r>
          </a:p>
          <a:p>
            <a:endParaRPr lang="en-IN" dirty="0" smtClean="0"/>
          </a:p>
          <a:p>
            <a:r>
              <a:rPr lang="en-IN" dirty="0" smtClean="0"/>
              <a:t>Local irritation is felt by </a:t>
            </a:r>
            <a:r>
              <a:rPr lang="en-IN" dirty="0" err="1" smtClean="0"/>
              <a:t>few,vaginitis</a:t>
            </a:r>
            <a:r>
              <a:rPr lang="en-IN" dirty="0" smtClean="0"/>
              <a:t> 5%.</a:t>
            </a:r>
          </a:p>
          <a:p>
            <a:endParaRPr lang="en-IN" dirty="0" smtClean="0"/>
          </a:p>
          <a:p>
            <a:r>
              <a:rPr lang="en-IN" u="sng" dirty="0" smtClean="0"/>
              <a:t>Systemic side effects:</a:t>
            </a:r>
          </a:p>
          <a:p>
            <a:r>
              <a:rPr lang="en-IN" dirty="0" smtClean="0"/>
              <a:t>Headache,</a:t>
            </a:r>
          </a:p>
          <a:p>
            <a:r>
              <a:rPr lang="en-IN" dirty="0" smtClean="0"/>
              <a:t>Leucorrhoea,</a:t>
            </a:r>
          </a:p>
          <a:p>
            <a:r>
              <a:rPr lang="en-IN" dirty="0" err="1" smtClean="0"/>
              <a:t>Vaginitis</a:t>
            </a:r>
            <a:r>
              <a:rPr lang="en-IN" dirty="0" smtClean="0"/>
              <a:t>,</a:t>
            </a:r>
          </a:p>
          <a:p>
            <a:r>
              <a:rPr lang="en-IN" dirty="0" smtClean="0"/>
              <a:t>Nausea</a:t>
            </a:r>
          </a:p>
          <a:p>
            <a:r>
              <a:rPr lang="en-IN" dirty="0" smtClean="0"/>
              <a:t>Breast tenderness.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Transdermal</a:t>
            </a:r>
            <a:r>
              <a:rPr lang="en-IN" dirty="0" smtClean="0"/>
              <a:t> patches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/>
              <a:t>Only contraceptive patch is ‘Ortho-EVRA’.</a:t>
            </a:r>
          </a:p>
          <a:p>
            <a:endParaRPr lang="en-IN" dirty="0" smtClean="0"/>
          </a:p>
          <a:p>
            <a:r>
              <a:rPr lang="en-IN" dirty="0" smtClean="0"/>
              <a:t>Elutes 150mcg of </a:t>
            </a:r>
            <a:r>
              <a:rPr lang="en-IN" dirty="0" err="1" smtClean="0"/>
              <a:t>norelgestromin</a:t>
            </a:r>
            <a:r>
              <a:rPr lang="en-IN" dirty="0" smtClean="0"/>
              <a:t> and 20 mcg EE2.</a:t>
            </a:r>
          </a:p>
          <a:p>
            <a:endParaRPr lang="en-IN" dirty="0" smtClean="0"/>
          </a:p>
          <a:p>
            <a:r>
              <a:rPr lang="en-IN" dirty="0" smtClean="0"/>
              <a:t>A women wears a patch for 1 week</a:t>
            </a:r>
          </a:p>
          <a:p>
            <a:endParaRPr lang="en-IN" dirty="0" smtClean="0"/>
          </a:p>
          <a:p>
            <a:r>
              <a:rPr lang="en-IN" dirty="0" smtClean="0"/>
              <a:t>Replaced it by another one placed at a different site for a total of 3 </a:t>
            </a:r>
            <a:r>
              <a:rPr lang="en-IN" dirty="0" err="1" smtClean="0"/>
              <a:t>weeks,followed</a:t>
            </a:r>
            <a:r>
              <a:rPr lang="en-IN" dirty="0" smtClean="0"/>
              <a:t> by 1 week with no patch.</a:t>
            </a:r>
          </a:p>
          <a:p>
            <a:endParaRPr lang="en-IN" dirty="0" smtClean="0"/>
          </a:p>
          <a:p>
            <a:r>
              <a:rPr lang="en-IN" dirty="0" smtClean="0"/>
              <a:t>The patches work by preventing </a:t>
            </a:r>
            <a:r>
              <a:rPr lang="en-IN" dirty="0" err="1" smtClean="0"/>
              <a:t>ovulation,thickening</a:t>
            </a:r>
            <a:r>
              <a:rPr lang="en-IN" dirty="0" smtClean="0"/>
              <a:t> the cervical mucus and suppressing endometrial growth.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456"/>
          </a:xfrm>
        </p:spPr>
        <p:txBody>
          <a:bodyPr/>
          <a:lstStyle/>
          <a:p>
            <a:r>
              <a:rPr lang="en-IN" dirty="0" smtClean="0"/>
              <a:t>TRANSDERMAL PATCH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92779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42119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Ortho-EVRA is a square patch resembling a light brown bandage.</a:t>
            </a:r>
          </a:p>
          <a:p>
            <a:endParaRPr lang="en-IN" dirty="0" smtClean="0"/>
          </a:p>
          <a:p>
            <a:r>
              <a:rPr lang="en-IN" dirty="0" smtClean="0"/>
              <a:t>Each side is about 4.45cm long.</a:t>
            </a:r>
          </a:p>
          <a:p>
            <a:endParaRPr lang="en-IN" dirty="0" smtClean="0"/>
          </a:p>
          <a:p>
            <a:r>
              <a:rPr lang="en-IN" dirty="0" smtClean="0"/>
              <a:t>Patch is applied over dry skin on the </a:t>
            </a:r>
            <a:r>
              <a:rPr lang="en-IN" dirty="0" err="1" smtClean="0"/>
              <a:t>buttocks,lower</a:t>
            </a:r>
            <a:r>
              <a:rPr lang="en-IN" dirty="0" smtClean="0"/>
              <a:t> </a:t>
            </a:r>
            <a:r>
              <a:rPr lang="en-IN" dirty="0" err="1" smtClean="0"/>
              <a:t>abdomen,upper</a:t>
            </a:r>
            <a:r>
              <a:rPr lang="en-IN" dirty="0" smtClean="0"/>
              <a:t> outer arm or the upper </a:t>
            </a:r>
            <a:r>
              <a:rPr lang="en-IN" dirty="0" err="1" smtClean="0"/>
              <a:t>body,but</a:t>
            </a:r>
            <a:r>
              <a:rPr lang="en-IN" dirty="0" smtClean="0"/>
              <a:t> not on breasts.</a:t>
            </a:r>
          </a:p>
          <a:p>
            <a:endParaRPr lang="en-IN" dirty="0" smtClean="0"/>
          </a:p>
          <a:p>
            <a:r>
              <a:rPr lang="en-IN" dirty="0" smtClean="0"/>
              <a:t>Patch adheres well to the </a:t>
            </a:r>
            <a:r>
              <a:rPr lang="en-IN" dirty="0" err="1" smtClean="0"/>
              <a:t>skin,allowing</a:t>
            </a:r>
            <a:r>
              <a:rPr lang="en-IN" dirty="0" smtClean="0"/>
              <a:t> women to perform daily regular activities such as </a:t>
            </a:r>
            <a:r>
              <a:rPr lang="en-IN" dirty="0" err="1" smtClean="0"/>
              <a:t>bathing,swimming,working</a:t>
            </a:r>
            <a:r>
              <a:rPr lang="en-IN" dirty="0" smtClean="0"/>
              <a:t> and exercising without interruption even in </a:t>
            </a:r>
            <a:r>
              <a:rPr lang="en-IN" dirty="0" err="1" smtClean="0"/>
              <a:t>warm,humid</a:t>
            </a:r>
            <a:r>
              <a:rPr lang="en-IN" dirty="0" smtClean="0"/>
              <a:t> , climates.</a:t>
            </a:r>
          </a:p>
          <a:p>
            <a:endParaRPr lang="en-IN" dirty="0" smtClean="0"/>
          </a:p>
          <a:p>
            <a:r>
              <a:rPr lang="en-IN" dirty="0" smtClean="0"/>
              <a:t>It falls off in about 2% cases.</a:t>
            </a:r>
          </a:p>
          <a:p>
            <a:endParaRPr lang="en-IN" dirty="0" smtClean="0"/>
          </a:p>
          <a:p>
            <a:r>
              <a:rPr lang="en-IN" dirty="0" smtClean="0"/>
              <a:t>Failure rate is 0.3 per 100 women.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First patch should be applied within first 5 days of menstruation.</a:t>
            </a:r>
          </a:p>
          <a:p>
            <a:endParaRPr lang="en-IN" dirty="0" smtClean="0"/>
          </a:p>
          <a:p>
            <a:r>
              <a:rPr lang="en-IN" dirty="0" smtClean="0"/>
              <a:t>It should then be changed each week for 3 weeks applying it each time to a new location.</a:t>
            </a:r>
          </a:p>
          <a:p>
            <a:endParaRPr lang="en-IN" dirty="0" smtClean="0"/>
          </a:p>
          <a:p>
            <a:r>
              <a:rPr lang="en-IN" dirty="0" smtClean="0"/>
              <a:t>For the 4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week,no</a:t>
            </a:r>
            <a:r>
              <a:rPr lang="en-IN" dirty="0" smtClean="0"/>
              <a:t> patch is </a:t>
            </a:r>
            <a:r>
              <a:rPr lang="en-IN" dirty="0" err="1" smtClean="0"/>
              <a:t>worn,to</a:t>
            </a:r>
            <a:r>
              <a:rPr lang="en-IN" dirty="0" smtClean="0"/>
              <a:t> allow for withdrawal bleeding.</a:t>
            </a:r>
          </a:p>
          <a:p>
            <a:endParaRPr lang="en-IN" dirty="0" smtClean="0"/>
          </a:p>
          <a:p>
            <a:r>
              <a:rPr lang="en-IN" dirty="0" smtClean="0"/>
              <a:t>It is contraindicated in obese women.</a:t>
            </a:r>
          </a:p>
          <a:p>
            <a:endParaRPr lang="en-IN" dirty="0" smtClean="0"/>
          </a:p>
          <a:p>
            <a:r>
              <a:rPr lang="en-IN" u="sng" dirty="0" smtClean="0"/>
              <a:t>Side effects:</a:t>
            </a:r>
          </a:p>
          <a:p>
            <a:r>
              <a:rPr lang="en-IN" dirty="0" smtClean="0"/>
              <a:t>Skin irritation,</a:t>
            </a:r>
          </a:p>
          <a:p>
            <a:r>
              <a:rPr lang="en-IN" dirty="0" smtClean="0"/>
              <a:t>Breast discomfort,</a:t>
            </a:r>
          </a:p>
          <a:p>
            <a:r>
              <a:rPr lang="en-IN" dirty="0" smtClean="0"/>
              <a:t>Breakthrough bleeding(1%),</a:t>
            </a:r>
          </a:p>
          <a:p>
            <a:r>
              <a:rPr lang="en-IN" dirty="0" smtClean="0"/>
              <a:t>Headache ,</a:t>
            </a:r>
          </a:p>
          <a:p>
            <a:r>
              <a:rPr lang="en-IN" dirty="0" smtClean="0"/>
              <a:t>Nausea.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Percutaneous</a:t>
            </a:r>
            <a:r>
              <a:rPr lang="en-IN" dirty="0" smtClean="0"/>
              <a:t> gel/Spray.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/>
              <a:t>3 </a:t>
            </a:r>
            <a:r>
              <a:rPr lang="en-IN" dirty="0" err="1" smtClean="0"/>
              <a:t>gms</a:t>
            </a:r>
            <a:r>
              <a:rPr lang="en-IN" dirty="0" smtClean="0"/>
              <a:t>  daily of </a:t>
            </a:r>
            <a:r>
              <a:rPr lang="en-IN" dirty="0" err="1" smtClean="0"/>
              <a:t>percutaneous</a:t>
            </a:r>
            <a:r>
              <a:rPr lang="en-IN" dirty="0" smtClean="0"/>
              <a:t> gel of </a:t>
            </a:r>
            <a:r>
              <a:rPr lang="en-IN" dirty="0" err="1" smtClean="0"/>
              <a:t>oestradiol</a:t>
            </a:r>
            <a:r>
              <a:rPr lang="en-IN" dirty="0" smtClean="0"/>
              <a:t> with cyclical </a:t>
            </a:r>
            <a:r>
              <a:rPr lang="en-IN" dirty="0" err="1" smtClean="0"/>
              <a:t>progestogen</a:t>
            </a:r>
            <a:r>
              <a:rPr lang="en-IN" dirty="0" smtClean="0"/>
              <a:t> is easy to apply.</a:t>
            </a:r>
          </a:p>
          <a:p>
            <a:endParaRPr lang="en-IN" dirty="0" smtClean="0"/>
          </a:p>
          <a:p>
            <a:r>
              <a:rPr lang="en-IN" dirty="0" smtClean="0"/>
              <a:t>One should wait for 1 hour for the gel to get dry up and not to be in contact with any other members.</a:t>
            </a:r>
          </a:p>
          <a:p>
            <a:endParaRPr lang="en-IN" dirty="0" smtClean="0"/>
          </a:p>
          <a:p>
            <a:r>
              <a:rPr lang="en-IN" dirty="0" smtClean="0"/>
              <a:t>It should not be applied over the breast.</a:t>
            </a:r>
          </a:p>
          <a:p>
            <a:endParaRPr lang="en-IN" dirty="0" smtClean="0"/>
          </a:p>
          <a:p>
            <a:r>
              <a:rPr lang="en-IN" dirty="0" err="1" smtClean="0"/>
              <a:t>Nestorone</a:t>
            </a:r>
            <a:r>
              <a:rPr lang="en-IN" dirty="0" smtClean="0"/>
              <a:t> is also being clinically tried as a gel applied to the skin daily for 3 months.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456"/>
          </a:xfrm>
        </p:spPr>
        <p:txBody>
          <a:bodyPr/>
          <a:lstStyle/>
          <a:p>
            <a:r>
              <a:rPr lang="en-IN" dirty="0" err="1" smtClean="0"/>
              <a:t>Percutaneous</a:t>
            </a:r>
            <a:r>
              <a:rPr lang="en-IN" dirty="0" smtClean="0"/>
              <a:t> Spray.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download (2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4932040" cy="4293096"/>
          </a:xfrm>
          <a:prstGeom prst="rect">
            <a:avLst/>
          </a:prstGeom>
        </p:spPr>
      </p:pic>
      <p:pic>
        <p:nvPicPr>
          <p:cNvPr id="5" name="Picture 4" descr="download (3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4857" y="2492896"/>
            <a:ext cx="4209143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362456"/>
          </a:xfrm>
        </p:spPr>
        <p:txBody>
          <a:bodyPr/>
          <a:lstStyle/>
          <a:p>
            <a:r>
              <a:rPr lang="en-IN" dirty="0" smtClean="0"/>
              <a:t>LNG IUCD.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IN" dirty="0" err="1" smtClean="0"/>
              <a:t>Centchroman</a:t>
            </a:r>
            <a:r>
              <a:rPr lang="en-IN" dirty="0" smtClean="0"/>
              <a:t> (ORMELOXIFEN)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Is a synthetic </a:t>
            </a:r>
            <a:r>
              <a:rPr lang="en-IN" dirty="0" err="1" smtClean="0"/>
              <a:t>nonsteroidal</a:t>
            </a:r>
            <a:r>
              <a:rPr lang="en-IN" dirty="0" smtClean="0"/>
              <a:t> contraceptive taken as a 30mg tablet, started on the first day of menses and taken twice weekly for 12 weeks and weekly thereafter.</a:t>
            </a:r>
          </a:p>
          <a:p>
            <a:endParaRPr lang="en-IN" dirty="0" smtClean="0"/>
          </a:p>
          <a:p>
            <a:r>
              <a:rPr lang="en-IN" dirty="0" smtClean="0"/>
              <a:t>Half life is 170 hours.</a:t>
            </a:r>
          </a:p>
          <a:p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 err="1" smtClean="0"/>
              <a:t>doesnot</a:t>
            </a:r>
            <a:r>
              <a:rPr lang="en-IN" dirty="0" smtClean="0"/>
              <a:t> prevent ovulation.</a:t>
            </a:r>
          </a:p>
          <a:p>
            <a:endParaRPr lang="en-IN" dirty="0" smtClean="0"/>
          </a:p>
          <a:p>
            <a:r>
              <a:rPr lang="en-IN" dirty="0" smtClean="0"/>
              <a:t>It prevents implantation through endometrial changes.</a:t>
            </a:r>
          </a:p>
          <a:p>
            <a:endParaRPr lang="en-IN" dirty="0" smtClean="0"/>
          </a:p>
          <a:p>
            <a:r>
              <a:rPr lang="en-IN" dirty="0" smtClean="0"/>
              <a:t>It exhibits a strong anti-oestrogenic .</a:t>
            </a:r>
          </a:p>
          <a:p>
            <a:endParaRPr lang="en-IN" dirty="0" smtClean="0"/>
          </a:p>
          <a:p>
            <a:r>
              <a:rPr lang="en-IN" dirty="0" smtClean="0"/>
              <a:t> Weak oestrogenic action peripherally  at the receptor level.</a:t>
            </a:r>
          </a:p>
          <a:p>
            <a:endParaRPr lang="en-IN" dirty="0" smtClean="0"/>
          </a:p>
          <a:p>
            <a:r>
              <a:rPr lang="en-IN" dirty="0" smtClean="0"/>
              <a:t>The return of fertility occurs soon after stoppage of the drug within 6 months.</a:t>
            </a:r>
          </a:p>
          <a:p>
            <a:endParaRPr lang="en-IN" dirty="0" smtClean="0"/>
          </a:p>
          <a:p>
            <a:r>
              <a:rPr lang="en-IN" dirty="0" err="1" smtClean="0"/>
              <a:t>Centchroman</a:t>
            </a:r>
            <a:r>
              <a:rPr lang="en-IN" dirty="0" smtClean="0"/>
              <a:t> is not </a:t>
            </a:r>
            <a:r>
              <a:rPr lang="en-IN" dirty="0" err="1" smtClean="0"/>
              <a:t>teratogenic</a:t>
            </a:r>
            <a:r>
              <a:rPr lang="en-IN" dirty="0" smtClean="0"/>
              <a:t> or carcinogenic.</a:t>
            </a:r>
          </a:p>
          <a:p>
            <a:endParaRPr lang="en-IN" dirty="0" smtClean="0"/>
          </a:p>
          <a:p>
            <a:r>
              <a:rPr lang="en-IN" dirty="0" smtClean="0"/>
              <a:t>Exerts no pharmacological effect on other organs.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N" dirty="0" smtClean="0"/>
              <a:t>CENTCHROMAN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It cause:</a:t>
            </a:r>
          </a:p>
          <a:p>
            <a:r>
              <a:rPr lang="en-IN" dirty="0" smtClean="0"/>
              <a:t>Prolonged cycles,</a:t>
            </a:r>
          </a:p>
          <a:p>
            <a:endParaRPr lang="en-IN" dirty="0" smtClean="0"/>
          </a:p>
          <a:p>
            <a:r>
              <a:rPr lang="en-IN" dirty="0" err="1" smtClean="0"/>
              <a:t>Oligomenorrhoea</a:t>
            </a:r>
            <a:r>
              <a:rPr lang="en-IN" dirty="0" smtClean="0"/>
              <a:t> in 8 % of cases.</a:t>
            </a:r>
          </a:p>
          <a:p>
            <a:endParaRPr lang="en-IN" dirty="0" smtClean="0"/>
          </a:p>
          <a:p>
            <a:r>
              <a:rPr lang="en-IN" dirty="0" smtClean="0"/>
              <a:t>This is due to prolonged proliferative phase.</a:t>
            </a:r>
          </a:p>
          <a:p>
            <a:endParaRPr lang="en-IN" dirty="0" smtClean="0"/>
          </a:p>
          <a:p>
            <a:r>
              <a:rPr lang="en-IN" dirty="0" smtClean="0"/>
              <a:t>Pregnancy rate is 1.83 per 100 woman years.</a:t>
            </a:r>
          </a:p>
          <a:p>
            <a:endParaRPr lang="en-IN" dirty="0" smtClean="0"/>
          </a:p>
          <a:p>
            <a:r>
              <a:rPr lang="en-IN" dirty="0" smtClean="0"/>
              <a:t>The drug can be used as a </a:t>
            </a:r>
            <a:r>
              <a:rPr lang="en-IN" dirty="0" err="1" smtClean="0"/>
              <a:t>postcoial</a:t>
            </a:r>
            <a:r>
              <a:rPr lang="en-IN" dirty="0" smtClean="0"/>
              <a:t> pill.</a:t>
            </a:r>
          </a:p>
          <a:p>
            <a:endParaRPr lang="en-IN" dirty="0" smtClean="0"/>
          </a:p>
          <a:p>
            <a:r>
              <a:rPr lang="en-IN" dirty="0" smtClean="0"/>
              <a:t>It has been developed by Central Drug Research Institute, </a:t>
            </a:r>
            <a:r>
              <a:rPr lang="en-IN" dirty="0" err="1" smtClean="0"/>
              <a:t>Lucknow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Released in India under the name of</a:t>
            </a:r>
            <a:r>
              <a:rPr lang="en-IN" i="1" dirty="0" smtClean="0"/>
              <a:t> </a:t>
            </a:r>
            <a:r>
              <a:rPr lang="en-IN" i="1" dirty="0" err="1" smtClean="0"/>
              <a:t>saheli</a:t>
            </a:r>
            <a:r>
              <a:rPr lang="en-IN" i="1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Side effects of </a:t>
            </a:r>
            <a:r>
              <a:rPr lang="en-IN" dirty="0" err="1" smtClean="0"/>
              <a:t>Ormeloxifen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Headache,</a:t>
            </a:r>
          </a:p>
          <a:p>
            <a:r>
              <a:rPr lang="en-IN" dirty="0" smtClean="0"/>
              <a:t>Nausea,</a:t>
            </a:r>
          </a:p>
          <a:p>
            <a:r>
              <a:rPr lang="en-IN" dirty="0" smtClean="0"/>
              <a:t>Vomiting,</a:t>
            </a:r>
          </a:p>
          <a:p>
            <a:r>
              <a:rPr lang="en-IN" dirty="0" smtClean="0"/>
              <a:t>Weight gain,</a:t>
            </a:r>
          </a:p>
          <a:p>
            <a:r>
              <a:rPr lang="en-IN" dirty="0" err="1" smtClean="0"/>
              <a:t>Doesnot</a:t>
            </a:r>
            <a:r>
              <a:rPr lang="en-IN" dirty="0" smtClean="0"/>
              <a:t> protect against HIV and STD.</a:t>
            </a:r>
          </a:p>
          <a:p>
            <a:r>
              <a:rPr lang="en-IN" dirty="0" smtClean="0"/>
              <a:t>Some delay in return of fertility(</a:t>
            </a:r>
            <a:r>
              <a:rPr lang="en-IN" dirty="0" err="1" smtClean="0"/>
              <a:t>upto</a:t>
            </a:r>
            <a:r>
              <a:rPr lang="en-IN" dirty="0" smtClean="0"/>
              <a:t> 6 months).</a:t>
            </a:r>
          </a:p>
          <a:p>
            <a:r>
              <a:rPr lang="en-IN" dirty="0" smtClean="0"/>
              <a:t>Prolonged use-Hyperplasia and Atypical </a:t>
            </a:r>
            <a:r>
              <a:rPr lang="en-IN" dirty="0" err="1" smtClean="0"/>
              <a:t>endometrium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During 6 months of lactation.</a:t>
            </a:r>
          </a:p>
          <a:p>
            <a:r>
              <a:rPr lang="en-IN" dirty="0" smtClean="0"/>
              <a:t>PCOD,</a:t>
            </a:r>
          </a:p>
          <a:p>
            <a:r>
              <a:rPr lang="en-IN" dirty="0" smtClean="0"/>
              <a:t>Hepatic dysfunction,</a:t>
            </a:r>
          </a:p>
          <a:p>
            <a:r>
              <a:rPr lang="en-IN" dirty="0" smtClean="0"/>
              <a:t>Cervical dysplasia,</a:t>
            </a:r>
          </a:p>
          <a:p>
            <a:r>
              <a:rPr lang="en-IN" dirty="0" smtClean="0"/>
              <a:t>Allergy to the drug.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smtClean="0"/>
              <a:t>Immunological methods.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Antigens which are experimented upon are:</a:t>
            </a:r>
          </a:p>
          <a:p>
            <a:endParaRPr lang="en-IN" dirty="0" smtClean="0"/>
          </a:p>
          <a:p>
            <a:r>
              <a:rPr lang="en-IN" dirty="0" smtClean="0"/>
              <a:t>Beta HCG subunit(300mcg)IM six-weekly x 3 doses evokes specific antibodies and thereby produces sterility for 1 year.</a:t>
            </a:r>
          </a:p>
          <a:p>
            <a:endParaRPr lang="en-IN" dirty="0" smtClean="0"/>
          </a:p>
          <a:p>
            <a:r>
              <a:rPr lang="en-IN" dirty="0" err="1" smtClean="0"/>
              <a:t>Zona</a:t>
            </a:r>
            <a:r>
              <a:rPr lang="en-IN" dirty="0" smtClean="0"/>
              <a:t> </a:t>
            </a:r>
            <a:r>
              <a:rPr lang="en-IN" dirty="0" err="1" smtClean="0"/>
              <a:t>pellucida</a:t>
            </a:r>
            <a:r>
              <a:rPr lang="en-IN" dirty="0" smtClean="0"/>
              <a:t> plays a important role in fertility.</a:t>
            </a:r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 smtClean="0"/>
              <a:t>Zona</a:t>
            </a:r>
            <a:r>
              <a:rPr lang="en-IN" dirty="0" smtClean="0"/>
              <a:t> </a:t>
            </a:r>
            <a:r>
              <a:rPr lang="en-IN" dirty="0" err="1" smtClean="0"/>
              <a:t>pellucida</a:t>
            </a:r>
            <a:r>
              <a:rPr lang="en-IN" dirty="0" smtClean="0"/>
              <a:t> antibodies can either prevent penetration of ovum by the sperm or prevent shedding of </a:t>
            </a:r>
            <a:r>
              <a:rPr lang="en-IN" dirty="0" err="1" smtClean="0"/>
              <a:t>zona</a:t>
            </a:r>
            <a:r>
              <a:rPr lang="en-IN" dirty="0" smtClean="0"/>
              <a:t> after fertilisation so that implantation is impossible.</a:t>
            </a:r>
          </a:p>
          <a:p>
            <a:endParaRPr lang="en-IN" dirty="0" smtClean="0"/>
          </a:p>
          <a:p>
            <a:r>
              <a:rPr lang="en-IN" dirty="0" smtClean="0"/>
              <a:t>Antibodies to sperm </a:t>
            </a:r>
            <a:r>
              <a:rPr lang="en-IN" dirty="0" err="1" smtClean="0"/>
              <a:t>antigens,these</a:t>
            </a:r>
            <a:r>
              <a:rPr lang="en-IN" dirty="0" smtClean="0"/>
              <a:t> trials have not yet proved successful in human beings.</a:t>
            </a:r>
          </a:p>
          <a:p>
            <a:endParaRPr lang="en-IN" dirty="0" smtClean="0"/>
          </a:p>
          <a:p>
            <a:r>
              <a:rPr lang="en-IN" dirty="0" err="1" smtClean="0"/>
              <a:t>AntiFSH</a:t>
            </a:r>
            <a:r>
              <a:rPr lang="en-IN" dirty="0" smtClean="0"/>
              <a:t> vaccine(</a:t>
            </a:r>
            <a:r>
              <a:rPr lang="en-IN" dirty="0" err="1" smtClean="0"/>
              <a:t>Inhibin</a:t>
            </a:r>
            <a:r>
              <a:rPr lang="en-IN" dirty="0" smtClean="0"/>
              <a:t> is also under trial).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IN" dirty="0" smtClean="0"/>
              <a:t>Emergency Contraceptives.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IN" dirty="0" smtClean="0"/>
              <a:t>Is a method of contraception used as an emergency  procedure before menstruation is </a:t>
            </a:r>
            <a:r>
              <a:rPr lang="en-IN" dirty="0" err="1" smtClean="0"/>
              <a:t>missed,to</a:t>
            </a:r>
            <a:r>
              <a:rPr lang="en-IN" dirty="0" smtClean="0"/>
              <a:t> prevent pregnancy following unprotected intercourse or expected failure of contraception.</a:t>
            </a:r>
          </a:p>
          <a:p>
            <a:endParaRPr lang="en-IN" dirty="0" smtClean="0"/>
          </a:p>
          <a:p>
            <a:r>
              <a:rPr lang="en-IN" dirty="0" smtClean="0"/>
              <a:t>Alternative terms are </a:t>
            </a:r>
            <a:r>
              <a:rPr lang="en-IN" i="1" dirty="0" smtClean="0"/>
              <a:t> </a:t>
            </a:r>
            <a:r>
              <a:rPr lang="en-IN" i="1" dirty="0" err="1" smtClean="0"/>
              <a:t>Postcoital</a:t>
            </a:r>
            <a:r>
              <a:rPr lang="en-IN" i="1" dirty="0" smtClean="0"/>
              <a:t> or morning after contraception.</a:t>
            </a:r>
          </a:p>
          <a:p>
            <a:endParaRPr lang="en-IN" i="1" dirty="0" smtClean="0"/>
          </a:p>
          <a:p>
            <a:r>
              <a:rPr lang="en-IN" dirty="0" smtClean="0"/>
              <a:t>It interferes with post </a:t>
            </a:r>
            <a:r>
              <a:rPr lang="en-IN" dirty="0" err="1" smtClean="0"/>
              <a:t>ovulatory</a:t>
            </a:r>
            <a:r>
              <a:rPr lang="en-IN" dirty="0" smtClean="0"/>
              <a:t> events leading to pregnancy and is therefore known as interceptive.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IN" dirty="0" smtClean="0"/>
              <a:t>MOA.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dirty="0" smtClean="0"/>
              <a:t>Agents </a:t>
            </a:r>
            <a:r>
              <a:rPr lang="en-IN" dirty="0" err="1" smtClean="0"/>
              <a:t>donot</a:t>
            </a:r>
            <a:r>
              <a:rPr lang="en-IN" dirty="0" smtClean="0"/>
              <a:t> interfere with fertilization but act on the </a:t>
            </a:r>
            <a:r>
              <a:rPr lang="en-IN" dirty="0" err="1" smtClean="0"/>
              <a:t>blastocyst</a:t>
            </a:r>
            <a:r>
              <a:rPr lang="en-IN" dirty="0" smtClean="0"/>
              <a:t> before or soon after implantation are called </a:t>
            </a:r>
            <a:r>
              <a:rPr lang="en-IN" i="1" dirty="0" smtClean="0"/>
              <a:t>Interceptive.</a:t>
            </a:r>
          </a:p>
          <a:p>
            <a:endParaRPr lang="en-IN" i="1" dirty="0" smtClean="0"/>
          </a:p>
          <a:p>
            <a:r>
              <a:rPr lang="en-IN" dirty="0" smtClean="0"/>
              <a:t>Those that interfere with early gestation before or soon after missing periods are called ’</a:t>
            </a:r>
            <a:r>
              <a:rPr lang="en-IN" i="1" dirty="0" err="1" smtClean="0"/>
              <a:t>Contragestives</a:t>
            </a:r>
            <a:r>
              <a:rPr lang="en-IN" i="1" dirty="0" smtClean="0"/>
              <a:t>’.</a:t>
            </a:r>
          </a:p>
          <a:p>
            <a:endParaRPr lang="en-IN" i="1" dirty="0" smtClean="0"/>
          </a:p>
          <a:p>
            <a:r>
              <a:rPr lang="en-IN" dirty="0" smtClean="0"/>
              <a:t>Delay ovulation if taken soon after intercourse, cause corpus </a:t>
            </a:r>
            <a:r>
              <a:rPr lang="en-IN" dirty="0" err="1" smtClean="0"/>
              <a:t>luteolysis</a:t>
            </a:r>
            <a:r>
              <a:rPr lang="en-IN" dirty="0" smtClean="0"/>
              <a:t> &amp; bring about cervical mucus changes and endometrial atrophy.</a:t>
            </a:r>
          </a:p>
          <a:p>
            <a:endParaRPr lang="en-IN" dirty="0" smtClean="0"/>
          </a:p>
          <a:p>
            <a:r>
              <a:rPr lang="en-IN" dirty="0" smtClean="0"/>
              <a:t>When </a:t>
            </a:r>
            <a:r>
              <a:rPr lang="en-IN" dirty="0" err="1" smtClean="0"/>
              <a:t>Contragestives</a:t>
            </a:r>
            <a:r>
              <a:rPr lang="en-IN" dirty="0" smtClean="0"/>
              <a:t> are used </a:t>
            </a:r>
            <a:r>
              <a:rPr lang="en-IN" dirty="0" err="1" smtClean="0"/>
              <a:t>postcoitally</a:t>
            </a:r>
            <a:r>
              <a:rPr lang="en-IN" dirty="0" smtClean="0"/>
              <a:t> before the period is </a:t>
            </a:r>
            <a:r>
              <a:rPr lang="en-IN" dirty="0" err="1" smtClean="0"/>
              <a:t>missed,they</a:t>
            </a:r>
            <a:r>
              <a:rPr lang="en-IN" dirty="0" smtClean="0"/>
              <a:t> </a:t>
            </a:r>
            <a:r>
              <a:rPr lang="en-IN" dirty="0" err="1" smtClean="0"/>
              <a:t>donot</a:t>
            </a:r>
            <a:r>
              <a:rPr lang="en-IN" dirty="0" smtClean="0"/>
              <a:t> fall in category of ‘</a:t>
            </a:r>
            <a:r>
              <a:rPr lang="en-IN" dirty="0" err="1" smtClean="0"/>
              <a:t>abortifiacients</a:t>
            </a:r>
            <a:r>
              <a:rPr lang="en-IN" dirty="0" smtClean="0"/>
              <a:t>’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IN" dirty="0" smtClean="0"/>
              <a:t>Indications.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IN" dirty="0" smtClean="0"/>
              <a:t>Following </a:t>
            </a:r>
          </a:p>
          <a:p>
            <a:r>
              <a:rPr lang="en-IN" dirty="0" smtClean="0"/>
              <a:t>Unprotected  sexual intercourse,</a:t>
            </a:r>
          </a:p>
          <a:p>
            <a:r>
              <a:rPr lang="en-IN" dirty="0" smtClean="0"/>
              <a:t>Rape,</a:t>
            </a:r>
          </a:p>
          <a:p>
            <a:r>
              <a:rPr lang="en-IN" dirty="0" smtClean="0"/>
              <a:t>Accidental rupture  of  a condom during coitus taking place around ovulation.</a:t>
            </a:r>
          </a:p>
          <a:p>
            <a:r>
              <a:rPr lang="en-IN" dirty="0" smtClean="0"/>
              <a:t>It is used in misplace IUCD and missed Pill.</a:t>
            </a:r>
          </a:p>
          <a:p>
            <a:r>
              <a:rPr lang="en-IN" dirty="0" smtClean="0"/>
              <a:t>These </a:t>
            </a:r>
            <a:r>
              <a:rPr lang="en-IN" dirty="0" err="1" smtClean="0"/>
              <a:t>postcoital</a:t>
            </a:r>
            <a:r>
              <a:rPr lang="en-IN" dirty="0" smtClean="0"/>
              <a:t>  methods should be used mainly as ‘back up’ methods.</a:t>
            </a:r>
          </a:p>
          <a:p>
            <a:r>
              <a:rPr lang="en-IN" dirty="0" smtClean="0"/>
              <a:t>Adolescent girls can be saved from illegal abortions- moral, physical &amp; social.</a:t>
            </a:r>
          </a:p>
          <a:p>
            <a:r>
              <a:rPr lang="en-IN" dirty="0" smtClean="0"/>
              <a:t>Not as a regular contraceptive due to high failure rates and high incidence of irregular bleeding.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Two methods of emergency contraception</a:t>
            </a:r>
          </a:p>
          <a:p>
            <a:r>
              <a:rPr lang="en-IN" dirty="0" smtClean="0"/>
              <a:t>Hormonal</a:t>
            </a:r>
          </a:p>
          <a:p>
            <a:r>
              <a:rPr lang="en-IN" dirty="0" smtClean="0"/>
              <a:t>Mechanical.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 contraceptive benefits.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Effective way to deliver the necessary progestin therapy in postmenopausal women on </a:t>
            </a:r>
            <a:r>
              <a:rPr lang="en-IN" dirty="0" err="1" smtClean="0"/>
              <a:t>estrogen</a:t>
            </a:r>
            <a:r>
              <a:rPr lang="en-IN" dirty="0" smtClean="0"/>
              <a:t> therapy.</a:t>
            </a:r>
          </a:p>
          <a:p>
            <a:endParaRPr lang="en-IN" dirty="0" smtClean="0"/>
          </a:p>
          <a:p>
            <a:r>
              <a:rPr lang="en-IN" dirty="0" smtClean="0"/>
              <a:t>Reduced risk of endometrial cancer and improvement in symptoms of endometriosis and </a:t>
            </a:r>
            <a:r>
              <a:rPr lang="en-IN" dirty="0" err="1" smtClean="0"/>
              <a:t>adenomyosis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Hormonal emergency contraception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err="1" smtClean="0"/>
              <a:t>Levonorgestrel</a:t>
            </a:r>
            <a:r>
              <a:rPr lang="en-IN" dirty="0" smtClean="0"/>
              <a:t> (LNG)-only pills.</a:t>
            </a:r>
          </a:p>
          <a:p>
            <a:endParaRPr lang="en-IN" dirty="0" smtClean="0"/>
          </a:p>
          <a:p>
            <a:r>
              <a:rPr lang="en-IN" dirty="0" smtClean="0"/>
              <a:t>Combine d Oestrogens and </a:t>
            </a:r>
            <a:r>
              <a:rPr lang="en-IN" dirty="0" err="1" smtClean="0"/>
              <a:t>progestogen</a:t>
            </a:r>
            <a:r>
              <a:rPr lang="en-IN" dirty="0" smtClean="0"/>
              <a:t> pills also known as </a:t>
            </a:r>
            <a:r>
              <a:rPr lang="en-IN" dirty="0" err="1" smtClean="0"/>
              <a:t>Yuzpe</a:t>
            </a:r>
            <a:r>
              <a:rPr lang="en-IN" dirty="0" smtClean="0"/>
              <a:t> regimen.</a:t>
            </a:r>
          </a:p>
          <a:p>
            <a:endParaRPr lang="en-IN" dirty="0" smtClean="0"/>
          </a:p>
          <a:p>
            <a:r>
              <a:rPr lang="en-IN" dirty="0" smtClean="0"/>
              <a:t>The  </a:t>
            </a:r>
            <a:r>
              <a:rPr lang="en-IN" dirty="0" err="1" smtClean="0"/>
              <a:t>Yuzpe</a:t>
            </a:r>
            <a:r>
              <a:rPr lang="en-IN" dirty="0" smtClean="0"/>
              <a:t> regimen has been studied and widely  practised since  1970.</a:t>
            </a:r>
          </a:p>
          <a:p>
            <a:endParaRPr lang="en-IN" dirty="0" smtClean="0"/>
          </a:p>
          <a:p>
            <a:r>
              <a:rPr lang="en-IN" dirty="0" smtClean="0"/>
              <a:t>However ,since 1993, LNG only pills are </a:t>
            </a:r>
            <a:r>
              <a:rPr lang="en-IN" dirty="0" err="1" smtClean="0"/>
              <a:t>preferred,mostly</a:t>
            </a:r>
            <a:r>
              <a:rPr lang="en-IN" dirty="0" smtClean="0"/>
              <a:t> because of side effects.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N" dirty="0" smtClean="0"/>
              <a:t>LNG.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PROSTINAR  TABLET:</a:t>
            </a:r>
          </a:p>
          <a:p>
            <a:r>
              <a:rPr lang="en-IN" dirty="0" smtClean="0"/>
              <a:t>One dose of 0.75mg LNG pill should be taken as soon as possible after unprotected intercourse, followed by a same dose taken 12 hours later.</a:t>
            </a:r>
          </a:p>
          <a:p>
            <a:endParaRPr lang="en-IN" dirty="0" smtClean="0"/>
          </a:p>
          <a:p>
            <a:r>
              <a:rPr lang="en-IN" dirty="0" smtClean="0"/>
              <a:t>Both doses must be taken within 72 hours of intercourse.</a:t>
            </a:r>
          </a:p>
          <a:p>
            <a:endParaRPr lang="en-IN" dirty="0" smtClean="0"/>
          </a:p>
          <a:p>
            <a:r>
              <a:rPr lang="en-IN" dirty="0" smtClean="0"/>
              <a:t>The failure rate is 1.1%</a:t>
            </a:r>
          </a:p>
          <a:p>
            <a:endParaRPr lang="en-IN" dirty="0" smtClean="0"/>
          </a:p>
          <a:p>
            <a:r>
              <a:rPr lang="en-IN" i="1" u="sng" dirty="0" smtClean="0"/>
              <a:t>Other dose regimens:</a:t>
            </a:r>
          </a:p>
          <a:p>
            <a:r>
              <a:rPr lang="en-IN" dirty="0" smtClean="0"/>
              <a:t>Single 1.5mg dose of LNG is as effective  for emergency contraception.</a:t>
            </a:r>
          </a:p>
          <a:p>
            <a:endParaRPr lang="en-IN" dirty="0" smtClean="0"/>
          </a:p>
          <a:p>
            <a:r>
              <a:rPr lang="en-IN" dirty="0" smtClean="0"/>
              <a:t>Two 0.75mg doses of LNG taken 12 hours apart.</a:t>
            </a:r>
          </a:p>
          <a:p>
            <a:endParaRPr lang="en-IN" dirty="0" smtClean="0"/>
          </a:p>
          <a:p>
            <a:r>
              <a:rPr lang="en-IN" dirty="0" smtClean="0"/>
              <a:t>No significant difference  was found among two types of treatments regarding effectiveness &amp; side effects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456"/>
          </a:xfrm>
        </p:spPr>
        <p:txBody>
          <a:bodyPr/>
          <a:lstStyle/>
          <a:p>
            <a:r>
              <a:rPr lang="en-IN" dirty="0" smtClean="0"/>
              <a:t>LNG TABLET.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36245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71601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Brand names:</a:t>
            </a:r>
          </a:p>
          <a:p>
            <a:r>
              <a:rPr lang="en-IN" dirty="0" smtClean="0"/>
              <a:t>EC pill,</a:t>
            </a:r>
          </a:p>
          <a:p>
            <a:r>
              <a:rPr lang="en-IN" dirty="0" smtClean="0"/>
              <a:t>Pill 72</a:t>
            </a:r>
          </a:p>
          <a:p>
            <a:r>
              <a:rPr lang="en-IN" dirty="0" smtClean="0"/>
              <a:t>ECEE2</a:t>
            </a:r>
          </a:p>
          <a:p>
            <a:r>
              <a:rPr lang="en-IN" dirty="0" smtClean="0"/>
              <a:t>The period may come earlier or delayed.</a:t>
            </a:r>
          </a:p>
          <a:p>
            <a:r>
              <a:rPr lang="en-IN" dirty="0" smtClean="0"/>
              <a:t>MECHANISM OF ACTION:</a:t>
            </a:r>
          </a:p>
          <a:p>
            <a:r>
              <a:rPr lang="en-IN" dirty="0" smtClean="0"/>
              <a:t>LNG prevents ovulation </a:t>
            </a:r>
          </a:p>
          <a:p>
            <a:r>
              <a:rPr lang="en-IN" dirty="0" smtClean="0"/>
              <a:t>Causes </a:t>
            </a:r>
            <a:r>
              <a:rPr lang="en-IN" dirty="0" err="1" smtClean="0"/>
              <a:t>desynchronization</a:t>
            </a:r>
            <a:r>
              <a:rPr lang="en-IN" dirty="0" smtClean="0"/>
              <a:t> of </a:t>
            </a:r>
            <a:r>
              <a:rPr lang="en-IN" dirty="0" err="1" smtClean="0"/>
              <a:t>endometrium</a:t>
            </a:r>
            <a:r>
              <a:rPr lang="en-IN" dirty="0" smtClean="0"/>
              <a:t> through its receptors (</a:t>
            </a:r>
            <a:r>
              <a:rPr lang="en-IN" i="1" dirty="0" err="1" smtClean="0"/>
              <a:t>luteal</a:t>
            </a:r>
            <a:r>
              <a:rPr lang="en-IN" i="1" dirty="0" smtClean="0"/>
              <a:t> phase deficiency).</a:t>
            </a:r>
          </a:p>
          <a:p>
            <a:r>
              <a:rPr lang="en-IN" dirty="0" smtClean="0"/>
              <a:t>The period may come earlier or delayed.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IN" dirty="0" smtClean="0"/>
              <a:t>SIDE EFFECTS.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/>
              <a:t>RISK OF ECTOPIC PREGNANCY REMAINS.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i="1" dirty="0" smtClean="0"/>
              <a:t>CONTRAINDICATIONS:</a:t>
            </a:r>
          </a:p>
          <a:p>
            <a:r>
              <a:rPr lang="en-IN" dirty="0" smtClean="0"/>
              <a:t>Liver </a:t>
            </a:r>
            <a:r>
              <a:rPr lang="en-IN" dirty="0" err="1" smtClean="0"/>
              <a:t>Disease,contains</a:t>
            </a:r>
            <a:r>
              <a:rPr lang="en-IN" dirty="0" smtClean="0"/>
              <a:t> lactose, so allergy to </a:t>
            </a:r>
            <a:r>
              <a:rPr lang="en-IN" dirty="0" err="1" smtClean="0"/>
              <a:t>galactose</a:t>
            </a:r>
            <a:r>
              <a:rPr lang="en-IN" dirty="0" smtClean="0"/>
              <a:t>.</a:t>
            </a:r>
          </a:p>
          <a:p>
            <a:r>
              <a:rPr lang="en-IN" dirty="0" smtClean="0"/>
              <a:t>Contraindicated in a woman with history of </a:t>
            </a:r>
            <a:r>
              <a:rPr lang="en-IN" dirty="0" err="1" smtClean="0"/>
              <a:t>thrombophlebitis</a:t>
            </a:r>
            <a:r>
              <a:rPr lang="en-IN" dirty="0" smtClean="0"/>
              <a:t> and migraine.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smtClean="0"/>
              <a:t>Advantages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IN" dirty="0" smtClean="0"/>
              <a:t>It has no oestrogen and its associated side effects.</a:t>
            </a:r>
          </a:p>
          <a:p>
            <a:endParaRPr lang="en-IN" dirty="0" smtClean="0"/>
          </a:p>
          <a:p>
            <a:r>
              <a:rPr lang="en-IN" dirty="0" smtClean="0"/>
              <a:t>It can be offered to </a:t>
            </a:r>
            <a:r>
              <a:rPr lang="en-IN" dirty="0" err="1" smtClean="0"/>
              <a:t>hypertension,cardiac</a:t>
            </a:r>
            <a:r>
              <a:rPr lang="en-IN" dirty="0" smtClean="0"/>
              <a:t> and diabetic woman.</a:t>
            </a:r>
          </a:p>
          <a:p>
            <a:endParaRPr lang="en-IN" dirty="0" smtClean="0"/>
          </a:p>
          <a:p>
            <a:r>
              <a:rPr lang="en-IN" dirty="0" smtClean="0"/>
              <a:t>It can be offered to a lactating woman.</a:t>
            </a:r>
          </a:p>
          <a:p>
            <a:endParaRPr lang="en-IN" dirty="0" smtClean="0"/>
          </a:p>
          <a:p>
            <a:r>
              <a:rPr lang="en-IN" dirty="0" smtClean="0"/>
              <a:t>It can be given as late as 120 hours after the unprotected intercourse.</a:t>
            </a:r>
          </a:p>
          <a:p>
            <a:endParaRPr lang="en-IN" dirty="0" smtClean="0"/>
          </a:p>
          <a:p>
            <a:r>
              <a:rPr lang="en-IN" dirty="0" smtClean="0"/>
              <a:t>Single dose therapy is an advantage.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Combined oestrogens &amp; progesterone pills.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Also known as </a:t>
            </a:r>
            <a:r>
              <a:rPr lang="en-IN" dirty="0" err="1" smtClean="0"/>
              <a:t>Yuzpe</a:t>
            </a:r>
            <a:r>
              <a:rPr lang="en-IN" dirty="0" smtClean="0"/>
              <a:t> regimen.</a:t>
            </a:r>
          </a:p>
          <a:p>
            <a:endParaRPr lang="en-IN" dirty="0" smtClean="0"/>
          </a:p>
          <a:p>
            <a:r>
              <a:rPr lang="en-IN" dirty="0" smtClean="0"/>
              <a:t>It consists of oral dose of </a:t>
            </a:r>
            <a:r>
              <a:rPr lang="en-IN" dirty="0" err="1" smtClean="0"/>
              <a:t>ethinyl</a:t>
            </a:r>
            <a:r>
              <a:rPr lang="en-IN" dirty="0" smtClean="0"/>
              <a:t> </a:t>
            </a:r>
            <a:r>
              <a:rPr lang="en-IN" dirty="0" err="1" smtClean="0"/>
              <a:t>estradiol</a:t>
            </a:r>
            <a:r>
              <a:rPr lang="en-IN" dirty="0" smtClean="0"/>
              <a:t>(EE) 0.1 mg with 1.0mg of </a:t>
            </a:r>
            <a:r>
              <a:rPr lang="en-IN" dirty="0" err="1" smtClean="0"/>
              <a:t>dinorgestrel</a:t>
            </a:r>
            <a:r>
              <a:rPr lang="en-IN" dirty="0" smtClean="0"/>
              <a:t> repeated after 12 hours starting within 72 hours of unprotected intercourse.</a:t>
            </a:r>
          </a:p>
          <a:p>
            <a:endParaRPr lang="en-IN" dirty="0" smtClean="0"/>
          </a:p>
          <a:p>
            <a:r>
              <a:rPr lang="en-IN" dirty="0" smtClean="0"/>
              <a:t>Trade names: </a:t>
            </a:r>
            <a:r>
              <a:rPr lang="en-IN" dirty="0" err="1" smtClean="0"/>
              <a:t>Norigynon,Noral,Ovidon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High dose pill contains 50mcg of EE and 250mcg LNG(or 500mcg dl-</a:t>
            </a:r>
            <a:r>
              <a:rPr lang="en-IN" dirty="0" err="1" smtClean="0"/>
              <a:t>norgestrel</a:t>
            </a:r>
            <a:r>
              <a:rPr lang="en-IN" dirty="0" smtClean="0"/>
              <a:t>)such as </a:t>
            </a:r>
            <a:r>
              <a:rPr lang="en-IN" dirty="0" err="1" smtClean="0"/>
              <a:t>Ovral</a:t>
            </a:r>
            <a:r>
              <a:rPr lang="en-IN" dirty="0" smtClean="0"/>
              <a:t> are available.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2 pills should be taken as soon as possible, but not later than 72 hours of unprotected coitus, followed by 2 other pills 12 hours later.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IN" dirty="0" smtClean="0"/>
              <a:t>Mode of action.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IN" dirty="0" smtClean="0"/>
              <a:t>Mechanism is not been clearly established.</a:t>
            </a:r>
          </a:p>
          <a:p>
            <a:endParaRPr lang="en-IN" dirty="0" smtClean="0"/>
          </a:p>
          <a:p>
            <a:r>
              <a:rPr lang="en-IN" dirty="0" smtClean="0"/>
              <a:t>They may act through:</a:t>
            </a:r>
          </a:p>
          <a:p>
            <a:endParaRPr lang="en-IN" dirty="0" smtClean="0"/>
          </a:p>
          <a:p>
            <a:r>
              <a:rPr lang="en-IN" dirty="0" smtClean="0"/>
              <a:t>Inhibition or delay of  Ovulation.</a:t>
            </a:r>
          </a:p>
          <a:p>
            <a:endParaRPr lang="en-IN" dirty="0" smtClean="0"/>
          </a:p>
          <a:p>
            <a:r>
              <a:rPr lang="en-IN" dirty="0" smtClean="0"/>
              <a:t>Prevention of implantation in the altered </a:t>
            </a:r>
            <a:r>
              <a:rPr lang="en-IN" dirty="0" err="1" smtClean="0"/>
              <a:t>endometrium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Prevention of fertilization due to quick transport of sperms or ova.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IN" dirty="0" smtClean="0"/>
              <a:t>Risk.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Development of vaginal </a:t>
            </a:r>
            <a:r>
              <a:rPr lang="en-IN" dirty="0" err="1" smtClean="0"/>
              <a:t>adenosis</a:t>
            </a:r>
            <a:r>
              <a:rPr lang="en-IN" dirty="0" smtClean="0"/>
              <a:t> and </a:t>
            </a:r>
            <a:r>
              <a:rPr lang="en-IN" dirty="0" err="1" smtClean="0"/>
              <a:t>adenocarcinoma</a:t>
            </a:r>
            <a:r>
              <a:rPr lang="en-IN" dirty="0" smtClean="0"/>
              <a:t> of the children owing to the effect of prenatal oestrogen therapy.</a:t>
            </a:r>
          </a:p>
          <a:p>
            <a:endParaRPr lang="en-IN" dirty="0" smtClean="0"/>
          </a:p>
          <a:p>
            <a:r>
              <a:rPr lang="en-IN" dirty="0" smtClean="0"/>
              <a:t>Development of limb defect and cardiovascular defect.</a:t>
            </a:r>
          </a:p>
          <a:p>
            <a:endParaRPr lang="en-IN" dirty="0" smtClean="0"/>
          </a:p>
          <a:p>
            <a:r>
              <a:rPr lang="en-IN" dirty="0" smtClean="0"/>
              <a:t>But the chances of these disorders are very remote or nil because: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 drug is given before organogenesis starts, and that too for a short time.</a:t>
            </a:r>
          </a:p>
          <a:p>
            <a:pPr>
              <a:buFont typeface="Wingdings" pitchFamily="2" charset="2"/>
              <a:buChar char="v"/>
            </a:pP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 </a:t>
            </a:r>
            <a:r>
              <a:rPr lang="en-IN" dirty="0" err="1" smtClean="0"/>
              <a:t>blastocyst</a:t>
            </a:r>
            <a:r>
              <a:rPr lang="en-IN" dirty="0" smtClean="0"/>
              <a:t> is resistant to drugs before or soon after implantation.</a:t>
            </a:r>
          </a:p>
          <a:p>
            <a:pPr>
              <a:buFont typeface="Wingdings" pitchFamily="2" charset="2"/>
              <a:buChar char="v"/>
            </a:pP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Combined pills  have a </a:t>
            </a:r>
            <a:r>
              <a:rPr lang="en-IN" dirty="0" err="1" smtClean="0"/>
              <a:t>teratogenic</a:t>
            </a:r>
            <a:r>
              <a:rPr lang="en-IN" dirty="0" smtClean="0"/>
              <a:t> effect, </a:t>
            </a:r>
          </a:p>
          <a:p>
            <a:pPr>
              <a:buFont typeface="Wingdings" pitchFamily="2" charset="2"/>
              <a:buChar char="v"/>
            </a:pP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Increase the chances of ectopic pregnancy.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Side effects.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IN" i="1" u="sng" dirty="0" smtClean="0"/>
              <a:t>Nausea</a:t>
            </a:r>
            <a:r>
              <a:rPr lang="en-IN" dirty="0" smtClean="0"/>
              <a:t>: </a:t>
            </a:r>
          </a:p>
          <a:p>
            <a:pPr lvl="1"/>
            <a:r>
              <a:rPr lang="en-IN" dirty="0" smtClean="0"/>
              <a:t> 50% women using </a:t>
            </a:r>
            <a:r>
              <a:rPr lang="en-IN" dirty="0" err="1" smtClean="0"/>
              <a:t>Yuzpe</a:t>
            </a:r>
            <a:r>
              <a:rPr lang="en-IN" dirty="0" smtClean="0"/>
              <a:t> regimen.</a:t>
            </a:r>
          </a:p>
          <a:p>
            <a:pPr lvl="1"/>
            <a:r>
              <a:rPr lang="en-IN" dirty="0" smtClean="0"/>
              <a:t>20% using LNG only pills.</a:t>
            </a:r>
          </a:p>
          <a:p>
            <a:pPr lvl="1"/>
            <a:r>
              <a:rPr lang="en-IN" dirty="0" smtClean="0"/>
              <a:t>But </a:t>
            </a:r>
            <a:r>
              <a:rPr lang="en-IN" dirty="0" err="1" smtClean="0"/>
              <a:t>doesnot</a:t>
            </a:r>
            <a:r>
              <a:rPr lang="en-IN" dirty="0" smtClean="0"/>
              <a:t> usually last for more than 24 hours.</a:t>
            </a:r>
          </a:p>
          <a:p>
            <a:pPr lvl="1"/>
            <a:r>
              <a:rPr lang="en-IN" dirty="0" smtClean="0"/>
              <a:t>Nausea is less are taken at bedtime or with food or </a:t>
            </a:r>
            <a:r>
              <a:rPr lang="en-IN" dirty="0" err="1" smtClean="0"/>
              <a:t>milk,or</a:t>
            </a:r>
            <a:r>
              <a:rPr lang="en-IN" dirty="0" smtClean="0"/>
              <a:t> with  antiemetic drugs.</a:t>
            </a:r>
          </a:p>
          <a:p>
            <a:r>
              <a:rPr lang="en-IN" i="1" u="sng" dirty="0" smtClean="0"/>
              <a:t>Vomiting:</a:t>
            </a:r>
          </a:p>
          <a:p>
            <a:r>
              <a:rPr lang="en-IN" dirty="0" smtClean="0"/>
              <a:t>20% women using </a:t>
            </a:r>
            <a:r>
              <a:rPr lang="en-IN" dirty="0" err="1" smtClean="0"/>
              <a:t>Yuzpe</a:t>
            </a:r>
            <a:r>
              <a:rPr lang="en-IN" dirty="0" smtClean="0"/>
              <a:t> regimen</a:t>
            </a:r>
          </a:p>
          <a:p>
            <a:r>
              <a:rPr lang="en-IN" dirty="0" smtClean="0"/>
              <a:t>5% using LNG only pills.</a:t>
            </a:r>
          </a:p>
          <a:p>
            <a:r>
              <a:rPr lang="en-IN" dirty="0" smtClean="0"/>
              <a:t>If vomiting occurs within 2 hours of taking the pills , the dose should be repeated.</a:t>
            </a:r>
          </a:p>
          <a:p>
            <a:r>
              <a:rPr lang="en-IN" dirty="0" smtClean="0"/>
              <a:t>In severe </a:t>
            </a:r>
            <a:r>
              <a:rPr lang="en-IN" dirty="0" err="1" smtClean="0"/>
              <a:t>vomiting,repeat</a:t>
            </a:r>
            <a:r>
              <a:rPr lang="en-IN" dirty="0" smtClean="0"/>
              <a:t> dose of the pills may be administered vaginally.</a:t>
            </a:r>
          </a:p>
          <a:p>
            <a:endParaRPr lang="en-IN" i="1" u="sng" dirty="0" smtClean="0"/>
          </a:p>
          <a:p>
            <a:endParaRPr lang="en-IN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993</TotalTime>
  <Words>4824</Words>
  <Application>Microsoft Office PowerPoint</Application>
  <PresentationFormat>On-screen Show (4:3)</PresentationFormat>
  <Paragraphs>889</Paragraphs>
  <Slides>113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Flow</vt:lpstr>
      <vt:lpstr>HORMONAL    CONTRACEPTIVES.</vt:lpstr>
      <vt:lpstr>Non-Oral Hormonal Contraceptives</vt:lpstr>
      <vt:lpstr>Hormone Releasing IUCDs.</vt:lpstr>
      <vt:lpstr>Hormone releasing IUDs.</vt:lpstr>
      <vt:lpstr>Progestasert.</vt:lpstr>
      <vt:lpstr>Progestasert IUCD.</vt:lpstr>
      <vt:lpstr>Levonorgestrel IUCD 20.</vt:lpstr>
      <vt:lpstr>LNG IUCD.</vt:lpstr>
      <vt:lpstr>Non contraceptive benefits.</vt:lpstr>
      <vt:lpstr>Mechanism of Action.</vt:lpstr>
      <vt:lpstr>Injectable Contraceptives.</vt:lpstr>
      <vt:lpstr>Progestogen only injectables </vt:lpstr>
      <vt:lpstr>Mechanism of action.</vt:lpstr>
      <vt:lpstr>Depot-Medroxyprogesterone acetate.</vt:lpstr>
      <vt:lpstr>DMPA.</vt:lpstr>
      <vt:lpstr>Preparations.</vt:lpstr>
      <vt:lpstr>Norethisterone enanthate.</vt:lpstr>
      <vt:lpstr>NORETHISTERONE ENANTHATE.</vt:lpstr>
      <vt:lpstr>Other preparations.</vt:lpstr>
      <vt:lpstr>Timing of the injection.</vt:lpstr>
      <vt:lpstr>Injection technique.</vt:lpstr>
      <vt:lpstr>WHO Medical Eligibility Criteria.</vt:lpstr>
      <vt:lpstr>Absolute contraindication</vt:lpstr>
      <vt:lpstr>Advantages.</vt:lpstr>
      <vt:lpstr>Slide 25</vt:lpstr>
      <vt:lpstr>Side effects.</vt:lpstr>
      <vt:lpstr>Change of Menstrual pattern.</vt:lpstr>
      <vt:lpstr>Weight gain.</vt:lpstr>
      <vt:lpstr>Possible affection of glucose metabolism.</vt:lpstr>
      <vt:lpstr>Possible affection of fertility.</vt:lpstr>
      <vt:lpstr>Possible carcinogenic effects.</vt:lpstr>
      <vt:lpstr>Teratogenicity concerns.</vt:lpstr>
      <vt:lpstr>Possible cardiovascular disease.</vt:lpstr>
      <vt:lpstr>Other side effects.</vt:lpstr>
      <vt:lpstr>In lactating women.</vt:lpstr>
      <vt:lpstr>Combined injectable contraceptives.</vt:lpstr>
      <vt:lpstr>Slide 37</vt:lpstr>
      <vt:lpstr>Mode of action.</vt:lpstr>
      <vt:lpstr>WHO medical eligibility criteria.</vt:lpstr>
      <vt:lpstr>Drawbacks.</vt:lpstr>
      <vt:lpstr>Newly approved drugs.</vt:lpstr>
      <vt:lpstr>DMPA-Sc</vt:lpstr>
      <vt:lpstr>LNG butanoate injectable</vt:lpstr>
      <vt:lpstr>Contraceptive Implants</vt:lpstr>
      <vt:lpstr>Types of Implants.</vt:lpstr>
      <vt:lpstr>Norplant I</vt:lpstr>
      <vt:lpstr>NORPLANT-1</vt:lpstr>
      <vt:lpstr>Slide 48</vt:lpstr>
      <vt:lpstr>Slide 49</vt:lpstr>
      <vt:lpstr>Mode of action</vt:lpstr>
      <vt:lpstr>Implanon </vt:lpstr>
      <vt:lpstr>IMPLANON.</vt:lpstr>
      <vt:lpstr>Slide 53</vt:lpstr>
      <vt:lpstr>Slide 54</vt:lpstr>
      <vt:lpstr>Slide 55</vt:lpstr>
      <vt:lpstr>Jadelle or LNG Rod.</vt:lpstr>
      <vt:lpstr>Slide 57</vt:lpstr>
      <vt:lpstr>Slide 58</vt:lpstr>
      <vt:lpstr>Slide 59</vt:lpstr>
      <vt:lpstr>Main points about LNG rod.</vt:lpstr>
      <vt:lpstr>ST-1435 Single –rod implant or Nesterone implant.</vt:lpstr>
      <vt:lpstr>Advantages. </vt:lpstr>
      <vt:lpstr>Disadvantages.</vt:lpstr>
      <vt:lpstr>Hormonal contraceptive vaginal rings.</vt:lpstr>
      <vt:lpstr>Nuva ring </vt:lpstr>
      <vt:lpstr>NUVA RING.</vt:lpstr>
      <vt:lpstr>Slide 67</vt:lpstr>
      <vt:lpstr>Slide 68</vt:lpstr>
      <vt:lpstr>Nestorone rings</vt:lpstr>
      <vt:lpstr>Slide 70</vt:lpstr>
      <vt:lpstr> Progestogen vaginal ring</vt:lpstr>
      <vt:lpstr>Advantages.</vt:lpstr>
      <vt:lpstr>Disadvantages.</vt:lpstr>
      <vt:lpstr>Transdermal patches</vt:lpstr>
      <vt:lpstr>TRANSDERMAL PATCH</vt:lpstr>
      <vt:lpstr>Slide 76</vt:lpstr>
      <vt:lpstr>Slide 77</vt:lpstr>
      <vt:lpstr>Percutaneous gel/Spray.</vt:lpstr>
      <vt:lpstr>Percutaneous Spray.</vt:lpstr>
      <vt:lpstr>Centchroman (ORMELOXIFEN)</vt:lpstr>
      <vt:lpstr>CENTCHROMAN</vt:lpstr>
      <vt:lpstr>Slide 82</vt:lpstr>
      <vt:lpstr>Side effects of Ormeloxifen.</vt:lpstr>
      <vt:lpstr>Contraindications </vt:lpstr>
      <vt:lpstr>Immunological methods.</vt:lpstr>
      <vt:lpstr>Emergency Contraceptives.</vt:lpstr>
      <vt:lpstr>MOA.</vt:lpstr>
      <vt:lpstr>Indications.</vt:lpstr>
      <vt:lpstr>Methods </vt:lpstr>
      <vt:lpstr>Hormonal emergency contraception</vt:lpstr>
      <vt:lpstr>LNG.</vt:lpstr>
      <vt:lpstr>LNG TABLET.</vt:lpstr>
      <vt:lpstr>Slide 93</vt:lpstr>
      <vt:lpstr>SIDE EFFECTS.</vt:lpstr>
      <vt:lpstr>Advantages .</vt:lpstr>
      <vt:lpstr>Combined oestrogens &amp; progesterone pills.</vt:lpstr>
      <vt:lpstr>Mode of action.</vt:lpstr>
      <vt:lpstr>Risk.</vt:lpstr>
      <vt:lpstr>Side effects.</vt:lpstr>
      <vt:lpstr>Slide 100</vt:lpstr>
      <vt:lpstr>RU 486(Mifepristone)</vt:lpstr>
      <vt:lpstr>RU 486 (MIFEPRISTONE)</vt:lpstr>
      <vt:lpstr>Dosage. </vt:lpstr>
      <vt:lpstr>Ulipristal </vt:lpstr>
      <vt:lpstr>ULIPRISTAL</vt:lpstr>
      <vt:lpstr>Centchroman </vt:lpstr>
      <vt:lpstr>GnRH  Agonists</vt:lpstr>
      <vt:lpstr>Prostaglandins</vt:lpstr>
      <vt:lpstr>Mechanical Emergency contraception.</vt:lpstr>
      <vt:lpstr>CU-T.</vt:lpstr>
      <vt:lpstr>ADVANTAGES: </vt:lpstr>
      <vt:lpstr>Disadvantages.</vt:lpstr>
      <vt:lpstr>Slide 113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 srinivasan</dc:creator>
  <cp:lastModifiedBy>Admin</cp:lastModifiedBy>
  <cp:revision>258</cp:revision>
  <dcterms:created xsi:type="dcterms:W3CDTF">2017-08-15T10:16:23Z</dcterms:created>
  <dcterms:modified xsi:type="dcterms:W3CDTF">2019-10-03T12:04:03Z</dcterms:modified>
</cp:coreProperties>
</file>