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317" r:id="rId5"/>
    <p:sldId id="259" r:id="rId6"/>
    <p:sldId id="323" r:id="rId7"/>
    <p:sldId id="271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308" r:id="rId16"/>
    <p:sldId id="310" r:id="rId17"/>
    <p:sldId id="311" r:id="rId18"/>
    <p:sldId id="267" r:id="rId19"/>
    <p:sldId id="268" r:id="rId20"/>
    <p:sldId id="307" r:id="rId21"/>
    <p:sldId id="269" r:id="rId22"/>
    <p:sldId id="270" r:id="rId23"/>
    <p:sldId id="312" r:id="rId24"/>
    <p:sldId id="313" r:id="rId25"/>
    <p:sldId id="273" r:id="rId26"/>
    <p:sldId id="281" r:id="rId27"/>
    <p:sldId id="324" r:id="rId28"/>
    <p:sldId id="314" r:id="rId29"/>
    <p:sldId id="315" r:id="rId30"/>
    <p:sldId id="275" r:id="rId31"/>
    <p:sldId id="276" r:id="rId32"/>
    <p:sldId id="278" r:id="rId33"/>
    <p:sldId id="279" r:id="rId34"/>
    <p:sldId id="280" r:id="rId35"/>
    <p:sldId id="282" r:id="rId36"/>
    <p:sldId id="283" r:id="rId37"/>
    <p:sldId id="318" r:id="rId38"/>
    <p:sldId id="284" r:id="rId39"/>
    <p:sldId id="285" r:id="rId40"/>
    <p:sldId id="286" r:id="rId41"/>
    <p:sldId id="287" r:id="rId42"/>
    <p:sldId id="288" r:id="rId43"/>
    <p:sldId id="319" r:id="rId44"/>
    <p:sldId id="291" r:id="rId45"/>
    <p:sldId id="320" r:id="rId46"/>
    <p:sldId id="289" r:id="rId47"/>
    <p:sldId id="290" r:id="rId48"/>
    <p:sldId id="292" r:id="rId49"/>
    <p:sldId id="293" r:id="rId50"/>
    <p:sldId id="294" r:id="rId51"/>
    <p:sldId id="295" r:id="rId52"/>
    <p:sldId id="321" r:id="rId53"/>
    <p:sldId id="296" r:id="rId54"/>
    <p:sldId id="297" r:id="rId55"/>
    <p:sldId id="300" r:id="rId56"/>
    <p:sldId id="298" r:id="rId57"/>
    <p:sldId id="299" r:id="rId58"/>
    <p:sldId id="322" r:id="rId59"/>
    <p:sldId id="301" r:id="rId60"/>
    <p:sldId id="302" r:id="rId61"/>
    <p:sldId id="304" r:id="rId62"/>
    <p:sldId id="305" r:id="rId63"/>
    <p:sldId id="306" r:id="rId64"/>
    <p:sldId id="325" r:id="rId65"/>
    <p:sldId id="309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432" autoAdjust="0"/>
  </p:normalViewPr>
  <p:slideViewPr>
    <p:cSldViewPr>
      <p:cViewPr varScale="1">
        <p:scale>
          <a:sx n="38" d="100"/>
          <a:sy n="38" d="100"/>
        </p:scale>
        <p:origin x="-1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28B7EBB-AFF3-4F59-8AE9-F552037E7232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9D747DC-F258-4181-AD12-64F3D0E39D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err="1" smtClean="0"/>
              <a:t>Hyperprolactinemia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088" y="3357562"/>
            <a:ext cx="8062912" cy="1752600"/>
          </a:xfrm>
        </p:spPr>
        <p:txBody>
          <a:bodyPr/>
          <a:lstStyle/>
          <a:p>
            <a:r>
              <a:rPr lang="en-IN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r>
              <a:rPr lang="en-IN" dirty="0" smtClean="0"/>
              <a:t>Physiologic conditions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r>
              <a:rPr lang="en-IN" sz="2400" dirty="0" err="1" smtClean="0"/>
              <a:t>Anesthesia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Empty </a:t>
            </a:r>
            <a:r>
              <a:rPr lang="en-IN" sz="2400" dirty="0" err="1" smtClean="0"/>
              <a:t>sella</a:t>
            </a:r>
            <a:r>
              <a:rPr lang="en-IN" sz="2400" dirty="0" smtClean="0"/>
              <a:t> syndrome,</a:t>
            </a:r>
          </a:p>
          <a:p>
            <a:r>
              <a:rPr lang="en-IN" sz="2400" dirty="0" smtClean="0"/>
              <a:t>Idiopathic,</a:t>
            </a:r>
          </a:p>
          <a:p>
            <a:r>
              <a:rPr lang="en-IN" sz="2400" dirty="0" smtClean="0"/>
              <a:t>Intercourse,</a:t>
            </a:r>
          </a:p>
          <a:p>
            <a:r>
              <a:rPr lang="en-IN" sz="2400" dirty="0" smtClean="0"/>
              <a:t>Major surgery and disorders of chest wall :</a:t>
            </a:r>
          </a:p>
          <a:p>
            <a:pPr lvl="1"/>
            <a:r>
              <a:rPr lang="en-IN" sz="2000" dirty="0" smtClean="0"/>
              <a:t>Burns,</a:t>
            </a:r>
          </a:p>
          <a:p>
            <a:pPr lvl="1"/>
            <a:r>
              <a:rPr lang="en-IN" sz="2000" dirty="0" smtClean="0"/>
              <a:t>Herpes,</a:t>
            </a:r>
          </a:p>
          <a:p>
            <a:pPr lvl="1"/>
            <a:r>
              <a:rPr lang="en-IN" sz="2000" dirty="0" smtClean="0"/>
              <a:t>Chest Percussion.</a:t>
            </a:r>
          </a:p>
          <a:p>
            <a:r>
              <a:rPr lang="en-IN" sz="2400" dirty="0" smtClean="0"/>
              <a:t>Newborns,</a:t>
            </a:r>
          </a:p>
          <a:p>
            <a:r>
              <a:rPr lang="en-IN" sz="2400" dirty="0" smtClean="0"/>
              <a:t>Nipple stimulation,</a:t>
            </a:r>
          </a:p>
          <a:p>
            <a:r>
              <a:rPr lang="en-IN" sz="2400" dirty="0" smtClean="0"/>
              <a:t>Pregnancy,</a:t>
            </a:r>
          </a:p>
          <a:p>
            <a:r>
              <a:rPr lang="en-IN" sz="2400" dirty="0" smtClean="0"/>
              <a:t>Sleep,</a:t>
            </a:r>
          </a:p>
          <a:p>
            <a:r>
              <a:rPr lang="en-IN" sz="2400" dirty="0" smtClean="0"/>
              <a:t>Stress,</a:t>
            </a:r>
          </a:p>
          <a:p>
            <a:r>
              <a:rPr lang="en-IN" sz="2400" dirty="0" err="1" smtClean="0"/>
              <a:t>Postpartrum</a:t>
            </a:r>
            <a:r>
              <a:rPr lang="en-IN" sz="2400" dirty="0" smtClean="0"/>
              <a:t> (nonnursing:days1-7;nursing with suckling)</a:t>
            </a: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399032"/>
          </a:xfrm>
        </p:spPr>
        <p:txBody>
          <a:bodyPr/>
          <a:lstStyle/>
          <a:p>
            <a:r>
              <a:rPr lang="en-IN" dirty="0" smtClean="0"/>
              <a:t>Hypothalamic conditions: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Arachnoid</a:t>
            </a:r>
            <a:r>
              <a:rPr lang="en-IN" sz="2400" dirty="0" smtClean="0"/>
              <a:t> cyst,</a:t>
            </a:r>
          </a:p>
          <a:p>
            <a:r>
              <a:rPr lang="en-IN" sz="2400" dirty="0" err="1" smtClean="0"/>
              <a:t>Craniopharyngioma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Cystic </a:t>
            </a:r>
            <a:r>
              <a:rPr lang="en-IN" sz="2400" dirty="0" err="1" smtClean="0"/>
              <a:t>glioma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Cysticercosis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Dermoid</a:t>
            </a:r>
            <a:r>
              <a:rPr lang="en-IN" sz="2400" dirty="0" smtClean="0"/>
              <a:t> cyst,</a:t>
            </a:r>
          </a:p>
          <a:p>
            <a:r>
              <a:rPr lang="en-IN" sz="2400" dirty="0" err="1" smtClean="0"/>
              <a:t>Epidermoid</a:t>
            </a:r>
            <a:r>
              <a:rPr lang="en-IN" sz="2400" dirty="0" smtClean="0"/>
              <a:t> cyst,</a:t>
            </a:r>
          </a:p>
          <a:p>
            <a:r>
              <a:rPr lang="en-IN" sz="2400" dirty="0" err="1" smtClean="0"/>
              <a:t>Histiocytosis,neurotuberculosis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Pineal tumours,</a:t>
            </a:r>
          </a:p>
          <a:p>
            <a:r>
              <a:rPr lang="en-IN" sz="2400" dirty="0" err="1" smtClean="0"/>
              <a:t>Pseudotumour</a:t>
            </a:r>
            <a:r>
              <a:rPr lang="en-IN" sz="2400" dirty="0" smtClean="0"/>
              <a:t> </a:t>
            </a:r>
            <a:r>
              <a:rPr lang="en-IN" sz="2400" dirty="0" err="1" smtClean="0"/>
              <a:t>cerebri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Sarcoidosis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Suprasellar</a:t>
            </a:r>
            <a:r>
              <a:rPr lang="en-IN" sz="2400" dirty="0" smtClean="0"/>
              <a:t> cysts</a:t>
            </a:r>
          </a:p>
          <a:p>
            <a:r>
              <a:rPr lang="en-IN" sz="2400" dirty="0" smtClean="0"/>
              <a:t>Tuberculosis.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4744"/>
          </a:xfrm>
        </p:spPr>
        <p:txBody>
          <a:bodyPr/>
          <a:lstStyle/>
          <a:p>
            <a:r>
              <a:rPr lang="en-IN" dirty="0" smtClean="0"/>
              <a:t>Pituitary conditions.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 lnSpcReduction="10000"/>
          </a:bodyPr>
          <a:lstStyle/>
          <a:p>
            <a:endParaRPr lang="en-IN" sz="2400" dirty="0" smtClean="0"/>
          </a:p>
          <a:p>
            <a:r>
              <a:rPr lang="en-IN" sz="2400" dirty="0" err="1" smtClean="0"/>
              <a:t>Acromegaly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smtClean="0"/>
              <a:t>Addison disease,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Craniopharyngioma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smtClean="0"/>
              <a:t>Cushing syndrome,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Hypothyoidism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Histiocytosis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smtClean="0"/>
              <a:t>Lymphoid </a:t>
            </a:r>
            <a:r>
              <a:rPr lang="en-IN" sz="2400" dirty="0" err="1" smtClean="0"/>
              <a:t>hypophysitis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smtClean="0"/>
              <a:t>Metastatic tumours(especially of the lungs &amp; breasts),</a:t>
            </a:r>
          </a:p>
          <a:p>
            <a:endParaRPr lang="en-IN" sz="2400" dirty="0" smtClean="0"/>
          </a:p>
          <a:p>
            <a:r>
              <a:rPr lang="en-IN" sz="2400" dirty="0" smtClean="0"/>
              <a:t>Multiple Endocrine </a:t>
            </a:r>
            <a:r>
              <a:rPr lang="en-IN" sz="2400" dirty="0" err="1" smtClean="0"/>
              <a:t>Neoplasia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Thyrotropin</a:t>
            </a:r>
            <a:r>
              <a:rPr lang="en-IN" sz="2400" dirty="0" smtClean="0"/>
              <a:t> releasing hormone administration,</a:t>
            </a:r>
          </a:p>
          <a:p>
            <a:endParaRPr lang="en-IN" sz="2400" dirty="0" smtClean="0"/>
          </a:p>
          <a:p>
            <a:r>
              <a:rPr lang="en-IN" sz="2400" dirty="0" smtClean="0"/>
              <a:t>Trauma to stalk,</a:t>
            </a:r>
          </a:p>
          <a:p>
            <a:endParaRPr lang="en-IN" sz="2400" dirty="0" smtClean="0"/>
          </a:p>
          <a:p>
            <a:r>
              <a:rPr lang="en-IN" sz="2400" dirty="0" smtClean="0"/>
              <a:t>Tuberculosis,</a:t>
            </a:r>
          </a:p>
          <a:p>
            <a:endParaRPr lang="en-IN" sz="2400" dirty="0" smtClean="0"/>
          </a:p>
          <a:p>
            <a:r>
              <a:rPr lang="en-IN" sz="2400" dirty="0" smtClean="0"/>
              <a:t>Nelson syndrome,</a:t>
            </a:r>
          </a:p>
          <a:p>
            <a:endParaRPr lang="en-IN" sz="2400" dirty="0" smtClean="0"/>
          </a:p>
          <a:p>
            <a:r>
              <a:rPr lang="en-IN" sz="2400" dirty="0" smtClean="0"/>
              <a:t>Pituitary adenoma(Micro or </a:t>
            </a:r>
            <a:r>
              <a:rPr lang="en-IN" sz="2400" dirty="0" err="1" smtClean="0"/>
              <a:t>Macroadenoma</a:t>
            </a:r>
            <a:r>
              <a:rPr lang="en-IN" sz="2400" dirty="0" smtClean="0"/>
              <a:t>),</a:t>
            </a:r>
          </a:p>
          <a:p>
            <a:endParaRPr lang="en-IN" sz="2400" dirty="0" smtClean="0"/>
          </a:p>
          <a:p>
            <a:r>
              <a:rPr lang="en-IN" sz="2400" dirty="0" smtClean="0"/>
              <a:t>Post-Oral Contraception,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Sarcoidosis</a:t>
            </a:r>
            <a:r>
              <a:rPr lang="en-IN" sz="2400" dirty="0" smtClean="0"/>
              <a:t>.</a:t>
            </a: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52736"/>
          </a:xfrm>
        </p:spPr>
        <p:txBody>
          <a:bodyPr/>
          <a:lstStyle/>
          <a:p>
            <a:r>
              <a:rPr lang="en-IN" dirty="0" smtClean="0"/>
              <a:t>Metabolic dysfunction.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Ectopic production:</a:t>
            </a:r>
          </a:p>
          <a:p>
            <a:pPr lvl="1"/>
            <a:r>
              <a:rPr lang="en-IN" sz="2000" dirty="0" err="1" smtClean="0"/>
              <a:t>Hypernephroma</a:t>
            </a:r>
            <a:r>
              <a:rPr lang="en-IN" sz="2000" dirty="0" smtClean="0"/>
              <a:t>,</a:t>
            </a:r>
          </a:p>
          <a:p>
            <a:pPr lvl="1"/>
            <a:r>
              <a:rPr lang="en-IN" sz="2000" dirty="0" err="1" smtClean="0"/>
              <a:t>Bronchogenic</a:t>
            </a:r>
            <a:r>
              <a:rPr lang="en-IN" sz="2000" dirty="0" smtClean="0"/>
              <a:t> sarcoma.</a:t>
            </a:r>
          </a:p>
          <a:p>
            <a:pPr lvl="1"/>
            <a:endParaRPr lang="en-IN" sz="2000" dirty="0" smtClean="0"/>
          </a:p>
          <a:p>
            <a:r>
              <a:rPr lang="en-IN" sz="2400" dirty="0" smtClean="0"/>
              <a:t>Hepatic cirrhosis,</a:t>
            </a:r>
          </a:p>
          <a:p>
            <a:endParaRPr lang="en-IN" sz="2400" dirty="0" smtClean="0"/>
          </a:p>
          <a:p>
            <a:r>
              <a:rPr lang="en-IN" sz="2400" dirty="0" smtClean="0"/>
              <a:t>Renal failure,</a:t>
            </a:r>
          </a:p>
          <a:p>
            <a:endParaRPr lang="en-IN" sz="2400" dirty="0" smtClean="0"/>
          </a:p>
          <a:p>
            <a:r>
              <a:rPr lang="en-IN" sz="2400" dirty="0" smtClean="0"/>
              <a:t>Starvation </a:t>
            </a:r>
            <a:r>
              <a:rPr lang="en-IN" sz="2400" dirty="0" err="1" smtClean="0"/>
              <a:t>refeeding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01266"/>
          </a:xfrm>
        </p:spPr>
        <p:txBody>
          <a:bodyPr/>
          <a:lstStyle/>
          <a:p>
            <a:r>
              <a:rPr lang="en-IN" dirty="0" smtClean="0"/>
              <a:t>Metabolic </a:t>
            </a:r>
            <a:r>
              <a:rPr lang="en-IN" dirty="0" err="1" smtClean="0"/>
              <a:t>dyfunction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HP occurs in chronic renal failure (20-75%).</a:t>
            </a:r>
          </a:p>
          <a:p>
            <a:endParaRPr lang="en-IN" sz="2400" dirty="0" smtClean="0"/>
          </a:p>
          <a:p>
            <a:r>
              <a:rPr lang="en-IN" sz="2400" dirty="0" smtClean="0"/>
              <a:t>Women with </a:t>
            </a:r>
            <a:r>
              <a:rPr lang="en-IN" sz="2400" dirty="0" err="1" smtClean="0"/>
              <a:t>hyperandrogenemia</a:t>
            </a:r>
            <a:r>
              <a:rPr lang="en-IN" sz="2400" dirty="0" smtClean="0"/>
              <a:t> also have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Hypothyroidism.</a:t>
            </a:r>
          </a:p>
          <a:p>
            <a:endParaRPr lang="en-IN" sz="2400" dirty="0" smtClean="0"/>
          </a:p>
          <a:p>
            <a:pPr>
              <a:buNone/>
            </a:pPr>
            <a:endParaRPr lang="en-IN" sz="24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HYPOTHYROID.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Patients with hypothyroidism exhibit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with remarkable pituitary enlargement caused by </a:t>
            </a:r>
            <a:r>
              <a:rPr lang="en-IN" sz="2400" dirty="0" err="1" smtClean="0"/>
              <a:t>thyrotroph</a:t>
            </a:r>
            <a:r>
              <a:rPr lang="en-IN" sz="2400" dirty="0" smtClean="0"/>
              <a:t> hyperplasia.</a:t>
            </a:r>
          </a:p>
          <a:p>
            <a:endParaRPr lang="en-IN" sz="2400" dirty="0" smtClean="0"/>
          </a:p>
          <a:p>
            <a:r>
              <a:rPr lang="en-IN" sz="2400" dirty="0" smtClean="0"/>
              <a:t>These pts respond to </a:t>
            </a:r>
            <a:r>
              <a:rPr lang="en-IN" sz="2400" dirty="0" smtClean="0">
                <a:solidFill>
                  <a:srgbClr val="FFC000"/>
                </a:solidFill>
              </a:rPr>
              <a:t>thyroid replacement therapy </a:t>
            </a:r>
            <a:r>
              <a:rPr lang="en-IN" sz="2400" dirty="0" smtClean="0"/>
              <a:t>with reduction in pituitary enlargement and normalization of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Hyperandrogenemia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Elevated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may alter adrenal function by enhancing the release of adrenal androgens such as DHEAS.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en-IN" dirty="0" smtClean="0"/>
              <a:t>Drugs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Antidepressants:</a:t>
            </a:r>
          </a:p>
          <a:p>
            <a:pPr lvl="1"/>
            <a:r>
              <a:rPr lang="en-IN" sz="2000" dirty="0" err="1" smtClean="0"/>
              <a:t>Amoxapine</a:t>
            </a:r>
            <a:r>
              <a:rPr lang="en-IN" sz="2000" dirty="0" smtClean="0"/>
              <a:t>,</a:t>
            </a:r>
          </a:p>
          <a:p>
            <a:pPr lvl="1"/>
            <a:r>
              <a:rPr lang="en-IN" sz="2000" dirty="0" err="1" smtClean="0"/>
              <a:t>Imipramine</a:t>
            </a:r>
            <a:r>
              <a:rPr lang="en-IN" sz="2000" dirty="0" smtClean="0"/>
              <a:t>,</a:t>
            </a:r>
          </a:p>
          <a:p>
            <a:pPr lvl="1"/>
            <a:r>
              <a:rPr lang="en-IN" sz="2000" dirty="0" err="1" smtClean="0"/>
              <a:t>Amitriptyline</a:t>
            </a:r>
            <a:r>
              <a:rPr lang="en-IN" sz="2000" dirty="0" smtClean="0"/>
              <a:t>.</a:t>
            </a:r>
          </a:p>
          <a:p>
            <a:r>
              <a:rPr lang="en-IN" sz="2400" dirty="0" smtClean="0"/>
              <a:t>Alpha Methyl </a:t>
            </a:r>
            <a:r>
              <a:rPr lang="en-IN" sz="2400" dirty="0" err="1" smtClean="0"/>
              <a:t>dopa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Cimetidine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Estrogen</a:t>
            </a:r>
            <a:r>
              <a:rPr lang="en-IN" sz="2400" dirty="0" smtClean="0"/>
              <a:t> therapy,</a:t>
            </a:r>
          </a:p>
          <a:p>
            <a:r>
              <a:rPr lang="en-IN" sz="2400" dirty="0" smtClean="0"/>
              <a:t>Opiates,</a:t>
            </a:r>
          </a:p>
          <a:p>
            <a:r>
              <a:rPr lang="en-IN" sz="2400" dirty="0" err="1" smtClean="0"/>
              <a:t>Reserpine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Sulpride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Verapamil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Amphetamine,</a:t>
            </a:r>
          </a:p>
          <a:p>
            <a:r>
              <a:rPr lang="en-IN" sz="2400" dirty="0" smtClean="0"/>
              <a:t>Haloperidol,</a:t>
            </a:r>
          </a:p>
          <a:p>
            <a:r>
              <a:rPr lang="en-IN" sz="2400" dirty="0" smtClean="0"/>
              <a:t>Cocaine abuse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99032"/>
          </a:xfrm>
        </p:spPr>
        <p:txBody>
          <a:bodyPr/>
          <a:lstStyle/>
          <a:p>
            <a:r>
              <a:rPr lang="en-IN" dirty="0" smtClean="0"/>
              <a:t>Dopamine antagonists.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Phenothiazines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Thioxanthenes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Butyrophenone</a:t>
            </a:r>
            <a:r>
              <a:rPr lang="en-IN" sz="2400" smtClean="0"/>
              <a:t> (HALOPERIDOL)</a:t>
            </a:r>
            <a:endParaRPr lang="en-IN" sz="2400" dirty="0" smtClean="0"/>
          </a:p>
          <a:p>
            <a:r>
              <a:rPr lang="en-IN" sz="2400" dirty="0" err="1" smtClean="0"/>
              <a:t>Diphenylbutylpiperidine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Dibenzoxazepine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Dihydroindolone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Procainamide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metoclopromide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PROLACTIN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lnSpcReduction="10000"/>
          </a:bodyPr>
          <a:lstStyle/>
          <a:p>
            <a:r>
              <a:rPr lang="en-IN" sz="2400" dirty="0" err="1" smtClean="0"/>
              <a:t>Prolactin</a:t>
            </a:r>
            <a:r>
              <a:rPr lang="en-IN" sz="2400" dirty="0" smtClean="0"/>
              <a:t>(PRL) is a polypeptide hormone resembling growth hormone and human placental </a:t>
            </a:r>
            <a:r>
              <a:rPr lang="en-IN" sz="2400" dirty="0" err="1" smtClean="0"/>
              <a:t>lactogen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It contains 198 </a:t>
            </a:r>
            <a:r>
              <a:rPr lang="en-IN" sz="2400" dirty="0" err="1" smtClean="0"/>
              <a:t>aminoacids</a:t>
            </a:r>
            <a:r>
              <a:rPr lang="en-IN" sz="2400" dirty="0" smtClean="0"/>
              <a:t> and secreted by pituitary </a:t>
            </a:r>
            <a:r>
              <a:rPr lang="en-IN" sz="2400" dirty="0" err="1" smtClean="0"/>
              <a:t>lactotrophs</a:t>
            </a:r>
            <a:r>
              <a:rPr lang="en-IN" sz="2400" dirty="0" smtClean="0"/>
              <a:t> in a </a:t>
            </a:r>
            <a:r>
              <a:rPr lang="en-IN" sz="2400" dirty="0" err="1" smtClean="0"/>
              <a:t>pulsatile</a:t>
            </a:r>
            <a:r>
              <a:rPr lang="en-IN" sz="2400" dirty="0" smtClean="0"/>
              <a:t> manner.</a:t>
            </a:r>
          </a:p>
          <a:p>
            <a:endParaRPr lang="en-IN" sz="2400" dirty="0" smtClean="0"/>
          </a:p>
          <a:p>
            <a:r>
              <a:rPr lang="en-IN" sz="2400" dirty="0" smtClean="0"/>
              <a:t>Molecular weight:23,000D.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Extrapituitary</a:t>
            </a:r>
            <a:r>
              <a:rPr lang="en-IN" sz="2400" dirty="0" smtClean="0"/>
              <a:t> sites for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 production: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Endometrium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Decidua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Hypothalamic neurons,</a:t>
            </a:r>
          </a:p>
          <a:p>
            <a:r>
              <a:rPr lang="en-IN" sz="2400" dirty="0" err="1" smtClean="0"/>
              <a:t>Instestines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Lungs and renal cancer.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07327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Drug induced </a:t>
            </a:r>
            <a:r>
              <a:rPr lang="en-IN" dirty="0" err="1" smtClean="0"/>
              <a:t>hyperprolactinemia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If </a:t>
            </a:r>
            <a:r>
              <a:rPr lang="en-IN" sz="2400" dirty="0" err="1" smtClean="0"/>
              <a:t>medicaions</a:t>
            </a:r>
            <a:r>
              <a:rPr lang="en-IN" sz="2400" dirty="0" smtClean="0"/>
              <a:t> can be discontinued, resolution of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is uniformly prompt.</a:t>
            </a:r>
          </a:p>
          <a:p>
            <a:endParaRPr lang="en-IN" sz="2400" dirty="0" smtClean="0"/>
          </a:p>
          <a:p>
            <a:r>
              <a:rPr lang="en-IN" sz="2400" dirty="0" err="1" smtClean="0">
                <a:solidFill>
                  <a:srgbClr val="FFC000"/>
                </a:solidFill>
              </a:rPr>
              <a:t>Estrogen</a:t>
            </a:r>
            <a:r>
              <a:rPr lang="en-IN" sz="2400" dirty="0" smtClean="0">
                <a:solidFill>
                  <a:srgbClr val="FFC000"/>
                </a:solidFill>
              </a:rPr>
              <a:t> replacement </a:t>
            </a:r>
            <a:r>
              <a:rPr lang="en-IN" sz="2400" dirty="0" smtClean="0"/>
              <a:t>= Normalisation of menses for those with disturbed or absent ovulation.</a:t>
            </a:r>
          </a:p>
          <a:p>
            <a:endParaRPr lang="en-IN" sz="2400" dirty="0" smtClean="0"/>
          </a:p>
          <a:p>
            <a:r>
              <a:rPr lang="en-IN" sz="2400" dirty="0" smtClean="0"/>
              <a:t>Treatment with dopamine agonists may be utilised if ovulation is desired and the drug induced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cannot be </a:t>
            </a:r>
            <a:r>
              <a:rPr lang="en-IN" sz="2400" dirty="0" err="1" smtClean="0"/>
              <a:t>discontinuedss</a:t>
            </a:r>
            <a:r>
              <a:rPr lang="en-IN" sz="2400" dirty="0" smtClean="0"/>
              <a:t>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en-IN" dirty="0" smtClean="0"/>
              <a:t>Thyroid.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/>
          </a:bodyPr>
          <a:lstStyle/>
          <a:p>
            <a:endParaRPr lang="en-IN" sz="2400" dirty="0" smtClean="0">
              <a:solidFill>
                <a:srgbClr val="FFC000"/>
              </a:solidFill>
            </a:endParaRPr>
          </a:p>
          <a:p>
            <a:endParaRPr lang="en-IN" sz="2400" dirty="0" smtClean="0">
              <a:solidFill>
                <a:srgbClr val="FFC000"/>
              </a:solidFill>
            </a:endParaRPr>
          </a:p>
          <a:p>
            <a:endParaRPr lang="en-IN" sz="2400" dirty="0" smtClean="0">
              <a:solidFill>
                <a:srgbClr val="FFC000"/>
              </a:solidFill>
            </a:endParaRPr>
          </a:p>
          <a:p>
            <a:r>
              <a:rPr lang="en-IN" sz="2400" dirty="0" err="1" smtClean="0">
                <a:solidFill>
                  <a:srgbClr val="FFC000"/>
                </a:solidFill>
              </a:rPr>
              <a:t>Thyrotropin</a:t>
            </a:r>
            <a:r>
              <a:rPr lang="en-IN" sz="2400" dirty="0" smtClean="0">
                <a:solidFill>
                  <a:srgbClr val="FFC000"/>
                </a:solidFill>
              </a:rPr>
              <a:t> releasing hormone(TRH) </a:t>
            </a:r>
            <a:r>
              <a:rPr lang="en-IN" sz="2400" dirty="0" smtClean="0"/>
              <a:t>causes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release when present at </a:t>
            </a:r>
            <a:r>
              <a:rPr lang="en-IN" sz="2400" dirty="0" err="1" smtClean="0">
                <a:solidFill>
                  <a:srgbClr val="FFC000"/>
                </a:solidFill>
              </a:rPr>
              <a:t>supraphysiologic</a:t>
            </a:r>
            <a:r>
              <a:rPr lang="en-IN" sz="2400" dirty="0" smtClean="0"/>
              <a:t> levels (as in Primary Hypothyroidism).</a:t>
            </a:r>
          </a:p>
          <a:p>
            <a:endParaRPr lang="en-IN" sz="2400" dirty="0" smtClean="0"/>
          </a:p>
          <a:p>
            <a:r>
              <a:rPr lang="en-IN" sz="2400" dirty="0" smtClean="0"/>
              <a:t>It </a:t>
            </a:r>
            <a:r>
              <a:rPr lang="en-IN" sz="2400" dirty="0" err="1" smtClean="0"/>
              <a:t>does</a:t>
            </a:r>
            <a:r>
              <a:rPr lang="en-IN" sz="2400" dirty="0" err="1" smtClean="0">
                <a:solidFill>
                  <a:srgbClr val="FFC000"/>
                </a:solidFill>
              </a:rPr>
              <a:t>not</a:t>
            </a:r>
            <a:r>
              <a:rPr lang="en-IN" sz="2400" dirty="0" smtClean="0">
                <a:solidFill>
                  <a:srgbClr val="FFC000"/>
                </a:solidFill>
              </a:rPr>
              <a:t> </a:t>
            </a:r>
            <a:r>
              <a:rPr lang="en-IN" sz="2400" dirty="0" smtClean="0"/>
              <a:t>appear to play an </a:t>
            </a:r>
            <a:r>
              <a:rPr lang="en-IN" sz="2400" dirty="0" err="1" smtClean="0">
                <a:solidFill>
                  <a:srgbClr val="FFC000"/>
                </a:solidFill>
              </a:rPr>
              <a:t>immunomodulatory</a:t>
            </a:r>
            <a:r>
              <a:rPr lang="en-IN" sz="2400" dirty="0" smtClean="0">
                <a:solidFill>
                  <a:srgbClr val="FFC000"/>
                </a:solidFill>
              </a:rPr>
              <a:t> role </a:t>
            </a:r>
            <a:r>
              <a:rPr lang="en-IN" sz="2400" dirty="0" smtClean="0"/>
              <a:t>in the normal physiologic regulation of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secretion.</a:t>
            </a:r>
          </a:p>
          <a:p>
            <a:endParaRPr lang="en-IN" sz="2400" dirty="0" smtClean="0"/>
          </a:p>
          <a:p>
            <a:r>
              <a:rPr lang="en-IN" sz="2400" dirty="0" smtClean="0"/>
              <a:t>Hypothyroidism causes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because of stimulating effect of raised thyroid stimulating hormone(TSH).</a:t>
            </a: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52736"/>
          </a:xfrm>
        </p:spPr>
        <p:txBody>
          <a:bodyPr/>
          <a:lstStyle/>
          <a:p>
            <a:r>
              <a:rPr lang="en-IN" dirty="0" smtClean="0"/>
              <a:t>Evaluation.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Plasma levels of </a:t>
            </a:r>
            <a:r>
              <a:rPr lang="en-IN" sz="2400" dirty="0" err="1" smtClean="0"/>
              <a:t>immunoreactive</a:t>
            </a:r>
            <a:r>
              <a:rPr lang="en-IN" sz="2400" dirty="0" smtClean="0"/>
              <a:t>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:5 to 27 </a:t>
            </a:r>
            <a:r>
              <a:rPr lang="en-IN" sz="2400" dirty="0" err="1" smtClean="0"/>
              <a:t>ng</a:t>
            </a:r>
            <a:r>
              <a:rPr lang="en-IN" sz="2400" dirty="0" smtClean="0"/>
              <a:t>/</a:t>
            </a:r>
            <a:r>
              <a:rPr lang="en-IN" sz="2400" dirty="0" err="1" smtClean="0"/>
              <a:t>mL</a:t>
            </a: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    through the normal menstrual cycle.</a:t>
            </a:r>
          </a:p>
          <a:p>
            <a:pPr>
              <a:buNone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err="1" smtClean="0"/>
              <a:t>Prolactin</a:t>
            </a:r>
            <a:r>
              <a:rPr lang="en-IN" sz="2400" dirty="0" smtClean="0"/>
              <a:t> is secreted in a </a:t>
            </a:r>
            <a:r>
              <a:rPr lang="en-IN" sz="2400" dirty="0" err="1" smtClean="0"/>
              <a:t>pulsatile</a:t>
            </a:r>
            <a:r>
              <a:rPr lang="en-IN" sz="2400" dirty="0" smtClean="0"/>
              <a:t> fashion with pulse frequency ranging from about </a:t>
            </a:r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smtClean="0">
                <a:solidFill>
                  <a:srgbClr val="FFC000"/>
                </a:solidFill>
              </a:rPr>
              <a:t> 14 pulses per 24 hours </a:t>
            </a:r>
            <a:r>
              <a:rPr lang="en-IN" sz="2400" dirty="0" smtClean="0"/>
              <a:t>in the </a:t>
            </a:r>
            <a:r>
              <a:rPr lang="en-IN" sz="2400" dirty="0" smtClean="0">
                <a:solidFill>
                  <a:srgbClr val="FFC000"/>
                </a:solidFill>
              </a:rPr>
              <a:t>late follicular phase </a:t>
            </a:r>
            <a:r>
              <a:rPr lang="en-IN" sz="2400" dirty="0" smtClean="0"/>
              <a:t>,</a:t>
            </a:r>
          </a:p>
          <a:p>
            <a:pPr>
              <a:buFont typeface="Wingdings" pitchFamily="2" charset="2"/>
              <a:buChar char="v"/>
            </a:pPr>
            <a:r>
              <a:rPr lang="en-IN" sz="2400" dirty="0" smtClean="0">
                <a:solidFill>
                  <a:srgbClr val="FFC000"/>
                </a:solidFill>
              </a:rPr>
              <a:t>9 pulses per 24 hours</a:t>
            </a:r>
            <a:r>
              <a:rPr lang="en-IN" sz="2400" dirty="0" smtClean="0"/>
              <a:t> in the </a:t>
            </a:r>
            <a:r>
              <a:rPr lang="en-IN" sz="2400" dirty="0" smtClean="0">
                <a:solidFill>
                  <a:srgbClr val="FFC000"/>
                </a:solidFill>
              </a:rPr>
              <a:t>late </a:t>
            </a:r>
            <a:r>
              <a:rPr lang="en-IN" sz="2400" dirty="0" err="1" smtClean="0">
                <a:solidFill>
                  <a:srgbClr val="FFC000"/>
                </a:solidFill>
              </a:rPr>
              <a:t>luteal</a:t>
            </a:r>
            <a:r>
              <a:rPr lang="en-IN" sz="2400" dirty="0" smtClean="0">
                <a:solidFill>
                  <a:srgbClr val="FFC000"/>
                </a:solidFill>
              </a:rPr>
              <a:t> phase</a:t>
            </a:r>
            <a:r>
              <a:rPr lang="en-IN" sz="2400" dirty="0" smtClean="0"/>
              <a:t>.</a:t>
            </a:r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smtClean="0"/>
              <a:t>There is diurnal variation with lowest level </a:t>
            </a:r>
            <a:r>
              <a:rPr lang="en-IN" sz="2400" dirty="0" err="1" smtClean="0"/>
              <a:t>occuring</a:t>
            </a:r>
            <a:r>
              <a:rPr lang="en-IN" sz="2400" dirty="0" smtClean="0"/>
              <a:t> in the mid morning.</a:t>
            </a:r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q"/>
            </a:pP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07327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When should we measure </a:t>
            </a:r>
            <a:r>
              <a:rPr lang="en-IN" dirty="0" err="1" smtClean="0"/>
              <a:t>Prolactin</a:t>
            </a:r>
            <a:r>
              <a:rPr lang="en-IN" dirty="0" smtClean="0"/>
              <a:t>??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Sample is </a:t>
            </a:r>
            <a:r>
              <a:rPr lang="en-IN" sz="2400" dirty="0" err="1" smtClean="0"/>
              <a:t>preferrably</a:t>
            </a:r>
            <a:r>
              <a:rPr lang="en-IN" sz="2400" dirty="0" smtClean="0"/>
              <a:t> is drawn </a:t>
            </a:r>
            <a:r>
              <a:rPr lang="en-IN" sz="2400" dirty="0" smtClean="0">
                <a:solidFill>
                  <a:srgbClr val="FFC000"/>
                </a:solidFill>
              </a:rPr>
              <a:t>midmorning </a:t>
            </a:r>
          </a:p>
          <a:p>
            <a:endParaRPr lang="en-IN" sz="2400" dirty="0" smtClean="0"/>
          </a:p>
          <a:p>
            <a:r>
              <a:rPr lang="en-IN" sz="2400" dirty="0" smtClean="0"/>
              <a:t> not after </a:t>
            </a:r>
            <a:r>
              <a:rPr lang="en-IN" sz="2400" dirty="0" smtClean="0">
                <a:solidFill>
                  <a:srgbClr val="FFC000"/>
                </a:solidFill>
              </a:rPr>
              <a:t>stress,</a:t>
            </a:r>
          </a:p>
          <a:p>
            <a:r>
              <a:rPr lang="en-IN" sz="2400" dirty="0" smtClean="0"/>
              <a:t> previous </a:t>
            </a:r>
            <a:r>
              <a:rPr lang="en-IN" sz="2400" dirty="0" err="1" smtClean="0">
                <a:solidFill>
                  <a:srgbClr val="FFC000"/>
                </a:solidFill>
              </a:rPr>
              <a:t>venipuncture</a:t>
            </a:r>
            <a:r>
              <a:rPr lang="en-IN" sz="2400" dirty="0" smtClean="0">
                <a:solidFill>
                  <a:srgbClr val="FFC000"/>
                </a:solidFill>
              </a:rPr>
              <a:t>,</a:t>
            </a:r>
          </a:p>
          <a:p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FFC000"/>
                </a:solidFill>
              </a:rPr>
              <a:t>breast stimulation</a:t>
            </a:r>
            <a:r>
              <a:rPr lang="en-IN" sz="2400" dirty="0" smtClean="0"/>
              <a:t>, or </a:t>
            </a:r>
          </a:p>
          <a:p>
            <a:r>
              <a:rPr lang="en-IN" sz="2400" dirty="0" smtClean="0">
                <a:solidFill>
                  <a:srgbClr val="FFC000"/>
                </a:solidFill>
              </a:rPr>
              <a:t>physical examination 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all of which transiently increase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 levels.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When we </a:t>
            </a:r>
            <a:r>
              <a:rPr lang="en-IN" dirty="0" err="1" smtClean="0"/>
              <a:t>shouldnot</a:t>
            </a:r>
            <a:r>
              <a:rPr lang="en-IN" dirty="0" smtClean="0"/>
              <a:t> measure </a:t>
            </a:r>
            <a:r>
              <a:rPr lang="en-IN" dirty="0" err="1" smtClean="0"/>
              <a:t>prolactin</a:t>
            </a:r>
            <a:r>
              <a:rPr lang="en-IN" dirty="0" smtClean="0"/>
              <a:t>??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Samples should not be drawn soon after the patient awakes or after procedures.</a:t>
            </a:r>
          </a:p>
          <a:p>
            <a:endParaRPr lang="en-IN" sz="2400" dirty="0" smtClean="0"/>
          </a:p>
          <a:p>
            <a:r>
              <a:rPr lang="en-IN" sz="2400" dirty="0" smtClean="0"/>
              <a:t>Levels rise 1 hour after the onset of sleep and continue to rise until peak values are reached between 5 and 7am.</a:t>
            </a:r>
          </a:p>
          <a:p>
            <a:endParaRPr lang="en-IN" sz="2400" dirty="0" smtClean="0"/>
          </a:p>
          <a:p>
            <a:r>
              <a:rPr lang="en-IN" sz="2400" dirty="0" smtClean="0"/>
              <a:t>The pulse amplitude of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appears to increase from early to late follicular and </a:t>
            </a:r>
            <a:r>
              <a:rPr lang="en-IN" sz="2400" dirty="0" err="1" smtClean="0"/>
              <a:t>luteal</a:t>
            </a:r>
            <a:r>
              <a:rPr lang="en-IN" sz="2400" dirty="0" smtClean="0"/>
              <a:t> phases.</a:t>
            </a:r>
          </a:p>
          <a:p>
            <a:endParaRPr lang="en-IN" sz="2400" dirty="0" smtClean="0"/>
          </a:p>
          <a:p>
            <a:r>
              <a:rPr lang="en-IN" sz="2400" dirty="0" smtClean="0"/>
              <a:t>Because of variability of secretion and inherent limitations of radioimmunoassay. An elevated level always be rechecked.</a:t>
            </a:r>
          </a:p>
          <a:p>
            <a:endParaRPr lang="en-IN" sz="32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sz="2400" dirty="0" err="1" smtClean="0"/>
              <a:t>Prolactin</a:t>
            </a:r>
            <a:r>
              <a:rPr lang="en-IN" sz="2400" dirty="0" smtClean="0"/>
              <a:t> levels are found to be </a:t>
            </a:r>
            <a:r>
              <a:rPr lang="en-IN" sz="2400" dirty="0" err="1" smtClean="0"/>
              <a:t>elevated,hypothyroidism</a:t>
            </a:r>
            <a:r>
              <a:rPr lang="en-IN" sz="2400" dirty="0" smtClean="0"/>
              <a:t> and medications should be ruled out as a cause.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Prolactin</a:t>
            </a:r>
            <a:r>
              <a:rPr lang="en-IN" sz="2400" dirty="0" smtClean="0"/>
              <a:t> and TSH determination are basic evaluation in infertile women.</a:t>
            </a:r>
          </a:p>
          <a:p>
            <a:endParaRPr lang="en-IN" sz="2400" dirty="0" smtClean="0"/>
          </a:p>
          <a:p>
            <a:r>
              <a:rPr lang="en-IN" sz="2400" dirty="0" smtClean="0"/>
              <a:t>The level up to 100ng/ml suggests </a:t>
            </a:r>
            <a:r>
              <a:rPr lang="en-IN" sz="2400" dirty="0" err="1" smtClean="0"/>
              <a:t>hyperprolactinemia</a:t>
            </a:r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Levels more than 100ng/ml occurs in presence of tumour.</a:t>
            </a:r>
          </a:p>
          <a:p>
            <a:endParaRPr lang="en-IN" sz="2400" dirty="0" smtClean="0"/>
          </a:p>
          <a:p>
            <a:r>
              <a:rPr lang="en-IN" sz="2400" dirty="0" smtClean="0"/>
              <a:t>Twenty percent cases of PCOD,</a:t>
            </a:r>
          </a:p>
          <a:p>
            <a:endParaRPr lang="en-IN" sz="2400" dirty="0" smtClean="0"/>
          </a:p>
          <a:p>
            <a:r>
              <a:rPr lang="en-IN" sz="2400" dirty="0" smtClean="0"/>
              <a:t>endometriosis</a:t>
            </a: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/>
          <a:lstStyle/>
          <a:p>
            <a:r>
              <a:rPr lang="en-IN" dirty="0" smtClean="0"/>
              <a:t>Mechanism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endParaRPr lang="en-IN" sz="2400" dirty="0" smtClean="0">
              <a:latin typeface="Arial Narrow" pitchFamily="34" charset="0"/>
            </a:endParaRPr>
          </a:p>
          <a:p>
            <a:endParaRPr lang="en-IN" sz="2400" dirty="0" smtClean="0">
              <a:latin typeface="Arial Narrow" pitchFamily="34" charset="0"/>
            </a:endParaRPr>
          </a:p>
          <a:p>
            <a:endParaRPr lang="en-IN" sz="2400" dirty="0" smtClean="0">
              <a:latin typeface="Arial Narrow" pitchFamily="34" charset="0"/>
            </a:endParaRPr>
          </a:p>
          <a:p>
            <a:r>
              <a:rPr lang="en-IN" sz="2400" dirty="0" err="1" smtClean="0">
                <a:latin typeface="Arial Narrow" pitchFamily="34" charset="0"/>
              </a:rPr>
              <a:t>Hyperprolactinaemia</a:t>
            </a:r>
            <a:r>
              <a:rPr lang="en-IN" sz="2400" dirty="0" smtClean="0">
                <a:latin typeface="Arial Narrow" pitchFamily="34" charset="0"/>
              </a:rPr>
              <a:t> is associated with reduction in </a:t>
            </a:r>
            <a:r>
              <a:rPr lang="en-IN" sz="2400" dirty="0" err="1" smtClean="0">
                <a:latin typeface="Arial Narrow" pitchFamily="34" charset="0"/>
              </a:rPr>
              <a:t>GnRH</a:t>
            </a:r>
            <a:r>
              <a:rPr lang="en-IN" sz="2400" dirty="0" smtClean="0">
                <a:latin typeface="Arial Narrow" pitchFamily="34" charset="0"/>
              </a:rPr>
              <a:t> and </a:t>
            </a:r>
            <a:r>
              <a:rPr lang="en-IN" sz="2400" dirty="0" err="1" smtClean="0">
                <a:latin typeface="Arial Narrow" pitchFamily="34" charset="0"/>
              </a:rPr>
              <a:t>gondotrophin</a:t>
            </a:r>
            <a:r>
              <a:rPr lang="en-IN" sz="2400" dirty="0" smtClean="0">
                <a:latin typeface="Arial Narrow" pitchFamily="34" charset="0"/>
              </a:rPr>
              <a:t> production through direct effect on the hypothalamus &amp; pituitary.</a:t>
            </a:r>
          </a:p>
          <a:p>
            <a:endParaRPr lang="en-IN" sz="2400" dirty="0" smtClean="0">
              <a:latin typeface="Arial Narrow" pitchFamily="34" charset="0"/>
            </a:endParaRPr>
          </a:p>
          <a:p>
            <a:endParaRPr lang="en-IN" sz="2400" dirty="0" smtClean="0">
              <a:latin typeface="Arial Narrow" pitchFamily="34" charset="0"/>
            </a:endParaRPr>
          </a:p>
          <a:p>
            <a:endParaRPr lang="en-IN" sz="2400" dirty="0" smtClean="0">
              <a:latin typeface="Arial Narrow" pitchFamily="34" charset="0"/>
            </a:endParaRPr>
          </a:p>
          <a:p>
            <a:r>
              <a:rPr lang="en-IN" sz="2400" dirty="0" smtClean="0">
                <a:latin typeface="Arial Narrow" pitchFamily="34" charset="0"/>
              </a:rPr>
              <a:t>Secondary to </a:t>
            </a:r>
            <a:r>
              <a:rPr lang="en-IN" sz="2400" dirty="0" err="1" smtClean="0">
                <a:latin typeface="Arial Narrow" pitchFamily="34" charset="0"/>
              </a:rPr>
              <a:t>gonadotropin</a:t>
            </a:r>
            <a:r>
              <a:rPr lang="en-IN" sz="2400" dirty="0" smtClean="0">
                <a:latin typeface="Arial Narrow" pitchFamily="34" charset="0"/>
              </a:rPr>
              <a:t> </a:t>
            </a:r>
            <a:r>
              <a:rPr lang="en-IN" sz="2400" dirty="0" err="1" smtClean="0">
                <a:latin typeface="Arial Narrow" pitchFamily="34" charset="0"/>
              </a:rPr>
              <a:t>deficency,oestrogen</a:t>
            </a:r>
            <a:r>
              <a:rPr lang="en-IN" sz="2400" dirty="0" smtClean="0">
                <a:latin typeface="Arial Narrow" pitchFamily="34" charset="0"/>
              </a:rPr>
              <a:t> levels are low and patients generally </a:t>
            </a:r>
            <a:r>
              <a:rPr lang="en-IN" sz="2400" dirty="0" err="1" smtClean="0">
                <a:latin typeface="Arial Narrow" pitchFamily="34" charset="0"/>
              </a:rPr>
              <a:t>donot</a:t>
            </a:r>
            <a:r>
              <a:rPr lang="en-IN" sz="2400" dirty="0" smtClean="0">
                <a:latin typeface="Arial Narrow" pitchFamily="34" charset="0"/>
              </a:rPr>
              <a:t> have withdrawal bleeding with progesterone.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00126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Clinical manifestations  in women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GALACTORRHEA:(</a:t>
            </a:r>
            <a:r>
              <a:rPr lang="en-IN" sz="2000" dirty="0" smtClean="0">
                <a:solidFill>
                  <a:srgbClr val="FFC000"/>
                </a:solidFill>
              </a:rPr>
              <a:t>Non-Puerperal Lactation)</a:t>
            </a:r>
          </a:p>
          <a:p>
            <a:pPr lvl="1"/>
            <a:r>
              <a:rPr lang="en-IN" sz="1600" dirty="0" smtClean="0"/>
              <a:t>Unilateral/Bilateral,</a:t>
            </a:r>
          </a:p>
          <a:p>
            <a:pPr lvl="1"/>
            <a:r>
              <a:rPr lang="en-IN" sz="1600" dirty="0" smtClean="0"/>
              <a:t>Continuous/Intermittent.</a:t>
            </a:r>
          </a:p>
          <a:p>
            <a:endParaRPr lang="en-IN" sz="2000" dirty="0" smtClean="0"/>
          </a:p>
          <a:p>
            <a:r>
              <a:rPr lang="en-IN" sz="2000" dirty="0" smtClean="0"/>
              <a:t>OVULATORY DYSFUNCTION:</a:t>
            </a:r>
          </a:p>
          <a:p>
            <a:pPr lvl="1"/>
            <a:r>
              <a:rPr lang="en-IN" sz="1600" dirty="0" err="1" smtClean="0"/>
              <a:t>Oligo</a:t>
            </a:r>
            <a:r>
              <a:rPr lang="en-IN" sz="1600" dirty="0" smtClean="0"/>
              <a:t>-ovulation,</a:t>
            </a:r>
          </a:p>
          <a:p>
            <a:pPr lvl="1"/>
            <a:r>
              <a:rPr lang="en-IN" sz="1600" dirty="0" err="1" smtClean="0"/>
              <a:t>Anovulation</a:t>
            </a:r>
            <a:r>
              <a:rPr lang="en-IN" sz="1600" dirty="0" smtClean="0"/>
              <a:t>.</a:t>
            </a:r>
          </a:p>
          <a:p>
            <a:pPr lvl="1"/>
            <a:r>
              <a:rPr lang="en-IN" sz="1600" dirty="0" smtClean="0"/>
              <a:t>Infertility.</a:t>
            </a:r>
          </a:p>
          <a:p>
            <a:pPr lvl="1"/>
            <a:endParaRPr lang="en-IN" sz="1600" dirty="0" smtClean="0"/>
          </a:p>
          <a:p>
            <a:r>
              <a:rPr lang="en-IN" sz="2000" dirty="0" smtClean="0"/>
              <a:t>MENSTRUAL TROUBLES:</a:t>
            </a:r>
          </a:p>
          <a:p>
            <a:pPr lvl="1"/>
            <a:r>
              <a:rPr lang="en-IN" sz="1600" dirty="0" err="1" smtClean="0"/>
              <a:t>Oligomennorhoea</a:t>
            </a:r>
            <a:r>
              <a:rPr lang="en-IN" sz="1600" dirty="0" smtClean="0"/>
              <a:t>,</a:t>
            </a:r>
          </a:p>
          <a:p>
            <a:pPr lvl="1"/>
            <a:r>
              <a:rPr lang="en-IN" sz="1600" dirty="0" smtClean="0"/>
              <a:t>Amenorrhoea.</a:t>
            </a:r>
          </a:p>
          <a:p>
            <a:pPr lvl="1"/>
            <a:r>
              <a:rPr lang="en-IN" sz="1600" dirty="0" smtClean="0"/>
              <a:t>Delayed puberty,</a:t>
            </a:r>
          </a:p>
          <a:p>
            <a:pPr>
              <a:buNone/>
            </a:pPr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REGARDING FERTILITY:</a:t>
            </a:r>
          </a:p>
          <a:p>
            <a:pPr lvl="1"/>
            <a:r>
              <a:rPr lang="en-IN" sz="1600" dirty="0" smtClean="0"/>
              <a:t>Infertility,</a:t>
            </a:r>
          </a:p>
          <a:p>
            <a:pPr lvl="1"/>
            <a:r>
              <a:rPr lang="en-IN" sz="1600" dirty="0" smtClean="0"/>
              <a:t>Abortions(Corpus </a:t>
            </a:r>
            <a:r>
              <a:rPr lang="en-IN" sz="1600" dirty="0" err="1" smtClean="0"/>
              <a:t>Luteal</a:t>
            </a:r>
            <a:r>
              <a:rPr lang="en-IN" sz="1600" dirty="0" smtClean="0"/>
              <a:t> defect).</a:t>
            </a:r>
          </a:p>
          <a:p>
            <a:endParaRPr lang="en-IN" sz="2000" dirty="0" smtClean="0"/>
          </a:p>
          <a:p>
            <a:r>
              <a:rPr lang="en-IN" sz="2000" dirty="0" smtClean="0"/>
              <a:t>SYMPTOMS DUE TO TUMOUR:</a:t>
            </a:r>
          </a:p>
          <a:p>
            <a:pPr lvl="1"/>
            <a:r>
              <a:rPr lang="en-IN" sz="1600" dirty="0" smtClean="0"/>
              <a:t>Headache ,</a:t>
            </a:r>
          </a:p>
          <a:p>
            <a:pPr lvl="1"/>
            <a:r>
              <a:rPr lang="en-IN" sz="1600" dirty="0" smtClean="0"/>
              <a:t>Visual disturbances(tumour presses upon optic nerve)</a:t>
            </a:r>
          </a:p>
          <a:p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In human genome, a single gene on chromosome on 6 encodes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In the basal state three forms are released:</a:t>
            </a:r>
          </a:p>
          <a:p>
            <a:endParaRPr lang="en-IN" sz="2400" dirty="0" smtClean="0"/>
          </a:p>
          <a:p>
            <a:r>
              <a:rPr lang="en-IN" sz="2400" dirty="0" smtClean="0"/>
              <a:t>A monomer called </a:t>
            </a:r>
            <a:r>
              <a:rPr lang="en-IN" sz="2400" dirty="0" smtClean="0">
                <a:solidFill>
                  <a:schemeClr val="accent3"/>
                </a:solidFill>
              </a:rPr>
              <a:t>little/naive </a:t>
            </a:r>
            <a:r>
              <a:rPr lang="en-IN" sz="2400" dirty="0" err="1" smtClean="0">
                <a:solidFill>
                  <a:schemeClr val="accent3"/>
                </a:solidFill>
              </a:rPr>
              <a:t>Prolactin</a:t>
            </a:r>
            <a:r>
              <a:rPr lang="en-IN" sz="2400" dirty="0" smtClean="0"/>
              <a:t>: Biologically active.</a:t>
            </a:r>
          </a:p>
          <a:p>
            <a:r>
              <a:rPr lang="en-IN" sz="2400" dirty="0" smtClean="0"/>
              <a:t>A </a:t>
            </a:r>
            <a:r>
              <a:rPr lang="en-IN" sz="2400" dirty="0" err="1" smtClean="0"/>
              <a:t>dimer</a:t>
            </a:r>
            <a:r>
              <a:rPr lang="en-IN" sz="2400" dirty="0" smtClean="0"/>
              <a:t>, called as </a:t>
            </a:r>
            <a:r>
              <a:rPr lang="en-IN" sz="2400" dirty="0" smtClean="0">
                <a:solidFill>
                  <a:schemeClr val="accent3"/>
                </a:solidFill>
              </a:rPr>
              <a:t>big </a:t>
            </a:r>
            <a:r>
              <a:rPr lang="en-IN" sz="2400" dirty="0" err="1" smtClean="0">
                <a:solidFill>
                  <a:schemeClr val="accent3"/>
                </a:solidFill>
              </a:rPr>
              <a:t>prolactin</a:t>
            </a:r>
            <a:r>
              <a:rPr lang="en-IN" sz="2400" dirty="0" smtClean="0">
                <a:solidFill>
                  <a:schemeClr val="accent3"/>
                </a:solidFill>
              </a:rPr>
              <a:t> :</a:t>
            </a:r>
            <a:r>
              <a:rPr lang="en-IN" sz="2400" dirty="0" smtClean="0"/>
              <a:t>Elevated in Pregnancy.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Multimeric</a:t>
            </a:r>
            <a:r>
              <a:rPr lang="en-IN" sz="2400" dirty="0" smtClean="0"/>
              <a:t> species called as </a:t>
            </a:r>
            <a:r>
              <a:rPr lang="en-IN" sz="2400" dirty="0" smtClean="0">
                <a:solidFill>
                  <a:srgbClr val="FFC000"/>
                </a:solidFill>
              </a:rPr>
              <a:t>big-big </a:t>
            </a:r>
            <a:r>
              <a:rPr lang="en-IN" sz="2400" dirty="0" err="1" smtClean="0">
                <a:solidFill>
                  <a:srgbClr val="FFC000"/>
                </a:solidFill>
              </a:rPr>
              <a:t>prolactin</a:t>
            </a:r>
            <a:r>
              <a:rPr lang="en-IN" sz="2400" dirty="0" smtClean="0"/>
              <a:t>: which is inactive.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Clinical assays for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measures the little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and they are sufficient to assess disease of abnormal pituitary production of the hormone.</a:t>
            </a: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Clinical manifestations in male.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Loss of libido,</a:t>
            </a:r>
          </a:p>
          <a:p>
            <a:r>
              <a:rPr lang="en-IN" sz="2400" dirty="0" smtClean="0"/>
              <a:t>Impotency,</a:t>
            </a:r>
          </a:p>
          <a:p>
            <a:r>
              <a:rPr lang="en-IN" sz="2400" dirty="0" err="1" smtClean="0"/>
              <a:t>Oligospermia</a:t>
            </a:r>
            <a:r>
              <a:rPr lang="en-IN" sz="2400" dirty="0" smtClean="0"/>
              <a:t>=&gt;Infertility,</a:t>
            </a:r>
          </a:p>
          <a:p>
            <a:r>
              <a:rPr lang="en-IN" sz="2400" dirty="0" err="1" smtClean="0"/>
              <a:t>Gynaecomastia</a:t>
            </a:r>
            <a:r>
              <a:rPr lang="en-IN" sz="2400" dirty="0" smtClean="0"/>
              <a:t>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80728"/>
          </a:xfrm>
        </p:spPr>
        <p:txBody>
          <a:bodyPr/>
          <a:lstStyle/>
          <a:p>
            <a:r>
              <a:rPr lang="en-IN" dirty="0" smtClean="0"/>
              <a:t>Physical signs.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Amenorrhoea without </a:t>
            </a:r>
            <a:r>
              <a:rPr lang="en-IN" sz="2400" dirty="0" err="1" smtClean="0">
                <a:solidFill>
                  <a:schemeClr val="accent3"/>
                </a:solidFill>
              </a:rPr>
              <a:t>Galactorrhoea</a:t>
            </a:r>
            <a:r>
              <a:rPr lang="en-IN" sz="2400" dirty="0" smtClean="0">
                <a:solidFill>
                  <a:schemeClr val="accent3"/>
                </a:solidFill>
              </a:rPr>
              <a:t> </a:t>
            </a:r>
            <a:r>
              <a:rPr lang="en-IN" sz="2400" dirty="0" smtClean="0"/>
              <a:t>is </a:t>
            </a:r>
            <a:r>
              <a:rPr lang="en-IN" sz="2400" dirty="0" err="1" smtClean="0"/>
              <a:t>assoiated</a:t>
            </a:r>
            <a:r>
              <a:rPr lang="en-IN" sz="2400" dirty="0" smtClean="0"/>
              <a:t> with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chemeClr val="accent3"/>
                </a:solidFill>
              </a:rPr>
              <a:t>15%</a:t>
            </a:r>
            <a:r>
              <a:rPr lang="en-IN" sz="2400" dirty="0" smtClean="0"/>
              <a:t> of women.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Cessation of normal </a:t>
            </a:r>
            <a:r>
              <a:rPr lang="en-IN" sz="2400" dirty="0" err="1" smtClean="0"/>
              <a:t>ovulatory</a:t>
            </a:r>
            <a:r>
              <a:rPr lang="en-IN" sz="2400" dirty="0" smtClean="0"/>
              <a:t> processes resulting from elevated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is primarily caused by the suppressive effects of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, via hypothalamic mediation ,on </a:t>
            </a:r>
            <a:r>
              <a:rPr lang="en-IN" sz="2400" dirty="0" err="1" smtClean="0">
                <a:solidFill>
                  <a:schemeClr val="accent3"/>
                </a:solidFill>
              </a:rPr>
              <a:t>GnRH</a:t>
            </a:r>
            <a:r>
              <a:rPr lang="en-IN" sz="2400" dirty="0" smtClean="0">
                <a:solidFill>
                  <a:schemeClr val="accent3"/>
                </a:solidFill>
              </a:rPr>
              <a:t> </a:t>
            </a:r>
            <a:r>
              <a:rPr lang="en-IN" sz="2400" dirty="0" err="1" smtClean="0">
                <a:solidFill>
                  <a:schemeClr val="accent3"/>
                </a:solidFill>
              </a:rPr>
              <a:t>pulsatile</a:t>
            </a:r>
            <a:r>
              <a:rPr lang="en-IN" sz="2400" dirty="0" smtClean="0">
                <a:solidFill>
                  <a:schemeClr val="accent3"/>
                </a:solidFill>
              </a:rPr>
              <a:t> release.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S.prolactin</a:t>
            </a:r>
            <a:r>
              <a:rPr lang="en-IN" sz="2400" dirty="0" smtClean="0"/>
              <a:t> levels may secondarily impair the mechanism of ovulation by causing :</a:t>
            </a:r>
          </a:p>
          <a:p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smtClean="0"/>
              <a:t>A </a:t>
            </a:r>
            <a:r>
              <a:rPr lang="en-IN" sz="2400" dirty="0" smtClean="0">
                <a:solidFill>
                  <a:schemeClr val="accent3"/>
                </a:solidFill>
              </a:rPr>
              <a:t>reduction in </a:t>
            </a:r>
            <a:r>
              <a:rPr lang="en-IN" sz="2400" dirty="0" err="1" smtClean="0">
                <a:solidFill>
                  <a:schemeClr val="accent3"/>
                </a:solidFill>
              </a:rPr>
              <a:t>granulosa</a:t>
            </a:r>
            <a:r>
              <a:rPr lang="en-IN" sz="2400" dirty="0" smtClean="0">
                <a:solidFill>
                  <a:schemeClr val="accent3"/>
                </a:solidFill>
              </a:rPr>
              <a:t> cell number and FSH binding,</a:t>
            </a:r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smtClean="0"/>
              <a:t>Inhibition of </a:t>
            </a:r>
            <a:r>
              <a:rPr lang="en-IN" sz="2400" dirty="0" err="1" smtClean="0">
                <a:solidFill>
                  <a:schemeClr val="accent3"/>
                </a:solidFill>
              </a:rPr>
              <a:t>granulosa</a:t>
            </a:r>
            <a:r>
              <a:rPr lang="en-IN" sz="2400" dirty="0" smtClean="0">
                <a:solidFill>
                  <a:schemeClr val="accent3"/>
                </a:solidFill>
              </a:rPr>
              <a:t> cell 17Beta </a:t>
            </a:r>
            <a:r>
              <a:rPr lang="en-IN" sz="2400" dirty="0" err="1" smtClean="0">
                <a:solidFill>
                  <a:schemeClr val="accent3"/>
                </a:solidFill>
              </a:rPr>
              <a:t>estradiol</a:t>
            </a:r>
            <a:r>
              <a:rPr lang="en-IN" sz="2400" dirty="0" smtClean="0">
                <a:solidFill>
                  <a:schemeClr val="accent3"/>
                </a:solidFill>
              </a:rPr>
              <a:t> </a:t>
            </a:r>
            <a:r>
              <a:rPr lang="en-IN" sz="2400" dirty="0" smtClean="0"/>
              <a:t>production by </a:t>
            </a:r>
            <a:r>
              <a:rPr lang="en-IN" sz="2400" dirty="0" err="1" smtClean="0"/>
              <a:t>interferring</a:t>
            </a:r>
            <a:r>
              <a:rPr lang="en-IN" sz="2400" dirty="0" smtClean="0"/>
              <a:t> with FSH secretion,</a:t>
            </a:r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smtClean="0"/>
              <a:t>Causing </a:t>
            </a:r>
            <a:r>
              <a:rPr lang="en-IN" sz="2400" dirty="0" smtClean="0">
                <a:solidFill>
                  <a:schemeClr val="accent3"/>
                </a:solidFill>
              </a:rPr>
              <a:t>inadequate </a:t>
            </a:r>
            <a:r>
              <a:rPr lang="en-IN" sz="2400" dirty="0" err="1" smtClean="0">
                <a:solidFill>
                  <a:schemeClr val="accent3"/>
                </a:solidFill>
              </a:rPr>
              <a:t>lutenization</a:t>
            </a:r>
            <a:r>
              <a:rPr lang="en-IN" sz="2400" dirty="0" smtClean="0">
                <a:solidFill>
                  <a:schemeClr val="accent3"/>
                </a:solidFill>
              </a:rPr>
              <a:t>,</a:t>
            </a:r>
          </a:p>
          <a:p>
            <a:pPr>
              <a:buFont typeface="Wingdings" pitchFamily="2" charset="2"/>
              <a:buChar char="v"/>
            </a:pPr>
            <a:endParaRPr lang="en-IN" sz="2400" dirty="0" smtClean="0"/>
          </a:p>
          <a:p>
            <a:pPr>
              <a:buFont typeface="Wingdings" pitchFamily="2" charset="2"/>
              <a:buChar char="v"/>
            </a:pPr>
            <a:r>
              <a:rPr lang="en-IN" sz="2400" dirty="0" smtClean="0">
                <a:solidFill>
                  <a:schemeClr val="accent3"/>
                </a:solidFill>
              </a:rPr>
              <a:t>Reduced </a:t>
            </a:r>
            <a:r>
              <a:rPr lang="en-IN" sz="2400" dirty="0" err="1" smtClean="0">
                <a:solidFill>
                  <a:schemeClr val="accent3"/>
                </a:solidFill>
              </a:rPr>
              <a:t>luteal</a:t>
            </a:r>
            <a:r>
              <a:rPr lang="en-IN" sz="2400" dirty="0" smtClean="0">
                <a:solidFill>
                  <a:schemeClr val="accent3"/>
                </a:solidFill>
              </a:rPr>
              <a:t> secretion of Progesterone</a:t>
            </a:r>
            <a:r>
              <a:rPr lang="en-IN" sz="2400" dirty="0" smtClean="0"/>
              <a:t>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>
              <a:solidFill>
                <a:schemeClr val="accent3"/>
              </a:solidFill>
            </a:endParaRPr>
          </a:p>
          <a:p>
            <a:endParaRPr lang="en-IN" sz="2400" dirty="0" smtClean="0">
              <a:solidFill>
                <a:schemeClr val="accent3"/>
              </a:solidFill>
            </a:endParaRPr>
          </a:p>
          <a:p>
            <a:endParaRPr lang="en-IN" sz="2400" dirty="0" smtClean="0">
              <a:solidFill>
                <a:schemeClr val="accent3"/>
              </a:solidFill>
            </a:endParaRPr>
          </a:p>
          <a:p>
            <a:endParaRPr lang="en-IN" sz="2400" dirty="0" smtClean="0">
              <a:solidFill>
                <a:schemeClr val="accent3"/>
              </a:solidFill>
            </a:endParaRPr>
          </a:p>
          <a:p>
            <a:endParaRPr lang="en-IN" sz="2400" dirty="0" smtClean="0">
              <a:solidFill>
                <a:schemeClr val="accent3"/>
              </a:solidFill>
            </a:endParaRPr>
          </a:p>
          <a:p>
            <a:r>
              <a:rPr lang="en-IN" sz="2400" dirty="0" smtClean="0">
                <a:solidFill>
                  <a:schemeClr val="accent3"/>
                </a:solidFill>
              </a:rPr>
              <a:t>Isolated </a:t>
            </a:r>
            <a:r>
              <a:rPr lang="en-IN" sz="2400" dirty="0" err="1" smtClean="0">
                <a:solidFill>
                  <a:schemeClr val="accent3"/>
                </a:solidFill>
              </a:rPr>
              <a:t>galactorrhoea</a:t>
            </a:r>
            <a:r>
              <a:rPr lang="en-IN" sz="2400" dirty="0" smtClean="0"/>
              <a:t> is considered indicative of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,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are within the normal range in nearly 50% of patients.</a:t>
            </a:r>
          </a:p>
          <a:p>
            <a:endParaRPr lang="en-IN" sz="2400" dirty="0" smtClean="0"/>
          </a:p>
          <a:p>
            <a:r>
              <a:rPr lang="en-IN" sz="2400" dirty="0" smtClean="0"/>
              <a:t>Sensitivity of breast to the </a:t>
            </a:r>
            <a:r>
              <a:rPr lang="en-IN" sz="2400" dirty="0" err="1" smtClean="0"/>
              <a:t>lactotrophic</a:t>
            </a:r>
            <a:r>
              <a:rPr lang="en-IN" sz="2400" dirty="0" smtClean="0"/>
              <a:t> stimulus endangered by normal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is sufficient to result in </a:t>
            </a:r>
            <a:r>
              <a:rPr lang="en-IN" sz="2400" dirty="0" err="1" smtClean="0"/>
              <a:t>galactorrhoea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Approximately 1/3 rd of patients having </a:t>
            </a:r>
            <a:r>
              <a:rPr lang="en-IN" sz="2400" dirty="0" err="1" smtClean="0"/>
              <a:t>galactorrhoea</a:t>
            </a:r>
            <a:r>
              <a:rPr lang="en-IN" sz="2400" dirty="0" smtClean="0"/>
              <a:t> have normal menses.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Conversely,hyperprolactiemia</a:t>
            </a:r>
            <a:r>
              <a:rPr lang="en-IN" sz="2400" dirty="0" smtClean="0"/>
              <a:t> commonly occurs in the absence of </a:t>
            </a:r>
            <a:r>
              <a:rPr lang="en-IN" sz="2400" dirty="0" err="1" smtClean="0"/>
              <a:t>galactorrhoea</a:t>
            </a:r>
            <a:r>
              <a:rPr lang="en-IN" sz="2400" dirty="0" smtClean="0"/>
              <a:t>(66%) which may result from inadequate estrogenic or </a:t>
            </a:r>
            <a:r>
              <a:rPr lang="en-IN" sz="2400" dirty="0" err="1" smtClean="0"/>
              <a:t>Progestational</a:t>
            </a:r>
            <a:r>
              <a:rPr lang="en-IN" sz="2400" dirty="0" smtClean="0"/>
              <a:t> priming of the breast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Pts with both </a:t>
            </a:r>
            <a:r>
              <a:rPr lang="en-IN" sz="2400" dirty="0" err="1" smtClean="0"/>
              <a:t>galactorrhoe</a:t>
            </a:r>
            <a:r>
              <a:rPr lang="en-IN" sz="2400" dirty="0" smtClean="0"/>
              <a:t> &amp; amenorrhoea 2/3 rd will have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1/3</a:t>
            </a:r>
            <a:r>
              <a:rPr lang="en-IN" sz="2400" baseline="30000" dirty="0" smtClean="0"/>
              <a:t>rd</a:t>
            </a:r>
            <a:r>
              <a:rPr lang="en-IN" sz="2400" dirty="0" smtClean="0"/>
              <a:t> will have pituitary adenoma.</a:t>
            </a:r>
          </a:p>
          <a:p>
            <a:endParaRPr lang="en-IN" sz="2400" dirty="0" smtClean="0"/>
          </a:p>
          <a:p>
            <a:r>
              <a:rPr lang="en-IN" sz="2400" dirty="0" smtClean="0"/>
              <a:t>3-10% women diagnosed as PCOS will have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9258"/>
          </a:xfrm>
        </p:spPr>
        <p:txBody>
          <a:bodyPr/>
          <a:lstStyle/>
          <a:p>
            <a:r>
              <a:rPr lang="en-IN" dirty="0" smtClean="0"/>
              <a:t>Investigations.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>
              <a:solidFill>
                <a:schemeClr val="accent3"/>
              </a:solidFill>
            </a:endParaRPr>
          </a:p>
          <a:p>
            <a:endParaRPr lang="en-IN" sz="2400" dirty="0" smtClean="0">
              <a:solidFill>
                <a:schemeClr val="accent3"/>
              </a:solidFill>
            </a:endParaRPr>
          </a:p>
          <a:p>
            <a:r>
              <a:rPr lang="en-IN" sz="2400" dirty="0" smtClean="0">
                <a:solidFill>
                  <a:schemeClr val="accent3"/>
                </a:solidFill>
              </a:rPr>
              <a:t>MRI with gadolinium enhancement </a:t>
            </a:r>
            <a:r>
              <a:rPr lang="en-IN" sz="2400" dirty="0" smtClean="0"/>
              <a:t>of the </a:t>
            </a:r>
            <a:r>
              <a:rPr lang="en-IN" sz="2400" dirty="0" err="1" smtClean="0"/>
              <a:t>sella</a:t>
            </a:r>
            <a:r>
              <a:rPr lang="en-IN" sz="2400" dirty="0" smtClean="0"/>
              <a:t> &amp; pituitary gland appears to provide the best anatomic detail.</a:t>
            </a:r>
          </a:p>
          <a:p>
            <a:endParaRPr lang="en-IN" sz="2400" dirty="0" smtClean="0"/>
          </a:p>
          <a:p>
            <a:r>
              <a:rPr lang="en-IN" sz="2400" dirty="0" smtClean="0"/>
              <a:t>The cumulative radiation dose from multiple CT scans may cause cataracts and the “</a:t>
            </a:r>
            <a:r>
              <a:rPr lang="en-IN" sz="2400" dirty="0" smtClean="0">
                <a:solidFill>
                  <a:schemeClr val="accent3"/>
                </a:solidFill>
              </a:rPr>
              <a:t>Coned down” </a:t>
            </a:r>
            <a:r>
              <a:rPr lang="en-IN" sz="2400" dirty="0" smtClean="0"/>
              <a:t>views or tomograms of the </a:t>
            </a:r>
            <a:r>
              <a:rPr lang="en-IN" sz="2400" dirty="0" err="1" smtClean="0"/>
              <a:t>sella</a:t>
            </a:r>
            <a:r>
              <a:rPr lang="en-IN" sz="2400" dirty="0" smtClean="0"/>
              <a:t> are very insensitive and expose the patient to radiation.</a:t>
            </a:r>
          </a:p>
          <a:p>
            <a:endParaRPr lang="en-IN" sz="2400" dirty="0" smtClean="0"/>
          </a:p>
          <a:p>
            <a:r>
              <a:rPr lang="en-IN" sz="2400" dirty="0" smtClean="0"/>
              <a:t>MRI is to differentiate a pituitary </a:t>
            </a:r>
            <a:r>
              <a:rPr lang="en-IN" sz="2400" dirty="0" err="1" smtClean="0"/>
              <a:t>microadenoma</a:t>
            </a:r>
            <a:r>
              <a:rPr lang="en-IN" sz="2400" dirty="0" smtClean="0"/>
              <a:t> from a </a:t>
            </a:r>
            <a:r>
              <a:rPr lang="en-IN" sz="2400" dirty="0" err="1" smtClean="0"/>
              <a:t>macroadenoma</a:t>
            </a:r>
            <a:r>
              <a:rPr lang="en-IN" sz="2400" dirty="0" smtClean="0"/>
              <a:t> and to </a:t>
            </a:r>
            <a:r>
              <a:rPr lang="en-IN" sz="2400" dirty="0" err="1" smtClean="0"/>
              <a:t>idenify</a:t>
            </a:r>
            <a:r>
              <a:rPr lang="en-IN" sz="2400" dirty="0" smtClean="0"/>
              <a:t> other potential </a:t>
            </a:r>
            <a:r>
              <a:rPr lang="en-IN" sz="2400" dirty="0" err="1" smtClean="0"/>
              <a:t>sellar-suprasellar</a:t>
            </a:r>
            <a:r>
              <a:rPr lang="en-IN" sz="2400" dirty="0" smtClean="0"/>
              <a:t> masses.</a:t>
            </a:r>
          </a:p>
          <a:p>
            <a:endParaRPr lang="en-IN" sz="2400" dirty="0" smtClean="0"/>
          </a:p>
          <a:p>
            <a:r>
              <a:rPr lang="en-IN" sz="2400" dirty="0" smtClean="0"/>
              <a:t>Untreated </a:t>
            </a:r>
            <a:r>
              <a:rPr lang="en-IN" sz="2400" dirty="0" err="1" smtClean="0"/>
              <a:t>microadenomas</a:t>
            </a:r>
            <a:r>
              <a:rPr lang="en-IN" sz="2400" dirty="0" smtClean="0"/>
              <a:t> </a:t>
            </a:r>
            <a:r>
              <a:rPr lang="en-IN" sz="2400" dirty="0" err="1" smtClean="0">
                <a:solidFill>
                  <a:schemeClr val="accent3"/>
                </a:solidFill>
              </a:rPr>
              <a:t>donot</a:t>
            </a:r>
            <a:r>
              <a:rPr lang="en-IN" sz="2400" dirty="0" smtClean="0">
                <a:solidFill>
                  <a:schemeClr val="accent3"/>
                </a:solidFill>
              </a:rPr>
              <a:t> enlarge over 4 to 6 year period</a:t>
            </a:r>
            <a:endParaRPr lang="en-IN" sz="24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/>
          <a:lstStyle/>
          <a:p>
            <a:r>
              <a:rPr lang="en-IN" dirty="0" smtClean="0"/>
              <a:t>Pituitary </a:t>
            </a:r>
            <a:r>
              <a:rPr lang="en-IN" dirty="0" err="1" smtClean="0"/>
              <a:t>microadenoma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Radiologic abnormality consistent with a </a:t>
            </a:r>
            <a:r>
              <a:rPr lang="en-IN" sz="2400" dirty="0" err="1" smtClean="0"/>
              <a:t>microadenoma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chemeClr val="accent3"/>
                </a:solidFill>
              </a:rPr>
              <a:t>(&lt;1cm) </a:t>
            </a:r>
            <a:r>
              <a:rPr lang="en-IN" sz="2400" dirty="0" smtClean="0"/>
              <a:t>is found.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Pts with </a:t>
            </a:r>
            <a:r>
              <a:rPr lang="en-IN" sz="2400" dirty="0" err="1" smtClean="0"/>
              <a:t>microadenomas</a:t>
            </a:r>
            <a:r>
              <a:rPr lang="en-IN" sz="2400" dirty="0" smtClean="0"/>
              <a:t> can be reassured of a probable course, and many of the lesions exhibit gradual spontaneous regression.</a:t>
            </a:r>
          </a:p>
          <a:p>
            <a:endParaRPr lang="en-IN" sz="2400" dirty="0" smtClean="0"/>
          </a:p>
          <a:p>
            <a:r>
              <a:rPr lang="en-IN" sz="2400" dirty="0" smtClean="0"/>
              <a:t>Adenomas are monoclonal in origin.</a:t>
            </a:r>
          </a:p>
          <a:p>
            <a:endParaRPr lang="en-IN" sz="24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HOW MICROADENOMA DEVELOPS??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endParaRPr lang="en-IN" sz="2000" dirty="0" smtClean="0"/>
          </a:p>
          <a:p>
            <a:endParaRPr lang="en-IN" sz="2000" dirty="0" smtClean="0"/>
          </a:p>
          <a:p>
            <a:r>
              <a:rPr lang="en-IN" sz="2000" dirty="0" smtClean="0"/>
              <a:t>Release of pituitary stem cell growth inhibitors via activation or loss of function mutation results in cell cycle </a:t>
            </a:r>
            <a:r>
              <a:rPr lang="en-IN" sz="2000" dirty="0" err="1" smtClean="0"/>
              <a:t>dysregulation</a:t>
            </a:r>
            <a:r>
              <a:rPr lang="en-IN" sz="2000" dirty="0" smtClean="0"/>
              <a:t> and is critical to the development of pituitary </a:t>
            </a:r>
            <a:r>
              <a:rPr lang="en-IN" sz="2000" dirty="0" err="1" smtClean="0"/>
              <a:t>microadenomas</a:t>
            </a:r>
            <a:r>
              <a:rPr lang="en-IN" sz="2000" dirty="0" smtClean="0"/>
              <a:t> &amp; </a:t>
            </a:r>
            <a:r>
              <a:rPr lang="en-IN" sz="2000" dirty="0" err="1" smtClean="0"/>
              <a:t>macroadenomas</a:t>
            </a:r>
            <a:r>
              <a:rPr lang="en-IN" sz="2000" dirty="0" smtClean="0"/>
              <a:t>.</a:t>
            </a:r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r>
              <a:rPr lang="en-IN" sz="2000" dirty="0" smtClean="0"/>
              <a:t>Genetic mutations are thought to release stem cell growth inhibitors and results in autonomous anterior pituitary hormone production, secretion and cell proliferation.</a:t>
            </a:r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Additional anatomic factors that may contribute to adenoma formation include reduced dopamine concentrations in the </a:t>
            </a:r>
            <a:r>
              <a:rPr lang="en-IN" sz="2400" dirty="0" err="1" smtClean="0"/>
              <a:t>hypophyseal</a:t>
            </a:r>
            <a:r>
              <a:rPr lang="en-IN" sz="2400" dirty="0" smtClean="0"/>
              <a:t> portal system and vascular isolation of the tumour or both.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Recently,heparin</a:t>
            </a:r>
            <a:r>
              <a:rPr lang="en-IN" sz="2400" dirty="0" smtClean="0"/>
              <a:t>-binding </a:t>
            </a:r>
            <a:r>
              <a:rPr lang="en-IN" sz="2400" dirty="0" err="1" smtClean="0"/>
              <a:t>secretory</a:t>
            </a:r>
            <a:r>
              <a:rPr lang="en-IN" sz="2400" dirty="0" smtClean="0"/>
              <a:t>-transforming (HST) gene was noted in a variety of cancers &amp; in </a:t>
            </a:r>
            <a:r>
              <a:rPr lang="en-IN" sz="2400" dirty="0" err="1" smtClean="0"/>
              <a:t>prolactinomas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IN" dirty="0" err="1" smtClean="0"/>
              <a:t>Microadenoma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Calcification of the </a:t>
            </a:r>
            <a:r>
              <a:rPr lang="en-IN" sz="2400" dirty="0" err="1" smtClean="0"/>
              <a:t>tumors</a:t>
            </a:r>
            <a:r>
              <a:rPr lang="en-IN" sz="2400" dirty="0" smtClean="0"/>
              <a:t> may take the form of </a:t>
            </a:r>
            <a:r>
              <a:rPr lang="en-IN" sz="2400" dirty="0" err="1" smtClean="0"/>
              <a:t>psammoma</a:t>
            </a:r>
            <a:r>
              <a:rPr lang="en-IN" sz="2400" dirty="0" smtClean="0"/>
              <a:t> body or a pituitary stone.</a:t>
            </a:r>
          </a:p>
          <a:p>
            <a:endParaRPr lang="en-IN" sz="2400" dirty="0" smtClean="0"/>
          </a:p>
          <a:p>
            <a:r>
              <a:rPr lang="en-IN" sz="2400" dirty="0" smtClean="0"/>
              <a:t>Are acidophilic tumours .</a:t>
            </a:r>
          </a:p>
          <a:p>
            <a:endParaRPr lang="en-IN" sz="2400" dirty="0" smtClean="0"/>
          </a:p>
          <a:p>
            <a:r>
              <a:rPr lang="en-IN" sz="2400" dirty="0" smtClean="0">
                <a:solidFill>
                  <a:schemeClr val="accent3"/>
                </a:solidFill>
              </a:rPr>
              <a:t>Symptoms:</a:t>
            </a:r>
          </a:p>
          <a:p>
            <a:r>
              <a:rPr lang="en-IN" sz="2400" dirty="0" smtClean="0"/>
              <a:t>Headache,</a:t>
            </a:r>
          </a:p>
          <a:p>
            <a:r>
              <a:rPr lang="en-IN" sz="2400" dirty="0" smtClean="0"/>
              <a:t>Visual defects </a:t>
            </a:r>
          </a:p>
          <a:p>
            <a:r>
              <a:rPr lang="en-IN" sz="2400" dirty="0" smtClean="0"/>
              <a:t>(</a:t>
            </a:r>
            <a:r>
              <a:rPr lang="en-IN" sz="2400" dirty="0" err="1" smtClean="0"/>
              <a:t>Bitemporal</a:t>
            </a:r>
            <a:r>
              <a:rPr lang="en-IN" sz="2400" dirty="0" smtClean="0"/>
              <a:t> </a:t>
            </a:r>
            <a:r>
              <a:rPr lang="en-IN" sz="2400" dirty="0" err="1" smtClean="0"/>
              <a:t>hemianopia</a:t>
            </a:r>
            <a:r>
              <a:rPr lang="en-IN" sz="2400" dirty="0" smtClean="0"/>
              <a:t>)tumour compressing optic </a:t>
            </a:r>
            <a:r>
              <a:rPr lang="en-IN" sz="2400" dirty="0" err="1" smtClean="0"/>
              <a:t>chiasma.s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Functions of </a:t>
            </a:r>
            <a:r>
              <a:rPr lang="en-IN" dirty="0" err="1" smtClean="0"/>
              <a:t>Prolactin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i="1" u="sng" dirty="0" smtClean="0">
                <a:solidFill>
                  <a:schemeClr val="accent3"/>
                </a:solidFill>
              </a:rPr>
              <a:t>Associated with reproduction</a:t>
            </a:r>
            <a:r>
              <a:rPr lang="en-IN" sz="2400" i="1" u="sng" dirty="0" smtClean="0"/>
              <a:t>:</a:t>
            </a:r>
          </a:p>
          <a:p>
            <a:r>
              <a:rPr lang="en-IN" sz="2400" dirty="0" smtClean="0"/>
              <a:t>Lactation,</a:t>
            </a:r>
          </a:p>
          <a:p>
            <a:r>
              <a:rPr lang="en-IN" sz="2400" dirty="0" err="1" smtClean="0"/>
              <a:t>Luteal</a:t>
            </a:r>
            <a:r>
              <a:rPr lang="en-IN" sz="2400" dirty="0" smtClean="0"/>
              <a:t> function,</a:t>
            </a:r>
          </a:p>
          <a:p>
            <a:r>
              <a:rPr lang="en-IN" sz="2400" dirty="0" smtClean="0"/>
              <a:t>Reproductive behaviour.</a:t>
            </a:r>
          </a:p>
          <a:p>
            <a:endParaRPr lang="en-IN" sz="2400" dirty="0" smtClean="0"/>
          </a:p>
          <a:p>
            <a:r>
              <a:rPr lang="en-IN" sz="2400" i="1" u="sng" dirty="0" smtClean="0">
                <a:solidFill>
                  <a:schemeClr val="accent3"/>
                </a:solidFill>
              </a:rPr>
              <a:t>Homeostasis:</a:t>
            </a:r>
          </a:p>
          <a:p>
            <a:r>
              <a:rPr lang="en-IN" sz="2400" dirty="0" smtClean="0"/>
              <a:t>Immune </a:t>
            </a:r>
            <a:r>
              <a:rPr lang="en-IN" sz="2400" dirty="0" err="1" smtClean="0"/>
              <a:t>responsivity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Osmoregulation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Angiogenesis.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Treatment.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Expectant management,</a:t>
            </a:r>
          </a:p>
          <a:p>
            <a:r>
              <a:rPr lang="en-IN" dirty="0" smtClean="0"/>
              <a:t>Medical treatment.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Expectant management.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 fontScale="92500" lnSpcReduction="10000"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In women who </a:t>
            </a:r>
            <a:r>
              <a:rPr lang="en-IN" sz="2400" dirty="0" err="1" smtClean="0">
                <a:solidFill>
                  <a:schemeClr val="accent3"/>
                </a:solidFill>
              </a:rPr>
              <a:t>donot</a:t>
            </a:r>
            <a:r>
              <a:rPr lang="en-IN" sz="2400" dirty="0" smtClean="0">
                <a:solidFill>
                  <a:schemeClr val="accent3"/>
                </a:solidFill>
              </a:rPr>
              <a:t> desire </a:t>
            </a:r>
            <a:r>
              <a:rPr lang="en-IN" sz="2400" dirty="0" err="1" smtClean="0">
                <a:solidFill>
                  <a:schemeClr val="accent3"/>
                </a:solidFill>
              </a:rPr>
              <a:t>fertilit</a:t>
            </a:r>
            <a:r>
              <a:rPr lang="en-IN" sz="2400" dirty="0" err="1" smtClean="0"/>
              <a:t>y,expectant</a:t>
            </a:r>
            <a:r>
              <a:rPr lang="en-IN" sz="2400" dirty="0" smtClean="0"/>
              <a:t> management can be used for both</a:t>
            </a:r>
          </a:p>
          <a:p>
            <a:endParaRPr lang="en-IN" sz="2400" dirty="0" smtClean="0"/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 </a:t>
            </a:r>
            <a:r>
              <a:rPr lang="en-IN" sz="2400" dirty="0" err="1" smtClean="0"/>
              <a:t>microadenoma</a:t>
            </a:r>
            <a:endParaRPr lang="en-IN" sz="2400" dirty="0" smtClean="0"/>
          </a:p>
          <a:p>
            <a:pPr>
              <a:buFont typeface="Wingdings" pitchFamily="2" charset="2"/>
              <a:buChar char="Ø"/>
            </a:pPr>
            <a:r>
              <a:rPr lang="en-IN" sz="2400" dirty="0" err="1" smtClean="0"/>
              <a:t>Hyperprolactinemia</a:t>
            </a:r>
            <a:r>
              <a:rPr lang="en-IN" sz="2400" dirty="0" smtClean="0"/>
              <a:t> without an adenoma while menstrual function remains intact.</a:t>
            </a:r>
          </a:p>
          <a:p>
            <a:endParaRPr lang="en-IN" sz="2400" dirty="0" smtClean="0"/>
          </a:p>
          <a:p>
            <a:r>
              <a:rPr lang="en-IN" sz="2400" dirty="0" err="1" smtClean="0">
                <a:solidFill>
                  <a:schemeClr val="accent3"/>
                </a:solidFill>
              </a:rPr>
              <a:t>Hyperprolactinemia</a:t>
            </a:r>
            <a:r>
              <a:rPr lang="en-IN" sz="2400" dirty="0" smtClean="0">
                <a:solidFill>
                  <a:schemeClr val="accent3"/>
                </a:solidFill>
              </a:rPr>
              <a:t> induced </a:t>
            </a:r>
            <a:r>
              <a:rPr lang="en-IN" sz="2400" dirty="0" err="1" smtClean="0">
                <a:solidFill>
                  <a:schemeClr val="accent3"/>
                </a:solidFill>
              </a:rPr>
              <a:t>estrogen</a:t>
            </a:r>
            <a:r>
              <a:rPr lang="en-IN" sz="2400" dirty="0" smtClean="0">
                <a:solidFill>
                  <a:schemeClr val="accent3"/>
                </a:solidFill>
              </a:rPr>
              <a:t> deficiency</a:t>
            </a:r>
            <a:r>
              <a:rPr lang="en-IN" sz="2400" dirty="0" smtClean="0"/>
              <a:t>, rather than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</a:t>
            </a:r>
            <a:r>
              <a:rPr lang="en-IN" sz="2400" dirty="0" err="1" smtClean="0"/>
              <a:t>itslef</a:t>
            </a:r>
            <a:r>
              <a:rPr lang="en-IN" sz="2400" dirty="0" smtClean="0"/>
              <a:t>, is the major factor in the development of </a:t>
            </a:r>
            <a:r>
              <a:rPr lang="en-IN" sz="2400" dirty="0" err="1" smtClean="0"/>
              <a:t>osetopenia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>
                <a:solidFill>
                  <a:schemeClr val="accent3"/>
                </a:solidFill>
              </a:rPr>
              <a:t>HRT or OCPs </a:t>
            </a:r>
            <a:r>
              <a:rPr lang="en-IN" sz="2400" dirty="0" smtClean="0"/>
              <a:t>for pts with amenorrhoea or irregular menses.</a:t>
            </a:r>
          </a:p>
          <a:p>
            <a:endParaRPr lang="en-IN" sz="2400" dirty="0" smtClean="0"/>
          </a:p>
          <a:p>
            <a:r>
              <a:rPr lang="en-IN" sz="2400" dirty="0" smtClean="0"/>
              <a:t>Pts with drug induced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can be managed expectantly. Imaging may be repeated in </a:t>
            </a:r>
            <a:r>
              <a:rPr lang="en-IN" sz="2400" dirty="0" smtClean="0">
                <a:solidFill>
                  <a:schemeClr val="accent3"/>
                </a:solidFill>
              </a:rPr>
              <a:t>12 months </a:t>
            </a:r>
            <a:r>
              <a:rPr lang="en-IN" sz="2400" dirty="0" smtClean="0"/>
              <a:t>if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remains stable.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Medical treatment.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r>
              <a:rPr lang="en-IN" sz="2400" dirty="0" smtClean="0">
                <a:solidFill>
                  <a:schemeClr val="accent3"/>
                </a:solidFill>
              </a:rPr>
              <a:t>Ergot alkaloids </a:t>
            </a:r>
            <a:r>
              <a:rPr lang="en-IN" sz="2400" dirty="0" smtClean="0"/>
              <a:t>are the mainstay of therapy.</a:t>
            </a:r>
          </a:p>
          <a:p>
            <a:endParaRPr lang="en-IN" sz="2400" dirty="0" smtClean="0"/>
          </a:p>
          <a:p>
            <a:r>
              <a:rPr lang="en-IN" sz="2400" dirty="0" smtClean="0"/>
              <a:t>Agents act as strong dopamine agonists, thus directing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levels.</a:t>
            </a:r>
          </a:p>
          <a:p>
            <a:endParaRPr lang="en-IN" sz="2400" dirty="0" smtClean="0"/>
          </a:p>
          <a:p>
            <a:r>
              <a:rPr lang="en-IN" sz="2400" dirty="0" smtClean="0"/>
              <a:t>Effects on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occurs within hours and lesion may decrease within </a:t>
            </a:r>
            <a:r>
              <a:rPr lang="en-IN" sz="2400" dirty="0" smtClean="0">
                <a:solidFill>
                  <a:schemeClr val="accent3"/>
                </a:solidFill>
              </a:rPr>
              <a:t>1 or 2 weeks.</a:t>
            </a:r>
          </a:p>
          <a:p>
            <a:endParaRPr lang="en-IN" sz="2400" dirty="0" smtClean="0">
              <a:solidFill>
                <a:schemeClr val="accent3"/>
              </a:solidFill>
            </a:endParaRPr>
          </a:p>
          <a:p>
            <a:r>
              <a:rPr lang="en-IN" sz="2400" dirty="0" err="1" smtClean="0"/>
              <a:t>Bromocriptine</a:t>
            </a:r>
            <a:r>
              <a:rPr lang="en-IN" sz="2400" dirty="0" smtClean="0"/>
              <a:t>(</a:t>
            </a:r>
            <a:r>
              <a:rPr lang="en-IN" sz="2400" dirty="0" smtClean="0">
                <a:solidFill>
                  <a:schemeClr val="accent3"/>
                </a:solidFill>
              </a:rPr>
              <a:t>commonest used Ergot alkaloid)</a:t>
            </a:r>
            <a:endParaRPr lang="en-IN" sz="2400" dirty="0" smtClean="0"/>
          </a:p>
          <a:p>
            <a:endParaRPr lang="en-IN" sz="2400" dirty="0" smtClean="0"/>
          </a:p>
          <a:p>
            <a:r>
              <a:rPr lang="en-IN" sz="2400" i="1" dirty="0" smtClean="0"/>
              <a:t>Decreases </a:t>
            </a:r>
            <a:r>
              <a:rPr lang="en-IN" sz="2400" i="1" dirty="0" err="1" smtClean="0"/>
              <a:t>prolactin</a:t>
            </a:r>
            <a:r>
              <a:rPr lang="en-IN" sz="2400" i="1" dirty="0" smtClean="0"/>
              <a:t> synthesis,</a:t>
            </a:r>
          </a:p>
          <a:p>
            <a:r>
              <a:rPr lang="en-IN" sz="2400" i="1" dirty="0" smtClean="0"/>
              <a:t>DNA synthesis,</a:t>
            </a:r>
          </a:p>
          <a:p>
            <a:r>
              <a:rPr lang="en-IN" sz="2400" i="1" dirty="0" smtClean="0"/>
              <a:t>Cell Multiplication,</a:t>
            </a:r>
          </a:p>
          <a:p>
            <a:r>
              <a:rPr lang="en-IN" sz="2400" i="1" dirty="0" smtClean="0"/>
              <a:t>Overall size of </a:t>
            </a:r>
            <a:r>
              <a:rPr lang="en-IN" sz="2400" i="1" dirty="0" err="1" smtClean="0"/>
              <a:t>prolactinomas</a:t>
            </a:r>
            <a:r>
              <a:rPr lang="en-IN" sz="2400" i="1" dirty="0" smtClean="0"/>
              <a:t>,</a:t>
            </a:r>
          </a:p>
          <a:p>
            <a:r>
              <a:rPr lang="en-IN" sz="2400" i="1" dirty="0" smtClean="0"/>
              <a:t>Return of </a:t>
            </a:r>
            <a:r>
              <a:rPr lang="en-IN" sz="2400" i="1" dirty="0" err="1" smtClean="0"/>
              <a:t>ovulatory</a:t>
            </a:r>
            <a:r>
              <a:rPr lang="en-IN" sz="2400" i="1" dirty="0" smtClean="0"/>
              <a:t> menses in 80% to 90% of patients.</a:t>
            </a:r>
            <a:endParaRPr lang="en-IN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Dopamine Agonists.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AGONIST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NATURE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DOSE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MAINTENANCE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BROMOCRIPTINE</a:t>
                      </a:r>
                    </a:p>
                    <a:p>
                      <a:r>
                        <a:rPr lang="en-IN" dirty="0" smtClean="0"/>
                        <a:t>(</a:t>
                      </a:r>
                      <a:r>
                        <a:rPr lang="en-IN" dirty="0" err="1" smtClean="0"/>
                        <a:t>Parlodel</a:t>
                      </a:r>
                      <a:r>
                        <a:rPr lang="en-IN" dirty="0" smtClean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ERGOT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2.5-10MG/DAY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7.5mg/d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Quinagolide</a:t>
                      </a:r>
                      <a:endParaRPr lang="en-IN" dirty="0" smtClean="0"/>
                    </a:p>
                    <a:p>
                      <a:r>
                        <a:rPr lang="en-IN" dirty="0" smtClean="0"/>
                        <a:t>(</a:t>
                      </a:r>
                      <a:r>
                        <a:rPr lang="en-IN" dirty="0" err="1" smtClean="0"/>
                        <a:t>Norprolac</a:t>
                      </a:r>
                      <a:r>
                        <a:rPr lang="en-IN" dirty="0" smtClean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Ergot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25-300ug/day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75ug/day.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Lisuride</a:t>
                      </a:r>
                      <a:endParaRPr lang="en-IN" dirty="0" smtClean="0"/>
                    </a:p>
                    <a:p>
                      <a:r>
                        <a:rPr lang="en-IN" dirty="0" smtClean="0"/>
                        <a:t>(</a:t>
                      </a:r>
                      <a:r>
                        <a:rPr lang="en-IN" dirty="0" err="1" smtClean="0"/>
                        <a:t>Dopergine</a:t>
                      </a:r>
                      <a:r>
                        <a:rPr lang="en-IN" dirty="0" smtClean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Ergot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0.-0.2mg/day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0.1mg/day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Cabergoline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Ergot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0.25-1mg/TWW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1mg/week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Bromocriptine</a:t>
            </a:r>
            <a:r>
              <a:rPr lang="en-IN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r>
              <a:rPr lang="en-IN" sz="2400" dirty="0" smtClean="0"/>
              <a:t>Semi-Synthetic ergot derivative (lysergic acid derivative of </a:t>
            </a:r>
            <a:r>
              <a:rPr lang="en-IN" sz="2400" dirty="0" err="1" smtClean="0"/>
              <a:t>ergoline</a:t>
            </a:r>
            <a:r>
              <a:rPr lang="en-IN" sz="2400" dirty="0" smtClean="0"/>
              <a:t>) </a:t>
            </a:r>
          </a:p>
          <a:p>
            <a:endParaRPr lang="en-IN" sz="2400" dirty="0" smtClean="0"/>
          </a:p>
          <a:p>
            <a:r>
              <a:rPr lang="en-IN" sz="2400" dirty="0" smtClean="0"/>
              <a:t>a powerful dopamine agonist.</a:t>
            </a:r>
          </a:p>
          <a:p>
            <a:endParaRPr lang="en-IN" sz="2400" dirty="0" smtClean="0"/>
          </a:p>
          <a:p>
            <a:r>
              <a:rPr lang="en-IN" sz="2400" dirty="0" smtClean="0"/>
              <a:t>Short half life: 3.3 hours</a:t>
            </a:r>
          </a:p>
          <a:p>
            <a:endParaRPr lang="en-IN" sz="2400" dirty="0" smtClean="0"/>
          </a:p>
          <a:p>
            <a:r>
              <a:rPr lang="en-IN" sz="2400" dirty="0" smtClean="0"/>
              <a:t>It may need multiple dosing throughout the day.</a:t>
            </a:r>
          </a:p>
          <a:p>
            <a:endParaRPr lang="en-IN" sz="2400" dirty="0" smtClean="0"/>
          </a:p>
          <a:p>
            <a:r>
              <a:rPr lang="en-IN" sz="2400" dirty="0" smtClean="0"/>
              <a:t>Approximately 12%  pts unable to tolerate this medication at therapeutic levels.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Mechanism of Action.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It </a:t>
            </a:r>
            <a:r>
              <a:rPr lang="en-IN" sz="2400" dirty="0" err="1" smtClean="0"/>
              <a:t>supresses</a:t>
            </a:r>
            <a:r>
              <a:rPr lang="en-IN" sz="2400" dirty="0" smtClean="0"/>
              <a:t>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while promoting the secretion of </a:t>
            </a:r>
            <a:r>
              <a:rPr lang="en-IN" sz="2400" dirty="0" err="1" smtClean="0"/>
              <a:t>gonadotropins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It thus induces menstruation ,ovulation and promotes pregnancy.</a:t>
            </a:r>
          </a:p>
          <a:p>
            <a:endParaRPr lang="en-IN" sz="2400" dirty="0" smtClean="0"/>
          </a:p>
          <a:p>
            <a:r>
              <a:rPr lang="en-IN" sz="2400" dirty="0" smtClean="0"/>
              <a:t>It also </a:t>
            </a:r>
            <a:r>
              <a:rPr lang="en-IN" sz="2400" dirty="0" err="1" smtClean="0"/>
              <a:t>supresses</a:t>
            </a:r>
            <a:r>
              <a:rPr lang="en-IN" sz="2400" dirty="0" smtClean="0"/>
              <a:t> lactation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en-IN" dirty="0" smtClean="0"/>
              <a:t>Adverse effects: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/>
          </a:bodyPr>
          <a:lstStyle/>
          <a:p>
            <a:r>
              <a:rPr lang="en-IN" sz="2400" dirty="0" smtClean="0"/>
              <a:t>Nausea,</a:t>
            </a:r>
          </a:p>
          <a:p>
            <a:r>
              <a:rPr lang="en-IN" sz="2400" dirty="0" smtClean="0"/>
              <a:t>Headache,</a:t>
            </a:r>
          </a:p>
          <a:p>
            <a:r>
              <a:rPr lang="en-IN" sz="2400" dirty="0" smtClean="0"/>
              <a:t>Hypotension,</a:t>
            </a:r>
          </a:p>
          <a:p>
            <a:r>
              <a:rPr lang="en-IN" sz="2400" dirty="0" smtClean="0"/>
              <a:t>Dizziness,</a:t>
            </a:r>
          </a:p>
          <a:p>
            <a:r>
              <a:rPr lang="en-IN" sz="2400" dirty="0" smtClean="0"/>
              <a:t>Fatigue,</a:t>
            </a:r>
          </a:p>
          <a:p>
            <a:r>
              <a:rPr lang="en-IN" sz="2400" dirty="0" smtClean="0"/>
              <a:t>Drowsiness,</a:t>
            </a:r>
          </a:p>
          <a:p>
            <a:r>
              <a:rPr lang="en-IN" sz="2400" dirty="0" smtClean="0"/>
              <a:t>Vomiting,</a:t>
            </a:r>
          </a:p>
          <a:p>
            <a:r>
              <a:rPr lang="en-IN" sz="2400" dirty="0" smtClean="0"/>
              <a:t>Nasal congestion,</a:t>
            </a:r>
          </a:p>
          <a:p>
            <a:r>
              <a:rPr lang="en-IN" sz="2400" dirty="0" smtClean="0"/>
              <a:t>Constipation.</a:t>
            </a:r>
          </a:p>
          <a:p>
            <a:r>
              <a:rPr lang="en-IN" sz="2400" dirty="0" smtClean="0"/>
              <a:t>Rarest side effect: </a:t>
            </a:r>
            <a:r>
              <a:rPr lang="en-IN" sz="2400" dirty="0" err="1" smtClean="0"/>
              <a:t>Psycotic</a:t>
            </a:r>
            <a:r>
              <a:rPr lang="en-IN" sz="2400" dirty="0" smtClean="0"/>
              <a:t> reaction.</a:t>
            </a:r>
          </a:p>
          <a:p>
            <a:r>
              <a:rPr lang="en-IN" sz="2400" dirty="0" smtClean="0"/>
              <a:t>Auditory hallucinations, delusional ideas, changes in the mood that quickly resolves after </a:t>
            </a:r>
            <a:r>
              <a:rPr lang="en-IN" sz="2400" dirty="0" err="1" smtClean="0"/>
              <a:t>dicontinuation</a:t>
            </a:r>
            <a:r>
              <a:rPr lang="en-IN" sz="2400" dirty="0" smtClean="0"/>
              <a:t> of drugs.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Route of excretion.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Bromocriptine</a:t>
            </a:r>
            <a:r>
              <a:rPr lang="en-IN" dirty="0" smtClean="0"/>
              <a:t> is excreted via the </a:t>
            </a:r>
            <a:r>
              <a:rPr lang="en-IN" dirty="0" err="1" smtClean="0"/>
              <a:t>biliary</a:t>
            </a:r>
            <a:r>
              <a:rPr lang="en-IN" dirty="0" smtClean="0"/>
              <a:t> tree, caution is required when using it in the presence of liver disease.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Contraindications: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Hypertension,</a:t>
            </a:r>
          </a:p>
          <a:p>
            <a:endParaRPr lang="en-IN" sz="2400" dirty="0" smtClean="0"/>
          </a:p>
          <a:p>
            <a:r>
              <a:rPr lang="en-IN" sz="2400" dirty="0" smtClean="0"/>
              <a:t>Cardiovascular disease,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Thromboangitis</a:t>
            </a:r>
            <a:r>
              <a:rPr lang="en-IN" sz="2400" dirty="0" smtClean="0"/>
              <a:t> </a:t>
            </a:r>
            <a:r>
              <a:rPr lang="en-IN" sz="2400" dirty="0" err="1" smtClean="0"/>
              <a:t>obliterans</a:t>
            </a:r>
            <a:r>
              <a:rPr lang="en-IN" sz="2400" dirty="0" smtClean="0"/>
              <a:t>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Therapeutic Applications.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>
            <a:normAutofit/>
          </a:bodyPr>
          <a:lstStyle/>
          <a:p>
            <a:r>
              <a:rPr lang="en-IN" sz="2400" dirty="0" err="1" smtClean="0"/>
              <a:t>Suppresion</a:t>
            </a:r>
            <a:r>
              <a:rPr lang="en-IN" sz="2400" dirty="0" smtClean="0"/>
              <a:t> of lactation,</a:t>
            </a:r>
          </a:p>
          <a:p>
            <a:endParaRPr lang="en-IN" sz="2400" dirty="0" smtClean="0"/>
          </a:p>
          <a:p>
            <a:r>
              <a:rPr lang="en-IN" sz="2400" dirty="0" smtClean="0"/>
              <a:t>Cyclical </a:t>
            </a:r>
            <a:r>
              <a:rPr lang="en-IN" sz="2400" dirty="0" err="1" smtClean="0"/>
              <a:t>mastalgia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Anovulatory</a:t>
            </a:r>
            <a:r>
              <a:rPr lang="en-IN" sz="2400" dirty="0" smtClean="0"/>
              <a:t> infertility caused by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Treatment of </a:t>
            </a:r>
            <a:r>
              <a:rPr lang="en-IN" sz="2400" dirty="0" err="1" smtClean="0"/>
              <a:t>microadenoma</a:t>
            </a:r>
            <a:r>
              <a:rPr lang="en-IN" sz="2400" dirty="0" smtClean="0"/>
              <a:t> and preoperatively in </a:t>
            </a:r>
            <a:r>
              <a:rPr lang="en-IN" sz="2400" dirty="0" err="1" smtClean="0"/>
              <a:t>macroadenoma</a:t>
            </a:r>
            <a:r>
              <a:rPr lang="en-IN" sz="2400" dirty="0" smtClean="0"/>
              <a:t> to shrink the tumour prior to surgery.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In contrast to the other anterior pituitary hormones, which are controlled by hypothalamic-releasing factors, 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Prolactin</a:t>
            </a:r>
            <a:r>
              <a:rPr lang="en-IN" sz="2400" dirty="0" smtClean="0"/>
              <a:t> secretion is primarily under </a:t>
            </a:r>
            <a:r>
              <a:rPr lang="en-IN" sz="2400" dirty="0" smtClean="0">
                <a:solidFill>
                  <a:srgbClr val="FFC000"/>
                </a:solidFill>
              </a:rPr>
              <a:t>inhibiting control </a:t>
            </a:r>
            <a:r>
              <a:rPr lang="en-IN" sz="2400" dirty="0" smtClean="0"/>
              <a:t>mediated by </a:t>
            </a:r>
            <a:r>
              <a:rPr lang="en-IN" sz="2400" dirty="0" smtClean="0">
                <a:solidFill>
                  <a:srgbClr val="FFC000"/>
                </a:solidFill>
              </a:rPr>
              <a:t>dopamine.</a:t>
            </a:r>
          </a:p>
          <a:p>
            <a:endParaRPr lang="en-IN" sz="2400" dirty="0" smtClean="0">
              <a:solidFill>
                <a:srgbClr val="FFC000"/>
              </a:solidFill>
            </a:endParaRPr>
          </a:p>
          <a:p>
            <a:endParaRPr lang="en-IN" sz="2400" dirty="0" smtClean="0"/>
          </a:p>
          <a:p>
            <a:r>
              <a:rPr lang="en-IN" sz="2400" dirty="0" smtClean="0"/>
              <a:t>Dopamine is secreted by the </a:t>
            </a:r>
            <a:r>
              <a:rPr lang="en-IN" sz="2400" dirty="0" err="1" smtClean="0"/>
              <a:t>tuberoinfundibular</a:t>
            </a:r>
            <a:r>
              <a:rPr lang="en-IN" sz="2400" dirty="0" smtClean="0"/>
              <a:t> </a:t>
            </a:r>
            <a:r>
              <a:rPr lang="en-IN" sz="2400" dirty="0" err="1" smtClean="0"/>
              <a:t>dopaminergic</a:t>
            </a:r>
            <a:r>
              <a:rPr lang="en-IN" sz="2400" dirty="0" smtClean="0"/>
              <a:t> neurons into the </a:t>
            </a:r>
            <a:r>
              <a:rPr lang="en-IN" sz="2400" dirty="0" smtClean="0">
                <a:solidFill>
                  <a:srgbClr val="FFC000"/>
                </a:solidFill>
              </a:rPr>
              <a:t>portal </a:t>
            </a:r>
            <a:r>
              <a:rPr lang="en-IN" sz="2400" dirty="0" err="1" smtClean="0">
                <a:solidFill>
                  <a:srgbClr val="FFC000"/>
                </a:solidFill>
              </a:rPr>
              <a:t>hypophyseal</a:t>
            </a:r>
            <a:r>
              <a:rPr lang="en-IN" sz="2400" dirty="0" smtClean="0">
                <a:solidFill>
                  <a:srgbClr val="FFC000"/>
                </a:solidFill>
              </a:rPr>
              <a:t> vessels </a:t>
            </a:r>
            <a:r>
              <a:rPr lang="en-IN" sz="2400" dirty="0" smtClean="0"/>
              <a:t>is the primary </a:t>
            </a:r>
            <a:r>
              <a:rPr lang="en-IN" sz="2400" dirty="0" err="1" smtClean="0">
                <a:solidFill>
                  <a:srgbClr val="FFC000"/>
                </a:solidFill>
              </a:rPr>
              <a:t>Prolactin</a:t>
            </a:r>
            <a:r>
              <a:rPr lang="en-IN" sz="2400" dirty="0" smtClean="0">
                <a:solidFill>
                  <a:srgbClr val="FFC000"/>
                </a:solidFill>
              </a:rPr>
              <a:t> Inhibiting Factor(PIF).</a:t>
            </a:r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IN" dirty="0" smtClean="0"/>
              <a:t>Dosage: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Bromocriptine</a:t>
            </a:r>
            <a:r>
              <a:rPr lang="en-IN" sz="2400" dirty="0" smtClean="0"/>
              <a:t> 1.25mg HS at bed time for 1</a:t>
            </a:r>
            <a:r>
              <a:rPr lang="en-IN" sz="2400" baseline="30000" dirty="0" smtClean="0"/>
              <a:t>st</a:t>
            </a:r>
            <a:r>
              <a:rPr lang="en-IN" sz="2400" dirty="0" smtClean="0"/>
              <a:t> week,</a:t>
            </a:r>
          </a:p>
          <a:p>
            <a:endParaRPr lang="en-IN" sz="2400" dirty="0" smtClean="0"/>
          </a:p>
          <a:p>
            <a:r>
              <a:rPr lang="en-IN" sz="2400" dirty="0" smtClean="0"/>
              <a:t>1.25 mg </a:t>
            </a:r>
            <a:r>
              <a:rPr lang="en-IN" sz="2400" dirty="0" err="1" smtClean="0"/>
              <a:t>bd</a:t>
            </a:r>
            <a:r>
              <a:rPr lang="en-IN" sz="2400" dirty="0" smtClean="0"/>
              <a:t> for 2</a:t>
            </a:r>
            <a:r>
              <a:rPr lang="en-IN" sz="2400" baseline="30000" dirty="0" smtClean="0"/>
              <a:t>nd</a:t>
            </a:r>
            <a:r>
              <a:rPr lang="en-IN" sz="2400" dirty="0" smtClean="0"/>
              <a:t> week,</a:t>
            </a:r>
          </a:p>
          <a:p>
            <a:endParaRPr lang="en-IN" sz="2400" dirty="0" smtClean="0"/>
          </a:p>
          <a:p>
            <a:r>
              <a:rPr lang="en-IN" sz="2400" dirty="0" smtClean="0"/>
              <a:t>1.25mg at morning and 2.5mg at </a:t>
            </a:r>
            <a:r>
              <a:rPr lang="en-IN" sz="2400" dirty="0" err="1" smtClean="0"/>
              <a:t>evenig</a:t>
            </a:r>
            <a:r>
              <a:rPr lang="en-IN" sz="2400" dirty="0" smtClean="0"/>
              <a:t> for 3</a:t>
            </a:r>
            <a:r>
              <a:rPr lang="en-IN" sz="2400" baseline="30000" dirty="0" smtClean="0"/>
              <a:t>rd</a:t>
            </a:r>
            <a:r>
              <a:rPr lang="en-IN" sz="2400" dirty="0" smtClean="0"/>
              <a:t> week,</a:t>
            </a:r>
          </a:p>
          <a:p>
            <a:endParaRPr lang="en-IN" sz="2400" dirty="0" smtClean="0"/>
          </a:p>
          <a:p>
            <a:r>
              <a:rPr lang="en-IN" sz="2400" dirty="0" smtClean="0"/>
              <a:t>2.5mg </a:t>
            </a:r>
            <a:r>
              <a:rPr lang="en-IN" sz="2400" dirty="0" err="1" smtClean="0"/>
              <a:t>bd</a:t>
            </a:r>
            <a:r>
              <a:rPr lang="en-IN" sz="2400" dirty="0" smtClean="0"/>
              <a:t> for 4</a:t>
            </a:r>
            <a:r>
              <a:rPr lang="en-IN" sz="2400" baseline="30000" dirty="0" smtClean="0"/>
              <a:t>th</a:t>
            </a:r>
            <a:r>
              <a:rPr lang="en-IN" sz="2400" dirty="0" smtClean="0"/>
              <a:t> week.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To minimize the side effects, </a:t>
            </a:r>
            <a:r>
              <a:rPr lang="en-IN" sz="2400" dirty="0" err="1" smtClean="0"/>
              <a:t>bromocriptine</a:t>
            </a:r>
            <a:r>
              <a:rPr lang="en-IN" sz="2400" dirty="0" smtClean="0"/>
              <a:t> usually is started at a low dosage and increased gradually.</a:t>
            </a: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en-IN" dirty="0" err="1" smtClean="0"/>
              <a:t>Cabergoline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Another ergot alkaloid, has a very long half life can be given orally twice per week.</a:t>
            </a:r>
          </a:p>
          <a:p>
            <a:endParaRPr lang="en-IN" sz="2400" dirty="0" smtClean="0"/>
          </a:p>
          <a:p>
            <a:r>
              <a:rPr lang="en-IN" sz="2400" dirty="0" smtClean="0"/>
              <a:t>Long duration of action is attributable to slow elimination by pituitary tumour tissue, high affinity, binding to pituitary dopamine receptors and extensive </a:t>
            </a:r>
            <a:r>
              <a:rPr lang="en-IN" sz="2400" dirty="0" err="1" smtClean="0"/>
              <a:t>enterohepatic</a:t>
            </a:r>
            <a:r>
              <a:rPr lang="en-IN" sz="2400" dirty="0" smtClean="0"/>
              <a:t> circulation.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52736"/>
          </a:xfrm>
        </p:spPr>
        <p:txBody>
          <a:bodyPr/>
          <a:lstStyle/>
          <a:p>
            <a:r>
              <a:rPr lang="en-IN" dirty="0" smtClean="0"/>
              <a:t>Dosage: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Dosage: 0.25mg twice </a:t>
            </a:r>
            <a:r>
              <a:rPr lang="en-IN" sz="2400" dirty="0" err="1" smtClean="0"/>
              <a:t>perweek</a:t>
            </a:r>
            <a:r>
              <a:rPr lang="en-IN" sz="2400" dirty="0" smtClean="0"/>
              <a:t> is usually adequate for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with values less than 100ng/ml.</a:t>
            </a:r>
          </a:p>
          <a:p>
            <a:endParaRPr lang="en-IN" sz="2400" dirty="0" smtClean="0"/>
          </a:p>
          <a:p>
            <a:r>
              <a:rPr lang="en-IN" sz="2400" dirty="0" smtClean="0"/>
              <a:t>To normalise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the dosage can be increased by 0.25mg per dose on a weekly basis to a maximum of 1mg twice weekly.</a:t>
            </a:r>
          </a:p>
          <a:p>
            <a:endParaRPr lang="en-IN" sz="2400" dirty="0" smtClean="0"/>
          </a:p>
          <a:p>
            <a:r>
              <a:rPr lang="en-IN" sz="2400" dirty="0" smtClean="0"/>
              <a:t>Half life of drug: 65 hours.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4744"/>
          </a:xfrm>
        </p:spPr>
        <p:txBody>
          <a:bodyPr/>
          <a:lstStyle/>
          <a:p>
            <a:r>
              <a:rPr lang="en-IN" dirty="0" smtClean="0"/>
              <a:t>Side effects.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Increased risk of cardiac valve regurgitation.</a:t>
            </a:r>
          </a:p>
          <a:p>
            <a:endParaRPr lang="en-IN" sz="2400" dirty="0" smtClean="0"/>
          </a:p>
          <a:p>
            <a:r>
              <a:rPr lang="en-IN" sz="2400" dirty="0" smtClean="0"/>
              <a:t>Higher doses and a longer duration of therapy were associated with a higher risk of </a:t>
            </a:r>
            <a:r>
              <a:rPr lang="en-IN" sz="2400" dirty="0" err="1" smtClean="0"/>
              <a:t>valvulopathy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smtClean="0"/>
              <a:t>It is postulated that 5HT2b receptor stimulation leads to </a:t>
            </a:r>
            <a:r>
              <a:rPr lang="en-IN" sz="2400" dirty="0" err="1" smtClean="0"/>
              <a:t>fibromyoblast</a:t>
            </a:r>
            <a:r>
              <a:rPr lang="en-IN" sz="2400" dirty="0" smtClean="0"/>
              <a:t> proliferation.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Asymptomic</a:t>
            </a:r>
            <a:r>
              <a:rPr lang="en-IN" sz="2400" dirty="0" smtClean="0"/>
              <a:t> tricuspid regurgitation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IN" dirty="0" err="1" smtClean="0"/>
              <a:t>Macroadenomas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Macroadenomas</a:t>
            </a:r>
            <a:r>
              <a:rPr lang="en-IN" sz="2400" dirty="0" smtClean="0"/>
              <a:t> are pituitary tumours are larger than 1cm in size.</a:t>
            </a:r>
          </a:p>
          <a:p>
            <a:endParaRPr lang="en-IN" sz="2400" dirty="0" smtClean="0"/>
          </a:p>
          <a:p>
            <a:r>
              <a:rPr lang="en-IN" sz="2400" dirty="0" smtClean="0"/>
              <a:t>Evaluation for pituitary hormone deficiencies may be indicated.</a:t>
            </a:r>
          </a:p>
          <a:p>
            <a:endParaRPr lang="en-IN" sz="2400" dirty="0" smtClean="0"/>
          </a:p>
          <a:p>
            <a:r>
              <a:rPr lang="en-IN" sz="2400" dirty="0" smtClean="0"/>
              <a:t>Symptoms of </a:t>
            </a:r>
            <a:r>
              <a:rPr lang="en-IN" sz="2400" dirty="0" err="1" smtClean="0"/>
              <a:t>macroadenoma</a:t>
            </a:r>
            <a:r>
              <a:rPr lang="en-IN" sz="2400" dirty="0" smtClean="0"/>
              <a:t> enlargement:</a:t>
            </a:r>
          </a:p>
          <a:p>
            <a:r>
              <a:rPr lang="en-IN" sz="2400" dirty="0" smtClean="0"/>
              <a:t>Severe headache,</a:t>
            </a:r>
          </a:p>
          <a:p>
            <a:r>
              <a:rPr lang="en-IN" sz="2400" dirty="0" smtClean="0"/>
              <a:t>Visual field changes,</a:t>
            </a:r>
          </a:p>
          <a:p>
            <a:r>
              <a:rPr lang="en-IN" sz="2400" dirty="0" smtClean="0"/>
              <a:t>Rarely diabetes </a:t>
            </a:r>
            <a:r>
              <a:rPr lang="en-IN" sz="2400" dirty="0" err="1" smtClean="0"/>
              <a:t>insipidus</a:t>
            </a:r>
            <a:r>
              <a:rPr lang="en-IN" sz="2400" dirty="0" smtClean="0"/>
              <a:t> and blindness.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Repeat MRI is indicated within 6 months to document shrinkage or stabilisation of the size of </a:t>
            </a:r>
            <a:r>
              <a:rPr lang="en-IN" sz="2400" dirty="0" err="1" smtClean="0"/>
              <a:t>macroadenoma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The examination may be performed </a:t>
            </a:r>
            <a:r>
              <a:rPr lang="en-IN" sz="2400" dirty="0" err="1" smtClean="0"/>
              <a:t>earier</a:t>
            </a:r>
            <a:r>
              <a:rPr lang="en-IN" sz="2400" dirty="0" smtClean="0"/>
              <a:t> if new symptoms develop or if there is no improvement in previously noted symptoms</a:t>
            </a:r>
            <a:r>
              <a:rPr lang="en-IN" sz="3200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Medical treatment.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r>
              <a:rPr lang="en-IN" sz="2400" dirty="0" smtClean="0"/>
              <a:t>Tumour </a:t>
            </a:r>
            <a:r>
              <a:rPr lang="en-IN" sz="2400" dirty="0" err="1" smtClean="0"/>
              <a:t>regrowth</a:t>
            </a:r>
            <a:r>
              <a:rPr lang="en-IN" sz="2400" dirty="0" smtClean="0"/>
              <a:t> occurs in more than 60% of cases after discontinuation of </a:t>
            </a:r>
            <a:r>
              <a:rPr lang="en-IN" sz="2400" dirty="0" err="1" smtClean="0"/>
              <a:t>bromocriptine</a:t>
            </a:r>
            <a:r>
              <a:rPr lang="en-IN" sz="2400" dirty="0" smtClean="0"/>
              <a:t> therapy, long term therapy is required.</a:t>
            </a:r>
          </a:p>
          <a:p>
            <a:endParaRPr lang="en-IN" sz="2400" dirty="0" smtClean="0"/>
          </a:p>
          <a:p>
            <a:r>
              <a:rPr lang="en-IN" sz="2400" dirty="0" smtClean="0"/>
              <a:t>After </a:t>
            </a:r>
            <a:r>
              <a:rPr lang="en-IN" sz="2400" dirty="0" err="1" smtClean="0"/>
              <a:t>stablisation</a:t>
            </a:r>
            <a:r>
              <a:rPr lang="en-IN" sz="2400" dirty="0" smtClean="0"/>
              <a:t> of tumour size is documented, MRI scan is repeated 6 months later and is </a:t>
            </a:r>
            <a:r>
              <a:rPr lang="en-IN" sz="2400" dirty="0" err="1" smtClean="0"/>
              <a:t>stable.yearly</a:t>
            </a:r>
            <a:r>
              <a:rPr lang="en-IN" sz="2400" dirty="0" smtClean="0"/>
              <a:t> for several years.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Examiation</a:t>
            </a:r>
            <a:r>
              <a:rPr lang="en-IN" sz="2400" dirty="0" smtClean="0"/>
              <a:t> is repeated if new symptoms develop or if there is no improvement in symptoms.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400" dirty="0" smtClean="0"/>
          </a:p>
          <a:p>
            <a:r>
              <a:rPr lang="en-IN" sz="2400" dirty="0" smtClean="0"/>
              <a:t>Serum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are measured every 6 months.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Normalized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or resumption of menses </a:t>
            </a:r>
            <a:r>
              <a:rPr lang="en-IN" sz="2400" dirty="0" err="1" smtClean="0"/>
              <a:t>shouldnot</a:t>
            </a:r>
            <a:r>
              <a:rPr lang="en-IN" sz="2400" dirty="0" smtClean="0"/>
              <a:t> be taken as absolute proof of tumour response to treatment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Indications for surgery: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Patient drug intolerance,</a:t>
            </a:r>
          </a:p>
          <a:p>
            <a:endParaRPr lang="en-IN" sz="2400" dirty="0" smtClean="0"/>
          </a:p>
          <a:p>
            <a:r>
              <a:rPr lang="en-IN" sz="2400" dirty="0" smtClean="0"/>
              <a:t>Tumour resistant to medical </a:t>
            </a:r>
            <a:r>
              <a:rPr lang="en-IN" sz="2400" dirty="0" err="1" smtClean="0"/>
              <a:t>therpay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smtClean="0"/>
              <a:t>Persistent visual field defects n spite of medical treatment.</a:t>
            </a:r>
          </a:p>
          <a:p>
            <a:endParaRPr lang="en-IN" sz="2400" dirty="0" smtClean="0"/>
          </a:p>
          <a:p>
            <a:r>
              <a:rPr lang="en-IN" sz="2400" dirty="0" smtClean="0"/>
              <a:t>Patients with large cystic or haemorrhagic tumours.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IN" dirty="0" smtClean="0"/>
              <a:t>Surgical Intervention.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Neurosurgeons (2-6weeks) preoperative course of </a:t>
            </a:r>
            <a:r>
              <a:rPr lang="en-IN" sz="2400" dirty="0" err="1" smtClean="0"/>
              <a:t>bromocriptine</a:t>
            </a:r>
            <a:r>
              <a:rPr lang="en-IN" sz="2400" dirty="0" smtClean="0"/>
              <a:t> increases the efficacy of surgeons in patients with larger adenomas.</a:t>
            </a:r>
          </a:p>
          <a:p>
            <a:endParaRPr lang="en-IN" sz="2400" dirty="0" smtClean="0"/>
          </a:p>
          <a:p>
            <a:r>
              <a:rPr lang="en-IN" sz="2400" dirty="0" smtClean="0"/>
              <a:t>Despite surgical resection, recurrence of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and tumour growth is common.</a:t>
            </a:r>
          </a:p>
          <a:p>
            <a:endParaRPr lang="en-IN" sz="2400" dirty="0" smtClean="0"/>
          </a:p>
          <a:p>
            <a:r>
              <a:rPr lang="en-IN" sz="2400" dirty="0" smtClean="0"/>
              <a:t>Surgery of choice: TRANSPHENOIDAL ADENECTOMY.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Dopamine receptors were found on pituitary </a:t>
            </a:r>
            <a:r>
              <a:rPr lang="en-IN" sz="2400" dirty="0" err="1" smtClean="0"/>
              <a:t>lactotrophs</a:t>
            </a:r>
            <a:r>
              <a:rPr lang="en-IN" sz="2400" dirty="0" smtClean="0"/>
              <a:t> &amp; treated with dopamine or dopamine agonists suppresses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secretion.</a:t>
            </a:r>
          </a:p>
          <a:p>
            <a:endParaRPr lang="en-IN" sz="2400" dirty="0" smtClean="0"/>
          </a:p>
          <a:p>
            <a:r>
              <a:rPr lang="en-IN" sz="2400" dirty="0" smtClean="0"/>
              <a:t>Dopamine antagonists </a:t>
            </a:r>
            <a:r>
              <a:rPr lang="en-IN" sz="2400" i="1" dirty="0" err="1" smtClean="0">
                <a:solidFill>
                  <a:srgbClr val="FFC000"/>
                </a:solidFill>
              </a:rPr>
              <a:t>metoclopramide</a:t>
            </a:r>
            <a:r>
              <a:rPr lang="en-IN" sz="2400" i="1" dirty="0" smtClean="0"/>
              <a:t> abolishes the </a:t>
            </a:r>
            <a:r>
              <a:rPr lang="en-IN" sz="2400" i="1" dirty="0" err="1" smtClean="0"/>
              <a:t>pulsatility</a:t>
            </a:r>
            <a:r>
              <a:rPr lang="en-IN" sz="2400" i="1" dirty="0" smtClean="0"/>
              <a:t> of </a:t>
            </a:r>
            <a:r>
              <a:rPr lang="en-IN" sz="2400" i="1" dirty="0" err="1" smtClean="0"/>
              <a:t>prolactin</a:t>
            </a:r>
            <a:r>
              <a:rPr lang="en-IN" sz="2400" i="1" dirty="0" smtClean="0"/>
              <a:t> release and increase </a:t>
            </a:r>
            <a:r>
              <a:rPr lang="en-IN" sz="2400" i="1" dirty="0" err="1" smtClean="0"/>
              <a:t>S.prolactin</a:t>
            </a:r>
            <a:r>
              <a:rPr lang="en-IN" sz="2400" i="1" dirty="0" smtClean="0"/>
              <a:t> levels.</a:t>
            </a:r>
            <a:endParaRPr lang="en-IN" sz="24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r>
              <a:rPr lang="en-IN" dirty="0" smtClean="0"/>
              <a:t>COMPLICATIONS OF SURGERY.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Cereberal</a:t>
            </a:r>
            <a:r>
              <a:rPr lang="en-IN" sz="2400" dirty="0" smtClean="0"/>
              <a:t> carotid artery injury,</a:t>
            </a:r>
          </a:p>
          <a:p>
            <a:r>
              <a:rPr lang="en-IN" sz="2400" dirty="0" smtClean="0"/>
              <a:t>Diabetes </a:t>
            </a:r>
            <a:r>
              <a:rPr lang="en-IN" sz="2400" dirty="0" err="1" smtClean="0"/>
              <a:t>insipidus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Meningitis,</a:t>
            </a:r>
          </a:p>
          <a:p>
            <a:r>
              <a:rPr lang="en-IN" sz="2400" dirty="0" smtClean="0"/>
              <a:t>Nasal </a:t>
            </a:r>
            <a:r>
              <a:rPr lang="en-IN" sz="2400" dirty="0" err="1" smtClean="0"/>
              <a:t>septal</a:t>
            </a:r>
            <a:r>
              <a:rPr lang="en-IN" sz="2400" dirty="0" smtClean="0"/>
              <a:t> perforation,</a:t>
            </a:r>
          </a:p>
          <a:p>
            <a:r>
              <a:rPr lang="en-IN" sz="2400" dirty="0" smtClean="0"/>
              <a:t>Partial or </a:t>
            </a:r>
            <a:r>
              <a:rPr lang="en-IN" sz="2400" dirty="0" err="1" smtClean="0"/>
              <a:t>panhypopituitarism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Spinal fluid </a:t>
            </a:r>
            <a:r>
              <a:rPr lang="en-IN" sz="2400" dirty="0" err="1" smtClean="0"/>
              <a:t>rhinorrhoea</a:t>
            </a:r>
            <a:r>
              <a:rPr lang="en-IN" sz="2400" dirty="0" smtClean="0"/>
              <a:t>,</a:t>
            </a:r>
          </a:p>
          <a:p>
            <a:r>
              <a:rPr lang="en-IN" sz="2400" dirty="0" smtClean="0"/>
              <a:t>Third nerve palsy.</a:t>
            </a:r>
          </a:p>
          <a:p>
            <a:endParaRPr lang="en-IN" sz="2400" dirty="0" smtClean="0"/>
          </a:p>
          <a:p>
            <a:r>
              <a:rPr lang="en-IN" sz="2400" dirty="0" smtClean="0"/>
              <a:t>Periodic MRI scanning after surgery is indicated, particularly in patients with recurrent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785242"/>
          </a:xfrm>
        </p:spPr>
        <p:txBody>
          <a:bodyPr>
            <a:normAutofit/>
          </a:bodyPr>
          <a:lstStyle/>
          <a:p>
            <a:r>
              <a:rPr lang="en-IN" sz="3200" dirty="0" smtClean="0"/>
              <a:t>Use of </a:t>
            </a:r>
            <a:r>
              <a:rPr lang="en-IN" sz="3200" dirty="0" err="1" smtClean="0"/>
              <a:t>estrogen</a:t>
            </a:r>
            <a:r>
              <a:rPr lang="en-IN" sz="3200" dirty="0" smtClean="0"/>
              <a:t> in </a:t>
            </a:r>
            <a:r>
              <a:rPr lang="en-IN" sz="3200" dirty="0" err="1" smtClean="0"/>
              <a:t>hyperprolacinemia</a:t>
            </a:r>
            <a:r>
              <a:rPr lang="en-IN" sz="3200" dirty="0" smtClean="0"/>
              <a:t>.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Elevated levels of </a:t>
            </a:r>
            <a:r>
              <a:rPr lang="en-IN" sz="2400" dirty="0" err="1" smtClean="0"/>
              <a:t>estrogen</a:t>
            </a:r>
            <a:r>
              <a:rPr lang="en-IN" sz="2400" dirty="0" smtClean="0"/>
              <a:t> as found in pregnancy are responsible for hypertrophy and hyperplasia of </a:t>
            </a:r>
            <a:r>
              <a:rPr lang="en-IN" sz="2400" dirty="0" err="1" smtClean="0"/>
              <a:t>lactotrophic</a:t>
            </a:r>
            <a:r>
              <a:rPr lang="en-IN" sz="2400" dirty="0" smtClean="0"/>
              <a:t> cells and account for the progressive increase in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levels in normal pregnancy.</a:t>
            </a:r>
          </a:p>
          <a:p>
            <a:endParaRPr lang="en-IN" sz="2400" dirty="0" smtClean="0"/>
          </a:p>
          <a:p>
            <a:r>
              <a:rPr lang="en-IN" sz="2400" dirty="0" smtClean="0"/>
              <a:t>Pregnancy may have a favourable influence on </a:t>
            </a:r>
            <a:r>
              <a:rPr lang="en-IN" sz="2400" dirty="0" err="1" smtClean="0"/>
              <a:t>preexisting</a:t>
            </a:r>
            <a:r>
              <a:rPr lang="en-IN" sz="2400" dirty="0" smtClean="0"/>
              <a:t> </a:t>
            </a:r>
            <a:r>
              <a:rPr lang="en-IN" sz="2400" dirty="0" err="1" smtClean="0"/>
              <a:t>prolactinomas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Estrogen</a:t>
            </a:r>
            <a:r>
              <a:rPr lang="en-IN" sz="2400" dirty="0" smtClean="0"/>
              <a:t> replacement or OCP use is appropriate for </a:t>
            </a:r>
            <a:r>
              <a:rPr lang="en-IN" sz="2400" dirty="0" err="1" smtClean="0"/>
              <a:t>hypoestrogenic</a:t>
            </a:r>
            <a:r>
              <a:rPr lang="en-IN" sz="2400" dirty="0" smtClean="0"/>
              <a:t> pts with </a:t>
            </a:r>
            <a:r>
              <a:rPr lang="en-IN" sz="2400" dirty="0" err="1" smtClean="0"/>
              <a:t>hyperprolactinemia</a:t>
            </a:r>
            <a:r>
              <a:rPr lang="en-IN" sz="2400" dirty="0" smtClean="0"/>
              <a:t> secondary to </a:t>
            </a:r>
            <a:r>
              <a:rPr lang="en-IN" sz="2400" dirty="0" err="1" smtClean="0"/>
              <a:t>microadenoma</a:t>
            </a:r>
            <a:r>
              <a:rPr lang="en-IN" sz="2400" dirty="0" smtClean="0"/>
              <a:t> or hyperplasia.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en-IN" sz="3200" dirty="0" smtClean="0"/>
              <a:t>Monitoring pituitary adenomas during Pregnancy.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r>
              <a:rPr lang="en-IN" sz="2400" dirty="0" err="1" smtClean="0"/>
              <a:t>Prolactin</a:t>
            </a:r>
            <a:r>
              <a:rPr lang="en-IN" sz="2400" dirty="0" smtClean="0"/>
              <a:t> secreting </a:t>
            </a:r>
            <a:r>
              <a:rPr lang="en-IN" sz="2400" dirty="0" err="1" smtClean="0"/>
              <a:t>microadenomas</a:t>
            </a:r>
            <a:r>
              <a:rPr lang="en-IN" sz="2400" dirty="0" smtClean="0"/>
              <a:t> rarely create complications during pregnancy.</a:t>
            </a:r>
          </a:p>
          <a:p>
            <a:endParaRPr lang="en-IN" sz="2400" dirty="0" smtClean="0"/>
          </a:p>
          <a:p>
            <a:r>
              <a:rPr lang="en-IN" sz="2400" dirty="0" smtClean="0"/>
              <a:t>Monitoring of patients with serial gross visual field examination and </a:t>
            </a:r>
            <a:r>
              <a:rPr lang="en-IN" sz="2400" dirty="0" err="1" smtClean="0"/>
              <a:t>fundoscopic</a:t>
            </a:r>
            <a:r>
              <a:rPr lang="en-IN" sz="2400" dirty="0" smtClean="0"/>
              <a:t> examination is recommended.</a:t>
            </a:r>
          </a:p>
          <a:p>
            <a:endParaRPr lang="en-IN" sz="2400" dirty="0" smtClean="0"/>
          </a:p>
          <a:p>
            <a:r>
              <a:rPr lang="en-IN" sz="2400" dirty="0" smtClean="0"/>
              <a:t>If Persistent </a:t>
            </a:r>
            <a:r>
              <a:rPr lang="en-IN" sz="2400" dirty="0" err="1" smtClean="0"/>
              <a:t>headaches,visual</a:t>
            </a:r>
            <a:r>
              <a:rPr lang="en-IN" sz="2400" dirty="0" smtClean="0"/>
              <a:t> field deficits, or visual or </a:t>
            </a:r>
            <a:r>
              <a:rPr lang="en-IN" sz="2400" dirty="0" err="1" smtClean="0"/>
              <a:t>fundoscopic</a:t>
            </a:r>
            <a:r>
              <a:rPr lang="en-IN" sz="2400" dirty="0" smtClean="0"/>
              <a:t> changes occur.</a:t>
            </a:r>
          </a:p>
          <a:p>
            <a:endParaRPr lang="en-IN" sz="2400" dirty="0" smtClean="0"/>
          </a:p>
          <a:p>
            <a:r>
              <a:rPr lang="en-IN" sz="2400" dirty="0" smtClean="0"/>
              <a:t>MRI scanning is </a:t>
            </a:r>
            <a:r>
              <a:rPr lang="en-IN" sz="2400" dirty="0" err="1" smtClean="0"/>
              <a:t>advisible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r>
              <a:rPr lang="en-IN" sz="2400" dirty="0" smtClean="0"/>
              <a:t>Because </a:t>
            </a:r>
            <a:r>
              <a:rPr lang="en-IN" sz="2400" dirty="0" err="1" smtClean="0"/>
              <a:t>S.Prolactin</a:t>
            </a:r>
            <a:r>
              <a:rPr lang="en-IN" sz="2400" dirty="0" smtClean="0"/>
              <a:t> levels Progressively rise throughout pregnancy, </a:t>
            </a:r>
            <a:r>
              <a:rPr lang="en-IN" sz="2400" dirty="0" err="1" smtClean="0"/>
              <a:t>Prolactin</a:t>
            </a:r>
            <a:r>
              <a:rPr lang="en-IN" sz="2400" dirty="0" smtClean="0"/>
              <a:t> measurements are rarely of value.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Women who become pregnant while taking </a:t>
            </a:r>
            <a:r>
              <a:rPr lang="en-IN" sz="2400" dirty="0" err="1" smtClean="0"/>
              <a:t>brmocriptine</a:t>
            </a:r>
            <a:r>
              <a:rPr lang="en-IN" sz="2400" dirty="0" smtClean="0"/>
              <a:t> to treat a return of spontaneous ovulations, discontinuation of </a:t>
            </a:r>
            <a:r>
              <a:rPr lang="en-IN" sz="2400" dirty="0" err="1" smtClean="0"/>
              <a:t>bromocriptine</a:t>
            </a:r>
            <a:r>
              <a:rPr lang="en-IN" sz="2400" dirty="0" smtClean="0"/>
              <a:t> is recommended.</a:t>
            </a:r>
          </a:p>
          <a:p>
            <a:endParaRPr lang="en-IN" sz="2400" dirty="0" smtClean="0"/>
          </a:p>
          <a:p>
            <a:r>
              <a:rPr lang="en-IN" sz="2400" dirty="0" smtClean="0"/>
              <a:t>This </a:t>
            </a:r>
            <a:r>
              <a:rPr lang="en-IN" sz="2400" dirty="0" err="1" smtClean="0"/>
              <a:t>doesnot</a:t>
            </a:r>
            <a:r>
              <a:rPr lang="en-IN" sz="2400" dirty="0" smtClean="0"/>
              <a:t> preclude subsequent use of </a:t>
            </a:r>
            <a:r>
              <a:rPr lang="en-IN" sz="2400" dirty="0" err="1" smtClean="0"/>
              <a:t>bromocriptine</a:t>
            </a:r>
            <a:r>
              <a:rPr lang="en-IN" sz="2400" dirty="0" smtClean="0"/>
              <a:t> during the pregnancy to treat symptoms.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(Visual </a:t>
            </a:r>
            <a:r>
              <a:rPr lang="en-IN" sz="2400" dirty="0" err="1" smtClean="0"/>
              <a:t>defect,Headache</a:t>
            </a:r>
            <a:r>
              <a:rPr lang="en-IN" sz="2400" dirty="0" smtClean="0"/>
              <a:t>) due to the further enlargement of the </a:t>
            </a:r>
            <a:r>
              <a:rPr lang="en-IN" sz="2400" dirty="0" err="1" smtClean="0"/>
              <a:t>microadenoma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9144000" cy="70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Placeholder 4" descr="8a210009240fca2e298c7997ca4a1781.gif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7599" b="17599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Definition: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Hyperprolactinemia</a:t>
            </a:r>
            <a:r>
              <a:rPr lang="en-IN" dirty="0" smtClean="0"/>
              <a:t> is defined as </a:t>
            </a:r>
            <a:r>
              <a:rPr lang="en-IN" dirty="0" smtClean="0">
                <a:solidFill>
                  <a:srgbClr val="FFC000"/>
                </a:solidFill>
              </a:rPr>
              <a:t>persistent high level of </a:t>
            </a:r>
            <a:r>
              <a:rPr lang="en-IN" dirty="0" err="1" smtClean="0">
                <a:solidFill>
                  <a:srgbClr val="FFC000"/>
                </a:solidFill>
              </a:rPr>
              <a:t>prolactin</a:t>
            </a:r>
            <a:r>
              <a:rPr lang="en-IN" dirty="0" smtClean="0">
                <a:solidFill>
                  <a:srgbClr val="FFC000"/>
                </a:solidFill>
              </a:rPr>
              <a:t> </a:t>
            </a:r>
            <a:r>
              <a:rPr lang="en-IN" dirty="0" smtClean="0"/>
              <a:t>in a non-pregnant and non lactating women.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Stimulating factors: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r>
              <a:rPr lang="en-IN" sz="2400" dirty="0" smtClean="0"/>
              <a:t>Beta endorphin.</a:t>
            </a:r>
          </a:p>
          <a:p>
            <a:r>
              <a:rPr lang="en-IN" sz="2400" dirty="0" smtClean="0"/>
              <a:t>17 Beta </a:t>
            </a:r>
            <a:r>
              <a:rPr lang="en-IN" sz="2400" dirty="0" err="1" smtClean="0"/>
              <a:t>estradiol</a:t>
            </a:r>
            <a:r>
              <a:rPr lang="en-IN" sz="2400" dirty="0" smtClean="0"/>
              <a:t>,</a:t>
            </a:r>
          </a:p>
          <a:p>
            <a:r>
              <a:rPr lang="en-IN" sz="2400" dirty="0" err="1" smtClean="0"/>
              <a:t>Enkephalins</a:t>
            </a:r>
            <a:endParaRPr lang="en-IN" sz="2400" dirty="0" smtClean="0"/>
          </a:p>
          <a:p>
            <a:r>
              <a:rPr lang="en-IN" sz="2400" dirty="0" err="1" smtClean="0"/>
              <a:t>Gonadotropin</a:t>
            </a:r>
            <a:r>
              <a:rPr lang="en-IN" sz="2400" dirty="0" smtClean="0"/>
              <a:t>-releasing hormone,</a:t>
            </a:r>
          </a:p>
          <a:p>
            <a:r>
              <a:rPr lang="en-IN" sz="2400" dirty="0" smtClean="0"/>
              <a:t>Histamine,</a:t>
            </a:r>
          </a:p>
          <a:p>
            <a:r>
              <a:rPr lang="en-IN" sz="2400" dirty="0" smtClean="0"/>
              <a:t>Serotonin,</a:t>
            </a:r>
          </a:p>
          <a:p>
            <a:r>
              <a:rPr lang="en-IN" sz="2400" dirty="0" smtClean="0"/>
              <a:t>Substance P,</a:t>
            </a:r>
          </a:p>
          <a:p>
            <a:r>
              <a:rPr lang="en-IN" sz="2400" dirty="0" err="1" smtClean="0"/>
              <a:t>Thyrotropin</a:t>
            </a:r>
            <a:r>
              <a:rPr lang="en-IN" sz="2400" dirty="0" smtClean="0"/>
              <a:t> releasing hormone,</a:t>
            </a:r>
          </a:p>
          <a:p>
            <a:r>
              <a:rPr lang="en-IN" sz="2400" dirty="0" err="1" smtClean="0"/>
              <a:t>Vasoactive</a:t>
            </a:r>
            <a:r>
              <a:rPr lang="en-IN" sz="2400" dirty="0" smtClean="0"/>
              <a:t> Intestinal Peptide.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Inhibitory factors.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Dopamine,</a:t>
            </a:r>
          </a:p>
          <a:p>
            <a:endParaRPr lang="en-IN" sz="2400" dirty="0" smtClean="0"/>
          </a:p>
          <a:p>
            <a:r>
              <a:rPr lang="en-IN" sz="2400" dirty="0" smtClean="0"/>
              <a:t>Gamma-</a:t>
            </a:r>
            <a:r>
              <a:rPr lang="en-IN" sz="2400" dirty="0" err="1" smtClean="0"/>
              <a:t>aminobutyric</a:t>
            </a:r>
            <a:r>
              <a:rPr lang="en-IN" sz="2400" dirty="0" smtClean="0"/>
              <a:t> acid,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Pyroglutamic</a:t>
            </a:r>
            <a:r>
              <a:rPr lang="en-IN" sz="2400" dirty="0" smtClean="0"/>
              <a:t> acid,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Somatostatin</a:t>
            </a:r>
            <a:r>
              <a:rPr lang="en-IN" sz="2400" dirty="0" smtClean="0"/>
              <a:t>,</a:t>
            </a:r>
          </a:p>
          <a:p>
            <a:endParaRPr lang="en-IN" sz="2400" dirty="0" smtClean="0"/>
          </a:p>
          <a:p>
            <a:r>
              <a:rPr lang="en-IN" sz="2400" dirty="0" err="1" smtClean="0"/>
              <a:t>Histidyl-proline</a:t>
            </a:r>
            <a:r>
              <a:rPr lang="en-IN" sz="2400" dirty="0" smtClean="0"/>
              <a:t> </a:t>
            </a:r>
            <a:r>
              <a:rPr lang="en-IN" sz="2400" dirty="0" err="1" smtClean="0"/>
              <a:t>diketopiperazine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391</TotalTime>
  <Words>2513</Words>
  <Application>Microsoft Office PowerPoint</Application>
  <PresentationFormat>On-screen Show (4:3)</PresentationFormat>
  <Paragraphs>628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Foundry</vt:lpstr>
      <vt:lpstr>Hyperprolactinemia </vt:lpstr>
      <vt:lpstr>PROLACTIN</vt:lpstr>
      <vt:lpstr>Slide 3</vt:lpstr>
      <vt:lpstr>Functions of Prolactin.</vt:lpstr>
      <vt:lpstr>Slide 5</vt:lpstr>
      <vt:lpstr>Slide 6</vt:lpstr>
      <vt:lpstr>Definition: </vt:lpstr>
      <vt:lpstr>Stimulating factors:</vt:lpstr>
      <vt:lpstr>Inhibitory factors.</vt:lpstr>
      <vt:lpstr>Physiologic conditions</vt:lpstr>
      <vt:lpstr>Hypothalamic conditions:</vt:lpstr>
      <vt:lpstr>Pituitary conditions.</vt:lpstr>
      <vt:lpstr>Slide 13</vt:lpstr>
      <vt:lpstr>Metabolic dysfunction.</vt:lpstr>
      <vt:lpstr>Metabolic dyfunction</vt:lpstr>
      <vt:lpstr>HYPOTHYROID.</vt:lpstr>
      <vt:lpstr>Hyperandrogenemia.</vt:lpstr>
      <vt:lpstr>Drugs </vt:lpstr>
      <vt:lpstr>Dopamine antagonists.</vt:lpstr>
      <vt:lpstr>Drug induced hyperprolactinemia.</vt:lpstr>
      <vt:lpstr>Thyroid.</vt:lpstr>
      <vt:lpstr>Evaluation.</vt:lpstr>
      <vt:lpstr>When should we measure Prolactin??</vt:lpstr>
      <vt:lpstr>When we shouldnot measure prolactin??</vt:lpstr>
      <vt:lpstr>Slide 25</vt:lpstr>
      <vt:lpstr>Mechanism </vt:lpstr>
      <vt:lpstr>Slide 27</vt:lpstr>
      <vt:lpstr>Clinical manifestations  in women</vt:lpstr>
      <vt:lpstr>Slide 29</vt:lpstr>
      <vt:lpstr>Clinical manifestations in male. </vt:lpstr>
      <vt:lpstr>Physical signs.</vt:lpstr>
      <vt:lpstr>Slide 32</vt:lpstr>
      <vt:lpstr>Slide 33</vt:lpstr>
      <vt:lpstr>Slide 34</vt:lpstr>
      <vt:lpstr>Investigations.</vt:lpstr>
      <vt:lpstr>Pituitary microadenoma.</vt:lpstr>
      <vt:lpstr>HOW MICROADENOMA DEVELOPS??</vt:lpstr>
      <vt:lpstr>Slide 38</vt:lpstr>
      <vt:lpstr>Microadenoma.</vt:lpstr>
      <vt:lpstr>Treatment. </vt:lpstr>
      <vt:lpstr>Expectant management.</vt:lpstr>
      <vt:lpstr>Medical treatment.</vt:lpstr>
      <vt:lpstr>Dopamine Agonists.</vt:lpstr>
      <vt:lpstr>Bromocriptine:</vt:lpstr>
      <vt:lpstr>Mechanism of Action.</vt:lpstr>
      <vt:lpstr>Adverse effects:</vt:lpstr>
      <vt:lpstr>Route of excretion.</vt:lpstr>
      <vt:lpstr>Contraindications:</vt:lpstr>
      <vt:lpstr>Therapeutic Applications.</vt:lpstr>
      <vt:lpstr>Dosage:</vt:lpstr>
      <vt:lpstr>Cabergoline.</vt:lpstr>
      <vt:lpstr>Dosage:</vt:lpstr>
      <vt:lpstr>Side effects.</vt:lpstr>
      <vt:lpstr>Macroadenomas.</vt:lpstr>
      <vt:lpstr>Slide 55</vt:lpstr>
      <vt:lpstr>Medical treatment.</vt:lpstr>
      <vt:lpstr>Slide 57</vt:lpstr>
      <vt:lpstr>Indications for surgery:</vt:lpstr>
      <vt:lpstr>Surgical Intervention.</vt:lpstr>
      <vt:lpstr>COMPLICATIONS OF SURGERY.</vt:lpstr>
      <vt:lpstr>Use of estrogen in hyperprolacinemia.</vt:lpstr>
      <vt:lpstr>Monitoring pituitary adenomas during Pregnancy.</vt:lpstr>
      <vt:lpstr>Slide 63</vt:lpstr>
      <vt:lpstr>Slide 64</vt:lpstr>
      <vt:lpstr>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Hyperprolactinemia </dc:title>
  <dc:creator>mohan srinivasan</dc:creator>
  <cp:lastModifiedBy>Admin</cp:lastModifiedBy>
  <cp:revision>104</cp:revision>
  <dcterms:created xsi:type="dcterms:W3CDTF">2018-03-21T17:15:01Z</dcterms:created>
  <dcterms:modified xsi:type="dcterms:W3CDTF">2019-10-03T12:16:37Z</dcterms:modified>
</cp:coreProperties>
</file>