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5"/>
  </p:notesMasterIdLst>
  <p:sldIdLst>
    <p:sldId id="256" r:id="rId2"/>
    <p:sldId id="317" r:id="rId3"/>
    <p:sldId id="395" r:id="rId4"/>
    <p:sldId id="336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97" r:id="rId15"/>
    <p:sldId id="321" r:id="rId16"/>
    <p:sldId id="322" r:id="rId17"/>
    <p:sldId id="311" r:id="rId18"/>
    <p:sldId id="312" r:id="rId19"/>
    <p:sldId id="313" r:id="rId20"/>
    <p:sldId id="314" r:id="rId21"/>
    <p:sldId id="257" r:id="rId22"/>
    <p:sldId id="407" r:id="rId23"/>
    <p:sldId id="283" r:id="rId24"/>
    <p:sldId id="289" r:id="rId25"/>
    <p:sldId id="290" r:id="rId26"/>
    <p:sldId id="400" r:id="rId27"/>
    <p:sldId id="401" r:id="rId28"/>
    <p:sldId id="402" r:id="rId29"/>
    <p:sldId id="408" r:id="rId30"/>
    <p:sldId id="403" r:id="rId31"/>
    <p:sldId id="404" r:id="rId32"/>
    <p:sldId id="417" r:id="rId33"/>
    <p:sldId id="298" r:id="rId34"/>
    <p:sldId id="299" r:id="rId35"/>
    <p:sldId id="300" r:id="rId36"/>
    <p:sldId id="415" r:id="rId37"/>
    <p:sldId id="416" r:id="rId38"/>
    <p:sldId id="418" r:id="rId39"/>
    <p:sldId id="308" r:id="rId40"/>
    <p:sldId id="419" r:id="rId41"/>
    <p:sldId id="405" r:id="rId42"/>
    <p:sldId id="291" r:id="rId43"/>
    <p:sldId id="292" r:id="rId44"/>
    <p:sldId id="293" r:id="rId45"/>
    <p:sldId id="294" r:id="rId46"/>
    <p:sldId id="295" r:id="rId47"/>
    <p:sldId id="420" r:id="rId48"/>
    <p:sldId id="421" r:id="rId49"/>
    <p:sldId id="260" r:id="rId50"/>
    <p:sldId id="266" r:id="rId51"/>
    <p:sldId id="261" r:id="rId52"/>
    <p:sldId id="267" r:id="rId53"/>
    <p:sldId id="262" r:id="rId54"/>
    <p:sldId id="263" r:id="rId55"/>
    <p:sldId id="268" r:id="rId56"/>
    <p:sldId id="265" r:id="rId57"/>
    <p:sldId id="269" r:id="rId58"/>
    <p:sldId id="270" r:id="rId59"/>
    <p:sldId id="271" r:id="rId60"/>
    <p:sldId id="272" r:id="rId61"/>
    <p:sldId id="273" r:id="rId62"/>
    <p:sldId id="274" r:id="rId63"/>
    <p:sldId id="275" r:id="rId64"/>
    <p:sldId id="390" r:id="rId65"/>
    <p:sldId id="422" r:id="rId66"/>
    <p:sldId id="391" r:id="rId67"/>
    <p:sldId id="392" r:id="rId68"/>
    <p:sldId id="393" r:id="rId69"/>
    <p:sldId id="406" r:id="rId70"/>
    <p:sldId id="276" r:id="rId71"/>
    <p:sldId id="277" r:id="rId72"/>
    <p:sldId id="278" r:id="rId73"/>
    <p:sldId id="279" r:id="rId74"/>
    <p:sldId id="280" r:id="rId75"/>
    <p:sldId id="281" r:id="rId76"/>
    <p:sldId id="409" r:id="rId77"/>
    <p:sldId id="410" r:id="rId78"/>
    <p:sldId id="411" r:id="rId79"/>
    <p:sldId id="412" r:id="rId80"/>
    <p:sldId id="413" r:id="rId81"/>
    <p:sldId id="342" r:id="rId82"/>
    <p:sldId id="343" r:id="rId83"/>
    <p:sldId id="344" r:id="rId84"/>
    <p:sldId id="346" r:id="rId85"/>
    <p:sldId id="347" r:id="rId86"/>
    <p:sldId id="348" r:id="rId87"/>
    <p:sldId id="349" r:id="rId88"/>
    <p:sldId id="350" r:id="rId89"/>
    <p:sldId id="351" r:id="rId90"/>
    <p:sldId id="352" r:id="rId91"/>
    <p:sldId id="356" r:id="rId92"/>
    <p:sldId id="355" r:id="rId93"/>
    <p:sldId id="357" r:id="rId94"/>
    <p:sldId id="358" r:id="rId95"/>
    <p:sldId id="359" r:id="rId96"/>
    <p:sldId id="363" r:id="rId97"/>
    <p:sldId id="365" r:id="rId98"/>
    <p:sldId id="368" r:id="rId99"/>
    <p:sldId id="370" r:id="rId100"/>
    <p:sldId id="372" r:id="rId101"/>
    <p:sldId id="374" r:id="rId102"/>
    <p:sldId id="376" r:id="rId103"/>
    <p:sldId id="377" r:id="rId104"/>
    <p:sldId id="380" r:id="rId105"/>
    <p:sldId id="381" r:id="rId106"/>
    <p:sldId id="382" r:id="rId107"/>
    <p:sldId id="383" r:id="rId108"/>
    <p:sldId id="386" r:id="rId109"/>
    <p:sldId id="387" r:id="rId110"/>
    <p:sldId id="388" r:id="rId111"/>
    <p:sldId id="399" r:id="rId112"/>
    <p:sldId id="424" r:id="rId113"/>
    <p:sldId id="423" r:id="rId1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624" autoAdjust="0"/>
  </p:normalViewPr>
  <p:slideViewPr>
    <p:cSldViewPr>
      <p:cViewPr>
        <p:scale>
          <a:sx n="64" d="100"/>
          <a:sy n="64" d="100"/>
        </p:scale>
        <p:origin x="-1566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009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45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A12F5-2E98-4451-8A92-EBF6B26D10F1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54C32-9675-45C8-A857-077FD16717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3A85EB-6BAD-40B8-A5C4-058C0384D915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solidFill>
            <a:srgbClr val="FFFFFF"/>
          </a:solidFill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6" tIns="45714" rIns="91426" bIns="45714"/>
          <a:lstStyle/>
          <a:p>
            <a:endParaRPr lang="el-GR" smtClean="0">
              <a:solidFill>
                <a:srgbClr val="000000"/>
              </a:solidFill>
              <a:ea typeface="ＭＳ Ｐゴシック" pitchFamily="8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9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I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203D412-C45F-4942-B4BC-6F5252B3442A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98F40FC-5A74-4F04-B8CC-99D4EE3BE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03D412-C45F-4942-B4BC-6F5252B3442A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8F40FC-5A74-4F04-B8CC-99D4EE3BE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203D412-C45F-4942-B4BC-6F5252B3442A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98F40FC-5A74-4F04-B8CC-99D4EE3BE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Mona Shroff                                            www.obgyntoday.info</a:t>
            </a: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7A5D0-E92B-4859-BC27-460624AB4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03D412-C45F-4942-B4BC-6F5252B3442A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8F40FC-5A74-4F04-B8CC-99D4EE3BE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203D412-C45F-4942-B4BC-6F5252B3442A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98F40FC-5A74-4F04-B8CC-99D4EE3BE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03D412-C45F-4942-B4BC-6F5252B3442A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8F40FC-5A74-4F04-B8CC-99D4EE3BE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03D412-C45F-4942-B4BC-6F5252B3442A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8F40FC-5A74-4F04-B8CC-99D4EE3BE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03D412-C45F-4942-B4BC-6F5252B3442A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8F40FC-5A74-4F04-B8CC-99D4EE3BE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203D412-C45F-4942-B4BC-6F5252B3442A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8F40FC-5A74-4F04-B8CC-99D4EE3BE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03D412-C45F-4942-B4BC-6F5252B3442A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8F40FC-5A74-4F04-B8CC-99D4EE3BE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03D412-C45F-4942-B4BC-6F5252B3442A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8F40FC-5A74-4F04-B8CC-99D4EE3BE5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203D412-C45F-4942-B4BC-6F5252B3442A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98F40FC-5A74-4F04-B8CC-99D4EE3BE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Amniotic fluid and </a:t>
            </a:r>
            <a:r>
              <a:rPr lang="en-US" dirty="0" err="1" smtClean="0"/>
              <a:t>abnormalties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2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Routes of amniotic fluid removal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5715000" cy="4114800"/>
          </a:xfrm>
        </p:spPr>
        <p:txBody>
          <a:bodyPr/>
          <a:lstStyle/>
          <a:p>
            <a:pPr algn="just" eaLnBrk="1" hangingPunct="1"/>
            <a:r>
              <a:rPr lang="en-US" sz="2800" dirty="0" smtClean="0"/>
              <a:t>The fetus begins swallowing at the same gestational age when urine first enters the amniotic space, that is </a:t>
            </a:r>
            <a:r>
              <a:rPr lang="en-US" sz="2800" u="sng" dirty="0" smtClean="0"/>
              <a:t>around 8-11 weeks</a:t>
            </a:r>
            <a:r>
              <a:rPr lang="en-US" sz="2800" dirty="0" smtClean="0"/>
              <a:t>.</a:t>
            </a:r>
          </a:p>
          <a:p>
            <a:pPr algn="just" eaLnBrk="1" hangingPunct="1"/>
            <a:r>
              <a:rPr lang="en-US" sz="2800" dirty="0" smtClean="0"/>
              <a:t>It is estimated that the volume of amniotic fluid swallowed in late gestation averages 210-760 ml/day</a:t>
            </a:r>
          </a:p>
          <a:p>
            <a:pPr algn="just" eaLnBrk="1" hangingPunct="1"/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Shake test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>
          <a:xfrm>
            <a:off x="0" y="1981200"/>
            <a:ext cx="8229600" cy="4876800"/>
          </a:xfrm>
        </p:spPr>
        <p:txBody>
          <a:bodyPr>
            <a:normAutofit/>
          </a:bodyPr>
          <a:lstStyle/>
          <a:p>
            <a:pPr marL="41148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dirty="0" smtClean="0"/>
              <a:t> this test use the principle that when ethanol is added to amniotic fluid, the </a:t>
            </a:r>
            <a:r>
              <a:rPr lang="en-US" sz="2400" dirty="0" err="1" smtClean="0"/>
              <a:t>nonsurfactant</a:t>
            </a:r>
            <a:r>
              <a:rPr lang="en-US" sz="2400" dirty="0" smtClean="0"/>
              <a:t> foam causing substances in amniotic fluid are removed.</a:t>
            </a:r>
          </a:p>
          <a:p>
            <a:pPr marL="411480" algn="just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marL="41148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dirty="0" smtClean="0"/>
              <a:t> any stable foam layer that persists after shaking is due to the presence of surfactant in a critical concentration.</a:t>
            </a:r>
          </a:p>
          <a:p>
            <a:pPr marL="411480" algn="just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marL="41148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dirty="0" smtClean="0"/>
              <a:t> when serial dilutions of ethanol are used, the surfactant can be quantified.</a:t>
            </a:r>
          </a:p>
          <a:p>
            <a:pPr marL="411480" algn="just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marL="41148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dirty="0" smtClean="0"/>
              <a:t> it is found that the shake test was comparable to the L/S ratio and had a high predictive value for RDS when applied to uncontaminated amniotic fluid.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Tap Test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>
          <a:xfrm>
            <a:off x="0" y="1524000"/>
            <a:ext cx="8001000" cy="51816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endParaRPr lang="en-US" sz="2400" dirty="0" smtClean="0"/>
          </a:p>
          <a:p>
            <a:pPr algn="just" eaLnBrk="1" hangingPunct="1">
              <a:lnSpc>
                <a:spcPct val="80000"/>
              </a:lnSpc>
            </a:pPr>
            <a:r>
              <a:rPr lang="en-US" sz="2400" dirty="0" smtClean="0"/>
              <a:t> the tap test examines the ability of surfactant within amniotic fluid to break down bubbles within an ether layer.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400" dirty="0" smtClean="0"/>
              <a:t> the test is performed on 1 ml of amniotic fluid mixed with a drop of 6N hydrochloric acid and 1.5 ml of </a:t>
            </a:r>
            <a:r>
              <a:rPr lang="en-US" sz="2400" dirty="0" err="1" smtClean="0"/>
              <a:t>diethylether</a:t>
            </a:r>
            <a:endParaRPr lang="en-US" sz="2400" dirty="0" smtClean="0"/>
          </a:p>
          <a:p>
            <a:pPr algn="just" eaLnBrk="1" hangingPunct="1">
              <a:lnSpc>
                <a:spcPct val="80000"/>
              </a:lnSpc>
            </a:pPr>
            <a:r>
              <a:rPr lang="en-US" sz="2400" dirty="0" smtClean="0"/>
              <a:t> the  tube is tapped 4 times and examined for the presence of bubbles within the ether layer.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400" dirty="0" smtClean="0"/>
              <a:t> in mature samples, the bubbles quickly breakdown, whereas in immature amniotic fluid specimens more than 5 bubbles persist in the ether layer.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400" dirty="0" smtClean="0"/>
              <a:t> this rapid test was comparable with the </a:t>
            </a:r>
            <a:r>
              <a:rPr lang="en-US" sz="2400" dirty="0" err="1" smtClean="0"/>
              <a:t>phospholipid</a:t>
            </a:r>
            <a:r>
              <a:rPr lang="en-US" sz="2400" dirty="0" smtClean="0"/>
              <a:t> profile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Visual Inspection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5715000" cy="41148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endParaRPr lang="en-US" sz="2000" smtClean="0"/>
          </a:p>
          <a:p>
            <a:pPr algn="just" eaLnBrk="1" hangingPunct="1">
              <a:lnSpc>
                <a:spcPct val="80000"/>
              </a:lnSpc>
            </a:pPr>
            <a:r>
              <a:rPr lang="en-US" sz="2000" smtClean="0"/>
              <a:t> </a:t>
            </a:r>
            <a:r>
              <a:rPr lang="en-US" smtClean="0"/>
              <a:t>The basis is whether or not newspaper could be read through the amniotic fluid sample, that is, was the fluid too turbid to read text through.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mtClean="0"/>
              <a:t> with clear fluid (readable newsprint) the sensitivity of an immature result is 98%.</a:t>
            </a:r>
            <a:endParaRPr lang="en-US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Optical Density at 650 nm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en-US" sz="2800" smtClean="0"/>
              <a:t>with a OD 650 value of 0.15 or greater, the L/S ratio was always greater than 2.0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en-US" sz="2800" smtClean="0"/>
              <a:t>when the OD 650 was less than 0.15, only 6% of L/S ratios were greater than 2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en-US" sz="2800" smtClean="0"/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Amniotic fluid </a:t>
            </a: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</a:rPr>
              <a:t>assesment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 and Renal maturity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5715000" cy="4114800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sz="2400" dirty="0" smtClean="0"/>
              <a:t>The fetal kidneys start to develop during the 4th and 5th weeks of gestation and begin to excrete urine into the amniotic fluid at the 8th to 11th week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400" dirty="0" smtClean="0"/>
              <a:t>At the 20th week the fetal kidneys produce most of the amniotic fluid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400" dirty="0" smtClean="0"/>
              <a:t>Renal maturity is defined by the increase in </a:t>
            </a:r>
            <a:r>
              <a:rPr lang="en-US" sz="2400" dirty="0" err="1" smtClean="0"/>
              <a:t>glomerular</a:t>
            </a:r>
            <a:r>
              <a:rPr lang="en-US" sz="2400" dirty="0" smtClean="0"/>
              <a:t> filtration and by the maturity of renal tubular cells that begin to express various tubular transporters over the months of gestation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AF assesment and Renal maturity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idx="1"/>
          </p:nvPr>
        </p:nvSpPr>
        <p:spPr>
          <a:xfrm>
            <a:off x="0" y="1981200"/>
            <a:ext cx="7772400" cy="48768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sz="2400" dirty="0" err="1" smtClean="0"/>
              <a:t>Glomerular</a:t>
            </a:r>
            <a:r>
              <a:rPr lang="en-US" sz="2400" dirty="0" smtClean="0"/>
              <a:t> filtration in the fetal kidney can be assessed by the concentrations of </a:t>
            </a:r>
            <a:r>
              <a:rPr lang="en-US" sz="2400" dirty="0" err="1" smtClean="0"/>
              <a:t>creatinine</a:t>
            </a:r>
            <a:r>
              <a:rPr lang="en-US" sz="2400" dirty="0" smtClean="0"/>
              <a:t> and urea in the amniotic fluid</a:t>
            </a:r>
          </a:p>
          <a:p>
            <a:pPr algn="just" eaLnBrk="1" hangingPunct="1">
              <a:lnSpc>
                <a:spcPct val="80000"/>
              </a:lnSpc>
              <a:buNone/>
            </a:pPr>
            <a:endParaRPr lang="en-US" sz="2400" dirty="0" smtClean="0"/>
          </a:p>
          <a:p>
            <a:pPr algn="just" eaLnBrk="1" hangingPunct="1">
              <a:lnSpc>
                <a:spcPct val="80000"/>
              </a:lnSpc>
            </a:pPr>
            <a:r>
              <a:rPr lang="en-US" sz="2400" dirty="0" err="1" smtClean="0"/>
              <a:t>Creatinine</a:t>
            </a:r>
            <a:r>
              <a:rPr lang="en-US" sz="2400" dirty="0" smtClean="0"/>
              <a:t> concentrations of 2 mg/dl represent an age of at least 37 weeks of gestation</a:t>
            </a:r>
          </a:p>
          <a:p>
            <a:pPr algn="just" eaLnBrk="1" hangingPunct="1">
              <a:lnSpc>
                <a:spcPct val="80000"/>
              </a:lnSpc>
              <a:buNone/>
            </a:pPr>
            <a:endParaRPr lang="en-US" sz="2400" dirty="0" smtClean="0"/>
          </a:p>
          <a:p>
            <a:pPr algn="just" eaLnBrk="1" hangingPunct="1">
              <a:lnSpc>
                <a:spcPct val="80000"/>
              </a:lnSpc>
            </a:pPr>
            <a:r>
              <a:rPr lang="en-US" sz="2400" dirty="0" smtClean="0"/>
              <a:t>The function of the renal tubule system, specifically proximal tubules, can also be assessed by the concentrations of ß2-microglobulin </a:t>
            </a:r>
          </a:p>
          <a:p>
            <a:pPr algn="just" eaLnBrk="1" hangingPunct="1">
              <a:lnSpc>
                <a:spcPct val="80000"/>
              </a:lnSpc>
              <a:buNone/>
            </a:pPr>
            <a:r>
              <a:rPr lang="en-US" sz="2400" dirty="0" smtClean="0"/>
              <a:t>in the third trimester of gestation</a:t>
            </a:r>
          </a:p>
          <a:p>
            <a:pPr algn="just" eaLnBrk="1" hangingPunct="1">
              <a:lnSpc>
                <a:spcPct val="80000"/>
              </a:lnSpc>
            </a:pP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AF assesment and Renal maturity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81200"/>
            <a:ext cx="7772400" cy="4648200"/>
          </a:xfrm>
        </p:spPr>
        <p:txBody>
          <a:bodyPr/>
          <a:lstStyle/>
          <a:p>
            <a:pPr algn="just" eaLnBrk="1" hangingPunct="1"/>
            <a:r>
              <a:rPr lang="en-US" sz="2800" dirty="0" smtClean="0"/>
              <a:t>ß2-Microglobulin produced by the fetus is filtered and reabsorbed by proximal tubules, with an expected reduction in its concentrations at week 36 in normal pregnancies.</a:t>
            </a:r>
          </a:p>
          <a:p>
            <a:pPr algn="just" eaLnBrk="1" hangingPunct="1">
              <a:buNone/>
            </a:pPr>
            <a:endParaRPr lang="en-US" sz="2800" dirty="0" smtClean="0"/>
          </a:p>
          <a:p>
            <a:pPr algn="just" eaLnBrk="1" hangingPunct="1"/>
            <a:r>
              <a:rPr lang="en-US" sz="2800" dirty="0" smtClean="0"/>
              <a:t>This reduction can be considered as an index of renal tubular maturation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AF assesment and Renal maturity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315200" cy="4114800"/>
          </a:xfrm>
        </p:spPr>
        <p:txBody>
          <a:bodyPr/>
          <a:lstStyle/>
          <a:p>
            <a:pPr algn="just" eaLnBrk="1" hangingPunct="1"/>
            <a:r>
              <a:rPr lang="en-US" dirty="0" smtClean="0"/>
              <a:t>Analysis of </a:t>
            </a:r>
            <a:r>
              <a:rPr lang="en-US" dirty="0" err="1" smtClean="0"/>
              <a:t>creatinine</a:t>
            </a:r>
            <a:r>
              <a:rPr lang="en-US" dirty="0" smtClean="0"/>
              <a:t> and urea in amniotic fluid permits an evaluation of renal maturation.</a:t>
            </a:r>
          </a:p>
          <a:p>
            <a:pPr algn="just" eaLnBrk="1" hangingPunct="1">
              <a:buNone/>
            </a:pPr>
            <a:endParaRPr lang="en-US" dirty="0" smtClean="0"/>
          </a:p>
          <a:p>
            <a:pPr algn="just" eaLnBrk="1" hangingPunct="1"/>
            <a:r>
              <a:rPr lang="en-US" dirty="0" err="1" smtClean="0"/>
              <a:t>Creatinine</a:t>
            </a:r>
            <a:r>
              <a:rPr lang="en-US" dirty="0" smtClean="0"/>
              <a:t> values in the amniotic fluid that best represent fetal maturity are 1.5 to 2.0 mg/dl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Amniotic fluid and Bone Healing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7772400" cy="49530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en-US" sz="2400" dirty="0" err="1" smtClean="0"/>
              <a:t>Hyaluronic</a:t>
            </a:r>
            <a:r>
              <a:rPr lang="en-US" sz="2400" dirty="0" smtClean="0"/>
              <a:t> acid (HA) is a linear polysaccharide with a high molecular weight.</a:t>
            </a:r>
          </a:p>
          <a:p>
            <a:pPr algn="just" eaLnBrk="1" hangingPunct="1">
              <a:lnSpc>
                <a:spcPct val="80000"/>
              </a:lnSpc>
              <a:buNone/>
            </a:pPr>
            <a:endParaRPr lang="en-US" sz="2400" dirty="0" smtClean="0"/>
          </a:p>
          <a:p>
            <a:pPr algn="just" eaLnBrk="1" hangingPunct="1">
              <a:lnSpc>
                <a:spcPct val="80000"/>
              </a:lnSpc>
            </a:pPr>
            <a:r>
              <a:rPr lang="en-US" sz="2400" dirty="0" smtClean="0"/>
              <a:t>It is found in all extracellular matrices and has the same structure in all species.</a:t>
            </a:r>
          </a:p>
          <a:p>
            <a:pPr algn="just" eaLnBrk="1" hangingPunct="1">
              <a:lnSpc>
                <a:spcPct val="80000"/>
              </a:lnSpc>
              <a:buNone/>
            </a:pPr>
            <a:endParaRPr lang="en-US" sz="2400" dirty="0" smtClean="0"/>
          </a:p>
          <a:p>
            <a:pPr algn="just" eaLnBrk="1" hangingPunct="1">
              <a:lnSpc>
                <a:spcPct val="80000"/>
              </a:lnSpc>
            </a:pPr>
            <a:r>
              <a:rPr lang="en-US" sz="2400" dirty="0" smtClean="0"/>
              <a:t>If HA is administered during surgery, scar formation is prevented.</a:t>
            </a:r>
          </a:p>
          <a:p>
            <a:pPr algn="just" eaLnBrk="1" hangingPunct="1">
              <a:lnSpc>
                <a:spcPct val="80000"/>
              </a:lnSpc>
              <a:buNone/>
            </a:pPr>
            <a:endParaRPr lang="en-US" sz="2400" dirty="0" smtClean="0"/>
          </a:p>
          <a:p>
            <a:pPr algn="just" eaLnBrk="1" hangingPunct="1">
              <a:lnSpc>
                <a:spcPct val="80000"/>
              </a:lnSpc>
            </a:pPr>
            <a:r>
              <a:rPr lang="en-US" sz="2400" dirty="0" smtClean="0"/>
              <a:t>HA is known to reduce scar formation by inhibiting lymphocyte migration, proliferation and </a:t>
            </a:r>
            <a:r>
              <a:rPr lang="en-US" sz="2400" dirty="0" err="1" smtClean="0"/>
              <a:t>chemotaxis</a:t>
            </a:r>
            <a:r>
              <a:rPr lang="en-US" sz="2400" dirty="0" smtClean="0"/>
              <a:t>, granulocyte </a:t>
            </a:r>
            <a:r>
              <a:rPr lang="en-US" sz="2400" dirty="0" err="1" smtClean="0"/>
              <a:t>phagocytosis</a:t>
            </a:r>
            <a:r>
              <a:rPr lang="en-US" sz="2400" dirty="0" smtClean="0"/>
              <a:t> , </a:t>
            </a:r>
            <a:r>
              <a:rPr lang="en-US" sz="2400" dirty="0" err="1" smtClean="0"/>
              <a:t>degranulation</a:t>
            </a:r>
            <a:r>
              <a:rPr lang="en-US" sz="2400" dirty="0" smtClean="0"/>
              <a:t>, and macrophage motility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AF and Bone Healing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81200"/>
            <a:ext cx="7543800" cy="4648200"/>
          </a:xfrm>
        </p:spPr>
        <p:txBody>
          <a:bodyPr/>
          <a:lstStyle/>
          <a:p>
            <a:pPr algn="just" eaLnBrk="1" hangingPunct="1"/>
            <a:r>
              <a:rPr lang="en-US" sz="2800" dirty="0" smtClean="0"/>
              <a:t>HA influences and enhances tissue regeneration through its ability to retain large amounts of water.</a:t>
            </a:r>
          </a:p>
          <a:p>
            <a:pPr algn="just" eaLnBrk="1" hangingPunct="1">
              <a:buNone/>
            </a:pPr>
            <a:endParaRPr lang="en-US" sz="2800" dirty="0" smtClean="0"/>
          </a:p>
          <a:p>
            <a:pPr algn="just" eaLnBrk="1" hangingPunct="1"/>
            <a:r>
              <a:rPr lang="en-US" sz="2800" dirty="0" smtClean="0"/>
              <a:t>HA has been reported to increase </a:t>
            </a:r>
            <a:r>
              <a:rPr lang="en-US" sz="2800" dirty="0" err="1" smtClean="0"/>
              <a:t>osteoblastic</a:t>
            </a:r>
            <a:r>
              <a:rPr lang="en-US" sz="2800" dirty="0" smtClean="0"/>
              <a:t> bone formation in vitro through increased </a:t>
            </a:r>
            <a:r>
              <a:rPr lang="en-US" sz="2800" dirty="0" err="1" smtClean="0"/>
              <a:t>mesenchymal</a:t>
            </a:r>
            <a:r>
              <a:rPr lang="en-US" sz="2800" dirty="0" smtClean="0"/>
              <a:t> cell differentiation and migration.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Intermembranous &amp; transmembranous pathways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81200"/>
            <a:ext cx="7239000" cy="4648200"/>
          </a:xfrm>
        </p:spPr>
        <p:txBody>
          <a:bodyPr>
            <a:normAutofit/>
          </a:bodyPr>
          <a:lstStyle/>
          <a:p>
            <a:pPr marL="41148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sz="2800" dirty="0" smtClean="0"/>
              <a:t>As a further pathway, rapid movements of both water and solute occur between amniotic fluid and fetal blood within the placenta and membranes; this is referred to as the </a:t>
            </a:r>
            <a:r>
              <a:rPr lang="en-US" sz="2800" dirty="0" err="1" smtClean="0">
                <a:solidFill>
                  <a:srgbClr val="0000FF"/>
                </a:solidFill>
              </a:rPr>
              <a:t>intramembranous</a:t>
            </a:r>
            <a:r>
              <a:rPr lang="en-US" sz="2800" dirty="0" smtClean="0">
                <a:solidFill>
                  <a:srgbClr val="0000FF"/>
                </a:solidFill>
              </a:rPr>
              <a:t> pathway</a:t>
            </a:r>
            <a:r>
              <a:rPr lang="en-US" sz="2800" dirty="0" smtClean="0"/>
              <a:t>.</a:t>
            </a:r>
          </a:p>
          <a:p>
            <a:pPr marL="411480" algn="just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2800" dirty="0" smtClean="0"/>
          </a:p>
          <a:p>
            <a:pPr marL="41148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sz="2800" dirty="0" smtClean="0"/>
              <a:t>Movement of water and solute between amniotic fluid and maternal blood within the wall of the uterus is an exchange through the </a:t>
            </a:r>
            <a:r>
              <a:rPr lang="en-US" sz="2800" dirty="0" err="1" smtClean="0">
                <a:solidFill>
                  <a:srgbClr val="0000FF"/>
                </a:solidFill>
              </a:rPr>
              <a:t>transmembranous</a:t>
            </a:r>
            <a:r>
              <a:rPr lang="en-US" sz="2800" dirty="0" smtClean="0">
                <a:solidFill>
                  <a:srgbClr val="0000FF"/>
                </a:solidFill>
              </a:rPr>
              <a:t> pathway</a:t>
            </a:r>
          </a:p>
          <a:p>
            <a:pPr marL="41148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endParaRPr lang="en-US" sz="2800" dirty="0" smtClean="0"/>
          </a:p>
          <a:p>
            <a:pPr marL="41148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AF and Bone Healing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idx="1"/>
          </p:nvPr>
        </p:nvSpPr>
        <p:spPr>
          <a:xfrm>
            <a:off x="0" y="1676400"/>
            <a:ext cx="8001000" cy="5181600"/>
          </a:xfrm>
        </p:spPr>
        <p:txBody>
          <a:bodyPr>
            <a:normAutofit/>
          </a:bodyPr>
          <a:lstStyle/>
          <a:p>
            <a:pPr marL="41148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dirty="0" smtClean="0"/>
              <a:t>Human amniotic fluid (HAF), obtained by amniocentesis during the second trimester of gestation, contains high molecular weight HA in high concentrations. </a:t>
            </a:r>
          </a:p>
          <a:p>
            <a:pPr marL="411480" algn="just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marL="41148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dirty="0" smtClean="0"/>
              <a:t>It has been showed that HASA (HA-stimulating activator) which is present in HAF, stimulates the wound to increase the production of endogenous HA</a:t>
            </a:r>
          </a:p>
          <a:p>
            <a:pPr marL="411480" algn="just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marL="41148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dirty="0" smtClean="0"/>
              <a:t> HAF may increase both endogenous and exogenous HA in the application region.</a:t>
            </a:r>
          </a:p>
          <a:p>
            <a:pPr marL="411480" algn="just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marL="41148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dirty="0" smtClean="0"/>
              <a:t>HAF has been reported to  enhance new cartilage formation.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Amniotic fluid –derived stem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Stem cells found in amniotic fluid –new treatment for disease and injury</a:t>
            </a:r>
          </a:p>
          <a:p>
            <a:r>
              <a:rPr lang="en-US" dirty="0" smtClean="0"/>
              <a:t> when they are grown in right environment –fat </a:t>
            </a:r>
            <a:r>
              <a:rPr lang="en-US" dirty="0" err="1" smtClean="0"/>
              <a:t>cells,bone</a:t>
            </a:r>
            <a:r>
              <a:rPr lang="en-US" dirty="0" smtClean="0"/>
              <a:t> cells ,brain cells , muscle cells , blood vessel cells or liver cells</a:t>
            </a:r>
          </a:p>
          <a:p>
            <a:r>
              <a:rPr lang="en-US" dirty="0" smtClean="0"/>
              <a:t>It can be grown in large quantities –double every 36 hrs</a:t>
            </a:r>
          </a:p>
          <a:p>
            <a:r>
              <a:rPr lang="en-US" dirty="0" smtClean="0"/>
              <a:t>They do not require guidance from other cells and do not produce </a:t>
            </a:r>
            <a:r>
              <a:rPr lang="en-US" dirty="0" err="1" smtClean="0"/>
              <a:t>tumours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Amniotic fluid plays a dynamic role in fetal physiology and is an important component of fetal-maternal communication system</a:t>
            </a:r>
          </a:p>
          <a:p>
            <a:pPr>
              <a:buNone/>
            </a:pPr>
            <a:r>
              <a:rPr lang="en-US" dirty="0" smtClean="0"/>
              <a:t>FETAL URINE AND LUNG SECRETIONS ARE THE MAJOR source of amniotic fluid</a:t>
            </a:r>
          </a:p>
          <a:p>
            <a:pPr>
              <a:buNone/>
            </a:pPr>
            <a:r>
              <a:rPr lang="en-US" dirty="0" smtClean="0"/>
              <a:t>Normal AFI=8-24 CMS</a:t>
            </a:r>
          </a:p>
          <a:p>
            <a:pPr>
              <a:buNone/>
            </a:pPr>
            <a:r>
              <a:rPr lang="en-US" dirty="0" smtClean="0"/>
              <a:t>Identifying the cause is main goal in the treatment in the treatment of </a:t>
            </a:r>
            <a:r>
              <a:rPr lang="en-US" dirty="0" err="1" smtClean="0"/>
              <a:t>oligohydramnios</a:t>
            </a:r>
            <a:r>
              <a:rPr lang="en-US" dirty="0" smtClean="0"/>
              <a:t> and </a:t>
            </a:r>
            <a:r>
              <a:rPr lang="en-US" dirty="0" err="1" smtClean="0"/>
              <a:t>polyhydramnios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If </a:t>
            </a:r>
            <a:r>
              <a:rPr lang="en-US" dirty="0" err="1" smtClean="0"/>
              <a:t>amniotomy</a:t>
            </a:r>
            <a:r>
              <a:rPr lang="en-US" dirty="0" smtClean="0"/>
              <a:t> is required but the presenting part is not well engaged, an assistant can apply external </a:t>
            </a:r>
            <a:r>
              <a:rPr lang="en-US" dirty="0" err="1" smtClean="0"/>
              <a:t>fundal</a:t>
            </a:r>
            <a:r>
              <a:rPr lang="en-US" dirty="0" smtClean="0"/>
              <a:t> or </a:t>
            </a:r>
            <a:r>
              <a:rPr lang="en-US" dirty="0" err="1" smtClean="0"/>
              <a:t>suprapubic</a:t>
            </a:r>
            <a:r>
              <a:rPr lang="en-US" dirty="0" smtClean="0"/>
              <a:t> pressure to keep the fetus in place while the amniotic fluid is slowly released. Before </a:t>
            </a:r>
            <a:r>
              <a:rPr lang="en-US" dirty="0" err="1" smtClean="0"/>
              <a:t>amniotomy</a:t>
            </a:r>
            <a:r>
              <a:rPr lang="en-US" dirty="0" smtClean="0"/>
              <a:t>, this pressure should be determined to be adequate to ensure that the fetal head is applied to the cervix. </a:t>
            </a:r>
          </a:p>
          <a:p>
            <a:r>
              <a:rPr lang="en-US" dirty="0" smtClean="0"/>
              <a:t>When this technique is not feasible or has been attempted without success, a controlled </a:t>
            </a:r>
            <a:r>
              <a:rPr lang="en-US" dirty="0" err="1" smtClean="0"/>
              <a:t>amniotomy</a:t>
            </a:r>
            <a:r>
              <a:rPr lang="en-US" dirty="0" smtClean="0"/>
              <a:t> can be performed. In this instance, the patient should be taken to the cesarean suite and placed in the </a:t>
            </a:r>
            <a:r>
              <a:rPr lang="en-US" dirty="0" err="1" smtClean="0"/>
              <a:t>lithotomy</a:t>
            </a:r>
            <a:r>
              <a:rPr lang="en-US" dirty="0" smtClean="0"/>
              <a:t> position. A speculum is placed in the vagina, and the amniotic sac is visualized. A spinal needle is then used to make 1 or more small holes in the sac, thereby very slowly releasing amniotic fluid under direct visualization and allowing the presenting part to descend safely into the pelvis.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Amniotic fluid volume</a:t>
            </a:r>
          </a:p>
        </p:txBody>
      </p:sp>
      <p:pic>
        <p:nvPicPr>
          <p:cNvPr id="72707" name="Picture 3" descr="Graph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65325"/>
            <a:ext cx="7772400" cy="4149725"/>
          </a:xfrm>
          <a:prstGeom prst="rect">
            <a:avLst/>
          </a:prstGeom>
          <a:noFill/>
          <a:effectLst>
            <a:outerShdw dist="107763" dir="13500000" algn="ctr" rotWithShape="0">
              <a:srgbClr val="808080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1" name="Picture 3" descr="Graph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effectLst>
            <a:outerShdw dist="107763" dir="13500000" algn="ctr" rotWithShape="0">
              <a:srgbClr val="808080"/>
            </a:outerShdw>
          </a:effectLst>
        </p:spPr>
      </p:pic>
      <p:sp>
        <p:nvSpPr>
          <p:cNvPr id="737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Amniotic fluid volume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Amniotic fluid dynamics</a:t>
            </a:r>
            <a:endParaRPr lang="en-US" dirty="0"/>
          </a:p>
        </p:txBody>
      </p:sp>
      <p:pic>
        <p:nvPicPr>
          <p:cNvPr id="4" name="Picture 6" descr="normal1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05000"/>
            <a:ext cx="7696200" cy="4800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Ph- &gt;7</a:t>
            </a:r>
          </a:p>
          <a:p>
            <a:r>
              <a:rPr lang="en-US" dirty="0" smtClean="0"/>
              <a:t> specific gravity:1.010</a:t>
            </a:r>
          </a:p>
          <a:p>
            <a:r>
              <a:rPr lang="en-US" dirty="0" smtClean="0"/>
              <a:t> highly hypotonic to maternal serum at term 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osmalality</a:t>
            </a:r>
            <a:r>
              <a:rPr lang="en-US" dirty="0" smtClean="0"/>
              <a:t> -250m </a:t>
            </a:r>
            <a:r>
              <a:rPr lang="en-US" dirty="0" err="1" smtClean="0"/>
              <a:t>osmol</a:t>
            </a:r>
            <a:r>
              <a:rPr lang="en-US" dirty="0" smtClean="0"/>
              <a:t>/</a:t>
            </a:r>
            <a:r>
              <a:rPr lang="en-US" dirty="0" err="1" smtClean="0"/>
              <a:t>litre</a:t>
            </a:r>
            <a:r>
              <a:rPr lang="en-US" dirty="0" smtClean="0"/>
              <a:t>- fetal maturity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8153400" cy="6629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Chemical composition:</a:t>
            </a:r>
          </a:p>
          <a:p>
            <a:r>
              <a:rPr lang="en-US" dirty="0" smtClean="0"/>
              <a:t>Water -98%</a:t>
            </a:r>
          </a:p>
          <a:p>
            <a:r>
              <a:rPr lang="en-US" dirty="0" smtClean="0"/>
              <a:t>Solids -2% </a:t>
            </a:r>
          </a:p>
          <a:p>
            <a:r>
              <a:rPr lang="en-US" dirty="0" smtClean="0"/>
              <a:t>Organic: glucose: 20  mg%</a:t>
            </a:r>
          </a:p>
          <a:p>
            <a:pPr>
              <a:buNone/>
            </a:pPr>
            <a:r>
              <a:rPr lang="en-US" dirty="0" smtClean="0"/>
              <a:t>                  proteins:300 mg%</a:t>
            </a:r>
          </a:p>
          <a:p>
            <a:pPr>
              <a:buNone/>
            </a:pPr>
            <a:r>
              <a:rPr lang="en-US" dirty="0" smtClean="0"/>
              <a:t>                  urea: 30 mg%</a:t>
            </a:r>
          </a:p>
          <a:p>
            <a:pPr>
              <a:buNone/>
            </a:pPr>
            <a:r>
              <a:rPr lang="en-US" dirty="0" smtClean="0"/>
              <a:t>                  </a:t>
            </a:r>
            <a:r>
              <a:rPr lang="en-US" dirty="0" err="1" smtClean="0"/>
              <a:t>creatinine</a:t>
            </a:r>
            <a:r>
              <a:rPr lang="en-US" dirty="0" smtClean="0"/>
              <a:t>: 2 mg%</a:t>
            </a:r>
          </a:p>
          <a:p>
            <a:pPr>
              <a:buNone/>
            </a:pPr>
            <a:r>
              <a:rPr lang="en-US" dirty="0" smtClean="0"/>
              <a:t>                  uric acid: 4 mg%</a:t>
            </a:r>
          </a:p>
          <a:p>
            <a:pPr>
              <a:buNone/>
            </a:pPr>
            <a:r>
              <a:rPr lang="en-US" dirty="0" smtClean="0"/>
              <a:t>                  total lipids: 50 mg%</a:t>
            </a:r>
          </a:p>
          <a:p>
            <a:pPr>
              <a:buNone/>
            </a:pPr>
            <a:r>
              <a:rPr lang="en-US" dirty="0" smtClean="0"/>
              <a:t>                 hormones(</a:t>
            </a:r>
            <a:r>
              <a:rPr lang="en-US" dirty="0" err="1" smtClean="0"/>
              <a:t>prolactin</a:t>
            </a:r>
            <a:r>
              <a:rPr lang="en-US" dirty="0" smtClean="0"/>
              <a:t>, insulin, </a:t>
            </a:r>
            <a:r>
              <a:rPr lang="en-US" dirty="0" err="1" smtClean="0"/>
              <a:t>renin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Inorganic : sodium, potassium, chloride</a:t>
            </a:r>
          </a:p>
          <a:p>
            <a:pPr>
              <a:buNone/>
            </a:pPr>
            <a:r>
              <a:rPr lang="en-US" dirty="0" smtClean="0"/>
              <a:t>Suspended particles: </a:t>
            </a:r>
            <a:r>
              <a:rPr lang="en-US" dirty="0" err="1" smtClean="0"/>
              <a:t>lanugo</a:t>
            </a:r>
            <a:r>
              <a:rPr lang="en-US" dirty="0" smtClean="0"/>
              <a:t>, exfoliated </a:t>
            </a:r>
            <a:r>
              <a:rPr lang="en-US" dirty="0" err="1" smtClean="0"/>
              <a:t>squamous</a:t>
            </a:r>
            <a:r>
              <a:rPr lang="en-US" dirty="0" smtClean="0"/>
              <a:t> epithelial cells  from fetal skin, </a:t>
            </a:r>
            <a:r>
              <a:rPr lang="en-US" dirty="0" err="1" smtClean="0"/>
              <a:t>vernix</a:t>
            </a:r>
            <a:r>
              <a:rPr lang="en-US" dirty="0" smtClean="0"/>
              <a:t> </a:t>
            </a:r>
            <a:r>
              <a:rPr lang="en-US" dirty="0" err="1" smtClean="0"/>
              <a:t>caseosa,cast</a:t>
            </a:r>
            <a:r>
              <a:rPr lang="en-US" dirty="0" smtClean="0"/>
              <a:t> off amniotic cells, cells from respiratory </a:t>
            </a:r>
            <a:r>
              <a:rPr lang="en-US" dirty="0" err="1" smtClean="0"/>
              <a:t>tract,urinary</a:t>
            </a:r>
            <a:r>
              <a:rPr lang="en-US" dirty="0" smtClean="0"/>
              <a:t> bladder and vagina of the fetus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pregnancy</a:t>
            </a:r>
          </a:p>
          <a:p>
            <a:pPr marL="514350" indent="-514350">
              <a:buAutoNum type="arabicParenR"/>
            </a:pPr>
            <a:r>
              <a:rPr lang="en-US" dirty="0" smtClean="0"/>
              <a:t>It is essential for fetal growth and development (integral part of normal respiratory system development)</a:t>
            </a:r>
          </a:p>
          <a:p>
            <a:pPr marL="514350" indent="-514350">
              <a:buAutoNum type="arabicParenR" startAt="2"/>
            </a:pPr>
            <a:r>
              <a:rPr lang="en-US" dirty="0" smtClean="0"/>
              <a:t>It allows fetal movements by reducing contact the fetus and the membranes and also prevents adhesions (development of musculoskeletal system)</a:t>
            </a:r>
          </a:p>
          <a:p>
            <a:pPr marL="514350" indent="-514350">
              <a:buAutoNum type="arabicParenR" startAt="2"/>
            </a:pPr>
            <a:r>
              <a:rPr lang="en-US" dirty="0" smtClean="0"/>
              <a:t> It protects fetus from forces exerted secondary to maternal trauma (shock absorber) and minimizes umbilical cord compression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4) It maintains temperature</a:t>
            </a:r>
          </a:p>
          <a:p>
            <a:pPr>
              <a:buNone/>
            </a:pPr>
            <a:r>
              <a:rPr lang="en-US" dirty="0" smtClean="0"/>
              <a:t>5) It prevents placental retraction and thus prevents fetal asphyxia</a:t>
            </a:r>
          </a:p>
          <a:p>
            <a:pPr>
              <a:buNone/>
            </a:pPr>
            <a:r>
              <a:rPr lang="en-US" dirty="0" smtClean="0"/>
              <a:t> 6) It </a:t>
            </a:r>
            <a:r>
              <a:rPr lang="en-US" dirty="0" err="1" smtClean="0"/>
              <a:t>bacteriostatic</a:t>
            </a:r>
            <a:r>
              <a:rPr lang="en-US" dirty="0" smtClean="0"/>
              <a:t> properties reduce the potential for infection</a:t>
            </a:r>
          </a:p>
          <a:p>
            <a:pPr>
              <a:buNone/>
            </a:pPr>
            <a:r>
              <a:rPr lang="en-US" dirty="0" smtClean="0"/>
              <a:t>7)Swallowed liquor provide gamma globulin and </a:t>
            </a:r>
            <a:r>
              <a:rPr lang="en-US" dirty="0" err="1" smtClean="0"/>
              <a:t>antibodies:passive</a:t>
            </a:r>
            <a:r>
              <a:rPr lang="en-US" dirty="0" smtClean="0"/>
              <a:t> immunity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9416"/>
            <a:ext cx="8153400" cy="5248584"/>
          </a:xfrm>
        </p:spPr>
        <p:txBody>
          <a:bodyPr>
            <a:normAutofit/>
          </a:bodyPr>
          <a:lstStyle/>
          <a:p>
            <a:r>
              <a:rPr lang="en-US" u="sng" dirty="0" smtClean="0"/>
              <a:t>In </a:t>
            </a:r>
            <a:r>
              <a:rPr lang="en-US" u="sng" dirty="0" err="1" smtClean="0"/>
              <a:t>labour</a:t>
            </a:r>
            <a:endParaRPr lang="en-US" u="sng" dirty="0" smtClean="0"/>
          </a:p>
          <a:p>
            <a:r>
              <a:rPr lang="en-US" dirty="0" smtClean="0"/>
              <a:t>The fore bag of water , acts as hydrostatic wedge ,helps the dilatation of the cervix during </a:t>
            </a:r>
            <a:r>
              <a:rPr lang="en-US" dirty="0" err="1" smtClean="0"/>
              <a:t>labour</a:t>
            </a:r>
            <a:endParaRPr lang="en-US" dirty="0" smtClean="0"/>
          </a:p>
          <a:p>
            <a:r>
              <a:rPr lang="en-US" dirty="0" smtClean="0"/>
              <a:t> Rupture of membranes helps in augmentation of </a:t>
            </a:r>
            <a:r>
              <a:rPr lang="en-US" dirty="0" err="1" smtClean="0"/>
              <a:t>labour</a:t>
            </a:r>
            <a:r>
              <a:rPr lang="en-US" dirty="0" smtClean="0"/>
              <a:t> (</a:t>
            </a:r>
            <a:r>
              <a:rPr lang="en-US" dirty="0" err="1" smtClean="0"/>
              <a:t>mesenchymal</a:t>
            </a:r>
            <a:r>
              <a:rPr lang="en-US" dirty="0" smtClean="0"/>
              <a:t> cells in the amnion are rich in </a:t>
            </a:r>
            <a:r>
              <a:rPr lang="en-US" dirty="0" err="1" smtClean="0"/>
              <a:t>glycerophosholipids</a:t>
            </a:r>
            <a:r>
              <a:rPr lang="en-US" dirty="0" smtClean="0"/>
              <a:t> which are Prostaglandin </a:t>
            </a:r>
            <a:r>
              <a:rPr lang="en-US" dirty="0" err="1" smtClean="0"/>
              <a:t>precussors</a:t>
            </a:r>
            <a:r>
              <a:rPr lang="en-US" dirty="0" smtClean="0"/>
              <a:t>)</a:t>
            </a:r>
          </a:p>
          <a:p>
            <a:r>
              <a:rPr lang="en-US" dirty="0" smtClean="0"/>
              <a:t> It flushes the birth canal at the end of first  stage of </a:t>
            </a:r>
            <a:r>
              <a:rPr lang="en-US" dirty="0" err="1" smtClean="0"/>
              <a:t>labour</a:t>
            </a:r>
            <a:r>
              <a:rPr lang="en-US" dirty="0" smtClean="0"/>
              <a:t> and by its aseptic and bactericidal action protects the fetus  and prevents ascending infection to uterine cavity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Amniotic fluid is contained in an amniotic sac lined internally by amnion and externally by </a:t>
            </a:r>
            <a:r>
              <a:rPr lang="en-US" dirty="0" err="1" smtClean="0"/>
              <a:t>chorion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 It is the fluid milieu of the fetus</a:t>
            </a:r>
          </a:p>
          <a:p>
            <a:r>
              <a:rPr lang="en-US" dirty="0" smtClean="0"/>
              <a:t> Amniotic fluid environment is best suited for fetal development</a:t>
            </a:r>
          </a:p>
          <a:p>
            <a:r>
              <a:rPr lang="en-US" dirty="0" smtClean="0"/>
              <a:t>It plays a dynamic role in fetal physiology and is an important component of fetal-maternal communication system</a:t>
            </a:r>
          </a:p>
          <a:p>
            <a:r>
              <a:rPr lang="en-US" dirty="0" smtClean="0"/>
              <a:t> Disruption of the fine balance may result in overproduction or underproduction of fluid.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AMNIOTIC FLUID as an indicator of fetal health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Pale,straw</a:t>
            </a:r>
            <a:r>
              <a:rPr lang="en-US" dirty="0" smtClean="0"/>
              <a:t> </a:t>
            </a:r>
            <a:r>
              <a:rPr lang="en-US" dirty="0" err="1" smtClean="0"/>
              <a:t>coloured</a:t>
            </a:r>
            <a:r>
              <a:rPr lang="en-US" dirty="0" smtClean="0"/>
              <a:t> : normal</a:t>
            </a:r>
          </a:p>
          <a:p>
            <a:r>
              <a:rPr lang="en-US" dirty="0" smtClean="0"/>
              <a:t> green : </a:t>
            </a:r>
            <a:r>
              <a:rPr lang="en-US" dirty="0" err="1" smtClean="0"/>
              <a:t>meconium</a:t>
            </a:r>
            <a:r>
              <a:rPr lang="en-US" dirty="0" smtClean="0"/>
              <a:t> stained</a:t>
            </a:r>
          </a:p>
          <a:p>
            <a:r>
              <a:rPr lang="en-US" dirty="0" smtClean="0"/>
              <a:t> bright red: </a:t>
            </a:r>
            <a:r>
              <a:rPr lang="en-US" dirty="0" err="1" smtClean="0"/>
              <a:t>abruptio</a:t>
            </a:r>
            <a:r>
              <a:rPr lang="en-US" dirty="0" smtClean="0"/>
              <a:t> </a:t>
            </a:r>
            <a:r>
              <a:rPr lang="en-US" dirty="0" err="1" smtClean="0"/>
              <a:t>placentae</a:t>
            </a:r>
            <a:endParaRPr lang="en-US" dirty="0" smtClean="0"/>
          </a:p>
          <a:p>
            <a:r>
              <a:rPr lang="en-US" dirty="0" smtClean="0"/>
              <a:t> dark red: intrauterine death</a:t>
            </a:r>
          </a:p>
          <a:p>
            <a:r>
              <a:rPr lang="en-US" dirty="0" smtClean="0"/>
              <a:t> pus like: </a:t>
            </a:r>
            <a:r>
              <a:rPr lang="en-US" dirty="0" err="1" smtClean="0"/>
              <a:t>chorioamniotis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239000" cy="1143000"/>
          </a:xfrm>
        </p:spPr>
        <p:txBody>
          <a:bodyPr/>
          <a:lstStyle/>
          <a:p>
            <a:r>
              <a:rPr lang="en-US" dirty="0" err="1" smtClean="0"/>
              <a:t>oligohydramnios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DEFINITION:</a:t>
            </a:r>
          </a:p>
          <a:p>
            <a:pPr>
              <a:buNone/>
            </a:pPr>
            <a:r>
              <a:rPr lang="en-US" dirty="0" smtClean="0"/>
              <a:t>Decrease in the volume of amniotic fluid relative to the gestational age</a:t>
            </a:r>
          </a:p>
          <a:p>
            <a:pPr>
              <a:buNone/>
            </a:pPr>
            <a:r>
              <a:rPr lang="en-US" b="1" u="sng" dirty="0" smtClean="0"/>
              <a:t>Other definitions:</a:t>
            </a:r>
          </a:p>
          <a:p>
            <a:pPr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AMNIOTIC FLUID VOLUME &lt; 5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percentile for gestational age</a:t>
            </a:r>
          </a:p>
          <a:p>
            <a:pPr>
              <a:buNone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AMNIOTIC FLUID INDEX &lt;  5</a:t>
            </a:r>
          </a:p>
          <a:p>
            <a:pPr>
              <a:buNone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SINGLE VERTICAL POCKET &lt; 2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cms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Amniotic fluid volume of less than 500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at 32-36 weeks' gestation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INCIDENCE: 0.5-5%</a:t>
            </a:r>
          </a:p>
          <a:p>
            <a:pPr>
              <a:buNone/>
            </a:pPr>
            <a:r>
              <a:rPr lang="en-US" dirty="0" smtClean="0"/>
              <a:t>                  1:750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etiology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0" y="1447800"/>
            <a:ext cx="5105400" cy="24177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FETAL</a:t>
            </a:r>
          </a:p>
          <a:p>
            <a:pPr eaLnBrk="1" hangingPunct="1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PROM (50%)</a:t>
            </a:r>
          </a:p>
          <a:p>
            <a:pPr eaLnBrk="1" hangingPunct="1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CHROMOSOMAL ANOMALIES</a:t>
            </a:r>
          </a:p>
          <a:p>
            <a:pPr eaLnBrk="1" hangingPunct="1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CONGENITAL ANOMALIES</a:t>
            </a:r>
          </a:p>
          <a:p>
            <a:pPr eaLnBrk="1" hangingPunct="1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IUGR</a:t>
            </a:r>
          </a:p>
          <a:p>
            <a:pPr eaLnBrk="1" hangingPunct="1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IUFD</a:t>
            </a:r>
          </a:p>
          <a:p>
            <a:pPr eaLnBrk="1" hangingPunct="1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POSTTERM PREGNANCY</a:t>
            </a:r>
          </a:p>
          <a:p>
            <a:pPr eaLnBrk="1" hangingPunct="1"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7" name="Rectangle 7"/>
          <p:cNvSpPr>
            <a:spLocks noGrp="1" noChangeArrowheads="1"/>
          </p:cNvSpPr>
          <p:nvPr>
            <p:ph sz="quarter" idx="2"/>
          </p:nvPr>
        </p:nvSpPr>
        <p:spPr>
          <a:xfrm>
            <a:off x="4495800" y="1600200"/>
            <a:ext cx="3733800" cy="21891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MATERNAL</a:t>
            </a:r>
          </a:p>
          <a:p>
            <a:pPr eaLnBrk="1" hangingPunct="1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PREECLAMPSIA</a:t>
            </a:r>
          </a:p>
          <a:p>
            <a:pPr eaLnBrk="1" hangingPunct="1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APLA SYNDROME</a:t>
            </a:r>
          </a:p>
          <a:p>
            <a:pPr eaLnBrk="1" hangingPunct="1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CHRONIC HYPERTENSION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8" name="Rectangle 8"/>
          <p:cNvSpPr>
            <a:spLocks noGrp="1" noChangeArrowheads="1"/>
          </p:cNvSpPr>
          <p:nvPr>
            <p:ph sz="quarter" idx="3"/>
          </p:nvPr>
        </p:nvSpPr>
        <p:spPr>
          <a:xfrm>
            <a:off x="0" y="4495800"/>
            <a:ext cx="4495800" cy="16764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PLACENTAL</a:t>
            </a:r>
          </a:p>
          <a:p>
            <a:pPr eaLnBrk="1" hangingPunct="1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CHRONIC ABRUPTION</a:t>
            </a:r>
          </a:p>
          <a:p>
            <a:pPr eaLnBrk="1" hangingPunct="1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TTTS</a:t>
            </a:r>
          </a:p>
          <a:p>
            <a:pPr eaLnBrk="1" hangingPunct="1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CVS</a:t>
            </a:r>
          </a:p>
        </p:txBody>
      </p:sp>
      <p:sp>
        <p:nvSpPr>
          <p:cNvPr id="15369" name="Rectangle 9"/>
          <p:cNvSpPr>
            <a:spLocks noGrp="1" noChangeArrowheads="1"/>
          </p:cNvSpPr>
          <p:nvPr>
            <p:ph sz="quarter" idx="4"/>
          </p:nvPr>
        </p:nvSpPr>
        <p:spPr>
          <a:xfrm>
            <a:off x="4876800" y="3657600"/>
            <a:ext cx="4267200" cy="2189163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DRUGS</a:t>
            </a:r>
          </a:p>
          <a:p>
            <a:pPr eaLnBrk="1" hangingPunct="1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PG SYNTHETASE INHIBITORS</a:t>
            </a:r>
          </a:p>
          <a:p>
            <a:pPr eaLnBrk="1" hangingPunct="1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ACE INHIBITORS</a:t>
            </a:r>
          </a:p>
          <a:p>
            <a:pPr eaLnBrk="1" hangingPunct="1"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IDIOPATHI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9B2AD4-F11A-4C42-BCDE-73CA95B5E165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53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Congenital anomalies associated with </a:t>
            </a:r>
            <a:r>
              <a:rPr lang="en-US" dirty="0" err="1" smtClean="0"/>
              <a:t>oligohydramnios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Amniotic band syndrome</a:t>
            </a:r>
          </a:p>
          <a:p>
            <a:r>
              <a:rPr lang="en-US" dirty="0" smtClean="0"/>
              <a:t> cardiac: </a:t>
            </a:r>
            <a:r>
              <a:rPr lang="en-US" dirty="0" err="1" smtClean="0"/>
              <a:t>fallots</a:t>
            </a:r>
            <a:r>
              <a:rPr lang="en-US" dirty="0" smtClean="0"/>
              <a:t> </a:t>
            </a:r>
            <a:r>
              <a:rPr lang="en-US" dirty="0" err="1" smtClean="0"/>
              <a:t>tetralogy,septal</a:t>
            </a:r>
            <a:r>
              <a:rPr lang="en-US" dirty="0" smtClean="0"/>
              <a:t> defects</a:t>
            </a:r>
          </a:p>
          <a:p>
            <a:r>
              <a:rPr lang="en-US" dirty="0" err="1" smtClean="0"/>
              <a:t>CNS:holoprosencephaly,meningocoele</a:t>
            </a:r>
            <a:r>
              <a:rPr lang="en-US" dirty="0" smtClean="0"/>
              <a:t>, </a:t>
            </a:r>
            <a:r>
              <a:rPr lang="en-US" dirty="0" err="1" smtClean="0"/>
              <a:t>microcepaly</a:t>
            </a:r>
            <a:endParaRPr lang="en-US" dirty="0" smtClean="0"/>
          </a:p>
          <a:p>
            <a:r>
              <a:rPr lang="en-US" dirty="0" smtClean="0"/>
              <a:t> chromosomal: </a:t>
            </a:r>
            <a:r>
              <a:rPr lang="en-US" dirty="0" err="1" smtClean="0"/>
              <a:t>triploidy</a:t>
            </a:r>
            <a:r>
              <a:rPr lang="en-US" dirty="0" smtClean="0"/>
              <a:t>, </a:t>
            </a:r>
            <a:r>
              <a:rPr lang="en-US" dirty="0" err="1" smtClean="0"/>
              <a:t>trisomy</a:t>
            </a:r>
            <a:r>
              <a:rPr lang="en-US" dirty="0" smtClean="0"/>
              <a:t> 18, turner syndrome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cloacal</a:t>
            </a:r>
            <a:r>
              <a:rPr lang="en-US" dirty="0" smtClean="0"/>
              <a:t> </a:t>
            </a:r>
            <a:r>
              <a:rPr lang="en-US" dirty="0" err="1" smtClean="0"/>
              <a:t>dysgenesis</a:t>
            </a:r>
            <a:endParaRPr lang="en-US" dirty="0" smtClean="0"/>
          </a:p>
          <a:p>
            <a:r>
              <a:rPr lang="en-US" dirty="0" smtClean="0"/>
              <a:t> cystic </a:t>
            </a:r>
            <a:r>
              <a:rPr lang="en-US" dirty="0" err="1" smtClean="0"/>
              <a:t>hygroma</a:t>
            </a:r>
            <a:endParaRPr lang="en-US" dirty="0" smtClean="0"/>
          </a:p>
          <a:p>
            <a:r>
              <a:rPr lang="en-US" dirty="0" smtClean="0"/>
              <a:t> diaphragmatic hernia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CONGENITAL ANOMALIES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Genitourinary :renal </a:t>
            </a:r>
            <a:r>
              <a:rPr lang="en-US" dirty="0" err="1" smtClean="0"/>
              <a:t>agenesis,renal</a:t>
            </a:r>
            <a:r>
              <a:rPr lang="en-US" dirty="0" smtClean="0"/>
              <a:t> </a:t>
            </a:r>
            <a:r>
              <a:rPr lang="en-US" dirty="0" err="1" smtClean="0"/>
              <a:t>dysplasia,urethral</a:t>
            </a:r>
            <a:r>
              <a:rPr lang="en-US" dirty="0" smtClean="0"/>
              <a:t> obstruction, bladder </a:t>
            </a:r>
            <a:r>
              <a:rPr lang="en-US" dirty="0" err="1" smtClean="0"/>
              <a:t>extrophy</a:t>
            </a:r>
            <a:r>
              <a:rPr lang="en-US" dirty="0" smtClean="0"/>
              <a:t>, </a:t>
            </a:r>
            <a:r>
              <a:rPr lang="en-US" dirty="0" err="1" smtClean="0"/>
              <a:t>meckel</a:t>
            </a:r>
            <a:r>
              <a:rPr lang="en-US" dirty="0" smtClean="0"/>
              <a:t> –</a:t>
            </a:r>
            <a:r>
              <a:rPr lang="en-US" dirty="0" err="1" smtClean="0"/>
              <a:t>gruber</a:t>
            </a:r>
            <a:r>
              <a:rPr lang="en-US" dirty="0" smtClean="0"/>
              <a:t> syndrome, </a:t>
            </a:r>
            <a:r>
              <a:rPr lang="en-US" dirty="0" err="1" smtClean="0"/>
              <a:t>ureteropelvic</a:t>
            </a:r>
            <a:r>
              <a:rPr lang="en-US" dirty="0" smtClean="0"/>
              <a:t> junction obstruction,</a:t>
            </a:r>
          </a:p>
          <a:p>
            <a:r>
              <a:rPr lang="en-US" dirty="0" smtClean="0"/>
              <a:t> skeletal: </a:t>
            </a:r>
            <a:r>
              <a:rPr lang="en-US" dirty="0" err="1" smtClean="0"/>
              <a:t>sirenomyelia</a:t>
            </a:r>
            <a:r>
              <a:rPr lang="en-US" dirty="0" smtClean="0"/>
              <a:t>, sacral </a:t>
            </a:r>
            <a:r>
              <a:rPr lang="en-US" dirty="0" err="1" smtClean="0"/>
              <a:t>agenesis,absent</a:t>
            </a:r>
            <a:r>
              <a:rPr lang="en-US" dirty="0" smtClean="0"/>
              <a:t> radius, facial </a:t>
            </a:r>
            <a:r>
              <a:rPr lang="en-US" dirty="0" err="1" smtClean="0"/>
              <a:t>clefting</a:t>
            </a:r>
            <a:endParaRPr lang="en-US" dirty="0" smtClean="0"/>
          </a:p>
          <a:p>
            <a:r>
              <a:rPr lang="en-US" dirty="0" smtClean="0"/>
              <a:t>TRAP</a:t>
            </a:r>
          </a:p>
          <a:p>
            <a:r>
              <a:rPr lang="en-US" dirty="0" smtClean="0"/>
              <a:t> twin- twin transfusion syndrome</a:t>
            </a:r>
          </a:p>
          <a:p>
            <a:r>
              <a:rPr lang="en-US" dirty="0" smtClean="0"/>
              <a:t> VACTERAL(vertebral, anal , cardiac, </a:t>
            </a:r>
            <a:r>
              <a:rPr lang="en-US" dirty="0" err="1" smtClean="0"/>
              <a:t>tracheo</a:t>
            </a:r>
            <a:r>
              <a:rPr lang="en-US" dirty="0" smtClean="0"/>
              <a:t> –esophageal, renal, limb)association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Amniotic band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 group of congenital birth defects caused by entrapment of fetal parts in fibrous amniotic bands in </a:t>
            </a:r>
            <a:r>
              <a:rPr lang="en-US" dirty="0" err="1" smtClean="0"/>
              <a:t>utero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Incidence: 1 in 1,200 to 1 in 15,000 live births</a:t>
            </a:r>
          </a:p>
          <a:p>
            <a:r>
              <a:rPr lang="en-US" dirty="0" smtClean="0"/>
              <a:t>Cause of about 178 in 10,000 </a:t>
            </a:r>
            <a:r>
              <a:rPr lang="en-US" dirty="0" err="1" smtClean="0"/>
              <a:t>miscarraiges</a:t>
            </a:r>
            <a:endParaRPr lang="en-US" dirty="0" smtClean="0"/>
          </a:p>
          <a:p>
            <a:r>
              <a:rPr lang="en-US" dirty="0" err="1" smtClean="0"/>
              <a:t>Upto</a:t>
            </a:r>
            <a:r>
              <a:rPr lang="en-US" dirty="0" smtClean="0"/>
              <a:t>  50% of cases--- cleft lip, cleft palate, club foot deformity</a:t>
            </a:r>
          </a:p>
          <a:p>
            <a:r>
              <a:rPr lang="en-US" dirty="0" smtClean="0"/>
              <a:t> hand and finger anomalies -80%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Amniotic band theory </a:t>
            </a:r>
          </a:p>
          <a:p>
            <a:r>
              <a:rPr lang="en-US" dirty="0" smtClean="0"/>
              <a:t>Rupture of amniotic membranes – detachment from the </a:t>
            </a:r>
            <a:r>
              <a:rPr lang="en-US" dirty="0" err="1" smtClean="0"/>
              <a:t>chorion</a:t>
            </a:r>
            <a:r>
              <a:rPr lang="en-US" dirty="0" smtClean="0"/>
              <a:t>  ---  amniotic fluid leaking through the tear ---fetal can move digits or limbs through tear and exit the amniotic cavity---- the outer surface of the amnion produce </a:t>
            </a:r>
            <a:r>
              <a:rPr lang="en-US" dirty="0" err="1" smtClean="0"/>
              <a:t>mesodermic</a:t>
            </a:r>
            <a:r>
              <a:rPr lang="en-US" dirty="0" smtClean="0"/>
              <a:t> fibrous strings which may entangle and entrap different organs----constriction and amputation anomalies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Constriction of the appendages by amniotic bands result in:</a:t>
            </a:r>
          </a:p>
          <a:p>
            <a:pPr>
              <a:buNone/>
            </a:pPr>
            <a:r>
              <a:rPr lang="en-US" dirty="0" smtClean="0"/>
              <a:t>Restriction of growth around the digits , arms and legs</a:t>
            </a:r>
          </a:p>
          <a:p>
            <a:pPr>
              <a:buNone/>
            </a:pPr>
            <a:r>
              <a:rPr lang="en-US" dirty="0" smtClean="0"/>
              <a:t>Constriction rings around  the digits , arms, and legs –the bands will partly constrict the blood flow  causing deep groove in the baby’s skin</a:t>
            </a:r>
          </a:p>
          <a:p>
            <a:pPr>
              <a:buNone/>
            </a:pPr>
            <a:r>
              <a:rPr lang="en-US" dirty="0" smtClean="0"/>
              <a:t>Swelling of the extremities distal to the point of </a:t>
            </a:r>
            <a:r>
              <a:rPr lang="en-US" dirty="0" err="1" smtClean="0"/>
              <a:t>contriction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Amputation of digits , arms and legs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9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4632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9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"/>
            <a:ext cx="5181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Development </a:t>
            </a:r>
            <a:endParaRPr lang="en-IN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53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Amniogenic cells line the inner surface of trophoblast</a:t>
            </a:r>
          </a:p>
          <a:p>
            <a:pPr eaLnBrk="1" hangingPunct="1"/>
            <a:r>
              <a:rPr lang="en-US" smtClean="0"/>
              <a:t>Derived from fetal ectoderm of the embryonic disc</a:t>
            </a:r>
            <a:endParaRPr lang="en-IN" smtClean="0"/>
          </a:p>
        </p:txBody>
      </p:sp>
      <p:pic>
        <p:nvPicPr>
          <p:cNvPr id="4" name="Picture 4" descr="chorion_onl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581400"/>
            <a:ext cx="3738563" cy="30480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107763" dir="13500000" algn="ctr" rotWithShape="0">
              <a:srgbClr val="292929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</a:p>
          <a:p>
            <a:r>
              <a:rPr lang="en-US" dirty="0" smtClean="0"/>
              <a:t>Ultrasound: visualization of </a:t>
            </a:r>
            <a:r>
              <a:rPr lang="en-US" dirty="0" err="1" smtClean="0"/>
              <a:t>abberent</a:t>
            </a:r>
            <a:r>
              <a:rPr lang="en-US" dirty="0" smtClean="0"/>
              <a:t> sheet or band of amnion attached to the fetus with resultant deformity  and restriction of motion </a:t>
            </a:r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505200"/>
            <a:ext cx="41910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Amniotic band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</a:p>
          <a:p>
            <a:r>
              <a:rPr lang="en-US" dirty="0" smtClean="0"/>
              <a:t>Bands that only cosmetically affect superficial skin –no intervention</a:t>
            </a:r>
          </a:p>
          <a:p>
            <a:r>
              <a:rPr lang="en-US" dirty="0" smtClean="0"/>
              <a:t>Tight constriction bands ,resulting in gross </a:t>
            </a:r>
            <a:r>
              <a:rPr lang="en-US" dirty="0" err="1" smtClean="0"/>
              <a:t>lymphedema</a:t>
            </a:r>
            <a:r>
              <a:rPr lang="en-US" dirty="0" smtClean="0"/>
              <a:t>, vascular compromise- surgical release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Diagnosis: </a:t>
            </a:r>
            <a:r>
              <a:rPr lang="en-US" dirty="0" err="1" smtClean="0"/>
              <a:t>oligohydramnios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4724400" cy="4846320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SYMPTOMS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NO SPECIFIC SYMPTOMS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H/O leaking p/v</a:t>
            </a:r>
          </a:p>
          <a:p>
            <a:pPr>
              <a:lnSpc>
                <a:spcPct val="80000"/>
              </a:lnSpc>
              <a:defRPr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Postterm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s/o preeclampsia</a:t>
            </a:r>
          </a:p>
          <a:p>
            <a:pPr>
              <a:lnSpc>
                <a:spcPct val="80000"/>
              </a:lnSpc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Drugs</a:t>
            </a:r>
          </a:p>
          <a:p>
            <a:pPr>
              <a:lnSpc>
                <a:spcPct val="80000"/>
              </a:lnSpc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Less fetal movem</a:t>
            </a:r>
            <a:r>
              <a:rPr lang="en-US" dirty="0" smtClean="0">
                <a:latin typeface="Comic Sans MS" pitchFamily="66" charset="0"/>
              </a:rPr>
              <a:t>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4953000" y="1600200"/>
            <a:ext cx="3200400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dirty="0" smtClean="0"/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SIGNS</a:t>
            </a:r>
          </a:p>
          <a:p>
            <a:pPr>
              <a:lnSpc>
                <a:spcPct val="80000"/>
              </a:lnSpc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Uterus – inadequate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fundal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height  growth</a:t>
            </a:r>
          </a:p>
          <a:p>
            <a:pPr>
              <a:lnSpc>
                <a:spcPct val="80000"/>
              </a:lnSpc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Feels full of fetus</a:t>
            </a:r>
          </a:p>
          <a:p>
            <a:pPr>
              <a:lnSpc>
                <a:spcPct val="80000"/>
              </a:lnSpc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Malpresentation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IUGR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ultrasound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7239000" cy="4846320"/>
          </a:xfrm>
        </p:spPr>
        <p:txBody>
          <a:bodyPr/>
          <a:lstStyle/>
          <a:p>
            <a:pPr>
              <a:buNone/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METHODS</a:t>
            </a:r>
          </a:p>
          <a:p>
            <a:pPr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MVP          &lt;2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cms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 (&lt;1 severe)</a:t>
            </a:r>
          </a:p>
          <a:p>
            <a:pPr>
              <a:buNone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AFI            &lt;5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cms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(5-8 borderline)</a:t>
            </a:r>
          </a:p>
          <a:p>
            <a:pPr>
              <a:buNone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2D pocket     &lt;15 sq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cms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00" y="1600200"/>
            <a:ext cx="45720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 of </a:t>
            </a:r>
            <a:r>
              <a:rPr lang="en-US" dirty="0" err="1" smtClean="0"/>
              <a:t>afi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Supine position</a:t>
            </a:r>
          </a:p>
          <a:p>
            <a:r>
              <a:rPr lang="en-US" dirty="0" smtClean="0"/>
              <a:t> a linear, curvilinear or sector transducer can be used</a:t>
            </a:r>
          </a:p>
          <a:p>
            <a:r>
              <a:rPr lang="en-US" dirty="0" smtClean="0"/>
              <a:t> Divide the uterus into 4 quadrants using the maternal </a:t>
            </a:r>
            <a:r>
              <a:rPr lang="en-US" dirty="0" err="1" smtClean="0"/>
              <a:t>sagittal</a:t>
            </a:r>
            <a:r>
              <a:rPr lang="en-US" dirty="0" smtClean="0"/>
              <a:t> midline vertically and an </a:t>
            </a:r>
            <a:r>
              <a:rPr lang="en-US" dirty="0" err="1" smtClean="0"/>
              <a:t>arbitary</a:t>
            </a:r>
            <a:r>
              <a:rPr lang="en-US" dirty="0" smtClean="0"/>
              <a:t> transverse line approximately halfway between </a:t>
            </a:r>
            <a:r>
              <a:rPr lang="en-US" dirty="0" err="1" smtClean="0"/>
              <a:t>symphysis</a:t>
            </a:r>
            <a:r>
              <a:rPr lang="en-US" dirty="0" smtClean="0"/>
              <a:t> pubis and upper edge of the </a:t>
            </a:r>
            <a:r>
              <a:rPr lang="en-US" dirty="0" err="1" smtClean="0"/>
              <a:t>fundus</a:t>
            </a:r>
            <a:endParaRPr lang="en-US" dirty="0" smtClean="0"/>
          </a:p>
          <a:p>
            <a:r>
              <a:rPr lang="en-US" dirty="0" smtClean="0"/>
              <a:t> Transducer must be kept parallel to the maternal </a:t>
            </a:r>
            <a:r>
              <a:rPr lang="en-US" dirty="0" err="1" smtClean="0"/>
              <a:t>sagittal</a:t>
            </a:r>
            <a:r>
              <a:rPr lang="en-US" dirty="0" smtClean="0"/>
              <a:t> plane and perpendicular to the maternal coronal plane throughout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deepest unobstructed (free of umbilical cord or fetal parts) and clear pocket of amniotic fluid is visualized  and the image frozen</a:t>
            </a:r>
          </a:p>
          <a:p>
            <a:r>
              <a:rPr lang="en-US" dirty="0" smtClean="0"/>
              <a:t> ultrasound calipers are manipulated to measure the pocket in a strictly vertical direction</a:t>
            </a:r>
          </a:p>
          <a:p>
            <a:r>
              <a:rPr lang="en-US" dirty="0" smtClean="0"/>
              <a:t> the process is repeated in each four quadrants and pockets summed , which gives AFI</a:t>
            </a:r>
          </a:p>
          <a:p>
            <a:r>
              <a:rPr lang="en-US" dirty="0" smtClean="0"/>
              <a:t> If AFI &lt;8 , perform the four quadrant evaluation 3 times and average the values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4419600" cy="4846320"/>
          </a:xfrm>
        </p:spPr>
        <p:txBody>
          <a:bodyPr>
            <a:normAutofit fontScale="92500" lnSpcReduction="20000"/>
          </a:bodyPr>
          <a:lstStyle/>
          <a:p>
            <a:pPr>
              <a:buNone/>
              <a:defRPr/>
            </a:pP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FETAL</a:t>
            </a:r>
          </a:p>
          <a:p>
            <a:pPr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Abortion</a:t>
            </a:r>
          </a:p>
          <a:p>
            <a:pPr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Prematurity</a:t>
            </a:r>
          </a:p>
          <a:p>
            <a:pPr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IUFD</a:t>
            </a:r>
          </a:p>
          <a:p>
            <a:pPr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Deformities -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CTEV,contractures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amputation</a:t>
            </a:r>
          </a:p>
          <a:p>
            <a:pPr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Potters syndrome- pulmonary </a:t>
            </a:r>
          </a:p>
          <a:p>
            <a:pPr>
              <a:buNone/>
              <a:defRPr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hypoplasia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  <a:defRPr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Malpresentations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Fetal distress</a:t>
            </a:r>
          </a:p>
          <a:p>
            <a:pPr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MAS</a:t>
            </a:r>
          </a:p>
          <a:p>
            <a:pPr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Low APGAR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8200" y="1600200"/>
            <a:ext cx="3429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MATERNAL</a:t>
            </a:r>
          </a:p>
          <a:p>
            <a:pPr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Increased</a:t>
            </a:r>
          </a:p>
          <a:p>
            <a:pPr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morbidity</a:t>
            </a:r>
          </a:p>
          <a:p>
            <a:pPr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Prolonged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labour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uterine inertia</a:t>
            </a:r>
          </a:p>
          <a:p>
            <a:pPr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Increased operative intervention</a:t>
            </a:r>
          </a:p>
          <a:p>
            <a:pPr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(malformations,</a:t>
            </a:r>
          </a:p>
          <a:p>
            <a:pPr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distress)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DEPENDS UPON</a:t>
            </a:r>
          </a:p>
          <a:p>
            <a:pPr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AETIOLOGY</a:t>
            </a:r>
          </a:p>
          <a:p>
            <a:pP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GESTATIONAL AGE</a:t>
            </a:r>
          </a:p>
          <a:p>
            <a:pP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SEVERITY</a:t>
            </a:r>
          </a:p>
          <a:p>
            <a:pP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FETAL STATUS &amp; WELL BEING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Determine etiology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R/O PROM, h/o medical illness</a:t>
            </a:r>
          </a:p>
          <a:p>
            <a:pP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TARGETED USG FOR ANOMALIES</a:t>
            </a:r>
          </a:p>
          <a:p>
            <a:pP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R/O IUGR ,IUFD when suspected</a:t>
            </a:r>
          </a:p>
          <a:p>
            <a:pP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Amniocentesis if chromosomal anomalies </a:t>
            </a:r>
          </a:p>
          <a:p>
            <a:pPr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suspected – early symmetric IUGR</a:t>
            </a:r>
          </a:p>
          <a:p>
            <a:pP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Tests for APLA Syndrome , if suspected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253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94996-A65C-4B5B-BF3B-DCBC3CEA86F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Amniotic Fluid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7239000" cy="4876800"/>
          </a:xfrm>
        </p:spPr>
        <p:txBody>
          <a:bodyPr>
            <a:normAutofit/>
          </a:bodyPr>
          <a:lstStyle/>
          <a:p>
            <a:pPr marL="41148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b="1" dirty="0" smtClean="0"/>
              <a:t>Before 20 weeks gestation</a:t>
            </a:r>
            <a:r>
              <a:rPr lang="en-US" dirty="0" smtClean="0"/>
              <a:t> –</a:t>
            </a:r>
          </a:p>
          <a:p>
            <a:pPr marL="740664" lvl="1" algn="just">
              <a:lnSpc>
                <a:spcPct val="90000"/>
              </a:lnSpc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Amniotic fluid is an </a:t>
            </a:r>
            <a:r>
              <a:rPr lang="en-US" sz="2600" dirty="0" err="1" smtClean="0">
                <a:solidFill>
                  <a:schemeClr val="tx1"/>
                </a:solidFill>
              </a:rPr>
              <a:t>ultrafiltrate</a:t>
            </a:r>
            <a:r>
              <a:rPr lang="en-US" sz="2600" dirty="0" smtClean="0">
                <a:solidFill>
                  <a:schemeClr val="tx1"/>
                </a:solidFill>
              </a:rPr>
              <a:t> of maternal serum</a:t>
            </a:r>
          </a:p>
          <a:p>
            <a:pPr marL="740664" lvl="1" algn="just">
              <a:lnSpc>
                <a:spcPct val="90000"/>
              </a:lnSpc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Maternal &amp; Amniotic fluid </a:t>
            </a:r>
            <a:r>
              <a:rPr lang="en-US" sz="2600" dirty="0" err="1" smtClean="0">
                <a:solidFill>
                  <a:schemeClr val="tx1"/>
                </a:solidFill>
              </a:rPr>
              <a:t>osmolality</a:t>
            </a:r>
            <a:r>
              <a:rPr lang="en-US" sz="2600" dirty="0" smtClean="0">
                <a:solidFill>
                  <a:schemeClr val="tx1"/>
                </a:solidFill>
              </a:rPr>
              <a:t>, sodium, urea, and </a:t>
            </a:r>
            <a:r>
              <a:rPr lang="en-US" sz="2600" dirty="0" err="1" smtClean="0">
                <a:solidFill>
                  <a:schemeClr val="tx1"/>
                </a:solidFill>
              </a:rPr>
              <a:t>creatinine</a:t>
            </a:r>
            <a:r>
              <a:rPr lang="en-US" sz="2600" dirty="0" smtClean="0">
                <a:solidFill>
                  <a:schemeClr val="tx1"/>
                </a:solidFill>
              </a:rPr>
              <a:t> are roughly equal.</a:t>
            </a:r>
          </a:p>
          <a:p>
            <a:pPr marL="41148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b="1" dirty="0" smtClean="0"/>
              <a:t>At term</a:t>
            </a:r>
            <a:r>
              <a:rPr lang="en-US" dirty="0" smtClean="0"/>
              <a:t> </a:t>
            </a:r>
          </a:p>
          <a:p>
            <a:pPr marL="740664" lvl="1" algn="just">
              <a:lnSpc>
                <a:spcPct val="90000"/>
              </a:lnSpc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Volume = 900cc</a:t>
            </a:r>
          </a:p>
          <a:p>
            <a:pPr marL="740664" lvl="1" algn="just">
              <a:lnSpc>
                <a:spcPct val="90000"/>
              </a:lnSpc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Reflective of fetal renal function.</a:t>
            </a:r>
          </a:p>
          <a:p>
            <a:pPr marL="740664" lvl="1" algn="just">
              <a:lnSpc>
                <a:spcPct val="90000"/>
              </a:lnSpc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Progressively hypotonic.</a:t>
            </a:r>
          </a:p>
          <a:p>
            <a:pPr marL="740664" lvl="1" algn="just">
              <a:lnSpc>
                <a:spcPct val="90000"/>
              </a:lnSpc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Contains fetal debris:  </a:t>
            </a:r>
            <a:r>
              <a:rPr lang="en-US" sz="2600" dirty="0" err="1" smtClean="0">
                <a:solidFill>
                  <a:schemeClr val="tx1"/>
                </a:solidFill>
              </a:rPr>
              <a:t>squamous</a:t>
            </a:r>
            <a:r>
              <a:rPr lang="en-US" sz="2600" dirty="0" smtClean="0">
                <a:solidFill>
                  <a:schemeClr val="tx1"/>
                </a:solidFill>
              </a:rPr>
              <a:t> cells, </a:t>
            </a:r>
            <a:r>
              <a:rPr lang="en-US" sz="2600" dirty="0" err="1" smtClean="0">
                <a:solidFill>
                  <a:schemeClr val="tx1"/>
                </a:solidFill>
              </a:rPr>
              <a:t>mucin</a:t>
            </a:r>
            <a:r>
              <a:rPr lang="en-US" sz="2600" dirty="0" smtClean="0">
                <a:solidFill>
                  <a:schemeClr val="tx1"/>
                </a:solidFill>
              </a:rPr>
              <a:t>, </a:t>
            </a:r>
            <a:r>
              <a:rPr lang="en-US" sz="2600" dirty="0" err="1" smtClean="0">
                <a:solidFill>
                  <a:schemeClr val="tx1"/>
                </a:solidFill>
              </a:rPr>
              <a:t>lanugo</a:t>
            </a:r>
            <a:r>
              <a:rPr lang="en-US" sz="2600" dirty="0" smtClean="0">
                <a:solidFill>
                  <a:schemeClr val="tx1"/>
                </a:solidFill>
              </a:rPr>
              <a:t>.</a:t>
            </a:r>
          </a:p>
          <a:p>
            <a:pPr marL="41148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endParaRPr lang="en-US" dirty="0" smtClean="0"/>
          </a:p>
          <a:p>
            <a:pPr marL="41148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ADEQUATE REST – decreases dehydration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HYDRATION – Oral/IV Hypotonic fluids(2 Lit/d)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                temporary increase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SERIAL USG – Monitor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growth,AFI,BPP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INDUCTION OF LABOUR/ LSCS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                              Lung maturity attained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                              Lethal malformation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                              Fetal jeopardy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                              Severe IUGR</a:t>
            </a:r>
          </a:p>
          <a:p>
            <a:pPr algn="r">
              <a:lnSpc>
                <a:spcPct val="90000"/>
              </a:lnSpc>
              <a:buNone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         Severe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oligohydramnios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Role of  l- </a:t>
            </a:r>
            <a:r>
              <a:rPr lang="en-US" dirty="0" err="1" smtClean="0"/>
              <a:t>arginine</a:t>
            </a:r>
            <a:r>
              <a:rPr lang="en-US" dirty="0" smtClean="0"/>
              <a:t> in </a:t>
            </a:r>
            <a:r>
              <a:rPr lang="en-US" dirty="0" err="1" smtClean="0"/>
              <a:t>oligohydramnios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L-</a:t>
            </a:r>
            <a:r>
              <a:rPr lang="en-US" dirty="0" err="1" smtClean="0"/>
              <a:t>arginine</a:t>
            </a:r>
            <a:r>
              <a:rPr lang="en-US" dirty="0" smtClean="0"/>
              <a:t> is a versatile amino acid with a wide range of biological functions. </a:t>
            </a:r>
          </a:p>
          <a:p>
            <a:r>
              <a:rPr lang="en-US" dirty="0" smtClean="0"/>
              <a:t>It serves as a precursor not only to proteins but also nitric oxide which has been identified as endothelium-derived relaxing factor.</a:t>
            </a:r>
          </a:p>
          <a:p>
            <a:r>
              <a:rPr lang="en-US" dirty="0" smtClean="0"/>
              <a:t> L-</a:t>
            </a:r>
            <a:r>
              <a:rPr lang="en-US" dirty="0" err="1" smtClean="0"/>
              <a:t>arginine</a:t>
            </a:r>
            <a:r>
              <a:rPr lang="en-US" dirty="0" smtClean="0"/>
              <a:t> increases </a:t>
            </a:r>
            <a:r>
              <a:rPr lang="en-US" dirty="0" err="1" smtClean="0"/>
              <a:t>uteroplacental</a:t>
            </a:r>
            <a:r>
              <a:rPr lang="en-US" dirty="0" smtClean="0"/>
              <a:t> blood flow through nitric oxide mediated dilatation of vessels thereby increasing the supply of nutrients to the fetus aiding its growth.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Amnio</a:t>
            </a:r>
            <a:r>
              <a:rPr lang="en-US" dirty="0" smtClean="0"/>
              <a:t> infusion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 procedure in which a physiologic solution( such as normal saline , ringer lactate or 5%glucose) is infused into the uterine cavity to replace the amniotic fluid</a:t>
            </a:r>
          </a:p>
          <a:p>
            <a:r>
              <a:rPr lang="en-US" dirty="0" smtClean="0"/>
              <a:t>It can be diagnostic or therapeutic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AMNIO INFUSION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Indications:</a:t>
            </a:r>
          </a:p>
          <a:p>
            <a:r>
              <a:rPr lang="en-US" dirty="0" smtClean="0"/>
              <a:t>Antenatal:</a:t>
            </a:r>
          </a:p>
          <a:p>
            <a:r>
              <a:rPr lang="en-US" dirty="0" smtClean="0"/>
              <a:t>Severe </a:t>
            </a:r>
            <a:r>
              <a:rPr lang="en-US" dirty="0" err="1" smtClean="0"/>
              <a:t>oligohydramnios</a:t>
            </a:r>
            <a:r>
              <a:rPr lang="en-US" dirty="0" smtClean="0"/>
              <a:t> to prevent pulmonary </a:t>
            </a:r>
            <a:r>
              <a:rPr lang="en-US" dirty="0" err="1" smtClean="0"/>
              <a:t>hypoplasia</a:t>
            </a:r>
            <a:endParaRPr lang="en-US" dirty="0" smtClean="0"/>
          </a:p>
          <a:p>
            <a:r>
              <a:rPr lang="en-US" dirty="0" smtClean="0"/>
              <a:t>As an aid to </a:t>
            </a:r>
            <a:r>
              <a:rPr lang="en-US" dirty="0" err="1" smtClean="0"/>
              <a:t>ultrasonography</a:t>
            </a:r>
            <a:r>
              <a:rPr lang="en-US" dirty="0" smtClean="0"/>
              <a:t> imaging in patients with severe </a:t>
            </a:r>
            <a:r>
              <a:rPr lang="en-US" dirty="0" err="1" smtClean="0"/>
              <a:t>oligohydramnios</a:t>
            </a:r>
            <a:endParaRPr lang="en-US" dirty="0" smtClean="0"/>
          </a:p>
          <a:p>
            <a:r>
              <a:rPr lang="en-US" dirty="0" smtClean="0"/>
              <a:t> administration of antibiotic therapy in </a:t>
            </a:r>
            <a:r>
              <a:rPr lang="en-US" dirty="0" err="1" smtClean="0"/>
              <a:t>chorioamniotis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AMNIO INFUSION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Intranatal</a:t>
            </a:r>
            <a:r>
              <a:rPr lang="en-US" dirty="0" smtClean="0"/>
              <a:t>:</a:t>
            </a:r>
          </a:p>
          <a:p>
            <a:r>
              <a:rPr lang="en-US" dirty="0" smtClean="0"/>
              <a:t>Correcting variable </a:t>
            </a:r>
            <a:r>
              <a:rPr lang="en-US" dirty="0" err="1" smtClean="0"/>
              <a:t>deceleartions</a:t>
            </a:r>
            <a:r>
              <a:rPr lang="en-US" dirty="0" smtClean="0"/>
              <a:t> because of cord compression</a:t>
            </a:r>
          </a:p>
          <a:p>
            <a:r>
              <a:rPr lang="en-US" dirty="0" smtClean="0"/>
              <a:t> reduce fetal distress caused by </a:t>
            </a:r>
            <a:r>
              <a:rPr lang="en-US" dirty="0" err="1" smtClean="0"/>
              <a:t>meconium</a:t>
            </a:r>
            <a:r>
              <a:rPr lang="en-US" dirty="0" smtClean="0"/>
              <a:t> staining of fluid</a:t>
            </a:r>
          </a:p>
          <a:p>
            <a:endParaRPr lang="en-US" dirty="0" smtClean="0"/>
          </a:p>
          <a:p>
            <a:r>
              <a:rPr lang="en-US" dirty="0" smtClean="0"/>
              <a:t>Route</a:t>
            </a:r>
          </a:p>
          <a:p>
            <a:r>
              <a:rPr lang="en-US" dirty="0" err="1" smtClean="0"/>
              <a:t>Transcervical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transabdominal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amnioinfusion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Catheter :</a:t>
            </a:r>
          </a:p>
          <a:p>
            <a:r>
              <a:rPr lang="en-US" dirty="0" smtClean="0"/>
              <a:t>Double lumen catheter or 20 -22 </a:t>
            </a:r>
            <a:r>
              <a:rPr lang="en-US" dirty="0" err="1" smtClean="0"/>
              <a:t>guage</a:t>
            </a:r>
            <a:r>
              <a:rPr lang="en-US" dirty="0" smtClean="0"/>
              <a:t> spinal needle 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infusate</a:t>
            </a:r>
            <a:r>
              <a:rPr lang="en-US" dirty="0" smtClean="0"/>
              <a:t>:</a:t>
            </a:r>
          </a:p>
          <a:p>
            <a:r>
              <a:rPr lang="en-US" dirty="0" smtClean="0"/>
              <a:t>Normal saline, ringer lactate or 5% glucose</a:t>
            </a:r>
          </a:p>
          <a:p>
            <a:r>
              <a:rPr lang="en-US" dirty="0" err="1" smtClean="0"/>
              <a:t>Temperature:room</a:t>
            </a:r>
            <a:r>
              <a:rPr lang="en-US" dirty="0" smtClean="0"/>
              <a:t> temperature can cause </a:t>
            </a:r>
            <a:r>
              <a:rPr lang="en-US" dirty="0" err="1" smtClean="0"/>
              <a:t>bradycardia</a:t>
            </a:r>
            <a:endParaRPr lang="en-US" dirty="0" smtClean="0"/>
          </a:p>
          <a:p>
            <a:r>
              <a:rPr lang="en-US" dirty="0" smtClean="0"/>
              <a:t> body temperature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Dose</a:t>
            </a:r>
          </a:p>
          <a:p>
            <a:pPr>
              <a:buNone/>
            </a:pPr>
            <a:r>
              <a:rPr lang="en-US" dirty="0" smtClean="0"/>
              <a:t>For AFI &lt; 5 : 500 ml; AFI 5-10 : 250 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amnioinfusion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Method: under aseptic precautions and local anesthesia</a:t>
            </a:r>
          </a:p>
          <a:p>
            <a:r>
              <a:rPr lang="en-US" dirty="0" smtClean="0"/>
              <a:t> USG done to identify a pool of amniotic fluid devoid of cord</a:t>
            </a:r>
          </a:p>
          <a:p>
            <a:r>
              <a:rPr lang="en-US" dirty="0" smtClean="0"/>
              <a:t> the catheter or needle is guided under </a:t>
            </a:r>
            <a:r>
              <a:rPr lang="en-US" dirty="0" err="1" smtClean="0"/>
              <a:t>ultrasonography</a:t>
            </a:r>
            <a:r>
              <a:rPr lang="en-US" dirty="0" smtClean="0"/>
              <a:t> control</a:t>
            </a:r>
          </a:p>
          <a:p>
            <a:r>
              <a:rPr lang="en-US" dirty="0" smtClean="0"/>
              <a:t> position is confirmed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continous</a:t>
            </a:r>
            <a:r>
              <a:rPr lang="en-US" dirty="0" smtClean="0"/>
              <a:t> or intermittent infusion can be done by 50  ml syringe or infusion pump at rate of 20-30 ml/min</a:t>
            </a:r>
          </a:p>
          <a:p>
            <a:r>
              <a:rPr lang="en-US" dirty="0" smtClean="0"/>
              <a:t>Repeat infusion weekly to maintain AFI&gt;10</a:t>
            </a:r>
          </a:p>
          <a:p>
            <a:r>
              <a:rPr lang="en-US" dirty="0" smtClean="0"/>
              <a:t>Infusion of 250  ml of saline increases AFI by 4.3 +_ 1.5 </a:t>
            </a:r>
            <a:r>
              <a:rPr lang="en-US" dirty="0" err="1" smtClean="0"/>
              <a:t>cms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3000"/>
            <a:ext cx="6400799" cy="533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Complications:</a:t>
            </a:r>
          </a:p>
          <a:p>
            <a:r>
              <a:rPr lang="en-US" dirty="0" smtClean="0"/>
              <a:t>umbilical cord </a:t>
            </a:r>
            <a:r>
              <a:rPr lang="en-US" dirty="0" err="1" smtClean="0"/>
              <a:t>prolapse</a:t>
            </a:r>
            <a:endParaRPr lang="en-US" dirty="0" smtClean="0"/>
          </a:p>
          <a:p>
            <a:r>
              <a:rPr lang="en-US" dirty="0" smtClean="0"/>
              <a:t>uterine </a:t>
            </a:r>
            <a:r>
              <a:rPr lang="en-US" dirty="0" err="1" smtClean="0"/>
              <a:t>overdistention</a:t>
            </a:r>
            <a:endParaRPr lang="en-US" dirty="0" smtClean="0"/>
          </a:p>
          <a:p>
            <a:r>
              <a:rPr lang="en-US" dirty="0" smtClean="0"/>
              <a:t>Uterine rupture</a:t>
            </a:r>
          </a:p>
          <a:p>
            <a:r>
              <a:rPr lang="en-US" dirty="0" smtClean="0"/>
              <a:t> fetal </a:t>
            </a:r>
            <a:r>
              <a:rPr lang="en-US" dirty="0" err="1" smtClean="0"/>
              <a:t>bradycardia</a:t>
            </a:r>
            <a:endParaRPr lang="en-US" dirty="0" smtClean="0"/>
          </a:p>
          <a:p>
            <a:r>
              <a:rPr lang="en-US" dirty="0" smtClean="0"/>
              <a:t> amniotic fluid embolism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polyhydramnios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DEFINITION:</a:t>
            </a:r>
          </a:p>
          <a:p>
            <a:pPr>
              <a:buNone/>
            </a:pPr>
            <a:r>
              <a:rPr lang="en-US" dirty="0" smtClean="0"/>
              <a:t>Defined as an excessive volume of amniotic fluid relative to gestational age</a:t>
            </a:r>
          </a:p>
          <a:p>
            <a:pPr>
              <a:buNone/>
            </a:pPr>
            <a:r>
              <a:rPr lang="en-US" dirty="0" smtClean="0"/>
              <a:t>Metric: refers to an excess of amniotic fluid usually greater than 2 liters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Clinical: It is a clinical condition where amniotic fluid is excessive as compared to fetal size, causing pressure symptoms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Sources of amniotic fluid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5715000" cy="4114800"/>
          </a:xfrm>
        </p:spPr>
        <p:txBody>
          <a:bodyPr/>
          <a:lstStyle/>
          <a:p>
            <a:pPr algn="just" eaLnBrk="1" hangingPunct="1"/>
            <a:r>
              <a:rPr lang="en-US" sz="2800" dirty="0" smtClean="0"/>
              <a:t>The two primary sources of amniotic fluid are </a:t>
            </a:r>
            <a:r>
              <a:rPr lang="en-US" sz="2800" dirty="0" smtClean="0">
                <a:solidFill>
                  <a:srgbClr val="0000FF"/>
                </a:solidFill>
              </a:rPr>
              <a:t>fetal urine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rgbClr val="0000FF"/>
                </a:solidFill>
              </a:rPr>
              <a:t>lung liquid</a:t>
            </a:r>
            <a:r>
              <a:rPr lang="en-US" sz="2800" dirty="0" smtClean="0"/>
              <a:t>, with an additional small contribution due to secretions from the fetal oral-nasal cavities.</a:t>
            </a:r>
          </a:p>
          <a:p>
            <a:pPr algn="just" eaLnBrk="1" hangingPunct="1"/>
            <a:r>
              <a:rPr lang="en-US" sz="2800" dirty="0" smtClean="0"/>
              <a:t>Fetal urine is a major source of amniotic fluid in the second half of pregnancy.</a:t>
            </a:r>
          </a:p>
        </p:txBody>
      </p:sp>
      <p:pic>
        <p:nvPicPr>
          <p:cNvPr id="12293" name="Picture 6" descr="https://encrypted-tbn0.gstatic.com/images?q=tbn:ANd9GcT_zOuvZHjiEu6MPzQrZ_gMmaS_JqlWA2Q1W6jh8er6LPO4yqN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1989138"/>
            <a:ext cx="23526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It is generally defined as :</a:t>
            </a:r>
          </a:p>
          <a:p>
            <a:r>
              <a:rPr lang="en-US" sz="2800" dirty="0" smtClean="0"/>
              <a:t>amniotic fluid index(AFI) &gt; 20 - 25</a:t>
            </a:r>
          </a:p>
          <a:p>
            <a:r>
              <a:rPr lang="en-US" sz="2800" dirty="0" smtClean="0"/>
              <a:t>largest fluid pocket depth (maximal vertical pocket) greater than </a:t>
            </a:r>
            <a:r>
              <a:rPr lang="en-US" sz="2800" b="1" dirty="0" smtClean="0"/>
              <a:t>8 </a:t>
            </a:r>
            <a:r>
              <a:rPr lang="en-US" sz="2800" dirty="0" smtClean="0"/>
              <a:t>cm</a:t>
            </a:r>
          </a:p>
          <a:p>
            <a:r>
              <a:rPr lang="en-US" sz="2800" dirty="0" smtClean="0"/>
              <a:t>overall amniotic fluid volume larger than 1500 - 2000 cc </a:t>
            </a:r>
            <a:r>
              <a:rPr lang="en-US" sz="2800" baseline="30000" dirty="0" smtClean="0"/>
              <a:t>3</a:t>
            </a:r>
            <a:endParaRPr lang="en-US" sz="2800" dirty="0" smtClean="0"/>
          </a:p>
          <a:p>
            <a:r>
              <a:rPr lang="en-US" sz="2800" dirty="0" smtClean="0"/>
              <a:t>two diameter pocket (TDP) &gt; 50 cm </a:t>
            </a:r>
            <a:r>
              <a:rPr lang="en-US" sz="2800" baseline="30000" dirty="0" smtClean="0"/>
              <a:t>2</a:t>
            </a:r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0.4-3.5% of all pregnancies</a:t>
            </a:r>
          </a:p>
          <a:p>
            <a:r>
              <a:rPr lang="en-US" dirty="0"/>
              <a:t> </a:t>
            </a:r>
            <a:r>
              <a:rPr lang="en-US" dirty="0" smtClean="0"/>
              <a:t>minor degrees of </a:t>
            </a:r>
            <a:r>
              <a:rPr lang="en-US" dirty="0" err="1" smtClean="0"/>
              <a:t>hydramnios</a:t>
            </a:r>
            <a:r>
              <a:rPr lang="en-US" dirty="0" smtClean="0"/>
              <a:t> are common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hydramnios</a:t>
            </a:r>
            <a:r>
              <a:rPr lang="en-US" dirty="0" smtClean="0"/>
              <a:t> which causes symptoms 1:1000 pregnancies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b="1" dirty="0" smtClean="0"/>
          </a:p>
          <a:p>
            <a:r>
              <a:rPr lang="en-US" dirty="0" err="1" smtClean="0"/>
              <a:t>Polyhydramnios</a:t>
            </a:r>
            <a:r>
              <a:rPr lang="en-US" dirty="0" smtClean="0"/>
              <a:t> occurs as a result of either increased production or decreased removal of amniotic fluid. 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aetiology</a:t>
            </a:r>
            <a:r>
              <a:rPr lang="en-US" dirty="0" smtClean="0"/>
              <a:t> of </a:t>
            </a:r>
            <a:r>
              <a:rPr lang="en-US" dirty="0" err="1" smtClean="0"/>
              <a:t>polyhydramnios</a:t>
            </a:r>
            <a:r>
              <a:rPr lang="en-US" dirty="0" smtClean="0"/>
              <a:t> can be due to a vast variety of maternal and fetal disorders. 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7239000" cy="4846320"/>
          </a:xfrm>
        </p:spPr>
        <p:txBody>
          <a:bodyPr>
            <a:normAutofit/>
          </a:bodyPr>
          <a:lstStyle/>
          <a:p>
            <a:r>
              <a:rPr lang="en-US" dirty="0" smtClean="0"/>
              <a:t>Fetal </a:t>
            </a:r>
            <a:r>
              <a:rPr lang="en-US" dirty="0" smtClean="0">
                <a:sym typeface="Wingdings" pitchFamily="2" charset="2"/>
              </a:rPr>
              <a:t>:(10-20%)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CONGENITAL FETAL MALFORMATIONS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CNS lesions:</a:t>
            </a:r>
          </a:p>
          <a:p>
            <a:pPr>
              <a:buNone/>
            </a:pPr>
            <a:r>
              <a:rPr lang="en-US" dirty="0" smtClean="0"/>
              <a:t>1)</a:t>
            </a:r>
            <a:r>
              <a:rPr lang="en-US" b="1" dirty="0" smtClean="0"/>
              <a:t>Anencephaly</a:t>
            </a:r>
            <a:r>
              <a:rPr lang="en-US" dirty="0" smtClean="0">
                <a:sym typeface="Wingdings" pitchFamily="2" charset="2"/>
              </a:rPr>
              <a:t>:</a:t>
            </a:r>
          </a:p>
          <a:p>
            <a:pPr>
              <a:buNone/>
            </a:pPr>
            <a:r>
              <a:rPr lang="en-US" b="1" dirty="0" smtClean="0">
                <a:sym typeface="Wingdings" pitchFamily="2" charset="2"/>
              </a:rPr>
              <a:t>2) Hydrocephaly</a:t>
            </a:r>
          </a:p>
          <a:p>
            <a:pPr>
              <a:buNone/>
            </a:pPr>
            <a:r>
              <a:rPr lang="en-US" b="1" dirty="0" smtClean="0">
                <a:sym typeface="Wingdings" pitchFamily="2" charset="2"/>
              </a:rPr>
              <a:t>3)</a:t>
            </a:r>
            <a:r>
              <a:rPr lang="en-US" b="1" dirty="0" err="1" smtClean="0">
                <a:sym typeface="Wingdings" pitchFamily="2" charset="2"/>
              </a:rPr>
              <a:t>Iniencephaly</a:t>
            </a:r>
            <a:endParaRPr lang="en-US" b="1" dirty="0" smtClean="0">
              <a:sym typeface="Wingdings" pitchFamily="2" charset="2"/>
            </a:endParaRPr>
          </a:p>
          <a:p>
            <a:pPr>
              <a:buNone/>
            </a:pPr>
            <a:r>
              <a:rPr lang="en-US" b="1" dirty="0" smtClean="0">
                <a:sym typeface="Wingdings" pitchFamily="2" charset="2"/>
              </a:rPr>
              <a:t>4)</a:t>
            </a:r>
            <a:r>
              <a:rPr lang="en-US" b="1" dirty="0" err="1" smtClean="0">
                <a:sym typeface="Wingdings" pitchFamily="2" charset="2"/>
              </a:rPr>
              <a:t>Hydranencephaly</a:t>
            </a:r>
            <a:endParaRPr lang="en-US" b="1" dirty="0" smtClean="0">
              <a:sym typeface="Wingdings" pitchFamily="2" charset="2"/>
            </a:endParaRPr>
          </a:p>
          <a:p>
            <a:pPr>
              <a:buNone/>
            </a:pPr>
            <a:r>
              <a:rPr lang="en-US" b="1" dirty="0" smtClean="0">
                <a:sym typeface="Wingdings" pitchFamily="2" charset="2"/>
              </a:rPr>
              <a:t>5)</a:t>
            </a:r>
            <a:r>
              <a:rPr lang="en-US" b="1" dirty="0" err="1" smtClean="0">
                <a:sym typeface="Wingdings" pitchFamily="2" charset="2"/>
              </a:rPr>
              <a:t>Encephalocele</a:t>
            </a:r>
            <a:endParaRPr lang="en-US" b="1" dirty="0" smtClean="0">
              <a:sym typeface="Wingdings" pitchFamily="2" charset="2"/>
            </a:endParaRPr>
          </a:p>
          <a:p>
            <a:pPr>
              <a:buNone/>
            </a:pPr>
            <a:r>
              <a:rPr lang="en-US" b="1" dirty="0" smtClean="0">
                <a:sym typeface="Wingdings" pitchFamily="2" charset="2"/>
              </a:rPr>
              <a:t>6)</a:t>
            </a:r>
            <a:r>
              <a:rPr lang="en-US" b="1" dirty="0" err="1" smtClean="0">
                <a:sym typeface="Wingdings" pitchFamily="2" charset="2"/>
              </a:rPr>
              <a:t>microcephaly</a:t>
            </a:r>
            <a:endParaRPr lang="en-US" b="1" dirty="0" smtClean="0">
              <a:sym typeface="Wingdings" pitchFamily="2" charset="2"/>
            </a:endParaRPr>
          </a:p>
          <a:p>
            <a:pPr>
              <a:buNone/>
            </a:pPr>
            <a:endParaRPr lang="en-US" b="1" dirty="0" smtClean="0">
              <a:sym typeface="Wingdings" pitchFamily="2" charset="2"/>
            </a:endParaRPr>
          </a:p>
          <a:p>
            <a:pPr>
              <a:buNone/>
            </a:pPr>
            <a:endParaRPr lang="en-US" b="1" u="sng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7239000" cy="599853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Gastrointestinal abnormalities:</a:t>
            </a:r>
            <a:endParaRPr lang="pt-BR" dirty="0" smtClean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pt-BR" dirty="0" smtClean="0">
                <a:solidFill>
                  <a:schemeClr val="tx1"/>
                </a:solidFill>
              </a:rPr>
              <a:t>oesophageal atresia</a:t>
            </a:r>
          </a:p>
          <a:p>
            <a:pPr lvl="1">
              <a:buNone/>
            </a:pPr>
            <a:r>
              <a:rPr lang="pt-BR" dirty="0" smtClean="0">
                <a:solidFill>
                  <a:schemeClr val="tx1"/>
                </a:solidFill>
              </a:rPr>
              <a:t>Duodenal stenosis</a:t>
            </a:r>
          </a:p>
          <a:p>
            <a:pPr lvl="1">
              <a:buNone/>
            </a:pPr>
            <a:r>
              <a:rPr lang="pt-BR" dirty="0" smtClean="0">
                <a:solidFill>
                  <a:schemeClr val="tx1"/>
                </a:solidFill>
              </a:rPr>
              <a:t>Diaphragatic hernia</a:t>
            </a:r>
          </a:p>
          <a:p>
            <a:pPr lvl="1">
              <a:buNone/>
            </a:pPr>
            <a:r>
              <a:rPr lang="pt-BR" dirty="0" smtClean="0">
                <a:solidFill>
                  <a:schemeClr val="tx1"/>
                </a:solidFill>
              </a:rPr>
              <a:t>jejuno-ileal atresia</a:t>
            </a:r>
            <a:endParaRPr lang="en-US" dirty="0" smtClean="0">
              <a:solidFill>
                <a:srgbClr val="C00000"/>
              </a:solidFill>
            </a:endParaRPr>
          </a:p>
          <a:p>
            <a:pPr lvl="1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gastroschisis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omphalocoele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Respiratory tract</a:t>
            </a:r>
          </a:p>
          <a:p>
            <a:pPr>
              <a:buNone/>
            </a:pPr>
            <a:r>
              <a:rPr lang="en-US" dirty="0" smtClean="0"/>
              <a:t>Cystic </a:t>
            </a:r>
            <a:r>
              <a:rPr lang="en-US" dirty="0" err="1" smtClean="0"/>
              <a:t>adenomatoid</a:t>
            </a:r>
            <a:r>
              <a:rPr lang="en-US" dirty="0" smtClean="0"/>
              <a:t> malformation of lung</a:t>
            </a:r>
          </a:p>
          <a:p>
            <a:pPr>
              <a:buNone/>
            </a:pPr>
            <a:r>
              <a:rPr lang="en-US" dirty="0" err="1" smtClean="0"/>
              <a:t>Chylothorax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fetal cervical masses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thoracic masses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CVS</a:t>
            </a:r>
          </a:p>
          <a:p>
            <a:r>
              <a:rPr lang="en-US" dirty="0" err="1" smtClean="0"/>
              <a:t>Valvular</a:t>
            </a:r>
            <a:r>
              <a:rPr lang="en-US" dirty="0" smtClean="0"/>
              <a:t> incompetence</a:t>
            </a:r>
          </a:p>
          <a:p>
            <a:r>
              <a:rPr lang="en-US" dirty="0" err="1" smtClean="0"/>
              <a:t>Valvular</a:t>
            </a:r>
            <a:r>
              <a:rPr lang="en-US" dirty="0" smtClean="0"/>
              <a:t> </a:t>
            </a:r>
            <a:r>
              <a:rPr lang="en-US" dirty="0" err="1" smtClean="0"/>
              <a:t>stenosis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Ebstein’s</a:t>
            </a:r>
            <a:r>
              <a:rPr lang="en-US" dirty="0" smtClean="0"/>
              <a:t> anomaly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Multiple gestation(7.5%)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MATERNAL</a:t>
            </a:r>
          </a:p>
          <a:p>
            <a:pPr>
              <a:buNone/>
            </a:pPr>
            <a:r>
              <a:rPr lang="en-US" dirty="0" smtClean="0"/>
              <a:t>Diabetes mellitus(25%)</a:t>
            </a:r>
          </a:p>
          <a:p>
            <a:pPr>
              <a:buNone/>
            </a:pPr>
            <a:r>
              <a:rPr lang="en-US" dirty="0" smtClean="0"/>
              <a:t>Heart disease </a:t>
            </a:r>
          </a:p>
          <a:p>
            <a:pPr>
              <a:buNone/>
            </a:pPr>
            <a:r>
              <a:rPr lang="en-US" dirty="0" smtClean="0"/>
              <a:t>Renal disease</a:t>
            </a:r>
          </a:p>
          <a:p>
            <a:pPr>
              <a:buNone/>
            </a:pPr>
            <a:r>
              <a:rPr lang="en-US" dirty="0" smtClean="0"/>
              <a:t>Rhesus sensitization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PLACENTAL CAUSES:</a:t>
            </a:r>
          </a:p>
          <a:p>
            <a:pPr>
              <a:buNone/>
            </a:pPr>
            <a:r>
              <a:rPr lang="en-US" dirty="0" err="1" smtClean="0"/>
              <a:t>Chorioangioma</a:t>
            </a:r>
            <a:r>
              <a:rPr lang="en-US" dirty="0" smtClean="0"/>
              <a:t> of placenta</a:t>
            </a:r>
          </a:p>
          <a:p>
            <a:pPr>
              <a:buNone/>
            </a:pPr>
            <a:r>
              <a:rPr lang="en-US" dirty="0" err="1" smtClean="0"/>
              <a:t>Obstructionof</a:t>
            </a:r>
            <a:r>
              <a:rPr lang="en-US" dirty="0" smtClean="0"/>
              <a:t> umbilical vein due to true knots or thrombosis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Idiopathic (50%)</a:t>
            </a:r>
          </a:p>
          <a:p>
            <a:pPr>
              <a:buNone/>
            </a:pPr>
            <a:r>
              <a:rPr lang="en-US" dirty="0" smtClean="0"/>
              <a:t>Overproduction of </a:t>
            </a:r>
            <a:r>
              <a:rPr lang="en-US" dirty="0" err="1" smtClean="0"/>
              <a:t>decidual</a:t>
            </a:r>
            <a:r>
              <a:rPr lang="en-US" dirty="0" smtClean="0"/>
              <a:t> </a:t>
            </a:r>
            <a:r>
              <a:rPr lang="en-US" dirty="0" err="1" smtClean="0"/>
              <a:t>prolactin</a:t>
            </a:r>
            <a:r>
              <a:rPr lang="en-US" dirty="0" smtClean="0"/>
              <a:t> impair </a:t>
            </a:r>
            <a:r>
              <a:rPr lang="en-US" dirty="0" err="1" smtClean="0"/>
              <a:t>diffusional</a:t>
            </a:r>
            <a:r>
              <a:rPr lang="en-US" dirty="0" smtClean="0"/>
              <a:t> flow of water away from the </a:t>
            </a:r>
            <a:r>
              <a:rPr lang="en-US" smtClean="0"/>
              <a:t>amniotic compartment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:</a:t>
            </a:r>
          </a:p>
          <a:p>
            <a:r>
              <a:rPr lang="en-US" dirty="0" smtClean="0"/>
              <a:t>Acute</a:t>
            </a:r>
          </a:p>
          <a:p>
            <a:r>
              <a:rPr lang="en-US" dirty="0" smtClean="0"/>
              <a:t> chronic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Acute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polyhydramnios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</a:p>
          <a:p>
            <a:r>
              <a:rPr lang="en-US" dirty="0" smtClean="0"/>
              <a:t>Very severe</a:t>
            </a:r>
          </a:p>
          <a:p>
            <a:r>
              <a:rPr lang="en-US" dirty="0" smtClean="0"/>
              <a:t>Rare condition</a:t>
            </a:r>
          </a:p>
          <a:p>
            <a:r>
              <a:rPr lang="en-US" dirty="0" smtClean="0"/>
              <a:t> Rapid accumulation of liquor over few days</a:t>
            </a:r>
          </a:p>
          <a:p>
            <a:r>
              <a:rPr lang="en-US" dirty="0" smtClean="0"/>
              <a:t> Occurs before 24 weeks </a:t>
            </a:r>
          </a:p>
          <a:p>
            <a:r>
              <a:rPr lang="en-US" dirty="0" smtClean="0"/>
              <a:t>Commonly seen in twin –to –transfusion </a:t>
            </a:r>
            <a:r>
              <a:rPr lang="en-US" dirty="0" err="1" smtClean="0"/>
              <a:t>syndome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Chronic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polyhydramnios</a:t>
            </a:r>
            <a:r>
              <a:rPr lang="en-US" dirty="0" smtClean="0"/>
              <a:t>: </a:t>
            </a:r>
          </a:p>
          <a:p>
            <a:r>
              <a:rPr lang="en-US" dirty="0" smtClean="0"/>
              <a:t>More common</a:t>
            </a:r>
          </a:p>
          <a:p>
            <a:r>
              <a:rPr lang="en-US" dirty="0" smtClean="0"/>
              <a:t> accumulation of liquor is gradual over few weeks</a:t>
            </a:r>
          </a:p>
          <a:p>
            <a:r>
              <a:rPr lang="en-US" dirty="0" smtClean="0"/>
              <a:t>It occurs in late pregnancy</a:t>
            </a:r>
          </a:p>
          <a:p>
            <a:r>
              <a:rPr lang="en-US" dirty="0" smtClean="0"/>
              <a:t> it may result in preterm </a:t>
            </a:r>
            <a:r>
              <a:rPr lang="en-US" dirty="0" err="1" smtClean="0"/>
              <a:t>labour</a:t>
            </a:r>
            <a:endParaRPr lang="en-US" dirty="0" smtClean="0"/>
          </a:p>
          <a:p>
            <a:r>
              <a:rPr lang="en-US" dirty="0" smtClean="0"/>
              <a:t> has a better prognosis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Sources of amniotic fluid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5715000" cy="4114800"/>
          </a:xfrm>
        </p:spPr>
        <p:txBody>
          <a:bodyPr/>
          <a:lstStyle/>
          <a:p>
            <a:pPr algn="just" eaLnBrk="1" hangingPunct="1"/>
            <a:r>
              <a:rPr lang="en-US" dirty="0" smtClean="0"/>
              <a:t>Urine production Approximately 110/ml/kg every 24 hours at 25 weeks to approximately 190 ml/kg every 24 hours at 39 weeks</a:t>
            </a:r>
          </a:p>
          <a:p>
            <a:pPr algn="just" eaLnBrk="1" hangingPunct="1"/>
            <a:r>
              <a:rPr lang="en-US" dirty="0" smtClean="0"/>
              <a:t>At term, the current best estimate of fetal urine flow rate may average 700-900 ml/day.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Clinical features:</a:t>
            </a:r>
          </a:p>
          <a:p>
            <a:r>
              <a:rPr lang="en-US" dirty="0" smtClean="0"/>
              <a:t>Pressure symptoms:</a:t>
            </a:r>
          </a:p>
          <a:p>
            <a:pPr marL="514350" indent="-514350">
              <a:buAutoNum type="arabicParenR"/>
            </a:pPr>
            <a:r>
              <a:rPr lang="en-US" dirty="0" smtClean="0"/>
              <a:t>Abdominal discomfort</a:t>
            </a:r>
          </a:p>
          <a:p>
            <a:pPr marL="514350" indent="-514350">
              <a:buAutoNum type="arabicParenR"/>
            </a:pPr>
            <a:r>
              <a:rPr lang="en-US" dirty="0" smtClean="0"/>
              <a:t> </a:t>
            </a:r>
            <a:r>
              <a:rPr lang="en-US" dirty="0" err="1" smtClean="0"/>
              <a:t>dyspnoea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/>
              <a:t> </a:t>
            </a:r>
            <a:r>
              <a:rPr lang="en-US" dirty="0" err="1" smtClean="0"/>
              <a:t>orthopnea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/>
              <a:t> palpitations</a:t>
            </a:r>
          </a:p>
          <a:p>
            <a:pPr marL="514350" indent="-514350">
              <a:buAutoNum type="arabicParenR"/>
            </a:pPr>
            <a:r>
              <a:rPr lang="en-US" dirty="0" smtClean="0"/>
              <a:t> edema of legs</a:t>
            </a:r>
          </a:p>
          <a:p>
            <a:pPr marL="514350" indent="-514350">
              <a:buAutoNum type="arabicParenR"/>
            </a:pPr>
            <a:r>
              <a:rPr lang="en-US" dirty="0" smtClean="0"/>
              <a:t> varicosities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8153400" cy="6477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Signs :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Patient may be </a:t>
            </a:r>
            <a:r>
              <a:rPr lang="en-US" sz="2400" dirty="0" err="1" smtClean="0"/>
              <a:t>dyspneic</a:t>
            </a:r>
            <a:r>
              <a:rPr lang="en-US" sz="2400" dirty="0" smtClean="0"/>
              <a:t> at rest 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Pedal edema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Evidence of PIH</a:t>
            </a:r>
          </a:p>
          <a:p>
            <a:pPr>
              <a:lnSpc>
                <a:spcPct val="80000"/>
              </a:lnSpc>
              <a:buNone/>
            </a:pPr>
            <a:endParaRPr lang="en-US" sz="2400" dirty="0" smtClean="0"/>
          </a:p>
          <a:p>
            <a:pPr>
              <a:lnSpc>
                <a:spcPct val="80000"/>
              </a:lnSpc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Per abdomen</a:t>
            </a:r>
            <a:r>
              <a:rPr lang="en-US" sz="2400" dirty="0" smtClean="0"/>
              <a:t>: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Skin over abdomen is tense, shiny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 umbilicus is </a:t>
            </a:r>
            <a:r>
              <a:rPr lang="en-US" sz="2400" dirty="0" err="1" smtClean="0"/>
              <a:t>everted</a:t>
            </a: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 SFH and AG are increased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 Difficulty in palpating fetal parts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 </a:t>
            </a:r>
            <a:r>
              <a:rPr lang="en-US" sz="2400" dirty="0" err="1" smtClean="0"/>
              <a:t>malpresentation</a:t>
            </a:r>
            <a:r>
              <a:rPr lang="en-US" sz="2400" dirty="0" smtClean="0"/>
              <a:t> and non engagement-common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FHS heard faintly</a:t>
            </a:r>
          </a:p>
          <a:p>
            <a:pPr>
              <a:lnSpc>
                <a:spcPct val="80000"/>
              </a:lnSpc>
              <a:buNone/>
            </a:pPr>
            <a:endParaRPr lang="en-US" sz="2400" dirty="0" smtClean="0"/>
          </a:p>
          <a:p>
            <a:pPr>
              <a:lnSpc>
                <a:spcPct val="80000"/>
              </a:lnSpc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Per vaginal:</a:t>
            </a:r>
          </a:p>
          <a:p>
            <a:pPr>
              <a:lnSpc>
                <a:spcPct val="80000"/>
              </a:lnSpc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smtClean="0"/>
              <a:t>Cervix is pulled high up 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 it may be dilated with bulging membranes</a:t>
            </a:r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MATERNAL:</a:t>
            </a:r>
          </a:p>
          <a:p>
            <a:pPr>
              <a:buNone/>
            </a:pPr>
            <a:r>
              <a:rPr lang="en-US" b="1" u="sng" dirty="0" smtClean="0"/>
              <a:t>During pregnancy:</a:t>
            </a:r>
          </a:p>
          <a:p>
            <a:pPr>
              <a:buNone/>
            </a:pPr>
            <a:r>
              <a:rPr lang="en-US" dirty="0" smtClean="0"/>
              <a:t>Gestational hypertension</a:t>
            </a:r>
          </a:p>
          <a:p>
            <a:pPr>
              <a:buNone/>
            </a:pPr>
            <a:r>
              <a:rPr lang="en-US" dirty="0" err="1" smtClean="0"/>
              <a:t>Malpresentation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Premature rupture of </a:t>
            </a:r>
            <a:r>
              <a:rPr lang="en-US" dirty="0" err="1" smtClean="0"/>
              <a:t>mambranes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Preterm </a:t>
            </a:r>
            <a:r>
              <a:rPr lang="en-US" dirty="0" err="1" smtClean="0"/>
              <a:t>labour</a:t>
            </a:r>
            <a:endParaRPr lang="en-US" dirty="0" smtClean="0"/>
          </a:p>
          <a:p>
            <a:pPr>
              <a:buNone/>
            </a:pPr>
            <a:r>
              <a:rPr lang="en-US" b="1" u="sng" dirty="0" smtClean="0"/>
              <a:t>During </a:t>
            </a:r>
            <a:r>
              <a:rPr lang="en-US" b="1" u="sng" dirty="0" err="1" smtClean="0"/>
              <a:t>labour</a:t>
            </a:r>
            <a:r>
              <a:rPr lang="en-US" b="1" u="sng" dirty="0" smtClean="0"/>
              <a:t>:</a:t>
            </a:r>
          </a:p>
          <a:p>
            <a:pPr>
              <a:buNone/>
            </a:pPr>
            <a:r>
              <a:rPr lang="en-US" dirty="0" smtClean="0"/>
              <a:t>Early rupture of membranes</a:t>
            </a:r>
          </a:p>
          <a:p>
            <a:pPr>
              <a:buNone/>
            </a:pPr>
            <a:r>
              <a:rPr lang="en-US" dirty="0" smtClean="0"/>
              <a:t>Cord </a:t>
            </a:r>
            <a:r>
              <a:rPr lang="en-US" dirty="0" err="1" smtClean="0"/>
              <a:t>prolapse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Uterine inertia</a:t>
            </a:r>
          </a:p>
          <a:p>
            <a:pPr>
              <a:buNone/>
            </a:pPr>
            <a:r>
              <a:rPr lang="en-US" dirty="0" err="1" smtClean="0"/>
              <a:t>Abruptio</a:t>
            </a:r>
            <a:r>
              <a:rPr lang="en-US" dirty="0" smtClean="0"/>
              <a:t> placenta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Puerperium</a:t>
            </a:r>
            <a:r>
              <a:rPr lang="en-US" dirty="0" smtClean="0"/>
              <a:t> :</a:t>
            </a:r>
          </a:p>
          <a:p>
            <a:r>
              <a:rPr lang="en-US" dirty="0" smtClean="0"/>
              <a:t>Post partum </a:t>
            </a:r>
            <a:r>
              <a:rPr lang="en-US" dirty="0" err="1" smtClean="0"/>
              <a:t>haemorrhage</a:t>
            </a:r>
            <a:endParaRPr lang="en-US" dirty="0" smtClean="0"/>
          </a:p>
          <a:p>
            <a:r>
              <a:rPr lang="en-US" dirty="0" smtClean="0"/>
              <a:t> sub involution</a:t>
            </a:r>
          </a:p>
          <a:p>
            <a:r>
              <a:rPr lang="en-US" dirty="0" smtClean="0"/>
              <a:t>Fetal :</a:t>
            </a:r>
          </a:p>
          <a:p>
            <a:r>
              <a:rPr lang="en-US" dirty="0" err="1" smtClean="0"/>
              <a:t>Perinatal</a:t>
            </a:r>
            <a:r>
              <a:rPr lang="en-US" dirty="0" smtClean="0"/>
              <a:t> mortality is 50%</a:t>
            </a:r>
          </a:p>
          <a:p>
            <a:r>
              <a:rPr lang="en-US" dirty="0" smtClean="0"/>
              <a:t>Prematurity</a:t>
            </a:r>
          </a:p>
          <a:p>
            <a:r>
              <a:rPr lang="en-US" dirty="0" smtClean="0"/>
              <a:t>Congenital anomalies</a:t>
            </a:r>
          </a:p>
          <a:p>
            <a:r>
              <a:rPr lang="en-US" dirty="0" err="1" smtClean="0"/>
              <a:t>Hydrops</a:t>
            </a:r>
            <a:r>
              <a:rPr lang="en-US" dirty="0" smtClean="0"/>
              <a:t> </a:t>
            </a:r>
            <a:r>
              <a:rPr lang="en-US" dirty="0" err="1" smtClean="0"/>
              <a:t>fetalis</a:t>
            </a:r>
            <a:endParaRPr lang="en-US" dirty="0" smtClean="0"/>
          </a:p>
          <a:p>
            <a:r>
              <a:rPr lang="en-US" dirty="0" smtClean="0"/>
              <a:t>Cord </a:t>
            </a:r>
            <a:r>
              <a:rPr lang="en-US" dirty="0" err="1" smtClean="0"/>
              <a:t>prolapse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Ultrasonography</a:t>
            </a:r>
            <a:r>
              <a:rPr lang="en-US" dirty="0" smtClean="0"/>
              <a:t>:</a:t>
            </a:r>
          </a:p>
          <a:p>
            <a:r>
              <a:rPr lang="en-US" dirty="0" smtClean="0"/>
              <a:t>Maximal (deepest) vertical pocket:</a:t>
            </a:r>
          </a:p>
          <a:p>
            <a:r>
              <a:rPr lang="en-US" dirty="0" smtClean="0"/>
              <a:t>The largest ,cord free vertical pocket of amniotic fluid is measured with the transducer held at right angles to the maternal abdominal contour</a:t>
            </a:r>
          </a:p>
          <a:p>
            <a:r>
              <a:rPr lang="en-US" dirty="0" smtClean="0"/>
              <a:t>A single measurement of 8 </a:t>
            </a:r>
            <a:r>
              <a:rPr lang="en-US" dirty="0" err="1" smtClean="0"/>
              <a:t>cms</a:t>
            </a:r>
            <a:r>
              <a:rPr lang="en-US" dirty="0" smtClean="0"/>
              <a:t> or more is suspicious or </a:t>
            </a:r>
            <a:r>
              <a:rPr lang="en-US" dirty="0" err="1" smtClean="0"/>
              <a:t>polyhydramnios</a:t>
            </a:r>
            <a:endParaRPr lang="en-US" dirty="0" smtClean="0"/>
          </a:p>
          <a:p>
            <a:r>
              <a:rPr lang="en-US" dirty="0" smtClean="0"/>
              <a:t>Mild-8-12 </a:t>
            </a:r>
            <a:r>
              <a:rPr lang="en-US" dirty="0" err="1" smtClean="0"/>
              <a:t>cms</a:t>
            </a:r>
            <a:endParaRPr lang="en-US" dirty="0" smtClean="0"/>
          </a:p>
          <a:p>
            <a:r>
              <a:rPr lang="en-US" dirty="0" smtClean="0"/>
              <a:t> moderate-12-16 </a:t>
            </a:r>
            <a:r>
              <a:rPr lang="en-US" dirty="0" err="1" smtClean="0"/>
              <a:t>cms</a:t>
            </a:r>
            <a:endParaRPr lang="en-US" dirty="0" smtClean="0"/>
          </a:p>
          <a:p>
            <a:r>
              <a:rPr lang="en-US" dirty="0" smtClean="0"/>
              <a:t> severe-&gt;16 </a:t>
            </a:r>
            <a:r>
              <a:rPr lang="en-US" dirty="0" err="1" smtClean="0"/>
              <a:t>cms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966119"/>
            <a:ext cx="58674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Amniotic fluid index: divide abdomen in 4 quadrants using umbilicus and </a:t>
            </a:r>
            <a:r>
              <a:rPr lang="en-US" dirty="0" err="1" smtClean="0"/>
              <a:t>linea</a:t>
            </a:r>
            <a:r>
              <a:rPr lang="en-US" dirty="0" smtClean="0"/>
              <a:t> </a:t>
            </a:r>
            <a:r>
              <a:rPr lang="en-US" dirty="0" err="1" smtClean="0"/>
              <a:t>nigra</a:t>
            </a:r>
            <a:r>
              <a:rPr lang="en-US" dirty="0" smtClean="0"/>
              <a:t> as reference points  </a:t>
            </a:r>
          </a:p>
          <a:p>
            <a:r>
              <a:rPr lang="en-US" dirty="0" smtClean="0"/>
              <a:t>Calculate the AFI  by adding up the MVP measurements for each quadrants</a:t>
            </a:r>
          </a:p>
          <a:p>
            <a:r>
              <a:rPr lang="en-US" dirty="0" smtClean="0"/>
              <a:t> AFI &gt;24 </a:t>
            </a:r>
            <a:r>
              <a:rPr lang="en-US" dirty="0" err="1" smtClean="0"/>
              <a:t>cms</a:t>
            </a:r>
            <a:r>
              <a:rPr lang="en-US" dirty="0" smtClean="0"/>
              <a:t> ( or &gt;2 SD or above 95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percentilefor</a:t>
            </a:r>
            <a:r>
              <a:rPr lang="en-US" dirty="0" smtClean="0"/>
              <a:t> gestational age) is diagnostic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–diameter amniotic fluid pocket:</a:t>
            </a:r>
          </a:p>
          <a:p>
            <a:r>
              <a:rPr lang="en-US" dirty="0" smtClean="0"/>
              <a:t>This method assesses the AFV as the product of the vertical and the horizontal dimensions of the largest vertical pocket</a:t>
            </a:r>
          </a:p>
          <a:p>
            <a:r>
              <a:rPr lang="en-US" dirty="0" smtClean="0"/>
              <a:t>Values below 15 cm2-oligohydramnios</a:t>
            </a:r>
          </a:p>
          <a:p>
            <a:r>
              <a:rPr lang="en-US" dirty="0" smtClean="0"/>
              <a:t> more than 50 cm2-hydramnios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Treatment of underlying etiology:</a:t>
            </a:r>
          </a:p>
          <a:p>
            <a:r>
              <a:rPr lang="en-US" dirty="0"/>
              <a:t> </a:t>
            </a:r>
            <a:r>
              <a:rPr lang="en-US" dirty="0" smtClean="0"/>
              <a:t>correcting poorly controlled maternal diabetes</a:t>
            </a:r>
          </a:p>
          <a:p>
            <a:r>
              <a:rPr lang="en-US" dirty="0" smtClean="0"/>
              <a:t> correcting fetal anemia</a:t>
            </a:r>
          </a:p>
          <a:p>
            <a:r>
              <a:rPr lang="en-US" dirty="0" smtClean="0"/>
              <a:t>TTTS: serial </a:t>
            </a:r>
            <a:r>
              <a:rPr lang="en-US" dirty="0" err="1" smtClean="0"/>
              <a:t>amnioreduction</a:t>
            </a:r>
            <a:r>
              <a:rPr lang="en-US" dirty="0" smtClean="0"/>
              <a:t> or coagulation of </a:t>
            </a:r>
            <a:r>
              <a:rPr lang="en-US" dirty="0" err="1" smtClean="0"/>
              <a:t>anastomotic</a:t>
            </a:r>
            <a:r>
              <a:rPr lang="en-US" dirty="0" smtClean="0"/>
              <a:t> vessels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treatment of </a:t>
            </a:r>
            <a:r>
              <a:rPr lang="en-US" dirty="0" err="1" smtClean="0"/>
              <a:t>polyhydramnios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752600" y="1600200"/>
            <a:ext cx="4800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Hospitalization,bed</a:t>
            </a:r>
            <a:r>
              <a:rPr lang="en-US" dirty="0" smtClean="0"/>
              <a:t> rest ,investigations to find out the cause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3581400" y="24384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38200" y="2667000"/>
            <a:ext cx="6248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609600" y="28956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6858000" y="29718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3200400"/>
            <a:ext cx="2819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fetal malformations present</a:t>
            </a:r>
          </a:p>
          <a:p>
            <a:pPr algn="ctr"/>
            <a:r>
              <a:rPr lang="en-US" dirty="0" smtClean="0"/>
              <a:t>Termination of pregnancy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181600" y="3200400"/>
            <a:ext cx="2895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no fetal malformations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4495800" y="3810000"/>
            <a:ext cx="1066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752600" y="4343400"/>
            <a:ext cx="3505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no pressure symptoms</a:t>
            </a:r>
          </a:p>
          <a:p>
            <a:pPr algn="ctr"/>
            <a:r>
              <a:rPr lang="en-US" dirty="0" smtClean="0"/>
              <a:t>Continue pregnancy</a:t>
            </a:r>
          </a:p>
          <a:p>
            <a:pPr algn="ctr"/>
            <a:r>
              <a:rPr lang="en-US" dirty="0" smtClean="0"/>
              <a:t>Treatment of complicating factors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324600" y="38100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943600" y="4267200"/>
            <a:ext cx="2057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pressure symptoms present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219200" y="6324600"/>
            <a:ext cx="3200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Therapeutic </a:t>
            </a:r>
            <a:r>
              <a:rPr lang="en-US" dirty="0" err="1" smtClean="0"/>
              <a:t>amnioreduction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276600" y="5562600"/>
            <a:ext cx="1981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gestational age&lt;37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019800" y="5410200"/>
            <a:ext cx="1905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gestational age&gt;37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715000" y="6400800"/>
            <a:ext cx="2362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Induction of </a:t>
            </a:r>
            <a:r>
              <a:rPr lang="en-US" dirty="0" err="1" smtClean="0"/>
              <a:t>labour</a:t>
            </a:r>
            <a:r>
              <a:rPr lang="en-US" dirty="0" smtClean="0"/>
              <a:t> with </a:t>
            </a:r>
            <a:r>
              <a:rPr lang="en-US" dirty="0" err="1" smtClean="0"/>
              <a:t>oxytocin</a:t>
            </a:r>
            <a:r>
              <a:rPr lang="en-US" dirty="0" smtClean="0"/>
              <a:t> or ARM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6743700" y="52197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V="1">
            <a:off x="5181600" y="5181600"/>
            <a:ext cx="1600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3353594" y="6172200"/>
            <a:ext cx="3040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4" idx="2"/>
          </p:cNvCxnSpPr>
          <p:nvPr/>
        </p:nvCxnSpPr>
        <p:spPr>
          <a:xfrm rot="16200000" flipH="1">
            <a:off x="6800850" y="6115050"/>
            <a:ext cx="3810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Sources of amniotic fluid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5715000" cy="4114800"/>
          </a:xfrm>
        </p:spPr>
        <p:txBody>
          <a:bodyPr/>
          <a:lstStyle/>
          <a:p>
            <a:pPr algn="just" eaLnBrk="1" hangingPunct="1"/>
            <a:r>
              <a:rPr lang="en-US" dirty="0" smtClean="0"/>
              <a:t>The fetal lungs are the second major source of amniotic fluid during the second half of gestation.</a:t>
            </a:r>
          </a:p>
          <a:p>
            <a:pPr algn="just" eaLnBrk="1" hangingPunct="1"/>
            <a:r>
              <a:rPr lang="en-US" dirty="0" smtClean="0"/>
              <a:t>Studies in near-term fetal sheep have shown that there is an outflow from the lungs of 200-400 ml/day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Amnio</a:t>
            </a:r>
            <a:r>
              <a:rPr lang="en-US" dirty="0" smtClean="0"/>
              <a:t> -reduction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Refers to removal of one to several liters of amniotic fluid through insertion of either a 19 </a:t>
            </a:r>
            <a:r>
              <a:rPr lang="en-US" dirty="0" err="1" smtClean="0"/>
              <a:t>guage</a:t>
            </a:r>
            <a:r>
              <a:rPr lang="en-US" dirty="0" smtClean="0"/>
              <a:t> needle or catheter into the amniotic cavity close  to  the midline and below the umbilicus</a:t>
            </a:r>
          </a:p>
          <a:p>
            <a:r>
              <a:rPr lang="en-US" b="1" u="sng" dirty="0" smtClean="0"/>
              <a:t> criteria : </a:t>
            </a:r>
          </a:p>
          <a:p>
            <a:r>
              <a:rPr lang="en-US" dirty="0" smtClean="0"/>
              <a:t>USG- AFI greater than 40 </a:t>
            </a:r>
            <a:r>
              <a:rPr lang="en-US" dirty="0" err="1" smtClean="0"/>
              <a:t>cms</a:t>
            </a:r>
            <a:r>
              <a:rPr lang="en-US" dirty="0" smtClean="0"/>
              <a:t> or deepest single pool greater than 12 </a:t>
            </a:r>
            <a:r>
              <a:rPr lang="en-US" dirty="0" err="1" smtClean="0"/>
              <a:t>cms</a:t>
            </a:r>
            <a:endParaRPr lang="en-US" dirty="0" smtClean="0"/>
          </a:p>
          <a:p>
            <a:r>
              <a:rPr lang="en-US" dirty="0" smtClean="0"/>
              <a:t>Clinical: maternal discomfort (</a:t>
            </a:r>
            <a:r>
              <a:rPr lang="en-US" dirty="0" err="1" smtClean="0"/>
              <a:t>orthopnea</a:t>
            </a:r>
            <a:r>
              <a:rPr lang="en-US" dirty="0" smtClean="0"/>
              <a:t>, </a:t>
            </a:r>
            <a:r>
              <a:rPr lang="en-US" dirty="0" err="1" smtClean="0"/>
              <a:t>dyspnea</a:t>
            </a:r>
            <a:r>
              <a:rPr lang="en-US" dirty="0" smtClean="0"/>
              <a:t>)</a:t>
            </a:r>
          </a:p>
          <a:p>
            <a:r>
              <a:rPr lang="en-US" dirty="0" smtClean="0"/>
              <a:t>Fetal </a:t>
            </a:r>
            <a:r>
              <a:rPr lang="en-US" dirty="0" err="1" smtClean="0"/>
              <a:t>condition:twin</a:t>
            </a:r>
            <a:r>
              <a:rPr lang="en-US" dirty="0" smtClean="0"/>
              <a:t> to twin </a:t>
            </a:r>
            <a:r>
              <a:rPr lang="en-US" dirty="0" err="1" smtClean="0"/>
              <a:t>tramsfusion</a:t>
            </a:r>
            <a:r>
              <a:rPr lang="en-US" dirty="0" smtClean="0"/>
              <a:t> syndrome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7239000" cy="6150936"/>
          </a:xfrm>
        </p:spPr>
        <p:txBody>
          <a:bodyPr/>
          <a:lstStyle/>
          <a:p>
            <a:r>
              <a:rPr lang="en-US" dirty="0" smtClean="0"/>
              <a:t>O.5-2 </a:t>
            </a:r>
            <a:r>
              <a:rPr lang="en-US" dirty="0" err="1" smtClean="0"/>
              <a:t>litres</a:t>
            </a:r>
            <a:r>
              <a:rPr lang="en-US" dirty="0" smtClean="0"/>
              <a:t> –aspirated (rate not exceeding 500 ml/hr) under </a:t>
            </a:r>
            <a:r>
              <a:rPr lang="en-US" dirty="0" err="1" smtClean="0"/>
              <a:t>sonographic</a:t>
            </a:r>
            <a:r>
              <a:rPr lang="en-US" dirty="0" smtClean="0"/>
              <a:t> guidance</a:t>
            </a:r>
          </a:p>
          <a:p>
            <a:r>
              <a:rPr lang="en-US" dirty="0" smtClean="0"/>
              <a:t> each 100ml of amniotic fluid removed- decreases AFI by 1 </a:t>
            </a:r>
            <a:r>
              <a:rPr lang="en-US" dirty="0" err="1" smtClean="0"/>
              <a:t>cms</a:t>
            </a:r>
            <a:endParaRPr lang="en-US" dirty="0" smtClean="0"/>
          </a:p>
          <a:p>
            <a:r>
              <a:rPr lang="en-US" dirty="0" smtClean="0"/>
              <a:t>Amniotic fluid re-accumulates quickly ,procedure is repeated initially 2-3 times in the first week , followed by weekly </a:t>
            </a:r>
            <a:r>
              <a:rPr lang="en-US" dirty="0" err="1" smtClean="0"/>
              <a:t>amnioreduction</a:t>
            </a:r>
            <a:r>
              <a:rPr lang="en-US" dirty="0" smtClean="0"/>
              <a:t> or as clinically indicated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657600"/>
            <a:ext cx="4572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Complications:</a:t>
            </a:r>
          </a:p>
          <a:p>
            <a:r>
              <a:rPr lang="en-US" dirty="0" smtClean="0"/>
              <a:t>Placental abruption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chorioamniotis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pretrm</a:t>
            </a:r>
            <a:r>
              <a:rPr lang="en-US" dirty="0" smtClean="0"/>
              <a:t> </a:t>
            </a:r>
            <a:r>
              <a:rPr lang="en-US" dirty="0" err="1" smtClean="0"/>
              <a:t>labour</a:t>
            </a:r>
            <a:endParaRPr lang="en-US" dirty="0" smtClean="0"/>
          </a:p>
          <a:p>
            <a:r>
              <a:rPr lang="en-US" dirty="0" smtClean="0"/>
              <a:t> PPROM</a:t>
            </a:r>
          </a:p>
          <a:p>
            <a:r>
              <a:rPr lang="en-US" dirty="0" smtClean="0"/>
              <a:t> Injury to the fetus or umbilical cord vessels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9416"/>
            <a:ext cx="8153400" cy="5248584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Indometacin</a:t>
            </a:r>
            <a:r>
              <a:rPr lang="en-US" dirty="0" smtClean="0"/>
              <a:t>:</a:t>
            </a:r>
          </a:p>
          <a:p>
            <a:r>
              <a:rPr lang="en-US" dirty="0" smtClean="0"/>
              <a:t>PG E inhibitor</a:t>
            </a:r>
          </a:p>
          <a:p>
            <a:r>
              <a:rPr lang="en-US" dirty="0" smtClean="0"/>
              <a:t>Reduce the amount of amniotic fluid produced and relieve the symptoms of </a:t>
            </a:r>
            <a:r>
              <a:rPr lang="en-US" dirty="0" err="1" smtClean="0"/>
              <a:t>polyhydramnios</a:t>
            </a:r>
            <a:endParaRPr lang="en-US" dirty="0" smtClean="0"/>
          </a:p>
          <a:p>
            <a:r>
              <a:rPr lang="en-US" b="1" u="sng" dirty="0" smtClean="0"/>
              <a:t>Mechanism:</a:t>
            </a:r>
          </a:p>
          <a:p>
            <a:r>
              <a:rPr lang="en-US" dirty="0" smtClean="0"/>
              <a:t>Enhanced fluid </a:t>
            </a:r>
            <a:r>
              <a:rPr lang="en-US" dirty="0" err="1" smtClean="0"/>
              <a:t>resorption</a:t>
            </a:r>
            <a:r>
              <a:rPr lang="en-US" dirty="0" smtClean="0"/>
              <a:t> by Lungs secondary to increased fluid breathing</a:t>
            </a:r>
          </a:p>
          <a:p>
            <a:r>
              <a:rPr lang="en-US" dirty="0" smtClean="0"/>
              <a:t> increased fluid movement across the fetal membranes</a:t>
            </a:r>
          </a:p>
          <a:p>
            <a:r>
              <a:rPr lang="en-US" dirty="0" smtClean="0"/>
              <a:t> decreased fetal urine production –impaired normal PG mediated response of renal vasculature</a:t>
            </a:r>
          </a:p>
          <a:p>
            <a:r>
              <a:rPr lang="en-US" dirty="0" smtClean="0"/>
              <a:t>Dose:25 mg orally for 6 hrs</a:t>
            </a:r>
          </a:p>
          <a:p>
            <a:r>
              <a:rPr lang="en-US" dirty="0" smtClean="0"/>
              <a:t>If significant decrease ,reduce the dose 25 mg every 12 hrs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Complications:</a:t>
            </a:r>
          </a:p>
          <a:p>
            <a:r>
              <a:rPr lang="en-US" dirty="0" smtClean="0"/>
              <a:t>Maternal: GI(ulceration, bleeding)</a:t>
            </a:r>
          </a:p>
          <a:p>
            <a:r>
              <a:rPr lang="en-US" dirty="0" smtClean="0"/>
              <a:t>Renal insufficiency</a:t>
            </a:r>
          </a:p>
          <a:p>
            <a:r>
              <a:rPr lang="en-US" dirty="0" smtClean="0"/>
              <a:t> pulmonary edema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cholestatic</a:t>
            </a:r>
            <a:r>
              <a:rPr lang="en-US" dirty="0" smtClean="0"/>
              <a:t> jaundice</a:t>
            </a:r>
          </a:p>
          <a:p>
            <a:r>
              <a:rPr lang="en-US" dirty="0" smtClean="0"/>
              <a:t>Fetal: </a:t>
            </a:r>
            <a:r>
              <a:rPr lang="en-US" dirty="0" err="1" smtClean="0"/>
              <a:t>ductal</a:t>
            </a:r>
            <a:r>
              <a:rPr lang="en-US" dirty="0" smtClean="0"/>
              <a:t> constriction</a:t>
            </a:r>
          </a:p>
          <a:p>
            <a:r>
              <a:rPr lang="en-US" dirty="0" smtClean="0"/>
              <a:t>Prolonged exposure lead to hypertrophy of pulmonary artery , cardiac failure, </a:t>
            </a:r>
            <a:r>
              <a:rPr lang="en-US" dirty="0" err="1" smtClean="0"/>
              <a:t>hydrops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necrotizing </a:t>
            </a:r>
            <a:r>
              <a:rPr lang="en-US" dirty="0" err="1" smtClean="0"/>
              <a:t>enterocolits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Ileal</a:t>
            </a:r>
            <a:r>
              <a:rPr lang="en-US" dirty="0" smtClean="0"/>
              <a:t> perforation</a:t>
            </a:r>
          </a:p>
          <a:p>
            <a:pPr>
              <a:buNone/>
            </a:pPr>
            <a:r>
              <a:rPr lang="en-US" dirty="0" smtClean="0"/>
              <a:t>IVH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INTRANATAL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Malpresentation</a:t>
            </a:r>
            <a:r>
              <a:rPr lang="en-US" dirty="0" smtClean="0"/>
              <a:t>, cord presentation and / or cord </a:t>
            </a:r>
            <a:r>
              <a:rPr lang="en-US" dirty="0" err="1" smtClean="0"/>
              <a:t>prolapse</a:t>
            </a:r>
            <a:r>
              <a:rPr lang="en-US" dirty="0" smtClean="0"/>
              <a:t> should be detected and the </a:t>
            </a:r>
            <a:r>
              <a:rPr lang="en-US" dirty="0" err="1" smtClean="0"/>
              <a:t>labour</a:t>
            </a:r>
            <a:r>
              <a:rPr lang="en-US" dirty="0" smtClean="0"/>
              <a:t> is managed according to the condition.</a:t>
            </a:r>
          </a:p>
          <a:p>
            <a:r>
              <a:rPr lang="en-US" dirty="0" smtClean="0"/>
              <a:t> Controlled ARM should be performed</a:t>
            </a:r>
          </a:p>
          <a:p>
            <a:r>
              <a:rPr lang="en-US" dirty="0" smtClean="0"/>
              <a:t>Active management of third stage is  carried out to guard against PPH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AMNIOCENTESIS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14488"/>
            <a:ext cx="8358214" cy="514351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Is performed under ultrasound guidance after 15 weeks of gestation</a:t>
            </a:r>
          </a:p>
          <a:p>
            <a:r>
              <a:rPr lang="en-US" dirty="0" smtClean="0"/>
              <a:t>INDICATIONS:</a:t>
            </a:r>
          </a:p>
          <a:p>
            <a:pPr>
              <a:buNone/>
            </a:pPr>
            <a:r>
              <a:rPr lang="en-US" dirty="0" smtClean="0"/>
              <a:t>1</a:t>
            </a:r>
            <a:r>
              <a:rPr lang="en-IN" dirty="0" smtClean="0"/>
              <a:t>)CHROMOSOME ANALYSIS(for </a:t>
            </a:r>
            <a:r>
              <a:rPr lang="en-IN" dirty="0" err="1" smtClean="0"/>
              <a:t>karyotype</a:t>
            </a:r>
            <a:r>
              <a:rPr lang="en-IN" dirty="0" smtClean="0"/>
              <a:t>, florescent in situ </a:t>
            </a:r>
            <a:r>
              <a:rPr lang="en-IN" dirty="0" err="1" smtClean="0"/>
              <a:t>hybridization,PCR</a:t>
            </a:r>
            <a:r>
              <a:rPr lang="en-IN" dirty="0" smtClean="0"/>
              <a:t>)</a:t>
            </a:r>
          </a:p>
          <a:p>
            <a:pPr>
              <a:buNone/>
            </a:pPr>
            <a:r>
              <a:rPr lang="en-US" dirty="0" smtClean="0"/>
              <a:t>2)DNA DIAGNOSIS(single gene </a:t>
            </a:r>
            <a:r>
              <a:rPr lang="en-US" dirty="0" err="1" smtClean="0"/>
              <a:t>disorders,X</a:t>
            </a:r>
            <a:r>
              <a:rPr lang="en-US" dirty="0" smtClean="0"/>
              <a:t> linked disorders)</a:t>
            </a:r>
          </a:p>
          <a:p>
            <a:pPr>
              <a:buNone/>
            </a:pPr>
            <a:r>
              <a:rPr lang="en-US" dirty="0" smtClean="0"/>
              <a:t>3)BIOCHEMISTRY (Alpha </a:t>
            </a:r>
            <a:r>
              <a:rPr lang="en-US" dirty="0" err="1" smtClean="0"/>
              <a:t>feto</a:t>
            </a:r>
            <a:r>
              <a:rPr lang="en-US" dirty="0" smtClean="0"/>
              <a:t> protein , </a:t>
            </a:r>
            <a:r>
              <a:rPr lang="en-US" dirty="0" err="1" smtClean="0"/>
              <a:t>acetylcholinesterase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4)FETAL INFECTIONS (</a:t>
            </a:r>
            <a:r>
              <a:rPr lang="en-US" dirty="0" err="1" smtClean="0"/>
              <a:t>toxoplasmosis,cytomegalovirus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5)CHORIOAMNIOTIS</a:t>
            </a:r>
          </a:p>
          <a:p>
            <a:pPr>
              <a:buNone/>
            </a:pPr>
            <a:r>
              <a:rPr lang="en-US" dirty="0" smtClean="0"/>
              <a:t>6)LUNG MATURITY</a:t>
            </a:r>
          </a:p>
          <a:p>
            <a:pPr>
              <a:buNone/>
            </a:pPr>
            <a:r>
              <a:rPr lang="en-US" dirty="0" smtClean="0"/>
              <a:t>7)ASSESSMENT OF RHESUS DISEASE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00042"/>
            <a:ext cx="8001024" cy="6357958"/>
          </a:xfrm>
        </p:spPr>
        <p:txBody>
          <a:bodyPr/>
          <a:lstStyle/>
          <a:p>
            <a:r>
              <a:rPr lang="en-US" dirty="0" smtClean="0"/>
              <a:t>PROCEDURE:</a:t>
            </a:r>
          </a:p>
          <a:p>
            <a:r>
              <a:rPr lang="en-US" dirty="0" smtClean="0"/>
              <a:t>Skin is cleaned with antiseptic solution</a:t>
            </a:r>
          </a:p>
          <a:p>
            <a:r>
              <a:rPr lang="en-US" dirty="0" smtClean="0"/>
              <a:t>A 22 gauge needle is used</a:t>
            </a:r>
          </a:p>
          <a:p>
            <a:r>
              <a:rPr lang="en-US" dirty="0" smtClean="0"/>
              <a:t>Under continuous USG visualization using linear transducers placed in sterile bag ,the needle is inserted in two rapid ,successive steps</a:t>
            </a:r>
          </a:p>
          <a:p>
            <a:r>
              <a:rPr lang="en-US" dirty="0" smtClean="0"/>
              <a:t>The first step –tip of the needle into subcutaneous tissue</a:t>
            </a:r>
          </a:p>
          <a:p>
            <a:r>
              <a:rPr lang="en-US" dirty="0" smtClean="0"/>
              <a:t>Second step-place the needle inside the amniotic cavity</a:t>
            </a:r>
          </a:p>
          <a:p>
            <a:pPr>
              <a:buNone/>
            </a:pP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 needle is inside the amniotic cavity ,the </a:t>
            </a:r>
            <a:r>
              <a:rPr lang="en-US" dirty="0" err="1" smtClean="0"/>
              <a:t>stylet</a:t>
            </a:r>
            <a:r>
              <a:rPr lang="en-US" dirty="0" smtClean="0"/>
              <a:t> is removed and fluid should come out freely from the needle</a:t>
            </a:r>
          </a:p>
          <a:p>
            <a:r>
              <a:rPr lang="en-US" dirty="0" smtClean="0"/>
              <a:t>The fluid is aspirated with the sterile syringe</a:t>
            </a:r>
          </a:p>
          <a:p>
            <a:r>
              <a:rPr lang="en-US" dirty="0" smtClean="0"/>
              <a:t>Two 10 ml aliquots of fluid are </a:t>
            </a:r>
            <a:r>
              <a:rPr lang="en-US" dirty="0" err="1" smtClean="0"/>
              <a:t>withdrawn,placed</a:t>
            </a:r>
            <a:r>
              <a:rPr lang="en-US" dirty="0" smtClean="0"/>
              <a:t> into two separate sterile plastic tubes and transported to laboratory</a:t>
            </a:r>
          </a:p>
          <a:p>
            <a:r>
              <a:rPr lang="en-US" dirty="0" smtClean="0"/>
              <a:t>After the fluid is removed ,the needle is withdrawn and fetal heart motion is observed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1" descr="03p46a_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4925" y="60325"/>
            <a:ext cx="3233738" cy="650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7" name="Rectangle 3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8632825" y="6584950"/>
            <a:ext cx="51117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/>
          <a:lstStyle/>
          <a:p>
            <a:pPr algn="r" defTabSz="820738"/>
            <a:r>
              <a:rPr lang="en-US" sz="1200" b="1"/>
              <a:t>p. 46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295400" y="609600"/>
            <a:ext cx="2286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n-US" sz="1800" b="1">
                <a:solidFill>
                  <a:srgbClr val="000000"/>
                </a:solidFill>
              </a:rPr>
              <a:t>Removal of about 20 ml of amniotic </a:t>
            </a:r>
            <a:r>
              <a:rPr lang="en-US" sz="1800" b="1">
                <a:solidFill>
                  <a:srgbClr val="000000"/>
                </a:solidFill>
                <a:latin typeface="Lucida Grande" pitchFamily="84" charset="0"/>
              </a:rPr>
              <a:t>ﬂ</a:t>
            </a:r>
            <a:r>
              <a:rPr lang="en-US" sz="1800" b="1">
                <a:solidFill>
                  <a:srgbClr val="000000"/>
                </a:solidFill>
              </a:rPr>
              <a:t>uid containing suspended cells that were sloughed off from the fetus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295400" y="2514600"/>
            <a:ext cx="2540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n-US" sz="1800" b="1">
                <a:solidFill>
                  <a:srgbClr val="000000"/>
                </a:solidFill>
              </a:rPr>
              <a:t>Biochemical analysis of the amniotic </a:t>
            </a:r>
            <a:r>
              <a:rPr lang="en-US" sz="1800" b="1">
                <a:solidFill>
                  <a:srgbClr val="000000"/>
                </a:solidFill>
                <a:latin typeface="Lucida Grande" pitchFamily="84" charset="0"/>
              </a:rPr>
              <a:t>ﬂ</a:t>
            </a:r>
            <a:r>
              <a:rPr lang="en-US" sz="1800" b="1">
                <a:solidFill>
                  <a:srgbClr val="000000"/>
                </a:solidFill>
              </a:rPr>
              <a:t>uid after the fetal cells are separated out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780088" y="2873375"/>
            <a:ext cx="1808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n-US" sz="1800" b="1">
                <a:solidFill>
                  <a:srgbClr val="000000"/>
                </a:solidFill>
              </a:rPr>
              <a:t>Centrifugation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5913438" y="3794125"/>
            <a:ext cx="16430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US" sz="1800" b="1">
                <a:solidFill>
                  <a:srgbClr val="000000"/>
                </a:solidFill>
              </a:rPr>
              <a:t>Fetal cells are removed from the solution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295400" y="4083050"/>
            <a:ext cx="254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n-US" sz="1800" b="1">
                <a:solidFill>
                  <a:srgbClr val="000000"/>
                </a:solidFill>
              </a:rPr>
              <a:t>Analysis of fetal cells to determine sex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5867400" y="5094288"/>
            <a:ext cx="167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US" sz="1800" b="1">
                <a:solidFill>
                  <a:srgbClr val="000000"/>
                </a:solidFill>
              </a:rPr>
              <a:t>Cells are grown in an incubator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4191000" y="6483350"/>
            <a:ext cx="2328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n-US" sz="1800" b="1">
                <a:solidFill>
                  <a:srgbClr val="000000"/>
                </a:solidFill>
              </a:rPr>
              <a:t>Karyotype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Sources of amniotic fluid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5715000" cy="4114800"/>
          </a:xfrm>
        </p:spPr>
        <p:txBody>
          <a:bodyPr>
            <a:normAutofit fontScale="92500"/>
          </a:bodyPr>
          <a:lstStyle/>
          <a:p>
            <a:pPr marL="41148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sz="2800" dirty="0" smtClean="0"/>
              <a:t>The inward transfer of solute across the amnion with water following passively is the most likely source of amniotic fluid very early in gestation</a:t>
            </a:r>
          </a:p>
          <a:p>
            <a:pPr marL="41148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sz="2800" dirty="0" smtClean="0"/>
              <a:t>Part of AFV may be derived from water transport across the highly permeable skin of the fetus during the first half of gestation, at least until </a:t>
            </a:r>
            <a:r>
              <a:rPr lang="en-US" sz="2800" dirty="0" err="1" smtClean="0"/>
              <a:t>keratinization</a:t>
            </a:r>
            <a:r>
              <a:rPr lang="en-US" sz="2800" dirty="0" smtClean="0"/>
              <a:t> of the skin occurs around 22-25 weeks.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Pregnancy loss(0.3-1%)</a:t>
            </a:r>
          </a:p>
          <a:p>
            <a:r>
              <a:rPr lang="en-US" dirty="0" smtClean="0"/>
              <a:t> increase risk</a:t>
            </a:r>
          </a:p>
          <a:p>
            <a:pPr>
              <a:buNone/>
            </a:pPr>
            <a:r>
              <a:rPr lang="en-US" dirty="0" smtClean="0"/>
              <a:t>Needle larger than 18 G</a:t>
            </a:r>
          </a:p>
          <a:p>
            <a:pPr>
              <a:buNone/>
            </a:pPr>
            <a:r>
              <a:rPr lang="en-US" dirty="0" smtClean="0"/>
              <a:t>Multiple needle insertion</a:t>
            </a:r>
          </a:p>
          <a:p>
            <a:pPr>
              <a:buNone/>
            </a:pPr>
            <a:r>
              <a:rPr lang="en-US" dirty="0" err="1" smtClean="0"/>
              <a:t>Discolouration</a:t>
            </a:r>
            <a:r>
              <a:rPr lang="en-US" dirty="0" smtClean="0"/>
              <a:t> of amniotic fluid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Amnionitis</a:t>
            </a:r>
            <a:endParaRPr lang="en-US" dirty="0" smtClean="0"/>
          </a:p>
          <a:p>
            <a:r>
              <a:rPr lang="en-US" dirty="0" smtClean="0"/>
              <a:t> vaginal bleeding</a:t>
            </a:r>
          </a:p>
          <a:p>
            <a:r>
              <a:rPr lang="en-US" dirty="0" smtClean="0"/>
              <a:t>Leakage of amniotic fluid</a:t>
            </a:r>
          </a:p>
          <a:p>
            <a:r>
              <a:rPr lang="en-US" dirty="0" smtClean="0"/>
              <a:t> fetal trauma with needle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Alpha fetoprotein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5638800" cy="4114800"/>
          </a:xfrm>
        </p:spPr>
        <p:txBody>
          <a:bodyPr/>
          <a:lstStyle/>
          <a:p>
            <a:pPr algn="just" eaLnBrk="1" hangingPunct="1"/>
            <a:r>
              <a:rPr lang="en-US" smtClean="0"/>
              <a:t>Measurement of AFP in maternal serum and amniotic fluid is used extensively for the prenatal detection of some serious fetal anomalies.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AFP Biochemistry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5638800" cy="4114800"/>
          </a:xfrm>
        </p:spPr>
        <p:txBody>
          <a:bodyPr/>
          <a:lstStyle/>
          <a:p>
            <a:pPr algn="just" eaLnBrk="1" hangingPunct="1"/>
            <a:r>
              <a:rPr lang="en-US" dirty="0" smtClean="0"/>
              <a:t>AFP is produced initially by the fetal yolk sac in small quantities and then in larger quantities by fetal liver as the yolk sac degenerates. </a:t>
            </a:r>
          </a:p>
          <a:p>
            <a:pPr algn="just" eaLnBrk="1" hangingPunct="1"/>
            <a:r>
              <a:rPr lang="en-US" dirty="0" smtClean="0"/>
              <a:t>Trace amounts are also produced in the fetal gut and kidneys.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AFP Biochemistry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5638800" cy="4114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dirty="0" smtClean="0"/>
              <a:t>Concentrations of AFP in fetal serum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Early in embryonic life:1/10 the concentration of albumin in fetal serum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16 weeks gestation:3,000,000 </a:t>
            </a:r>
            <a:r>
              <a:rPr lang="en-US" dirty="0" err="1" smtClean="0">
                <a:solidFill>
                  <a:schemeClr val="tx1"/>
                </a:solidFill>
              </a:rPr>
              <a:t>ng</a:t>
            </a:r>
            <a:r>
              <a:rPr lang="en-US" dirty="0" smtClean="0">
                <a:solidFill>
                  <a:schemeClr val="tx1"/>
                </a:solidFill>
              </a:rPr>
              <a:t>/ml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At </a:t>
            </a:r>
            <a:r>
              <a:rPr lang="en-US" dirty="0" err="1" smtClean="0">
                <a:solidFill>
                  <a:schemeClr val="tx1"/>
                </a:solidFill>
              </a:rPr>
              <a:t>term:declines</a:t>
            </a:r>
            <a:r>
              <a:rPr lang="en-US" dirty="0" smtClean="0">
                <a:solidFill>
                  <a:schemeClr val="tx1"/>
                </a:solidFill>
              </a:rPr>
              <a:t> steadily to 5000 to 120,000 </a:t>
            </a:r>
            <a:r>
              <a:rPr lang="en-US" dirty="0" err="1" smtClean="0">
                <a:solidFill>
                  <a:schemeClr val="tx1"/>
                </a:solidFill>
              </a:rPr>
              <a:t>ng</a:t>
            </a:r>
            <a:r>
              <a:rPr lang="en-US" dirty="0" smtClean="0">
                <a:solidFill>
                  <a:schemeClr val="tx1"/>
                </a:solidFill>
              </a:rPr>
              <a:t>/ml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Clinical significance of AFP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6477000" cy="411480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sz="2800" dirty="0" smtClean="0"/>
              <a:t>Maternal serum and amniotic fluid AFP are useful tests for detecting some serious fetal anomalies</a:t>
            </a:r>
          </a:p>
          <a:p>
            <a:pPr algn="just" eaLnBrk="1" hangingPunct="1">
              <a:buNone/>
            </a:pPr>
            <a:endParaRPr lang="en-US" sz="2800" dirty="0" smtClean="0"/>
          </a:p>
          <a:p>
            <a:pPr algn="just" eaLnBrk="1" hangingPunct="1"/>
            <a:r>
              <a:rPr lang="en-US" sz="2800" dirty="0" smtClean="0"/>
              <a:t>Maternal serum AFP is elevated in 85% to 95% of cases of fetal open neural tube defect and is low in about 30% of cases of fetal Down’s syndrome.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Acetyl cholinesterase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5562600" cy="4114800"/>
          </a:xfrm>
        </p:spPr>
        <p:txBody>
          <a:bodyPr/>
          <a:lstStyle/>
          <a:p>
            <a:pPr algn="just" eaLnBrk="1" hangingPunct="1"/>
            <a:r>
              <a:rPr lang="en-US" sz="2800" dirty="0" smtClean="0"/>
              <a:t>A useful adjunct in the diagnosis of neural tube defects is the </a:t>
            </a:r>
            <a:r>
              <a:rPr lang="en-US" sz="2800" dirty="0" err="1" smtClean="0"/>
              <a:t>measurment</a:t>
            </a:r>
            <a:r>
              <a:rPr lang="en-US" sz="2800" dirty="0" smtClean="0"/>
              <a:t> of </a:t>
            </a:r>
            <a:r>
              <a:rPr lang="en-US" sz="2800" dirty="0" err="1" smtClean="0"/>
              <a:t>acetylcholinesteras</a:t>
            </a:r>
            <a:r>
              <a:rPr lang="en-US" sz="2800" dirty="0" smtClean="0"/>
              <a:t> in amniotic fluid</a:t>
            </a:r>
          </a:p>
          <a:p>
            <a:pPr algn="just" eaLnBrk="1" hangingPunct="1"/>
            <a:r>
              <a:rPr lang="en-US" sz="2800" dirty="0" smtClean="0"/>
              <a:t>The usual technique for identification of </a:t>
            </a:r>
            <a:r>
              <a:rPr lang="en-US" sz="2800" dirty="0" err="1" smtClean="0"/>
              <a:t>AChE</a:t>
            </a:r>
            <a:r>
              <a:rPr lang="en-US" sz="2800" dirty="0" smtClean="0"/>
              <a:t> is </a:t>
            </a:r>
            <a:r>
              <a:rPr lang="en-US" sz="2800" dirty="0" err="1" smtClean="0"/>
              <a:t>polyacrylamide</a:t>
            </a:r>
            <a:r>
              <a:rPr lang="en-US" sz="2800" dirty="0" smtClean="0"/>
              <a:t> gel electrophoresis.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Acetyl cholinesterase test sensitivity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5562600" cy="4114800"/>
          </a:xfrm>
        </p:spPr>
        <p:txBody>
          <a:bodyPr/>
          <a:lstStyle/>
          <a:p>
            <a:pPr algn="just" eaLnBrk="1" hangingPunct="1"/>
            <a:r>
              <a:rPr lang="en-US" smtClean="0"/>
              <a:t>A study of more than 5000 patients reported that determination of AChE by electrophoresis had specificity of 99.76% and following sensitivities: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Anencephaly,97%</a:t>
            </a:r>
          </a:p>
        </p:txBody>
      </p:sp>
      <p:pic>
        <p:nvPicPr>
          <p:cNvPr id="140292" name="Picture 4" descr="J:\m.emam\Cong.anom pics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4239" y="1609725"/>
            <a:ext cx="4464922" cy="4846638"/>
          </a:xfrm>
          <a:effectLst>
            <a:outerShdw dist="107763" dir="13500000" algn="ctr" rotWithShape="0">
              <a:srgbClr val="292929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Open spina bifida,99%</a:t>
            </a:r>
          </a:p>
        </p:txBody>
      </p:sp>
      <p:pic>
        <p:nvPicPr>
          <p:cNvPr id="141316" name="Picture 4" descr="J:\m.emam\Cong.anom pics\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7950" y="2075656"/>
            <a:ext cx="2857500" cy="3914775"/>
          </a:xfrm>
          <a:effectLst>
            <a:outerShdw dist="107763" dir="13500000" algn="ctr" rotWithShape="0">
              <a:srgbClr val="292929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Abdominal wall defects,94%</a:t>
            </a:r>
          </a:p>
        </p:txBody>
      </p:sp>
      <p:pic>
        <p:nvPicPr>
          <p:cNvPr id="142340" name="Picture 4" descr="J:\m.emam\Cong.anom pics\7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2261394"/>
            <a:ext cx="5715000" cy="3543300"/>
          </a:xfrm>
          <a:effectLst>
            <a:outerShdw dist="107763" dir="13500000" algn="ctr" rotWithShape="0">
              <a:srgbClr val="292929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Routes of amniotic fluid removal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5715000" cy="4114800"/>
          </a:xfrm>
        </p:spPr>
        <p:txBody>
          <a:bodyPr/>
          <a:lstStyle/>
          <a:p>
            <a:pPr algn="just" eaLnBrk="1" hangingPunct="1"/>
            <a:r>
              <a:rPr lang="en-US" sz="2800" dirty="0" smtClean="0"/>
              <a:t>The two primary routes of amniotic fluid removal are fetal swallowing and absorption into fetal blood </a:t>
            </a:r>
            <a:r>
              <a:rPr lang="en-US" sz="2800" dirty="0" err="1" smtClean="0"/>
              <a:t>perfusing</a:t>
            </a:r>
            <a:r>
              <a:rPr lang="en-US" sz="2800" dirty="0" smtClean="0"/>
              <a:t> the fetal surface of the placenta.</a:t>
            </a:r>
          </a:p>
          <a:p>
            <a:pPr algn="just" eaLnBrk="1" hangingPunct="1"/>
            <a:r>
              <a:rPr lang="en-US" sz="2800" u="sng" dirty="0" smtClean="0"/>
              <a:t>Fetal swallowing</a:t>
            </a:r>
            <a:r>
              <a:rPr lang="en-US" sz="2800" dirty="0" smtClean="0"/>
              <a:t> plays an important role in determining AFV during the last half of gestation.</a:t>
            </a:r>
          </a:p>
          <a:p>
            <a:pPr algn="just" eaLnBrk="1" hangingPunct="1">
              <a:buFontTx/>
              <a:buNone/>
            </a:pP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Amniotic fluid testing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2400" smtClean="0"/>
              <a:t>Testing amniotic fluid for AFP and AChE can predict open neural tube defects more accurately than maternal serum screening.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400" smtClean="0"/>
              <a:t>Patient with unexplained high maternal serum AFP levels and normal ultrasonography findings should be offered amniotic fluid testing.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400" smtClean="0"/>
              <a:t>Any patient who has had a child with a neural tube defect has 3% to5% risk for recurrence and also should be offered amniotic fluid AFP testing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400" smtClean="0"/>
              <a:t>Any elevation of AFP in amniotic fluid should lead to AChE analysis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smtClean="0">
                <a:solidFill>
                  <a:schemeClr val="tx2">
                    <a:satMod val="200000"/>
                  </a:schemeClr>
                </a:solidFill>
              </a:rPr>
              <a:t>AF and Respiratory distress       syndrome (RDS)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81200"/>
            <a:ext cx="7848600" cy="47244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sz="2400" dirty="0" smtClean="0"/>
              <a:t>all of the available biochemical tests for fetal lung maturity rely on the amniotic fluid content of surfactant </a:t>
            </a:r>
          </a:p>
          <a:p>
            <a:pPr algn="just" eaLnBrk="1" hangingPunct="1">
              <a:lnSpc>
                <a:spcPct val="80000"/>
              </a:lnSpc>
              <a:buNone/>
            </a:pPr>
            <a:endParaRPr lang="en-US" sz="2400" dirty="0" smtClean="0"/>
          </a:p>
          <a:p>
            <a:pPr algn="just" eaLnBrk="1" hangingPunct="1">
              <a:lnSpc>
                <a:spcPct val="80000"/>
              </a:lnSpc>
            </a:pPr>
            <a:r>
              <a:rPr lang="en-US" sz="2400" dirty="0" smtClean="0"/>
              <a:t>adult mature surfactant is approximately 80% phospholipids, about 10% protein, and about 10% neutral lipids (primarily cholesterol).</a:t>
            </a:r>
          </a:p>
          <a:p>
            <a:pPr algn="just" eaLnBrk="1" hangingPunct="1">
              <a:lnSpc>
                <a:spcPct val="80000"/>
              </a:lnSpc>
              <a:buNone/>
            </a:pPr>
            <a:endParaRPr lang="en-US" sz="2400" dirty="0" smtClean="0"/>
          </a:p>
          <a:p>
            <a:pPr algn="just" eaLnBrk="1" hangingPunct="1">
              <a:lnSpc>
                <a:spcPct val="80000"/>
              </a:lnSpc>
            </a:pPr>
            <a:r>
              <a:rPr lang="en-US" sz="2400" dirty="0" smtClean="0"/>
              <a:t>The major species of </a:t>
            </a:r>
            <a:r>
              <a:rPr lang="en-US" sz="2400" dirty="0" err="1" smtClean="0"/>
              <a:t>phospholipid</a:t>
            </a:r>
            <a:r>
              <a:rPr lang="en-US" sz="2400" dirty="0" smtClean="0"/>
              <a:t> in surfactant is </a:t>
            </a:r>
            <a:r>
              <a:rPr lang="en-US" sz="2400" dirty="0" err="1" smtClean="0"/>
              <a:t>phosphatidylcholine</a:t>
            </a:r>
            <a:r>
              <a:rPr lang="en-US" sz="2400" dirty="0" smtClean="0"/>
              <a:t> (also referred to as lecithin), which accounts for 80% of the total </a:t>
            </a:r>
            <a:r>
              <a:rPr lang="en-US" sz="2400" dirty="0" err="1" smtClean="0"/>
              <a:t>phospholipid</a:t>
            </a:r>
            <a:endParaRPr lang="en-US" sz="2400" dirty="0" smtClean="0"/>
          </a:p>
          <a:p>
            <a:pPr algn="just" eaLnBrk="1" hangingPunct="1">
              <a:lnSpc>
                <a:spcPct val="80000"/>
              </a:lnSpc>
            </a:pPr>
            <a:endParaRPr lang="en-US" sz="2400" dirty="0" smtClean="0"/>
          </a:p>
          <a:p>
            <a:pPr algn="just" eaLnBrk="1" hangingPunct="1">
              <a:lnSpc>
                <a:spcPct val="80000"/>
              </a:lnSpc>
            </a:pP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smtClean="0">
                <a:solidFill>
                  <a:schemeClr val="tx2">
                    <a:satMod val="200000"/>
                  </a:schemeClr>
                </a:solidFill>
              </a:rPr>
              <a:t>AF and Respiratory distress       syndrome (RDS) 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81200"/>
            <a:ext cx="7162800" cy="4572000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en-US" sz="2400" dirty="0" smtClean="0"/>
              <a:t>Respiratory distress syndrome (RDS) was associated with a significant mortality rate approaching approximately 30%.</a:t>
            </a:r>
          </a:p>
          <a:p>
            <a:pPr algn="just" eaLnBrk="1" hangingPunct="1">
              <a:lnSpc>
                <a:spcPct val="80000"/>
              </a:lnSpc>
              <a:buNone/>
            </a:pPr>
            <a:endParaRPr lang="en-US" sz="2400" dirty="0" smtClean="0"/>
          </a:p>
          <a:p>
            <a:pPr algn="just" eaLnBrk="1" hangingPunct="1">
              <a:lnSpc>
                <a:spcPct val="80000"/>
              </a:lnSpc>
            </a:pPr>
            <a:r>
              <a:rPr lang="en-US" sz="2400" dirty="0" smtClean="0"/>
              <a:t>In the 1950s, it was discovered that the resistance of pulmonary alveoli to collapse during expiration was mainly caused by the presence of a surface tension-lowering material lining the alveolus (surfactant).</a:t>
            </a:r>
          </a:p>
          <a:p>
            <a:pPr algn="just" eaLnBrk="1" hangingPunct="1">
              <a:lnSpc>
                <a:spcPct val="80000"/>
              </a:lnSpc>
              <a:buNone/>
            </a:pPr>
            <a:endParaRPr lang="en-US" sz="2400" dirty="0" smtClean="0"/>
          </a:p>
          <a:p>
            <a:pPr algn="just" eaLnBrk="1" hangingPunct="1">
              <a:lnSpc>
                <a:spcPct val="80000"/>
              </a:lnSpc>
            </a:pPr>
            <a:r>
              <a:rPr lang="en-US" sz="2400" dirty="0" smtClean="0"/>
              <a:t>As the lungs develop, significant quantities of surfactant are washed out of the fetal lung and accumulate in the amniotic fluid.</a:t>
            </a:r>
          </a:p>
          <a:p>
            <a:pPr algn="just" eaLnBrk="1" hangingPunct="1">
              <a:lnSpc>
                <a:spcPct val="80000"/>
              </a:lnSpc>
            </a:pPr>
            <a:endParaRPr lang="en-US" sz="2400" dirty="0" smtClean="0"/>
          </a:p>
          <a:p>
            <a:pPr algn="just" eaLnBrk="1" hangingPunct="1">
              <a:lnSpc>
                <a:spcPct val="80000"/>
              </a:lnSpc>
            </a:pP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Surfactant lipid Composition</a:t>
            </a:r>
          </a:p>
        </p:txBody>
      </p:sp>
      <p:pic>
        <p:nvPicPr>
          <p:cNvPr id="80899" name="Picture 3" descr="Graph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effectLst>
            <a:outerShdw dist="107763" dir="13500000" algn="ctr" rotWithShape="0">
              <a:srgbClr val="808080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Graph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09600"/>
            <a:ext cx="7772400" cy="5486400"/>
          </a:xfrm>
          <a:prstGeom prst="rect">
            <a:avLst/>
          </a:prstGeom>
          <a:noFill/>
          <a:effectLst>
            <a:outerShdw dist="107763" dir="13500000" algn="ctr" rotWithShape="0">
              <a:srgbClr val="808080"/>
            </a:outerShdw>
          </a:effectLst>
        </p:spPr>
      </p:pic>
      <p:sp>
        <p:nvSpPr>
          <p:cNvPr id="182275" name="Rectangle 3"/>
          <p:cNvSpPr>
            <a:spLocks noChangeArrowheads="1"/>
          </p:cNvSpPr>
          <p:nvPr/>
        </p:nvSpPr>
        <p:spPr bwMode="auto">
          <a:xfrm>
            <a:off x="1143000" y="1371600"/>
            <a:ext cx="60198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L/S ratio test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>
          <a:xfrm>
            <a:off x="0" y="1981200"/>
            <a:ext cx="8077200" cy="487680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sz="2400" dirty="0" smtClean="0"/>
              <a:t>The L/S ratio test remains one of the most commonly used tests, and one of the standardized tests against which all other tests are compared.</a:t>
            </a:r>
          </a:p>
          <a:p>
            <a:pPr algn="just" eaLnBrk="1" hangingPunct="1"/>
            <a:r>
              <a:rPr lang="en-US" sz="2400" dirty="0" smtClean="0"/>
              <a:t>With a L/S ratio of 1.5-1.9, approximately 50% of infants will develop RDS. Below a ratio of 1.5, the risk of subsequent RDS increases to 73%.</a:t>
            </a:r>
          </a:p>
          <a:p>
            <a:pPr algn="just" eaLnBrk="1" hangingPunct="1"/>
            <a:r>
              <a:rPr lang="en-US" sz="2400" dirty="0" smtClean="0"/>
              <a:t>One of the major disadvantages of the L/S ratio is the inability to use this test in the setting of contaminated amniotic fluid. Both blood and </a:t>
            </a:r>
            <a:r>
              <a:rPr lang="en-US" sz="2400" dirty="0" err="1" smtClean="0"/>
              <a:t>meconium</a:t>
            </a:r>
            <a:r>
              <a:rPr lang="en-US" sz="2400" dirty="0" smtClean="0"/>
              <a:t> staining of amniotic fluid have been found to interfere with L/S ratio determinations</a:t>
            </a:r>
            <a:r>
              <a:rPr lang="en-US" sz="2000" dirty="0" smtClean="0"/>
              <a:t>.</a:t>
            </a: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PG determinations</a:t>
            </a:r>
            <a:r>
              <a:rPr lang="en-US" sz="3200" smtClean="0">
                <a:solidFill>
                  <a:schemeClr val="tx2">
                    <a:satMod val="200000"/>
                  </a:schemeClr>
                </a:solidFill>
              </a:rPr>
              <a:t>:</a:t>
            </a:r>
            <a:br>
              <a:rPr lang="en-US" sz="3200" smtClean="0">
                <a:solidFill>
                  <a:schemeClr val="tx2">
                    <a:satMod val="200000"/>
                  </a:schemeClr>
                </a:solidFill>
              </a:rPr>
            </a:br>
            <a:endParaRPr lang="en-US" sz="3200" smtClean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7652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001000" cy="5638800"/>
          </a:xfrm>
        </p:spPr>
        <p:txBody>
          <a:bodyPr>
            <a:normAutofit/>
          </a:bodyPr>
          <a:lstStyle/>
          <a:p>
            <a:pPr marL="41148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sz="2800" dirty="0" smtClean="0"/>
              <a:t>It is found that the false-positive rate for PG determination was 1.8%. This rate is significantly lower than the false-positive rate they found for the L/S ratio(5%)</a:t>
            </a:r>
          </a:p>
          <a:p>
            <a:pPr marL="41148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"/>
              <a:defRPr/>
            </a:pPr>
            <a:endParaRPr lang="en-US" sz="2800" dirty="0" smtClean="0"/>
          </a:p>
          <a:p>
            <a:pPr marL="411480" algn="just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2800" dirty="0" smtClean="0"/>
          </a:p>
          <a:p>
            <a:pPr marL="41148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sz="2800" dirty="0" smtClean="0"/>
              <a:t>PG performs much better than the L/S ratio in predicting babies who will develop RDS. Finally, PG determinations accurately predict pulmonary maturity and give a better indication of pulmonary immaturity than does the L/S ratio</a:t>
            </a:r>
          </a:p>
          <a:p>
            <a:pPr marL="41148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"/>
              <a:defRPr/>
            </a:pPr>
            <a:endParaRPr lang="en-US" sz="2400" dirty="0" smtClean="0"/>
          </a:p>
          <a:p>
            <a:pPr marL="41148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"/>
              <a:defRPr/>
            </a:pP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0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Saturated Phosphatidylcholine</a:t>
            </a:r>
          </a:p>
        </p:txBody>
      </p:sp>
      <p:sp>
        <p:nvSpPr>
          <p:cNvPr id="28676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5715000" cy="4114800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en-US" sz="2400" smtClean="0"/>
              <a:t>Saturated Phosphatidylcholine</a:t>
            </a:r>
            <a:r>
              <a:rPr lang="en-US" sz="2400" b="1" smtClean="0"/>
              <a:t> </a:t>
            </a:r>
            <a:r>
              <a:rPr lang="en-US" sz="2400" smtClean="0"/>
              <a:t>has   been found to predict pulmonary maturity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400" smtClean="0"/>
              <a:t>Respiratory distress syndrome was correctly predicted 55.5% of the time by L/S ratio and 82% of the time by SPC.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400" smtClean="0"/>
              <a:t>Pulmonary immaturity = an SPC &lt;500 μg/dl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400" smtClean="0"/>
              <a:t>In addition, the SPC was found to be valid in the presence of blood and meconium, whereas the L/S ratio was not.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Microviscosimeter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5715000" cy="4114800"/>
          </a:xfrm>
        </p:spPr>
        <p:txBody>
          <a:bodyPr/>
          <a:lstStyle/>
          <a:p>
            <a:pPr algn="just" eaLnBrk="1" hangingPunct="1"/>
            <a:r>
              <a:rPr lang="en-US" sz="2800" smtClean="0"/>
              <a:t>Microviscosimeter testing measures surfactant associated with a phospholipid membrane using fluorescent dye techniques.</a:t>
            </a:r>
          </a:p>
          <a:p>
            <a:pPr algn="just" eaLnBrk="1" hangingPunct="1"/>
            <a:r>
              <a:rPr lang="en-US" sz="2800" smtClean="0"/>
              <a:t>The microviscosimeter commonly used in the fetal lung maturity analyzer or FELMA machine.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Surfactant/Albumin Ratio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>
          <a:xfrm>
            <a:off x="0" y="1981200"/>
            <a:ext cx="8153400" cy="4648200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400" dirty="0" smtClean="0"/>
              <a:t>A recently introduced </a:t>
            </a:r>
            <a:r>
              <a:rPr lang="en-US" sz="2400" dirty="0" err="1" smtClean="0"/>
              <a:t>TDx</a:t>
            </a:r>
            <a:r>
              <a:rPr lang="en-US" sz="2400" dirty="0" smtClean="0"/>
              <a:t> FLM assay is an automated fetal lung maturity test based on the principle of fluorescent polarization used previously with the </a:t>
            </a:r>
            <a:r>
              <a:rPr lang="en-US" sz="2400" dirty="0" err="1" smtClean="0"/>
              <a:t>microviscosimeter</a:t>
            </a:r>
            <a:r>
              <a:rPr lang="en-US" sz="2400" dirty="0" smtClean="0"/>
              <a:t>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algn="just" eaLnBrk="1" hangingPunct="1">
              <a:lnSpc>
                <a:spcPct val="80000"/>
              </a:lnSpc>
            </a:pPr>
            <a:r>
              <a:rPr lang="en-US" sz="2400" dirty="0" smtClean="0"/>
              <a:t>A surfactant albumin ratio of 50-70 mg surfactant/g of albumin has been considered mature in most studies</a:t>
            </a:r>
          </a:p>
          <a:p>
            <a:pPr algn="just" eaLnBrk="1" hangingPunct="1">
              <a:lnSpc>
                <a:spcPct val="80000"/>
              </a:lnSpc>
              <a:buNone/>
            </a:pPr>
            <a:endParaRPr lang="en-US" sz="2400" dirty="0" smtClean="0"/>
          </a:p>
          <a:p>
            <a:pPr algn="just" eaLnBrk="1" hangingPunct="1">
              <a:lnSpc>
                <a:spcPct val="80000"/>
              </a:lnSpc>
            </a:pPr>
            <a:r>
              <a:rPr lang="en-US" sz="2400" dirty="0" smtClean="0"/>
              <a:t>The </a:t>
            </a:r>
            <a:r>
              <a:rPr lang="en-US" sz="2400" dirty="0" err="1" smtClean="0"/>
              <a:t>TDx</a:t>
            </a:r>
            <a:r>
              <a:rPr lang="en-US" sz="2400" dirty="0" smtClean="0"/>
              <a:t> test correlates well with the L/S ratio and has few false-immature results, making it an excellent screening test </a:t>
            </a:r>
          </a:p>
          <a:p>
            <a:pPr algn="just" eaLnBrk="1" hangingPunct="1">
              <a:lnSpc>
                <a:spcPct val="80000"/>
              </a:lnSpc>
              <a:buNone/>
            </a:pPr>
            <a:endParaRPr lang="en-US" sz="2400" dirty="0" smtClean="0"/>
          </a:p>
          <a:p>
            <a:pPr algn="just" eaLnBrk="1" hangingPunct="1">
              <a:lnSpc>
                <a:spcPct val="80000"/>
              </a:lnSpc>
            </a:pPr>
            <a:r>
              <a:rPr lang="en-US" sz="2400" dirty="0" smtClean="0"/>
              <a:t>It only requires approximately 1 ml of amniotic fluid and the test can be performed in less than an hour,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10119</TotalTime>
  <Words>4734</Words>
  <Application>Microsoft Office PowerPoint</Application>
  <PresentationFormat>On-screen Show (4:3)</PresentationFormat>
  <Paragraphs>661</Paragraphs>
  <Slides>113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113</vt:i4>
      </vt:variant>
    </vt:vector>
  </HeadingPairs>
  <TitlesOfParts>
    <vt:vector size="114" baseType="lpstr">
      <vt:lpstr>Opulent</vt:lpstr>
      <vt:lpstr>Amniotic fluid and abnormalties</vt:lpstr>
      <vt:lpstr>introduction</vt:lpstr>
      <vt:lpstr>Development </vt:lpstr>
      <vt:lpstr>Amniotic Fluid</vt:lpstr>
      <vt:lpstr>Sources of amniotic fluid</vt:lpstr>
      <vt:lpstr>Sources of amniotic fluid</vt:lpstr>
      <vt:lpstr>Sources of amniotic fluid</vt:lpstr>
      <vt:lpstr>Sources of amniotic fluid</vt:lpstr>
      <vt:lpstr>Routes of amniotic fluid removal</vt:lpstr>
      <vt:lpstr>Routes of amniotic fluid removal</vt:lpstr>
      <vt:lpstr>Intermembranous &amp; transmembranous pathways</vt:lpstr>
      <vt:lpstr>Amniotic fluid volume</vt:lpstr>
      <vt:lpstr>Amniotic fluid volume</vt:lpstr>
      <vt:lpstr>Amniotic fluid dynamics</vt:lpstr>
      <vt:lpstr>Physical properties</vt:lpstr>
      <vt:lpstr>Slide 16</vt:lpstr>
      <vt:lpstr>functions</vt:lpstr>
      <vt:lpstr>functions</vt:lpstr>
      <vt:lpstr>functions</vt:lpstr>
      <vt:lpstr>AMNIOTIC FLUID as an indicator of fetal health </vt:lpstr>
      <vt:lpstr>oligohydramnios</vt:lpstr>
      <vt:lpstr>Slide 22</vt:lpstr>
      <vt:lpstr>etiology</vt:lpstr>
      <vt:lpstr>Congenital anomalies associated with oligohydramnios</vt:lpstr>
      <vt:lpstr>CONGENITAL ANOMALIES</vt:lpstr>
      <vt:lpstr>Amniotic band syndrome</vt:lpstr>
      <vt:lpstr>pathophysiology</vt:lpstr>
      <vt:lpstr>stages</vt:lpstr>
      <vt:lpstr>Slide 29</vt:lpstr>
      <vt:lpstr>Slide 30</vt:lpstr>
      <vt:lpstr>Amniotic band syndrome</vt:lpstr>
      <vt:lpstr>Diagnosis: oligohydramnios</vt:lpstr>
      <vt:lpstr>ultrasound</vt:lpstr>
      <vt:lpstr>Technique of afi</vt:lpstr>
      <vt:lpstr>Slide 35</vt:lpstr>
      <vt:lpstr>complications</vt:lpstr>
      <vt:lpstr>management</vt:lpstr>
      <vt:lpstr>Determine etiology</vt:lpstr>
      <vt:lpstr>Slide 39</vt:lpstr>
      <vt:lpstr>treatment</vt:lpstr>
      <vt:lpstr>Role of  l- arginine in oligohydramnios</vt:lpstr>
      <vt:lpstr>Amnio infusion</vt:lpstr>
      <vt:lpstr>AMNIO INFUSION</vt:lpstr>
      <vt:lpstr>AMNIO INFUSION</vt:lpstr>
      <vt:lpstr>amnioinfusion</vt:lpstr>
      <vt:lpstr>amnioinfusion</vt:lpstr>
      <vt:lpstr>Slide 47</vt:lpstr>
      <vt:lpstr>Slide 48</vt:lpstr>
      <vt:lpstr>polyhydramnios</vt:lpstr>
      <vt:lpstr>Slide 50</vt:lpstr>
      <vt:lpstr>incidence</vt:lpstr>
      <vt:lpstr>pathophysiology</vt:lpstr>
      <vt:lpstr>etiology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COMPLICATIONS</vt:lpstr>
      <vt:lpstr>Slide 63</vt:lpstr>
      <vt:lpstr>investigations</vt:lpstr>
      <vt:lpstr>Slide 65</vt:lpstr>
      <vt:lpstr>Slide 66</vt:lpstr>
      <vt:lpstr>Slide 67</vt:lpstr>
      <vt:lpstr>treatment</vt:lpstr>
      <vt:lpstr>treatment of polyhydramnios</vt:lpstr>
      <vt:lpstr>Amnio -reduction</vt:lpstr>
      <vt:lpstr>Slide 71</vt:lpstr>
      <vt:lpstr>Slide 72</vt:lpstr>
      <vt:lpstr>Medical management</vt:lpstr>
      <vt:lpstr>Slide 74</vt:lpstr>
      <vt:lpstr>INTRANATAL MANAGEMENT</vt:lpstr>
      <vt:lpstr>AMNIOCENTESIS</vt:lpstr>
      <vt:lpstr>Slide 77</vt:lpstr>
      <vt:lpstr>Slide 78</vt:lpstr>
      <vt:lpstr>Slide 79</vt:lpstr>
      <vt:lpstr>COMPLICATIONS</vt:lpstr>
      <vt:lpstr>Alpha fetoprotein</vt:lpstr>
      <vt:lpstr>AFP Biochemistry</vt:lpstr>
      <vt:lpstr>AFP Biochemistry</vt:lpstr>
      <vt:lpstr>Clinical significance of AFP</vt:lpstr>
      <vt:lpstr>Acetyl cholinesterase</vt:lpstr>
      <vt:lpstr>Acetyl cholinesterase test sensitivity</vt:lpstr>
      <vt:lpstr>Anencephaly,97%</vt:lpstr>
      <vt:lpstr>Open spina bifida,99%</vt:lpstr>
      <vt:lpstr>Abdominal wall defects,94%</vt:lpstr>
      <vt:lpstr>Amniotic fluid testing</vt:lpstr>
      <vt:lpstr>AF and Respiratory distress       syndrome (RDS)</vt:lpstr>
      <vt:lpstr>AF and Respiratory distress       syndrome (RDS) </vt:lpstr>
      <vt:lpstr>Surfactant lipid Composition</vt:lpstr>
      <vt:lpstr>Slide 94</vt:lpstr>
      <vt:lpstr>L/S ratio test</vt:lpstr>
      <vt:lpstr>PG determinations: </vt:lpstr>
      <vt:lpstr>Saturated Phosphatidylcholine</vt:lpstr>
      <vt:lpstr>Microviscosimeter</vt:lpstr>
      <vt:lpstr>Surfactant/Albumin Ratio</vt:lpstr>
      <vt:lpstr>Shake test</vt:lpstr>
      <vt:lpstr>Tap Test</vt:lpstr>
      <vt:lpstr>Visual Inspection</vt:lpstr>
      <vt:lpstr>Optical Density at 650 nm</vt:lpstr>
      <vt:lpstr>Amniotic fluid assesment and Renal maturity</vt:lpstr>
      <vt:lpstr>AF assesment and Renal maturity</vt:lpstr>
      <vt:lpstr>AF assesment and Renal maturity</vt:lpstr>
      <vt:lpstr>AF assesment and Renal maturity</vt:lpstr>
      <vt:lpstr>Amniotic fluid and Bone Healing</vt:lpstr>
      <vt:lpstr>AF and Bone Healing</vt:lpstr>
      <vt:lpstr>AF and Bone Healing</vt:lpstr>
      <vt:lpstr>Amniotic fluid –derived stem cells</vt:lpstr>
      <vt:lpstr>conclusion</vt:lpstr>
      <vt:lpstr>Slide 113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accer</dc:creator>
  <cp:lastModifiedBy>Admin</cp:lastModifiedBy>
  <cp:revision>202</cp:revision>
  <dcterms:created xsi:type="dcterms:W3CDTF">2013-11-25T00:06:51Z</dcterms:created>
  <dcterms:modified xsi:type="dcterms:W3CDTF">2019-10-03T16:09:44Z</dcterms:modified>
</cp:coreProperties>
</file>