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5"/>
  </p:notesMasterIdLst>
  <p:sldIdLst>
    <p:sldId id="379" r:id="rId2"/>
    <p:sldId id="391" r:id="rId3"/>
    <p:sldId id="397" r:id="rId4"/>
    <p:sldId id="258" r:id="rId5"/>
    <p:sldId id="257" r:id="rId6"/>
    <p:sldId id="260" r:id="rId7"/>
    <p:sldId id="262" r:id="rId8"/>
    <p:sldId id="398" r:id="rId9"/>
    <p:sldId id="263" r:id="rId10"/>
    <p:sldId id="264" r:id="rId11"/>
    <p:sldId id="265" r:id="rId12"/>
    <p:sldId id="266" r:id="rId13"/>
    <p:sldId id="399" r:id="rId14"/>
    <p:sldId id="267" r:id="rId15"/>
    <p:sldId id="268" r:id="rId16"/>
    <p:sldId id="269" r:id="rId17"/>
    <p:sldId id="270" r:id="rId18"/>
    <p:sldId id="271" r:id="rId19"/>
    <p:sldId id="408" r:id="rId20"/>
    <p:sldId id="274" r:id="rId21"/>
    <p:sldId id="409" r:id="rId22"/>
    <p:sldId id="273" r:id="rId23"/>
    <p:sldId id="275" r:id="rId24"/>
    <p:sldId id="276" r:id="rId25"/>
    <p:sldId id="277" r:id="rId26"/>
    <p:sldId id="279" r:id="rId27"/>
    <p:sldId id="281" r:id="rId28"/>
    <p:sldId id="400" r:id="rId29"/>
    <p:sldId id="282" r:id="rId30"/>
    <p:sldId id="283" r:id="rId31"/>
    <p:sldId id="284" r:id="rId32"/>
    <p:sldId id="285" r:id="rId33"/>
    <p:sldId id="386" r:id="rId34"/>
    <p:sldId id="387" r:id="rId35"/>
    <p:sldId id="297" r:id="rId36"/>
    <p:sldId id="286" r:id="rId37"/>
    <p:sldId id="288" r:id="rId38"/>
    <p:sldId id="289" r:id="rId39"/>
    <p:sldId id="290" r:id="rId40"/>
    <p:sldId id="291" r:id="rId41"/>
    <p:sldId id="292" r:id="rId42"/>
    <p:sldId id="293" r:id="rId43"/>
    <p:sldId id="294" r:id="rId44"/>
    <p:sldId id="295" r:id="rId45"/>
    <p:sldId id="296" r:id="rId46"/>
    <p:sldId id="298" r:id="rId47"/>
    <p:sldId id="299" r:id="rId48"/>
    <p:sldId id="300" r:id="rId49"/>
    <p:sldId id="306" r:id="rId50"/>
    <p:sldId id="307" r:id="rId51"/>
    <p:sldId id="308" r:id="rId52"/>
    <p:sldId id="303" r:id="rId53"/>
    <p:sldId id="305" r:id="rId54"/>
    <p:sldId id="309" r:id="rId55"/>
    <p:sldId id="310" r:id="rId56"/>
    <p:sldId id="312" r:id="rId57"/>
    <p:sldId id="313" r:id="rId58"/>
    <p:sldId id="314" r:id="rId59"/>
    <p:sldId id="315" r:id="rId60"/>
    <p:sldId id="316" r:id="rId61"/>
    <p:sldId id="317" r:id="rId62"/>
    <p:sldId id="318" r:id="rId63"/>
    <p:sldId id="320" r:id="rId64"/>
    <p:sldId id="321" r:id="rId65"/>
    <p:sldId id="322" r:id="rId66"/>
    <p:sldId id="323" r:id="rId67"/>
    <p:sldId id="328" r:id="rId68"/>
    <p:sldId id="329" r:id="rId69"/>
    <p:sldId id="380" r:id="rId70"/>
    <p:sldId id="381" r:id="rId71"/>
    <p:sldId id="331" r:id="rId72"/>
    <p:sldId id="332" r:id="rId73"/>
    <p:sldId id="333" r:id="rId74"/>
    <p:sldId id="402" r:id="rId75"/>
    <p:sldId id="334" r:id="rId76"/>
    <p:sldId id="335" r:id="rId77"/>
    <p:sldId id="336" r:id="rId78"/>
    <p:sldId id="337" r:id="rId79"/>
    <p:sldId id="403" r:id="rId80"/>
    <p:sldId id="404" r:id="rId81"/>
    <p:sldId id="405" r:id="rId82"/>
    <p:sldId id="406" r:id="rId83"/>
    <p:sldId id="407"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65" autoAdjust="0"/>
    <p:restoredTop sz="94660"/>
  </p:normalViewPr>
  <p:slideViewPr>
    <p:cSldViewPr>
      <p:cViewPr>
        <p:scale>
          <a:sx n="57" d="100"/>
          <a:sy n="57" d="100"/>
        </p:scale>
        <p:origin x="-1758" y="-4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E7E4B-CA93-4786-BE1A-5982415611DB}" type="datetimeFigureOut">
              <a:rPr lang="en-US" smtClean="0"/>
              <a:pPr/>
              <a:t>10/3/2019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521F9-4A06-4454-B0ED-C68429695F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p:txBody>
          <a:bodyPr/>
          <a:lstStyle/>
          <a:p>
            <a:pPr>
              <a:spcBef>
                <a:spcPct val="0"/>
              </a:spcBef>
            </a:pPr>
            <a:endParaRPr lang="en-IN" smtClean="0"/>
          </a:p>
        </p:txBody>
      </p:sp>
      <p:sp>
        <p:nvSpPr>
          <p:cNvPr id="25604" name="Slide Number Placeholder 3"/>
          <p:cNvSpPr>
            <a:spLocks noGrp="1"/>
          </p:cNvSpPr>
          <p:nvPr>
            <p:ph type="sldNum" sz="quarter" idx="5"/>
          </p:nvPr>
        </p:nvSpPr>
        <p:spPr>
          <a:noFill/>
        </p:spPr>
        <p:txBody>
          <a:bodyPr/>
          <a:lstStyle/>
          <a:p>
            <a:fld id="{3A5108B9-CD21-4C1F-B700-5366E328C170}" type="slidenum">
              <a:rPr lang="en-IN"/>
              <a:pPr/>
              <a:t>69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p:txBody>
          <a:bodyPr/>
          <a:lstStyle/>
          <a:p>
            <a:pPr>
              <a:spcBef>
                <a:spcPct val="0"/>
              </a:spcBef>
            </a:pPr>
            <a:endParaRPr lang="en-IN" smtClean="0"/>
          </a:p>
        </p:txBody>
      </p:sp>
      <p:sp>
        <p:nvSpPr>
          <p:cNvPr id="26628" name="Slide Number Placeholder 3"/>
          <p:cNvSpPr>
            <a:spLocks noGrp="1"/>
          </p:cNvSpPr>
          <p:nvPr>
            <p:ph type="sldNum" sz="quarter" idx="5"/>
          </p:nvPr>
        </p:nvSpPr>
        <p:spPr>
          <a:noFill/>
        </p:spPr>
        <p:txBody>
          <a:bodyPr/>
          <a:lstStyle/>
          <a:p>
            <a:fld id="{076ACCDC-D50A-4A0B-94F4-1FE1FB93972D}" type="slidenum">
              <a:rPr lang="en-IN"/>
              <a:pPr/>
              <a:t>70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C08DE35-6FC5-46BB-9DCC-2EC96F908B03}" type="datetimeFigureOut">
              <a:rPr lang="en-US" smtClean="0"/>
              <a:pPr/>
              <a:t>10/3/2019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97F8417-6ED9-4A67-97B1-81E1C84A0CA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08DE35-6FC5-46BB-9DCC-2EC96F908B03}"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F8417-6ED9-4A67-97B1-81E1C84A0C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08DE35-6FC5-46BB-9DCC-2EC96F908B03}"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F8417-6ED9-4A67-97B1-81E1C84A0C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C08DE35-6FC5-46BB-9DCC-2EC96F908B03}"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F8417-6ED9-4A67-97B1-81E1C84A0CA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C08DE35-6FC5-46BB-9DCC-2EC96F908B03}" type="datetimeFigureOut">
              <a:rPr lang="en-US" smtClean="0"/>
              <a:pPr/>
              <a:t>10/3/2019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97F8417-6ED9-4A67-97B1-81E1C84A0CA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08DE35-6FC5-46BB-9DCC-2EC96F908B03}"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F8417-6ED9-4A67-97B1-81E1C84A0CA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C08DE35-6FC5-46BB-9DCC-2EC96F908B03}"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F8417-6ED9-4A67-97B1-81E1C84A0CA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08DE35-6FC5-46BB-9DCC-2EC96F908B03}"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F8417-6ED9-4A67-97B1-81E1C84A0C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8DE35-6FC5-46BB-9DCC-2EC96F908B03}"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F8417-6ED9-4A67-97B1-81E1C84A0C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C08DE35-6FC5-46BB-9DCC-2EC96F908B03}"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F8417-6ED9-4A67-97B1-81E1C84A0CA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C08DE35-6FC5-46BB-9DCC-2EC96F908B03}" type="datetimeFigureOut">
              <a:rPr lang="en-US" smtClean="0"/>
              <a:pPr/>
              <a:t>10/3/2019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97F8417-6ED9-4A67-97B1-81E1C84A0CA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C08DE35-6FC5-46BB-9DCC-2EC96F908B03}" type="datetimeFigureOut">
              <a:rPr lang="en-US" smtClean="0"/>
              <a:pPr/>
              <a:t>10/3/2019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97F8417-6ED9-4A67-97B1-81E1C84A0C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78875"/>
            <a:ext cx="7016496" cy="2971800"/>
          </a:xfrm>
        </p:spPr>
        <p:txBody>
          <a:bodyPr>
            <a:normAutofit/>
          </a:bodyPr>
          <a:lstStyle/>
          <a:p>
            <a:endParaRPr lang="en-US" sz="3000" dirty="0" smtClean="0"/>
          </a:p>
          <a:p>
            <a:endParaRPr lang="en-US" dirty="0"/>
          </a:p>
        </p:txBody>
      </p:sp>
      <p:sp>
        <p:nvSpPr>
          <p:cNvPr id="2" name="Title 1"/>
          <p:cNvSpPr>
            <a:spLocks noGrp="1"/>
          </p:cNvSpPr>
          <p:nvPr>
            <p:ph type="ctrTitle"/>
          </p:nvPr>
        </p:nvSpPr>
        <p:spPr>
          <a:xfrm>
            <a:off x="609600" y="1650075"/>
            <a:ext cx="7775448" cy="685800"/>
          </a:xfrm>
        </p:spPr>
        <p:txBody>
          <a:bodyPr>
            <a:normAutofit fontScale="90000"/>
          </a:bodyPr>
          <a:lstStyle/>
          <a:p>
            <a:r>
              <a:rPr smtClean="0"/>
              <a:t>Place of forceps in  modern obstetrics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Shank</a:t>
            </a:r>
            <a:endParaRPr lang="en-US" dirty="0"/>
          </a:p>
        </p:txBody>
      </p:sp>
      <p:sp>
        <p:nvSpPr>
          <p:cNvPr id="3" name="Content Placeholder 2"/>
          <p:cNvSpPr>
            <a:spLocks noGrp="1"/>
          </p:cNvSpPr>
          <p:nvPr>
            <p:ph sz="quarter" idx="1"/>
          </p:nvPr>
        </p:nvSpPr>
        <p:spPr/>
        <p:txBody>
          <a:bodyPr>
            <a:normAutofit lnSpcReduction="10000"/>
          </a:bodyPr>
          <a:lstStyle/>
          <a:p>
            <a:pPr marL="502920" indent="-457200">
              <a:spcBef>
                <a:spcPts val="0"/>
              </a:spcBef>
              <a:defRPr/>
            </a:pPr>
            <a:r>
              <a:rPr lang="en-US" sz="2800" dirty="0"/>
              <a:t>It is the part between the blade proper and the </a:t>
            </a:r>
            <a:r>
              <a:rPr lang="en-US" sz="2800" dirty="0" smtClean="0"/>
              <a:t>lock </a:t>
            </a:r>
          </a:p>
          <a:p>
            <a:pPr marL="502920" indent="-457200">
              <a:spcBef>
                <a:spcPts val="0"/>
              </a:spcBef>
              <a:defRPr/>
            </a:pPr>
            <a:r>
              <a:rPr lang="en-US" sz="2800" dirty="0" smtClean="0"/>
              <a:t>It increases the length of </a:t>
            </a:r>
            <a:r>
              <a:rPr lang="en-US" sz="2800" dirty="0"/>
              <a:t>the forceps </a:t>
            </a:r>
            <a:r>
              <a:rPr lang="en-US" sz="2800" dirty="0" smtClean="0"/>
              <a:t>and facilitates locking of the blade outside the vulva</a:t>
            </a:r>
          </a:p>
          <a:p>
            <a:pPr marL="502920" indent="-457200">
              <a:spcBef>
                <a:spcPts val="0"/>
              </a:spcBef>
              <a:defRPr/>
            </a:pPr>
            <a:r>
              <a:rPr lang="en-US" sz="2800" dirty="0" smtClean="0"/>
              <a:t>Simpsons forceps have parallel separated shanks results in long tapering curve for long </a:t>
            </a:r>
            <a:r>
              <a:rPr lang="en-US" sz="2800" dirty="0" err="1" smtClean="0"/>
              <a:t>moulded</a:t>
            </a:r>
            <a:r>
              <a:rPr lang="en-US" sz="2800" dirty="0" smtClean="0"/>
              <a:t> head</a:t>
            </a:r>
          </a:p>
          <a:p>
            <a:pPr marL="502920" indent="-457200">
              <a:spcBef>
                <a:spcPts val="0"/>
              </a:spcBef>
              <a:defRPr/>
            </a:pPr>
            <a:r>
              <a:rPr lang="en-US" sz="2800" dirty="0" smtClean="0"/>
              <a:t>Elliot forceps have overlapping shanks for rounded </a:t>
            </a:r>
            <a:r>
              <a:rPr lang="en-US" sz="2800" dirty="0" err="1" smtClean="0"/>
              <a:t>moulded</a:t>
            </a:r>
            <a:r>
              <a:rPr lang="en-US" sz="2800" dirty="0" smtClean="0"/>
              <a:t> head</a:t>
            </a:r>
          </a:p>
          <a:p>
            <a:pPr marL="502920" indent="-457200">
              <a:spcBef>
                <a:spcPts val="0"/>
              </a:spcBef>
              <a:defRPr/>
            </a:pPr>
            <a:r>
              <a:rPr lang="en-US" sz="2800" dirty="0" err="1" smtClean="0"/>
              <a:t>Wrigleys</a:t>
            </a:r>
            <a:r>
              <a:rPr lang="en-US" sz="2800" dirty="0" smtClean="0"/>
              <a:t> forceps have short shank-only used when head(not caput) is at +3</a:t>
            </a:r>
          </a:p>
          <a:p>
            <a:pPr marL="502920" indent="-457200">
              <a:spcBef>
                <a:spcPts val="0"/>
              </a:spcBef>
              <a:defRPr/>
            </a:pPr>
            <a:r>
              <a:rPr lang="en-US" sz="2800" dirty="0" smtClean="0"/>
              <a:t>Pipers have long shank for ventral application to the after coming head</a:t>
            </a:r>
          </a:p>
        </p:txBody>
      </p:sp>
    </p:spTree>
    <p:extLst>
      <p:ext uri="{BB962C8B-B14F-4D97-AF65-F5344CB8AC3E}">
        <p14:creationId xmlns="" xmlns:p14="http://schemas.microsoft.com/office/powerpoint/2010/main" val="486019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  Lock</a:t>
            </a:r>
            <a:endParaRPr lang="en-US" dirty="0"/>
          </a:p>
        </p:txBody>
      </p:sp>
      <p:sp>
        <p:nvSpPr>
          <p:cNvPr id="3" name="Content Placeholder 2"/>
          <p:cNvSpPr>
            <a:spLocks noGrp="1"/>
          </p:cNvSpPr>
          <p:nvPr>
            <p:ph sz="quarter" idx="1"/>
          </p:nvPr>
        </p:nvSpPr>
        <p:spPr>
          <a:xfrm>
            <a:off x="228600" y="1219200"/>
            <a:ext cx="8686800" cy="5257800"/>
          </a:xfrm>
        </p:spPr>
        <p:txBody>
          <a:bodyPr>
            <a:normAutofit lnSpcReduction="10000"/>
          </a:bodyPr>
          <a:lstStyle/>
          <a:p>
            <a:pPr fontAlgn="auto">
              <a:spcBef>
                <a:spcPts val="0"/>
              </a:spcBef>
              <a:spcAft>
                <a:spcPts val="0"/>
              </a:spcAft>
              <a:defRPr/>
            </a:pPr>
            <a:r>
              <a:rPr lang="en-US" sz="2800" dirty="0" smtClean="0"/>
              <a:t>The lock holds the 2 branches </a:t>
            </a:r>
            <a:r>
              <a:rPr lang="en-US" sz="2800" dirty="0" err="1" smtClean="0"/>
              <a:t>together.It</a:t>
            </a:r>
            <a:r>
              <a:rPr lang="en-US" sz="2800" dirty="0" smtClean="0"/>
              <a:t> is constructed such that right one fits over left</a:t>
            </a:r>
          </a:p>
          <a:p>
            <a:pPr fontAlgn="auto">
              <a:spcBef>
                <a:spcPts val="0"/>
              </a:spcBef>
              <a:spcAft>
                <a:spcPts val="0"/>
              </a:spcAft>
              <a:buNone/>
              <a:defRPr/>
            </a:pPr>
            <a:endParaRPr lang="en-US" sz="2800" dirty="0" smtClean="0"/>
          </a:p>
          <a:p>
            <a:pPr fontAlgn="auto">
              <a:spcBef>
                <a:spcPts val="0"/>
              </a:spcBef>
              <a:spcAft>
                <a:spcPts val="0"/>
              </a:spcAft>
              <a:defRPr/>
            </a:pPr>
            <a:r>
              <a:rPr lang="en-US" sz="2800" dirty="0" smtClean="0"/>
              <a:t>The various types </a:t>
            </a:r>
            <a:r>
              <a:rPr lang="en-US" sz="2800" dirty="0"/>
              <a:t>of </a:t>
            </a:r>
            <a:r>
              <a:rPr lang="en-US" sz="2800" dirty="0" smtClean="0"/>
              <a:t>lock are : </a:t>
            </a:r>
            <a:r>
              <a:rPr lang="en-US" sz="2800" dirty="0" smtClean="0">
                <a:solidFill>
                  <a:schemeClr val="accent6">
                    <a:lumMod val="20000"/>
                    <a:lumOff val="80000"/>
                  </a:schemeClr>
                </a:solidFill>
              </a:rPr>
              <a:t>;</a:t>
            </a:r>
            <a:endParaRPr lang="en-US" sz="2800" dirty="0">
              <a:solidFill>
                <a:schemeClr val="accent6">
                  <a:lumMod val="20000"/>
                  <a:lumOff val="80000"/>
                </a:schemeClr>
              </a:solidFill>
            </a:endParaRPr>
          </a:p>
          <a:p>
            <a:pPr marL="937260" lvl="1" indent="-571500">
              <a:spcBef>
                <a:spcPts val="0"/>
              </a:spcBef>
              <a:buFont typeface="+mj-lt"/>
              <a:buAutoNum type="romanLcPeriod"/>
              <a:defRPr/>
            </a:pPr>
            <a:r>
              <a:rPr lang="en-US" sz="2800" dirty="0"/>
              <a:t>English type: double slot lock</a:t>
            </a:r>
            <a:r>
              <a:rPr lang="en-US" sz="2800" dirty="0" smtClean="0"/>
              <a:t>.</a:t>
            </a:r>
          </a:p>
          <a:p>
            <a:pPr marL="365760" lvl="1" indent="0">
              <a:spcBef>
                <a:spcPts val="0"/>
              </a:spcBef>
              <a:spcAft>
                <a:spcPts val="0"/>
              </a:spcAft>
              <a:buNone/>
              <a:defRPr/>
            </a:pPr>
            <a:r>
              <a:rPr lang="en-US" sz="2800" dirty="0" smtClean="0"/>
              <a:t>                              introduced by </a:t>
            </a:r>
            <a:r>
              <a:rPr lang="en-US" sz="2800" dirty="0" err="1" smtClean="0"/>
              <a:t>Smellie</a:t>
            </a:r>
            <a:endParaRPr lang="en-US" sz="2800" dirty="0" smtClean="0"/>
          </a:p>
          <a:p>
            <a:pPr marL="365760" lvl="1" indent="0">
              <a:spcBef>
                <a:spcPts val="0"/>
              </a:spcBef>
              <a:spcAft>
                <a:spcPts val="0"/>
              </a:spcAft>
              <a:buNone/>
              <a:defRPr/>
            </a:pPr>
            <a:r>
              <a:rPr lang="en-US" sz="2800" dirty="0"/>
              <a:t> </a:t>
            </a:r>
            <a:r>
              <a:rPr lang="en-US" sz="2800" dirty="0" smtClean="0"/>
              <a:t>                             </a:t>
            </a:r>
            <a:r>
              <a:rPr lang="en-US" sz="2800" dirty="0" err="1" smtClean="0"/>
              <a:t>eg</a:t>
            </a:r>
            <a:r>
              <a:rPr lang="en-US" sz="2800" dirty="0" smtClean="0"/>
              <a:t>. Simpson’s forceps</a:t>
            </a:r>
          </a:p>
          <a:p>
            <a:pPr marL="365760" lvl="1" indent="0">
              <a:spcBef>
                <a:spcPts val="0"/>
              </a:spcBef>
              <a:spcAft>
                <a:spcPts val="0"/>
              </a:spcAft>
              <a:buNone/>
              <a:defRPr/>
            </a:pPr>
            <a:endParaRPr lang="en-US" sz="2800" dirty="0"/>
          </a:p>
          <a:p>
            <a:pPr marL="365760" lvl="1" indent="0">
              <a:spcBef>
                <a:spcPts val="0"/>
              </a:spcBef>
              <a:spcAft>
                <a:spcPts val="0"/>
              </a:spcAft>
              <a:buNone/>
              <a:defRPr/>
            </a:pPr>
            <a:r>
              <a:rPr lang="en-US" sz="2800" dirty="0" smtClean="0">
                <a:solidFill>
                  <a:schemeClr val="accent2"/>
                </a:solidFill>
              </a:rPr>
              <a:t>ii.   </a:t>
            </a:r>
            <a:r>
              <a:rPr lang="en-US" sz="2800" dirty="0" smtClean="0"/>
              <a:t>French </a:t>
            </a:r>
            <a:r>
              <a:rPr lang="en-US" sz="2800" dirty="0"/>
              <a:t>type: screw lock</a:t>
            </a:r>
            <a:r>
              <a:rPr lang="en-US" sz="2800" dirty="0" smtClean="0"/>
              <a:t>.</a:t>
            </a:r>
          </a:p>
          <a:p>
            <a:pPr marL="365760" lvl="1" indent="0">
              <a:spcBef>
                <a:spcPts val="0"/>
              </a:spcBef>
              <a:spcAft>
                <a:spcPts val="0"/>
              </a:spcAft>
              <a:buNone/>
              <a:defRPr/>
            </a:pPr>
            <a:r>
              <a:rPr lang="en-US" sz="2800" dirty="0"/>
              <a:t> </a:t>
            </a:r>
            <a:r>
              <a:rPr lang="en-US" sz="2800" dirty="0" smtClean="0"/>
              <a:t>                            </a:t>
            </a:r>
            <a:r>
              <a:rPr lang="en-US" sz="2800" dirty="0" err="1" smtClean="0"/>
              <a:t>eg</a:t>
            </a:r>
            <a:r>
              <a:rPr lang="en-US" sz="2800" dirty="0" smtClean="0"/>
              <a:t>. </a:t>
            </a:r>
            <a:r>
              <a:rPr lang="en-US" sz="2800" dirty="0" err="1" smtClean="0"/>
              <a:t>Tarnier’s</a:t>
            </a:r>
            <a:r>
              <a:rPr lang="en-US" sz="2800" dirty="0" smtClean="0"/>
              <a:t> &amp; </a:t>
            </a:r>
            <a:r>
              <a:rPr lang="en-US" sz="2800" dirty="0" err="1" smtClean="0"/>
              <a:t>DeWees</a:t>
            </a:r>
            <a:r>
              <a:rPr lang="en-US" sz="2800" dirty="0" smtClean="0"/>
              <a:t> forceps</a:t>
            </a:r>
          </a:p>
          <a:p>
            <a:pPr marL="365760" lvl="1" indent="0">
              <a:spcBef>
                <a:spcPts val="0"/>
              </a:spcBef>
              <a:spcAft>
                <a:spcPts val="0"/>
              </a:spcAft>
              <a:buNone/>
              <a:defRPr/>
            </a:pPr>
            <a:endParaRPr lang="en-US" sz="2800" dirty="0" smtClean="0"/>
          </a:p>
          <a:p>
            <a:pPr marL="365760" lvl="1" indent="0">
              <a:spcBef>
                <a:spcPts val="0"/>
              </a:spcBef>
              <a:spcAft>
                <a:spcPts val="0"/>
              </a:spcAft>
              <a:buNone/>
              <a:defRPr/>
            </a:pPr>
            <a:r>
              <a:rPr lang="en-US" sz="2800" dirty="0" smtClean="0">
                <a:solidFill>
                  <a:schemeClr val="accent2"/>
                </a:solidFill>
              </a:rPr>
              <a:t>iii</a:t>
            </a:r>
            <a:r>
              <a:rPr lang="en-US" sz="2800" dirty="0">
                <a:solidFill>
                  <a:schemeClr val="accent2"/>
                </a:solidFill>
              </a:rPr>
              <a:t>.  </a:t>
            </a:r>
            <a:r>
              <a:rPr lang="en-US" sz="2800" dirty="0"/>
              <a:t>German type: combination of both English </a:t>
            </a:r>
          </a:p>
          <a:p>
            <a:pPr marL="365760" lvl="1" indent="0">
              <a:spcBef>
                <a:spcPts val="0"/>
              </a:spcBef>
              <a:spcAft>
                <a:spcPts val="0"/>
              </a:spcAft>
              <a:buNone/>
              <a:defRPr/>
            </a:pPr>
            <a:r>
              <a:rPr lang="en-US" sz="2800" dirty="0"/>
              <a:t>                               </a:t>
            </a:r>
            <a:r>
              <a:rPr lang="en-US" sz="2800" dirty="0" smtClean="0"/>
              <a:t>&amp; </a:t>
            </a:r>
            <a:r>
              <a:rPr lang="en-US" sz="2800" dirty="0"/>
              <a:t>French lock</a:t>
            </a:r>
          </a:p>
          <a:p>
            <a:pPr marL="365760" lvl="1" indent="0">
              <a:spcBef>
                <a:spcPts val="0"/>
              </a:spcBef>
              <a:spcAft>
                <a:spcPts val="0"/>
              </a:spcAft>
              <a:buNone/>
              <a:defRPr/>
            </a:pPr>
            <a:endParaRPr lang="en-US" sz="2800" dirty="0" smtClean="0"/>
          </a:p>
          <a:p>
            <a:pPr marL="365760" lvl="1" indent="0">
              <a:spcBef>
                <a:spcPts val="0"/>
              </a:spcBef>
              <a:spcAft>
                <a:spcPts val="0"/>
              </a:spcAft>
              <a:buNone/>
              <a:defRPr/>
            </a:pPr>
            <a:endParaRPr lang="en-US" sz="2800" dirty="0"/>
          </a:p>
          <a:p>
            <a:pPr marL="365760" lvl="1" indent="0">
              <a:spcBef>
                <a:spcPts val="0"/>
              </a:spcBef>
              <a:spcAft>
                <a:spcPts val="0"/>
              </a:spcAft>
              <a:buNone/>
              <a:defRPr/>
            </a:pPr>
            <a:endParaRPr lang="en-US" sz="2800" dirty="0"/>
          </a:p>
          <a:p>
            <a:endParaRPr lang="en-US" dirty="0"/>
          </a:p>
          <a:p>
            <a:endParaRPr lang="en-US" dirty="0"/>
          </a:p>
        </p:txBody>
      </p:sp>
      <p:pic>
        <p:nvPicPr>
          <p:cNvPr id="77826" name="Picture 2" descr="http://samhs.org.au/Virtual%20Museum/Surgery/forceps/lock_french.jpg"/>
          <p:cNvPicPr>
            <a:picLocks noChangeAspect="1" noChangeArrowheads="1"/>
          </p:cNvPicPr>
          <p:nvPr/>
        </p:nvPicPr>
        <p:blipFill>
          <a:blip r:embed="rId2" cstate="print"/>
          <a:srcRect/>
          <a:stretch>
            <a:fillRect/>
          </a:stretch>
        </p:blipFill>
        <p:spPr bwMode="auto">
          <a:xfrm>
            <a:off x="7086600" y="4343400"/>
            <a:ext cx="1776940" cy="17525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7828" name="Picture 4" descr="http://samhs.org.au/Virtual%20Museum/Surgery/forceps/lock_english.jpg"/>
          <p:cNvPicPr>
            <a:picLocks noChangeAspect="1" noChangeArrowheads="1"/>
          </p:cNvPicPr>
          <p:nvPr/>
        </p:nvPicPr>
        <p:blipFill>
          <a:blip r:embed="rId3" cstate="print"/>
          <a:srcRect/>
          <a:stretch>
            <a:fillRect/>
          </a:stretch>
        </p:blipFill>
        <p:spPr bwMode="auto">
          <a:xfrm>
            <a:off x="7086600" y="1981200"/>
            <a:ext cx="173903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780153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28600" y="1935480"/>
            <a:ext cx="8686800" cy="4389120"/>
          </a:xfrm>
        </p:spPr>
        <p:txBody>
          <a:bodyPr/>
          <a:lstStyle/>
          <a:p>
            <a:pPr marL="365760" lvl="1" indent="0">
              <a:spcBef>
                <a:spcPts val="0"/>
              </a:spcBef>
              <a:spcAft>
                <a:spcPts val="0"/>
              </a:spcAft>
              <a:buNone/>
              <a:defRPr/>
            </a:pPr>
            <a:r>
              <a:rPr lang="en-US" sz="2800" dirty="0" smtClean="0">
                <a:solidFill>
                  <a:schemeClr val="accent2"/>
                </a:solidFill>
              </a:rPr>
              <a:t>iv.    </a:t>
            </a:r>
            <a:r>
              <a:rPr lang="en-US" sz="2800" dirty="0" smtClean="0"/>
              <a:t>Sliding </a:t>
            </a:r>
            <a:r>
              <a:rPr lang="en-US" sz="2800" dirty="0"/>
              <a:t>lock: </a:t>
            </a:r>
            <a:r>
              <a:rPr lang="en-US" sz="2800" dirty="0" smtClean="0"/>
              <a:t>the right blade slides over the left</a:t>
            </a:r>
          </a:p>
          <a:p>
            <a:pPr marL="365760" lvl="1" indent="0">
              <a:spcBef>
                <a:spcPts val="0"/>
              </a:spcBef>
              <a:spcAft>
                <a:spcPts val="0"/>
              </a:spcAft>
              <a:buNone/>
              <a:defRPr/>
            </a:pPr>
            <a:r>
              <a:rPr lang="en-US" sz="2800" dirty="0" smtClean="0"/>
              <a:t>                             blade which bears a L shaped clamp</a:t>
            </a:r>
          </a:p>
          <a:p>
            <a:pPr marL="365760" lvl="1" indent="0">
              <a:spcBef>
                <a:spcPts val="0"/>
              </a:spcBef>
              <a:spcAft>
                <a:spcPts val="0"/>
              </a:spcAft>
              <a:buNone/>
              <a:defRPr/>
            </a:pPr>
            <a:r>
              <a:rPr lang="en-US" sz="2800" dirty="0"/>
              <a:t> </a:t>
            </a:r>
            <a:r>
              <a:rPr lang="en-US" sz="2800" dirty="0" smtClean="0"/>
              <a:t>                             </a:t>
            </a:r>
            <a:r>
              <a:rPr lang="en-US" sz="2800" dirty="0" err="1" smtClean="0"/>
              <a:t>eg</a:t>
            </a:r>
            <a:r>
              <a:rPr lang="en-US" sz="2800" dirty="0" smtClean="0"/>
              <a:t>. </a:t>
            </a:r>
            <a:r>
              <a:rPr lang="en-US" sz="2800" dirty="0" err="1" smtClean="0"/>
              <a:t>Kielland</a:t>
            </a:r>
            <a:r>
              <a:rPr lang="en-US" sz="2800" dirty="0" smtClean="0"/>
              <a:t> &amp; Barton forceps</a:t>
            </a:r>
          </a:p>
          <a:p>
            <a:pPr marL="937260" lvl="1" indent="-571500">
              <a:spcBef>
                <a:spcPts val="0"/>
              </a:spcBef>
              <a:spcAft>
                <a:spcPts val="0"/>
              </a:spcAft>
              <a:buAutoNum type="romanLcPeriod" startAt="5"/>
              <a:defRPr/>
            </a:pPr>
            <a:r>
              <a:rPr lang="en-US" sz="2800" dirty="0" smtClean="0"/>
              <a:t>Pivot lock : it allows the blade to open &amp; close in</a:t>
            </a:r>
          </a:p>
          <a:p>
            <a:pPr marL="365760" lvl="1" indent="0">
              <a:spcBef>
                <a:spcPts val="0"/>
              </a:spcBef>
              <a:spcAft>
                <a:spcPts val="0"/>
              </a:spcAft>
              <a:buNone/>
              <a:defRPr/>
            </a:pPr>
            <a:r>
              <a:rPr lang="en-US" sz="2800" dirty="0">
                <a:solidFill>
                  <a:schemeClr val="accent2"/>
                </a:solidFill>
              </a:rPr>
              <a:t> </a:t>
            </a:r>
            <a:r>
              <a:rPr lang="en-US" sz="2800" dirty="0" smtClean="0">
                <a:solidFill>
                  <a:schemeClr val="accent2"/>
                </a:solidFill>
              </a:rPr>
              <a:t>                          </a:t>
            </a:r>
            <a:r>
              <a:rPr lang="en-US" sz="2800" dirty="0" smtClean="0"/>
              <a:t>an arc</a:t>
            </a:r>
          </a:p>
          <a:p>
            <a:pPr marL="365760" lvl="1" indent="0">
              <a:spcBef>
                <a:spcPts val="0"/>
              </a:spcBef>
              <a:spcAft>
                <a:spcPts val="0"/>
              </a:spcAft>
              <a:buNone/>
              <a:defRPr/>
            </a:pPr>
            <a:r>
              <a:rPr lang="en-US" sz="2800" dirty="0">
                <a:solidFill>
                  <a:schemeClr val="accent2"/>
                </a:solidFill>
              </a:rPr>
              <a:t> </a:t>
            </a:r>
            <a:r>
              <a:rPr lang="en-US" sz="2800" dirty="0" smtClean="0">
                <a:solidFill>
                  <a:schemeClr val="accent2"/>
                </a:solidFill>
              </a:rPr>
              <a:t>                          </a:t>
            </a:r>
            <a:r>
              <a:rPr lang="en-US" sz="2800" dirty="0" err="1" smtClean="0"/>
              <a:t>eg</a:t>
            </a:r>
            <a:r>
              <a:rPr lang="en-US" sz="2800" dirty="0" smtClean="0"/>
              <a:t>. </a:t>
            </a:r>
            <a:r>
              <a:rPr lang="en-US" sz="2800" dirty="0" err="1" smtClean="0"/>
              <a:t>Laufe’s</a:t>
            </a:r>
            <a:r>
              <a:rPr lang="en-US" sz="2800" dirty="0" smtClean="0"/>
              <a:t> modification of Piper’s</a:t>
            </a:r>
          </a:p>
          <a:p>
            <a:pPr marL="365760" lvl="1" indent="0">
              <a:spcBef>
                <a:spcPts val="0"/>
              </a:spcBef>
              <a:spcAft>
                <a:spcPts val="0"/>
              </a:spcAft>
              <a:buNone/>
              <a:defRPr/>
            </a:pPr>
            <a:r>
              <a:rPr lang="en-US" sz="2800" dirty="0">
                <a:solidFill>
                  <a:schemeClr val="accent2"/>
                </a:solidFill>
              </a:rPr>
              <a:t> </a:t>
            </a:r>
            <a:r>
              <a:rPr lang="en-US" sz="2800" dirty="0" smtClean="0">
                <a:solidFill>
                  <a:schemeClr val="accent2"/>
                </a:solidFill>
              </a:rPr>
              <a:t>                          </a:t>
            </a:r>
            <a:r>
              <a:rPr lang="en-US" sz="2800" dirty="0" smtClean="0"/>
              <a:t>forceps</a:t>
            </a:r>
          </a:p>
          <a:p>
            <a:pPr marL="365760" lvl="1" indent="0">
              <a:spcBef>
                <a:spcPts val="0"/>
              </a:spcBef>
              <a:spcAft>
                <a:spcPts val="0"/>
              </a:spcAft>
              <a:buNone/>
              <a:defRPr/>
            </a:pPr>
            <a:r>
              <a:rPr lang="en-US" sz="2800" dirty="0" smtClean="0">
                <a:solidFill>
                  <a:schemeClr val="accent2"/>
                </a:solidFill>
              </a:rPr>
              <a:t>vi.   </a:t>
            </a:r>
            <a:r>
              <a:rPr lang="en-US" sz="2800" dirty="0" smtClean="0"/>
              <a:t>Heister’s lock</a:t>
            </a:r>
          </a:p>
          <a:p>
            <a:pPr marL="365760" lvl="1" indent="0">
              <a:spcBef>
                <a:spcPts val="0"/>
              </a:spcBef>
              <a:spcAft>
                <a:spcPts val="0"/>
              </a:spcAft>
              <a:buNone/>
              <a:defRPr/>
            </a:pPr>
            <a:r>
              <a:rPr lang="en-US" sz="2800" dirty="0" smtClean="0">
                <a:solidFill>
                  <a:schemeClr val="accent2"/>
                </a:solidFill>
              </a:rPr>
              <a:t>vii.  </a:t>
            </a:r>
            <a:r>
              <a:rPr lang="en-US" sz="2800" dirty="0" smtClean="0"/>
              <a:t>Chamberlain’s lock</a:t>
            </a:r>
            <a:endParaRPr lang="en-US" dirty="0"/>
          </a:p>
        </p:txBody>
      </p:sp>
    </p:spTree>
    <p:extLst>
      <p:ext uri="{BB962C8B-B14F-4D97-AF65-F5344CB8AC3E}">
        <p14:creationId xmlns="" xmlns:p14="http://schemas.microsoft.com/office/powerpoint/2010/main" val="1565412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glowm.com/resources/glowm/cd/graphics/figures/v2/0720/004f.gif"/>
          <p:cNvPicPr>
            <a:picLocks noChangeAspect="1" noChangeArrowheads="1"/>
          </p:cNvPicPr>
          <p:nvPr/>
        </p:nvPicPr>
        <p:blipFill>
          <a:blip r:embed="rId2"/>
          <a:srcRect/>
          <a:stretch>
            <a:fillRect/>
          </a:stretch>
        </p:blipFill>
        <p:spPr bwMode="auto">
          <a:xfrm>
            <a:off x="762000" y="0"/>
            <a:ext cx="7620000" cy="6400800"/>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1981200" y="1981200"/>
            <a:ext cx="1828800" cy="369332"/>
          </a:xfrm>
          <a:prstGeom prst="rect">
            <a:avLst/>
          </a:prstGeom>
          <a:noFill/>
        </p:spPr>
        <p:txBody>
          <a:bodyPr wrap="square" rtlCol="0">
            <a:spAutoFit/>
          </a:bodyPr>
          <a:lstStyle/>
          <a:p>
            <a:r>
              <a:rPr lang="en-US" dirty="0" smtClean="0"/>
              <a:t>French lock</a:t>
            </a:r>
            <a:endParaRPr lang="en-US" dirty="0"/>
          </a:p>
        </p:txBody>
      </p:sp>
      <p:sp>
        <p:nvSpPr>
          <p:cNvPr id="4" name="TextBox 3"/>
          <p:cNvSpPr txBox="1"/>
          <p:nvPr/>
        </p:nvSpPr>
        <p:spPr>
          <a:xfrm>
            <a:off x="6019800" y="2133600"/>
            <a:ext cx="1905000" cy="369332"/>
          </a:xfrm>
          <a:prstGeom prst="rect">
            <a:avLst/>
          </a:prstGeom>
          <a:noFill/>
        </p:spPr>
        <p:txBody>
          <a:bodyPr wrap="square" rtlCol="0">
            <a:spAutoFit/>
          </a:bodyPr>
          <a:lstStyle/>
          <a:p>
            <a:r>
              <a:rPr lang="en-US" dirty="0" smtClean="0"/>
              <a:t>English lock</a:t>
            </a:r>
            <a:endParaRPr lang="en-US" dirty="0"/>
          </a:p>
        </p:txBody>
      </p:sp>
      <p:sp>
        <p:nvSpPr>
          <p:cNvPr id="5" name="TextBox 4"/>
          <p:cNvSpPr txBox="1"/>
          <p:nvPr/>
        </p:nvSpPr>
        <p:spPr>
          <a:xfrm>
            <a:off x="2133600" y="4419600"/>
            <a:ext cx="2057400" cy="369332"/>
          </a:xfrm>
          <a:prstGeom prst="rect">
            <a:avLst/>
          </a:prstGeom>
          <a:noFill/>
        </p:spPr>
        <p:txBody>
          <a:bodyPr wrap="square" rtlCol="0">
            <a:spAutoFit/>
          </a:bodyPr>
          <a:lstStyle/>
          <a:p>
            <a:r>
              <a:rPr lang="en-US" dirty="0" smtClean="0"/>
              <a:t>German lock</a:t>
            </a:r>
            <a:endParaRPr lang="en-US" dirty="0"/>
          </a:p>
        </p:txBody>
      </p:sp>
      <p:sp>
        <p:nvSpPr>
          <p:cNvPr id="6" name="TextBox 5"/>
          <p:cNvSpPr txBox="1"/>
          <p:nvPr/>
        </p:nvSpPr>
        <p:spPr>
          <a:xfrm>
            <a:off x="6019800" y="4343400"/>
            <a:ext cx="1752600" cy="369332"/>
          </a:xfrm>
          <a:prstGeom prst="rect">
            <a:avLst/>
          </a:prstGeom>
          <a:noFill/>
        </p:spPr>
        <p:txBody>
          <a:bodyPr wrap="square" rtlCol="0">
            <a:spAutoFit/>
          </a:bodyPr>
          <a:lstStyle/>
          <a:p>
            <a:r>
              <a:rPr lang="en-US" dirty="0" smtClean="0"/>
              <a:t>Sliding lock</a:t>
            </a:r>
            <a:endParaRPr lang="en-US" dirty="0"/>
          </a:p>
        </p:txBody>
      </p:sp>
      <p:sp>
        <p:nvSpPr>
          <p:cNvPr id="7" name="TextBox 6"/>
          <p:cNvSpPr txBox="1"/>
          <p:nvPr/>
        </p:nvSpPr>
        <p:spPr>
          <a:xfrm>
            <a:off x="4038600" y="5257800"/>
            <a:ext cx="1524000" cy="369332"/>
          </a:xfrm>
          <a:prstGeom prst="rect">
            <a:avLst/>
          </a:prstGeom>
          <a:noFill/>
        </p:spPr>
        <p:txBody>
          <a:bodyPr wrap="square" rtlCol="0">
            <a:spAutoFit/>
          </a:bodyPr>
          <a:lstStyle/>
          <a:p>
            <a:r>
              <a:rPr lang="en-US" dirty="0" smtClean="0"/>
              <a:t>Pivot lock</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r>
              <a:rPr lang="en-US" dirty="0" smtClean="0"/>
              <a:t>  Handle</a:t>
            </a:r>
            <a:endParaRPr lang="en-US" dirty="0"/>
          </a:p>
        </p:txBody>
      </p:sp>
      <p:sp>
        <p:nvSpPr>
          <p:cNvPr id="3" name="Content Placeholder 2"/>
          <p:cNvSpPr>
            <a:spLocks noGrp="1"/>
          </p:cNvSpPr>
          <p:nvPr>
            <p:ph sz="quarter" idx="1"/>
          </p:nvPr>
        </p:nvSpPr>
        <p:spPr>
          <a:xfrm>
            <a:off x="457200" y="1219200"/>
            <a:ext cx="8229600" cy="5105400"/>
          </a:xfrm>
        </p:spPr>
        <p:txBody>
          <a:bodyPr/>
          <a:lstStyle/>
          <a:p>
            <a:r>
              <a:rPr lang="en-US" dirty="0" smtClean="0"/>
              <a:t>They are apposed when the blades are articulated</a:t>
            </a:r>
          </a:p>
          <a:p>
            <a:r>
              <a:rPr lang="en-US" dirty="0" smtClean="0"/>
              <a:t>The handles are held by the operator &amp; applies traction to the fetal head</a:t>
            </a:r>
          </a:p>
          <a:p>
            <a:r>
              <a:rPr lang="en-US" dirty="0" smtClean="0"/>
              <a:t>They may have a shoulder guard to facilitate traction</a:t>
            </a:r>
          </a:p>
          <a:p>
            <a:r>
              <a:rPr lang="en-US" dirty="0" smtClean="0"/>
              <a:t>It can be serrated or smooth</a:t>
            </a:r>
          </a:p>
          <a:p>
            <a:endParaRPr lang="en-US" dirty="0"/>
          </a:p>
        </p:txBody>
      </p:sp>
      <p:pic>
        <p:nvPicPr>
          <p:cNvPr id="4" name="Picture 2" descr="I:\pics1\1000297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3581400"/>
            <a:ext cx="6172200" cy="2895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6022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 Axis traction piece</a:t>
            </a:r>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US" dirty="0"/>
              <a:t>A separate piece is attached to the forceps to direct the traction </a:t>
            </a:r>
            <a:r>
              <a:rPr lang="en-US" dirty="0" smtClean="0"/>
              <a:t>in </a:t>
            </a:r>
            <a:r>
              <a:rPr lang="en-US" dirty="0"/>
              <a:t>the direction of pelvic </a:t>
            </a:r>
            <a:r>
              <a:rPr lang="en-US" dirty="0" smtClean="0"/>
              <a:t>axis</a:t>
            </a:r>
          </a:p>
          <a:p>
            <a:r>
              <a:rPr lang="en-US" dirty="0" smtClean="0"/>
              <a:t>The 3 types of axis traction device are : </a:t>
            </a:r>
          </a:p>
          <a:p>
            <a:pPr marL="0" indent="0">
              <a:buNone/>
            </a:pPr>
            <a:r>
              <a:rPr lang="en-US" b="1" dirty="0"/>
              <a:t> </a:t>
            </a:r>
            <a:r>
              <a:rPr lang="en-US" b="1" dirty="0" smtClean="0"/>
              <a:t>   Neville </a:t>
            </a:r>
            <a:r>
              <a:rPr lang="en-US" b="1" dirty="0"/>
              <a:t>- Simpson </a:t>
            </a:r>
            <a:r>
              <a:rPr lang="en-US" b="1" dirty="0" smtClean="0"/>
              <a:t>– Barnes</a:t>
            </a:r>
          </a:p>
          <a:p>
            <a:pPr marL="0" indent="0">
              <a:buNone/>
            </a:pPr>
            <a:r>
              <a:rPr lang="en-US" sz="2800" b="1" dirty="0">
                <a:solidFill>
                  <a:srgbClr val="00B0F0"/>
                </a:solidFill>
              </a:rPr>
              <a:t> </a:t>
            </a:r>
            <a:r>
              <a:rPr lang="en-US" sz="2800" b="1" dirty="0" smtClean="0">
                <a:solidFill>
                  <a:srgbClr val="00B0F0"/>
                </a:solidFill>
              </a:rPr>
              <a:t>   </a:t>
            </a:r>
            <a:r>
              <a:rPr lang="en-US" sz="2800" dirty="0" smtClean="0">
                <a:solidFill>
                  <a:srgbClr val="00B0F0"/>
                </a:solidFill>
              </a:rPr>
              <a:t> </a:t>
            </a:r>
            <a:r>
              <a:rPr lang="en-US" sz="2800" dirty="0"/>
              <a:t>A single bar attached to the handle just behind </a:t>
            </a:r>
            <a:r>
              <a:rPr lang="en-US" sz="2800" dirty="0" smtClean="0"/>
              <a:t> </a:t>
            </a:r>
          </a:p>
          <a:p>
            <a:pPr marL="0" indent="0">
              <a:buNone/>
            </a:pPr>
            <a:r>
              <a:rPr lang="en-US" sz="2800" dirty="0"/>
              <a:t> </a:t>
            </a:r>
            <a:r>
              <a:rPr lang="en-US" sz="2800" dirty="0" smtClean="0"/>
              <a:t>    the lock</a:t>
            </a:r>
            <a:endParaRPr lang="en-US" dirty="0" smtClean="0"/>
          </a:p>
          <a:p>
            <a:pPr marL="0" indent="0">
              <a:buNone/>
            </a:pPr>
            <a:r>
              <a:rPr lang="en-US" b="1" dirty="0"/>
              <a:t> </a:t>
            </a:r>
            <a:r>
              <a:rPr lang="en-US" b="1" dirty="0" smtClean="0"/>
              <a:t>    Milne </a:t>
            </a:r>
            <a:r>
              <a:rPr lang="en-US" b="1" dirty="0"/>
              <a:t>- </a:t>
            </a:r>
            <a:r>
              <a:rPr lang="en-US" b="1" dirty="0" smtClean="0"/>
              <a:t>Murray’s</a:t>
            </a:r>
          </a:p>
          <a:p>
            <a:pPr marL="0" indent="0">
              <a:buNone/>
            </a:pPr>
            <a:r>
              <a:rPr lang="en-US" dirty="0"/>
              <a:t> </a:t>
            </a:r>
            <a:r>
              <a:rPr lang="en-US" dirty="0" smtClean="0"/>
              <a:t>     </a:t>
            </a:r>
            <a:r>
              <a:rPr lang="en-US" sz="2800" dirty="0" smtClean="0"/>
              <a:t>2 bars </a:t>
            </a:r>
            <a:r>
              <a:rPr lang="en-US" sz="2800" dirty="0"/>
              <a:t>and a handle to be attached to the blade </a:t>
            </a:r>
          </a:p>
          <a:p>
            <a:pPr marL="0" indent="0">
              <a:buNone/>
            </a:pPr>
            <a:r>
              <a:rPr lang="en-US" sz="2800" dirty="0" smtClean="0"/>
              <a:t>      proper</a:t>
            </a:r>
          </a:p>
          <a:p>
            <a:pPr marL="0" indent="0">
              <a:buNone/>
            </a:pPr>
            <a:r>
              <a:rPr lang="en-US" sz="2800" dirty="0" smtClean="0"/>
              <a:t>    </a:t>
            </a:r>
            <a:r>
              <a:rPr lang="en-US" sz="2800" b="1" dirty="0" smtClean="0"/>
              <a:t>Bills axis traction bar</a:t>
            </a:r>
            <a:endParaRPr lang="en-US" b="1" dirty="0"/>
          </a:p>
        </p:txBody>
      </p:sp>
    </p:spTree>
    <p:extLst>
      <p:ext uri="{BB962C8B-B14F-4D97-AF65-F5344CB8AC3E}">
        <p14:creationId xmlns="" xmlns:p14="http://schemas.microsoft.com/office/powerpoint/2010/main" val="2219181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sz="quarter" idx="1"/>
          </p:nvPr>
        </p:nvPicPr>
        <p:blipFill>
          <a:blip r:embed="rId2" cstate="print"/>
          <a:stretch>
            <a:fillRect/>
          </a:stretch>
        </p:blipFill>
        <p:spPr bwMode="auto">
          <a:xfrm>
            <a:off x="685800" y="2514600"/>
            <a:ext cx="4267200" cy="196215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62000"/>
            <a:ext cx="9131301"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3730" name="Picture 2" descr="http://resources.ama.uk.com/glowm_www/graphics/figures/v2/0720/013f.gif"/>
          <p:cNvPicPr>
            <a:picLocks noChangeAspect="1" noChangeArrowheads="1"/>
          </p:cNvPicPr>
          <p:nvPr/>
        </p:nvPicPr>
        <p:blipFill>
          <a:blip r:embed="rId4"/>
          <a:srcRect/>
          <a:stretch>
            <a:fillRect/>
          </a:stretch>
        </p:blipFill>
        <p:spPr bwMode="auto">
          <a:xfrm>
            <a:off x="3581400" y="4038600"/>
            <a:ext cx="5181600" cy="3581400"/>
          </a:xfrm>
          <a:prstGeom prst="rect">
            <a:avLst/>
          </a:prstGeom>
          <a:noFill/>
        </p:spPr>
      </p:pic>
    </p:spTree>
    <p:extLst>
      <p:ext uri="{BB962C8B-B14F-4D97-AF65-F5344CB8AC3E}">
        <p14:creationId xmlns="" xmlns:p14="http://schemas.microsoft.com/office/powerpoint/2010/main" val="1114021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38200"/>
          </a:xfrm>
        </p:spPr>
        <p:txBody>
          <a:bodyPr>
            <a:normAutofit/>
          </a:bodyPr>
          <a:lstStyle/>
          <a:p>
            <a:r>
              <a:rPr lang="en-US" dirty="0" smtClean="0"/>
              <a:t> Types of forceps </a:t>
            </a:r>
            <a:endParaRPr lang="en-US" dirty="0"/>
          </a:p>
        </p:txBody>
      </p:sp>
      <p:sp>
        <p:nvSpPr>
          <p:cNvPr id="3" name="Content Placeholder 2"/>
          <p:cNvSpPr>
            <a:spLocks noGrp="1"/>
          </p:cNvSpPr>
          <p:nvPr>
            <p:ph sz="quarter" idx="1"/>
          </p:nvPr>
        </p:nvSpPr>
        <p:spPr>
          <a:xfrm>
            <a:off x="152400" y="1219200"/>
            <a:ext cx="8763000" cy="5486400"/>
          </a:xfrm>
        </p:spPr>
        <p:txBody>
          <a:bodyPr>
            <a:normAutofit/>
          </a:bodyPr>
          <a:lstStyle/>
          <a:p>
            <a:r>
              <a:rPr lang="en-US" sz="3200" b="1" dirty="0" smtClean="0"/>
              <a:t>Classical</a:t>
            </a:r>
          </a:p>
          <a:p>
            <a:pPr marL="0" indent="0">
              <a:buNone/>
            </a:pPr>
            <a:r>
              <a:rPr lang="en-US" dirty="0" smtClean="0"/>
              <a:t>   Simpson type </a:t>
            </a:r>
          </a:p>
          <a:p>
            <a:pPr marL="0" indent="0">
              <a:buNone/>
            </a:pPr>
            <a:r>
              <a:rPr lang="en-US" dirty="0" smtClean="0"/>
              <a:t>   Elliot type </a:t>
            </a:r>
          </a:p>
          <a:p>
            <a:pPr marL="0" indent="0">
              <a:buNone/>
            </a:pPr>
            <a:endParaRPr lang="en-US" dirty="0" smtClean="0"/>
          </a:p>
          <a:p>
            <a:r>
              <a:rPr lang="en-US" b="1" dirty="0"/>
              <a:t>Modified classical </a:t>
            </a:r>
            <a:endParaRPr lang="en-US" b="1" dirty="0" smtClean="0"/>
          </a:p>
          <a:p>
            <a:pPr>
              <a:buNone/>
            </a:pPr>
            <a:r>
              <a:rPr lang="en-US" b="1" dirty="0" smtClean="0"/>
              <a:t>instruments</a:t>
            </a:r>
          </a:p>
          <a:p>
            <a:pPr marL="0" indent="0">
              <a:buNone/>
            </a:pPr>
            <a:r>
              <a:rPr lang="en-US" b="1" dirty="0"/>
              <a:t> </a:t>
            </a:r>
            <a:endParaRPr lang="en-US" dirty="0" smtClean="0"/>
          </a:p>
        </p:txBody>
      </p:sp>
      <p:pic>
        <p:nvPicPr>
          <p:cNvPr id="72706" name="Picture 2" descr="Obesterical-Forceps-200-215"/>
          <p:cNvPicPr>
            <a:picLocks noChangeAspect="1" noChangeArrowheads="1"/>
          </p:cNvPicPr>
          <p:nvPr/>
        </p:nvPicPr>
        <p:blipFill>
          <a:blip r:embed="rId2"/>
          <a:srcRect/>
          <a:stretch>
            <a:fillRect/>
          </a:stretch>
        </p:blipFill>
        <p:spPr bwMode="auto">
          <a:xfrm>
            <a:off x="4191000" y="-914400"/>
            <a:ext cx="4953000" cy="8001000"/>
          </a:xfrm>
          <a:prstGeom prst="rect">
            <a:avLst/>
          </a:prstGeom>
          <a:noFill/>
        </p:spPr>
      </p:pic>
    </p:spTree>
    <p:extLst>
      <p:ext uri="{BB962C8B-B14F-4D97-AF65-F5344CB8AC3E}">
        <p14:creationId xmlns="" xmlns:p14="http://schemas.microsoft.com/office/powerpoint/2010/main" val="4246651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34112"/>
          </a:xfrm>
        </p:spPr>
        <p:txBody>
          <a:bodyPr>
            <a:normAutofit fontScale="90000"/>
          </a:bodyPr>
          <a:lstStyle/>
          <a:p>
            <a:endParaRPr lang="en-US" dirty="0"/>
          </a:p>
        </p:txBody>
      </p:sp>
      <p:sp>
        <p:nvSpPr>
          <p:cNvPr id="5" name="Content Placeholder 4"/>
          <p:cNvSpPr>
            <a:spLocks noGrp="1"/>
          </p:cNvSpPr>
          <p:nvPr>
            <p:ph sz="quarter" idx="1"/>
          </p:nvPr>
        </p:nvSpPr>
        <p:spPr>
          <a:xfrm>
            <a:off x="228600" y="914400"/>
            <a:ext cx="4267200" cy="5440525"/>
          </a:xfrm>
        </p:spPr>
        <p:txBody>
          <a:bodyPr>
            <a:normAutofit/>
          </a:bodyPr>
          <a:lstStyle/>
          <a:p>
            <a:pPr marL="0" indent="0">
              <a:buNone/>
            </a:pPr>
            <a:r>
              <a:rPr lang="en-US" b="1" dirty="0" smtClean="0"/>
              <a:t>Simpson type</a:t>
            </a:r>
          </a:p>
          <a:p>
            <a:r>
              <a:rPr lang="en-US" dirty="0" smtClean="0"/>
              <a:t>Longer cephalic curve</a:t>
            </a:r>
          </a:p>
          <a:p>
            <a:r>
              <a:rPr lang="en-US" dirty="0" smtClean="0"/>
              <a:t>Parallel  shank</a:t>
            </a:r>
          </a:p>
          <a:p>
            <a:r>
              <a:rPr lang="en-US" dirty="0" smtClean="0"/>
              <a:t>English lock</a:t>
            </a:r>
          </a:p>
          <a:p>
            <a:r>
              <a:rPr lang="en-US" dirty="0" smtClean="0"/>
              <a:t>Excellent for </a:t>
            </a:r>
            <a:r>
              <a:rPr lang="en-US" dirty="0" err="1" smtClean="0"/>
              <a:t>moulded</a:t>
            </a:r>
            <a:r>
              <a:rPr lang="en-US" dirty="0" smtClean="0"/>
              <a:t> head</a:t>
            </a:r>
          </a:p>
          <a:p>
            <a:pPr>
              <a:buNone/>
            </a:pPr>
            <a:endParaRPr lang="en-US" dirty="0" smtClean="0"/>
          </a:p>
          <a:p>
            <a:pPr marL="0" indent="0">
              <a:buNone/>
            </a:pPr>
            <a:endParaRPr lang="en-US" dirty="0" smtClean="0"/>
          </a:p>
        </p:txBody>
      </p:sp>
      <p:sp>
        <p:nvSpPr>
          <p:cNvPr id="6" name="Content Placeholder 5"/>
          <p:cNvSpPr>
            <a:spLocks noGrp="1"/>
          </p:cNvSpPr>
          <p:nvPr>
            <p:ph sz="quarter" idx="2"/>
          </p:nvPr>
        </p:nvSpPr>
        <p:spPr>
          <a:xfrm>
            <a:off x="4648200" y="914400"/>
            <a:ext cx="4038600" cy="5440525"/>
          </a:xfrm>
        </p:spPr>
        <p:txBody>
          <a:bodyPr>
            <a:normAutofit/>
          </a:bodyPr>
          <a:lstStyle/>
          <a:p>
            <a:pPr marL="0" indent="0">
              <a:buNone/>
            </a:pPr>
            <a:r>
              <a:rPr lang="en-US" dirty="0" smtClean="0"/>
              <a:t> </a:t>
            </a:r>
            <a:r>
              <a:rPr lang="en-US" b="1" dirty="0" smtClean="0"/>
              <a:t>Elliot type</a:t>
            </a:r>
          </a:p>
          <a:p>
            <a:r>
              <a:rPr lang="en-US" dirty="0" smtClean="0"/>
              <a:t>Shorter cephalic curve</a:t>
            </a:r>
          </a:p>
          <a:p>
            <a:r>
              <a:rPr lang="en-US" dirty="0" smtClean="0"/>
              <a:t>Overlapping shank</a:t>
            </a:r>
            <a:r>
              <a:rPr lang="en-US" dirty="0"/>
              <a:t> </a:t>
            </a:r>
            <a:endParaRPr lang="en-US" dirty="0" smtClean="0"/>
          </a:p>
          <a:p>
            <a:r>
              <a:rPr lang="en-US" dirty="0" smtClean="0"/>
              <a:t>Has adjustable pin for regulating lateral pressure on handles</a:t>
            </a:r>
          </a:p>
          <a:p>
            <a:r>
              <a:rPr lang="en-US" dirty="0" smtClean="0"/>
              <a:t>Used in cases of minimal </a:t>
            </a:r>
            <a:r>
              <a:rPr lang="en-US" dirty="0" err="1" smtClean="0"/>
              <a:t>moulding</a:t>
            </a:r>
            <a:endParaRPr lang="en-US" dirty="0" smtClean="0"/>
          </a:p>
          <a:p>
            <a:endParaRPr lang="en-US" dirty="0"/>
          </a:p>
        </p:txBody>
      </p:sp>
      <p:sp>
        <p:nvSpPr>
          <p:cNvPr id="7" name="Rectangle 6"/>
          <p:cNvSpPr/>
          <p:nvPr/>
        </p:nvSpPr>
        <p:spPr>
          <a:xfrm flipH="1">
            <a:off x="-4038600" y="3733800"/>
            <a:ext cx="3810000" cy="2308324"/>
          </a:xfrm>
          <a:prstGeom prst="rect">
            <a:avLst/>
          </a:prstGeom>
        </p:spPr>
        <p:txBody>
          <a:bodyPr wrap="square">
            <a:spAutoFit/>
          </a:bodyPr>
          <a:lstStyle/>
          <a:p>
            <a:r>
              <a:rPr lang="en-US" dirty="0" smtClean="0"/>
              <a:t> Simpson forceps  </a:t>
            </a:r>
          </a:p>
          <a:p>
            <a:r>
              <a:rPr lang="en-US" dirty="0" smtClean="0"/>
              <a:t>   </a:t>
            </a:r>
            <a:r>
              <a:rPr lang="en-US" dirty="0" err="1" smtClean="0"/>
              <a:t>Luikart</a:t>
            </a:r>
            <a:r>
              <a:rPr lang="en-US" dirty="0" smtClean="0"/>
              <a:t>  Simpson</a:t>
            </a:r>
          </a:p>
          <a:p>
            <a:r>
              <a:rPr lang="en-US" dirty="0" smtClean="0"/>
              <a:t>   Simpson Braun </a:t>
            </a:r>
          </a:p>
          <a:p>
            <a:r>
              <a:rPr lang="en-US" dirty="0" smtClean="0"/>
              <a:t>   </a:t>
            </a:r>
            <a:r>
              <a:rPr lang="en-US" dirty="0" err="1" smtClean="0"/>
              <a:t>DeLee</a:t>
            </a:r>
            <a:r>
              <a:rPr lang="en-US" dirty="0" smtClean="0"/>
              <a:t> </a:t>
            </a:r>
          </a:p>
          <a:p>
            <a:r>
              <a:rPr lang="en-US" dirty="0" smtClean="0"/>
              <a:t>   Hawks </a:t>
            </a:r>
            <a:r>
              <a:rPr lang="en-US" dirty="0" err="1" smtClean="0"/>
              <a:t>Dennen</a:t>
            </a:r>
            <a:r>
              <a:rPr lang="en-US" dirty="0" smtClean="0"/>
              <a:t> </a:t>
            </a:r>
          </a:p>
          <a:p>
            <a:r>
              <a:rPr lang="en-US" dirty="0" smtClean="0"/>
              <a:t>   Neville Barnes </a:t>
            </a:r>
          </a:p>
          <a:p>
            <a:r>
              <a:rPr lang="en-US" dirty="0" smtClean="0"/>
              <a:t>   Wrigley </a:t>
            </a:r>
          </a:p>
          <a:p>
            <a:r>
              <a:rPr lang="en-US" dirty="0" smtClean="0"/>
              <a:t>   De </a:t>
            </a:r>
            <a:r>
              <a:rPr lang="en-US" dirty="0" err="1" smtClean="0"/>
              <a:t>Wees</a:t>
            </a:r>
            <a:r>
              <a:rPr lang="en-US" dirty="0" smtClean="0"/>
              <a:t>    </a:t>
            </a:r>
            <a:endParaRPr lang="en-US" dirty="0"/>
          </a:p>
        </p:txBody>
      </p:sp>
      <p:sp>
        <p:nvSpPr>
          <p:cNvPr id="8" name="Rectangle 7"/>
          <p:cNvSpPr/>
          <p:nvPr/>
        </p:nvSpPr>
        <p:spPr>
          <a:xfrm>
            <a:off x="9144000" y="1600200"/>
            <a:ext cx="4572000" cy="1477328"/>
          </a:xfrm>
          <a:prstGeom prst="rect">
            <a:avLst/>
          </a:prstGeom>
        </p:spPr>
        <p:txBody>
          <a:bodyPr>
            <a:spAutoFit/>
          </a:bodyPr>
          <a:lstStyle/>
          <a:p>
            <a:r>
              <a:rPr lang="en-US" dirty="0" err="1" smtClean="0"/>
              <a:t>Eg</a:t>
            </a:r>
            <a:r>
              <a:rPr lang="en-US" dirty="0" smtClean="0"/>
              <a:t>.</a:t>
            </a:r>
          </a:p>
          <a:p>
            <a:r>
              <a:rPr lang="en-US" dirty="0" smtClean="0"/>
              <a:t>   Elliot forceps </a:t>
            </a:r>
          </a:p>
          <a:p>
            <a:r>
              <a:rPr lang="en-US" dirty="0" smtClean="0"/>
              <a:t>   Tucker – </a:t>
            </a:r>
            <a:r>
              <a:rPr lang="en-US" dirty="0" err="1" smtClean="0"/>
              <a:t>Mclane</a:t>
            </a:r>
            <a:r>
              <a:rPr lang="en-US" dirty="0" smtClean="0"/>
              <a:t> </a:t>
            </a:r>
          </a:p>
          <a:p>
            <a:r>
              <a:rPr lang="en-US" dirty="0" smtClean="0"/>
              <a:t>   Tucker  </a:t>
            </a:r>
            <a:r>
              <a:rPr lang="en-US" dirty="0" err="1" smtClean="0"/>
              <a:t>Mclane</a:t>
            </a:r>
            <a:r>
              <a:rPr lang="en-US" dirty="0" smtClean="0"/>
              <a:t>   </a:t>
            </a:r>
            <a:r>
              <a:rPr lang="en-US" dirty="0" err="1" smtClean="0"/>
              <a:t>Luikart</a:t>
            </a:r>
            <a:endParaRPr lang="en-US" dirty="0" smtClean="0"/>
          </a:p>
          <a:p>
            <a:r>
              <a:rPr lang="en-US" dirty="0" smtClean="0"/>
              <a:t>    Bailey  Williamson</a:t>
            </a:r>
          </a:p>
        </p:txBody>
      </p:sp>
      <p:sp>
        <p:nvSpPr>
          <p:cNvPr id="73730" name="AutoShape 2" descr="Image result for simpson force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32" name="Picture 4" descr="http://www.sheffieldmedical.co.uk/content/products/Forceps_and_Needle_Holders/53-5052.jpg"/>
          <p:cNvPicPr>
            <a:picLocks noChangeAspect="1" noChangeArrowheads="1"/>
          </p:cNvPicPr>
          <p:nvPr/>
        </p:nvPicPr>
        <p:blipFill>
          <a:blip r:embed="rId2"/>
          <a:srcRect/>
          <a:stretch>
            <a:fillRect/>
          </a:stretch>
        </p:blipFill>
        <p:spPr bwMode="auto">
          <a:xfrm>
            <a:off x="0" y="3657600"/>
            <a:ext cx="4038600" cy="2524126"/>
          </a:xfrm>
          <a:prstGeom prst="rect">
            <a:avLst/>
          </a:prstGeom>
          <a:noFill/>
        </p:spPr>
      </p:pic>
      <p:pic>
        <p:nvPicPr>
          <p:cNvPr id="73734" name="Picture 6" descr="http://antiquescientifica.com/ob_Tiemann_set_Elliots_forceps.jpg"/>
          <p:cNvPicPr>
            <a:picLocks noChangeAspect="1" noChangeArrowheads="1"/>
          </p:cNvPicPr>
          <p:nvPr/>
        </p:nvPicPr>
        <p:blipFill>
          <a:blip r:embed="rId3" cstate="print"/>
          <a:srcRect/>
          <a:stretch>
            <a:fillRect/>
          </a:stretch>
        </p:blipFill>
        <p:spPr bwMode="auto">
          <a:xfrm>
            <a:off x="5105400" y="4409209"/>
            <a:ext cx="3200400" cy="2448791"/>
          </a:xfrm>
          <a:prstGeom prst="rect">
            <a:avLst/>
          </a:prstGeom>
          <a:noFill/>
        </p:spPr>
      </p:pic>
    </p:spTree>
    <p:extLst>
      <p:ext uri="{BB962C8B-B14F-4D97-AF65-F5344CB8AC3E}">
        <p14:creationId xmlns="" xmlns:p14="http://schemas.microsoft.com/office/powerpoint/2010/main" val="2117907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classical</a:t>
            </a:r>
            <a:endParaRPr lang="en-US" dirty="0"/>
          </a:p>
        </p:txBody>
      </p:sp>
      <p:sp>
        <p:nvSpPr>
          <p:cNvPr id="3" name="Text Placeholder 2"/>
          <p:cNvSpPr>
            <a:spLocks noGrp="1"/>
          </p:cNvSpPr>
          <p:nvPr>
            <p:ph type="body" idx="1"/>
          </p:nvPr>
        </p:nvSpPr>
        <p:spPr/>
        <p:txBody>
          <a:bodyPr/>
          <a:lstStyle/>
          <a:p>
            <a:r>
              <a:rPr lang="en-US" dirty="0" smtClean="0"/>
              <a:t>Simpson type</a:t>
            </a:r>
            <a:endParaRPr lang="en-US" dirty="0"/>
          </a:p>
        </p:txBody>
      </p:sp>
      <p:sp>
        <p:nvSpPr>
          <p:cNvPr id="4" name="Text Placeholder 3"/>
          <p:cNvSpPr>
            <a:spLocks noGrp="1"/>
          </p:cNvSpPr>
          <p:nvPr>
            <p:ph type="body" sz="half" idx="3"/>
          </p:nvPr>
        </p:nvSpPr>
        <p:spPr/>
        <p:txBody>
          <a:bodyPr/>
          <a:lstStyle/>
          <a:p>
            <a:r>
              <a:rPr lang="en-US" dirty="0" smtClean="0"/>
              <a:t>Elliot type</a:t>
            </a:r>
            <a:endParaRPr lang="en-US" dirty="0"/>
          </a:p>
        </p:txBody>
      </p:sp>
      <p:sp>
        <p:nvSpPr>
          <p:cNvPr id="5" name="Content Placeholder 4"/>
          <p:cNvSpPr>
            <a:spLocks noGrp="1"/>
          </p:cNvSpPr>
          <p:nvPr>
            <p:ph sz="half" idx="2"/>
          </p:nvPr>
        </p:nvSpPr>
        <p:spPr/>
        <p:txBody>
          <a:bodyPr/>
          <a:lstStyle/>
          <a:p>
            <a:r>
              <a:rPr lang="en-US" dirty="0" smtClean="0"/>
              <a:t>   </a:t>
            </a:r>
            <a:r>
              <a:rPr lang="en-US" dirty="0" err="1" smtClean="0"/>
              <a:t>Luikart</a:t>
            </a:r>
            <a:r>
              <a:rPr lang="en-US" dirty="0" smtClean="0"/>
              <a:t>  Simpson</a:t>
            </a:r>
          </a:p>
          <a:p>
            <a:r>
              <a:rPr lang="en-US" dirty="0" smtClean="0"/>
              <a:t>   Simpson Braun </a:t>
            </a:r>
          </a:p>
          <a:p>
            <a:r>
              <a:rPr lang="en-US" dirty="0" smtClean="0"/>
              <a:t>   </a:t>
            </a:r>
            <a:r>
              <a:rPr lang="en-US" dirty="0" err="1" smtClean="0"/>
              <a:t>DeLee</a:t>
            </a:r>
            <a:r>
              <a:rPr lang="en-US" dirty="0" smtClean="0"/>
              <a:t> </a:t>
            </a:r>
          </a:p>
          <a:p>
            <a:r>
              <a:rPr lang="en-US" dirty="0" smtClean="0"/>
              <a:t>   Hawks </a:t>
            </a:r>
            <a:r>
              <a:rPr lang="en-US" dirty="0" err="1" smtClean="0"/>
              <a:t>Dennen</a:t>
            </a:r>
            <a:r>
              <a:rPr lang="en-US" dirty="0" smtClean="0"/>
              <a:t> </a:t>
            </a:r>
          </a:p>
          <a:p>
            <a:r>
              <a:rPr lang="en-US" dirty="0" smtClean="0"/>
              <a:t>   Neville Barnes </a:t>
            </a:r>
          </a:p>
          <a:p>
            <a:r>
              <a:rPr lang="en-US" dirty="0" smtClean="0"/>
              <a:t>   Wrigley </a:t>
            </a:r>
          </a:p>
          <a:p>
            <a:r>
              <a:rPr lang="en-US" dirty="0" smtClean="0"/>
              <a:t>   De </a:t>
            </a:r>
            <a:r>
              <a:rPr lang="en-US" dirty="0" err="1" smtClean="0"/>
              <a:t>Wees</a:t>
            </a:r>
            <a:r>
              <a:rPr lang="en-US" dirty="0" smtClean="0"/>
              <a:t>    </a:t>
            </a:r>
          </a:p>
          <a:p>
            <a:endParaRPr lang="en-US" dirty="0"/>
          </a:p>
        </p:txBody>
      </p:sp>
      <p:sp>
        <p:nvSpPr>
          <p:cNvPr id="6" name="Content Placeholder 5"/>
          <p:cNvSpPr>
            <a:spLocks noGrp="1"/>
          </p:cNvSpPr>
          <p:nvPr>
            <p:ph sz="half" idx="4"/>
          </p:nvPr>
        </p:nvSpPr>
        <p:spPr/>
        <p:txBody>
          <a:bodyPr/>
          <a:lstStyle/>
          <a:p>
            <a:r>
              <a:rPr lang="en-US" dirty="0" smtClean="0"/>
              <a:t>   Tucker – </a:t>
            </a:r>
            <a:r>
              <a:rPr lang="en-US" dirty="0" err="1" smtClean="0"/>
              <a:t>Mclane</a:t>
            </a:r>
            <a:r>
              <a:rPr lang="en-US" dirty="0" smtClean="0"/>
              <a:t> </a:t>
            </a:r>
          </a:p>
          <a:p>
            <a:r>
              <a:rPr lang="en-US" dirty="0" smtClean="0"/>
              <a:t>   Tucker  </a:t>
            </a:r>
            <a:r>
              <a:rPr lang="en-US" dirty="0" err="1" smtClean="0"/>
              <a:t>Mclane</a:t>
            </a:r>
            <a:r>
              <a:rPr lang="en-US" dirty="0" smtClean="0"/>
              <a:t>   </a:t>
            </a:r>
            <a:r>
              <a:rPr lang="en-US" dirty="0" err="1" smtClean="0"/>
              <a:t>Luikart</a:t>
            </a:r>
            <a:endParaRPr lang="en-US" dirty="0" smtClean="0"/>
          </a:p>
          <a:p>
            <a:r>
              <a:rPr lang="en-US" dirty="0" smtClean="0"/>
              <a:t>    Bailey  Williamson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09600" y="685800"/>
            <a:ext cx="8077200" cy="5334000"/>
          </a:xfrm>
        </p:spPr>
        <p:txBody>
          <a:bodyPr>
            <a:normAutofit lnSpcReduction="10000"/>
          </a:bodyPr>
          <a:lstStyle/>
          <a:p>
            <a:r>
              <a:rPr lang="en-US" dirty="0" smtClean="0"/>
              <a:t>In last few decades obstetrics as a science has undergone a phenomenal development such as in fields of fetal monitoring, surgical aids and techniques ,anesthesia</a:t>
            </a:r>
          </a:p>
          <a:p>
            <a:r>
              <a:rPr lang="en-US" dirty="0" smtClean="0"/>
              <a:t>There have been also a change in the legal system even, that even a small mishap is viewed seriously</a:t>
            </a:r>
          </a:p>
          <a:p>
            <a:r>
              <a:rPr lang="en-US" dirty="0" smtClean="0"/>
              <a:t>In such a scenario ,instrumental deliveries have become obsolete due to concerns over neonatal and maternal safety, medico-legal   issues , fewer clinicians skilled in forceps use and perception of the practitioner that caesarean section has less morbidity.</a:t>
            </a:r>
          </a:p>
          <a:p>
            <a:r>
              <a:rPr lang="en-US" dirty="0" smtClean="0"/>
              <a:t>However in present day concept of active management of </a:t>
            </a:r>
            <a:r>
              <a:rPr lang="en-US" dirty="0" err="1" smtClean="0"/>
              <a:t>labour</a:t>
            </a:r>
            <a:r>
              <a:rPr lang="en-US" dirty="0" smtClean="0"/>
              <a:t> forceps still have their own place and should be considered  in suitable cases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b="1" dirty="0"/>
              <a:t>Divergent or parallel blades </a:t>
            </a:r>
            <a:r>
              <a:rPr lang="en-US" dirty="0"/>
              <a:t>instrument designed to limit </a:t>
            </a:r>
            <a:r>
              <a:rPr lang="en-US" dirty="0" smtClean="0"/>
              <a:t>fetal </a:t>
            </a:r>
            <a:r>
              <a:rPr lang="en-US" dirty="0"/>
              <a:t>cranial compression. Examples -</a:t>
            </a:r>
            <a:r>
              <a:rPr lang="en-US" dirty="0" err="1"/>
              <a:t>Laufe</a:t>
            </a:r>
            <a:r>
              <a:rPr lang="en-US" dirty="0"/>
              <a:t>, Shute &amp; </a:t>
            </a:r>
            <a:r>
              <a:rPr lang="en-US" dirty="0" err="1"/>
              <a:t>Moolgaoker</a:t>
            </a:r>
            <a:r>
              <a:rPr lang="en-US" dirty="0" smtClean="0"/>
              <a:t>.</a:t>
            </a:r>
            <a:endParaRPr lang="en-US" dirty="0"/>
          </a:p>
        </p:txBody>
      </p:sp>
      <p:pic>
        <p:nvPicPr>
          <p:cNvPr id="66564" name="Picture 4" descr="https://www.glowm.com/resources/glowm/cd/graphics/figures/v2/0720/025f.gif"/>
          <p:cNvPicPr>
            <a:picLocks noChangeAspect="1" noChangeArrowheads="1"/>
          </p:cNvPicPr>
          <p:nvPr/>
        </p:nvPicPr>
        <p:blipFill>
          <a:blip r:embed="rId2"/>
          <a:srcRect/>
          <a:stretch>
            <a:fillRect/>
          </a:stretch>
        </p:blipFill>
        <p:spPr bwMode="auto">
          <a:xfrm>
            <a:off x="1447800" y="3429000"/>
            <a:ext cx="6096000" cy="2066925"/>
          </a:xfrm>
          <a:prstGeom prst="rect">
            <a:avLst/>
          </a:prstGeom>
          <a:noFill/>
        </p:spPr>
      </p:pic>
    </p:spTree>
    <p:extLst>
      <p:ext uri="{BB962C8B-B14F-4D97-AF65-F5344CB8AC3E}">
        <p14:creationId xmlns="" xmlns:p14="http://schemas.microsoft.com/office/powerpoint/2010/main" val="1265233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Wrigley’s forceps</a:t>
            </a:r>
            <a:endParaRPr lang="en-US" dirty="0"/>
          </a:p>
        </p:txBody>
      </p:sp>
      <p:sp>
        <p:nvSpPr>
          <p:cNvPr id="3" name="Content Placeholder 2"/>
          <p:cNvSpPr>
            <a:spLocks noGrp="1"/>
          </p:cNvSpPr>
          <p:nvPr>
            <p:ph sz="quarter" idx="1"/>
          </p:nvPr>
        </p:nvSpPr>
        <p:spPr/>
        <p:txBody>
          <a:bodyPr/>
          <a:lstStyle/>
          <a:p>
            <a:r>
              <a:rPr lang="en-US" dirty="0" smtClean="0"/>
              <a:t>11 inches in length</a:t>
            </a:r>
          </a:p>
          <a:p>
            <a:r>
              <a:rPr lang="en-US" dirty="0" smtClean="0"/>
              <a:t>Short curves</a:t>
            </a:r>
          </a:p>
          <a:p>
            <a:r>
              <a:rPr lang="en-US" dirty="0" smtClean="0"/>
              <a:t>Short  shanks –inability to reach high up in </a:t>
            </a:r>
            <a:r>
              <a:rPr lang="en-US" dirty="0" err="1" smtClean="0"/>
              <a:t>pelvis,prevents</a:t>
            </a:r>
            <a:r>
              <a:rPr lang="en-US" dirty="0" smtClean="0"/>
              <a:t> uterine rupture</a:t>
            </a:r>
          </a:p>
          <a:p>
            <a:r>
              <a:rPr lang="en-US" dirty="0" smtClean="0"/>
              <a:t>Used as outlet forceps</a:t>
            </a:r>
          </a:p>
          <a:p>
            <a:pPr>
              <a:buNone/>
            </a:pPr>
            <a:endParaRPr lang="en-US" dirty="0"/>
          </a:p>
        </p:txBody>
      </p:sp>
      <p:pic>
        <p:nvPicPr>
          <p:cNvPr id="105474" name="Picture 2" descr="http://www.jagdishsurgicals.com/forceps/f41.jpg"/>
          <p:cNvPicPr>
            <a:picLocks noChangeAspect="1" noChangeArrowheads="1"/>
          </p:cNvPicPr>
          <p:nvPr/>
        </p:nvPicPr>
        <p:blipFill>
          <a:blip r:embed="rId2"/>
          <a:srcRect/>
          <a:stretch>
            <a:fillRect/>
          </a:stretch>
        </p:blipFill>
        <p:spPr bwMode="auto">
          <a:xfrm>
            <a:off x="1676400" y="3858212"/>
            <a:ext cx="6143566" cy="23139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8534400" cy="5257800"/>
          </a:xfrm>
        </p:spPr>
        <p:txBody>
          <a:bodyPr>
            <a:normAutofit/>
          </a:bodyPr>
          <a:lstStyle/>
          <a:p>
            <a:r>
              <a:rPr lang="en-US" b="1" dirty="0" smtClean="0"/>
              <a:t>Specialized instruments </a:t>
            </a:r>
            <a:r>
              <a:rPr lang="en-US" dirty="0" smtClean="0"/>
              <a:t>: -Designed for specific indications like-</a:t>
            </a:r>
          </a:p>
          <a:p>
            <a:pPr>
              <a:buNone/>
            </a:pPr>
            <a:endParaRPr lang="en-US" dirty="0" smtClean="0"/>
          </a:p>
          <a:p>
            <a:pPr>
              <a:buFont typeface="Wingdings" pitchFamily="2" charset="2"/>
              <a:buChar char="§"/>
            </a:pPr>
            <a:r>
              <a:rPr lang="en-US" b="1" dirty="0" smtClean="0"/>
              <a:t>Barton's</a:t>
            </a:r>
            <a:r>
              <a:rPr lang="en-US" dirty="0" smtClean="0"/>
              <a:t> for transverse arrest in </a:t>
            </a:r>
            <a:r>
              <a:rPr lang="en-US" dirty="0" err="1" smtClean="0"/>
              <a:t>platypeloid</a:t>
            </a:r>
            <a:r>
              <a:rPr lang="en-US" dirty="0" smtClean="0"/>
              <a:t> pelvis </a:t>
            </a:r>
          </a:p>
          <a:p>
            <a:pPr>
              <a:buFont typeface="Wingdings" pitchFamily="2" charset="2"/>
              <a:buChar char="§"/>
            </a:pPr>
            <a:r>
              <a:rPr lang="en-US" b="1" dirty="0" err="1" smtClean="0"/>
              <a:t>Keilland'</a:t>
            </a:r>
            <a:r>
              <a:rPr lang="en-US" dirty="0" err="1" smtClean="0"/>
              <a:t>s</a:t>
            </a:r>
            <a:r>
              <a:rPr lang="en-US" dirty="0" smtClean="0"/>
              <a:t> for mid pelvic rotation &amp; correction of </a:t>
            </a:r>
            <a:r>
              <a:rPr lang="en-US" dirty="0" err="1" smtClean="0"/>
              <a:t>asynclitism</a:t>
            </a:r>
            <a:r>
              <a:rPr lang="en-US" dirty="0" smtClean="0"/>
              <a:t> </a:t>
            </a:r>
          </a:p>
          <a:p>
            <a:pPr>
              <a:buFont typeface="Wingdings" pitchFamily="2" charset="2"/>
              <a:buChar char="§"/>
            </a:pPr>
            <a:r>
              <a:rPr lang="en-US" b="1" dirty="0" smtClean="0"/>
              <a:t>Piper's</a:t>
            </a:r>
            <a:r>
              <a:rPr lang="en-US" dirty="0" smtClean="0"/>
              <a:t> for delivery of </a:t>
            </a:r>
            <a:r>
              <a:rPr lang="en-US" dirty="0" err="1"/>
              <a:t>a</a:t>
            </a:r>
            <a:r>
              <a:rPr lang="en-US" dirty="0" err="1" smtClean="0"/>
              <a:t>ftercoming</a:t>
            </a:r>
            <a:r>
              <a:rPr lang="en-US" dirty="0" smtClean="0"/>
              <a:t> head in breech.</a:t>
            </a:r>
          </a:p>
          <a:p>
            <a:pPr>
              <a:buFont typeface="Wingdings" pitchFamily="2" charset="2"/>
              <a:buChar char="§"/>
            </a:pPr>
            <a:endParaRPr lang="en-US" dirty="0" smtClean="0"/>
          </a:p>
          <a:p>
            <a:pPr>
              <a:buFont typeface="Wingdings" pitchFamily="2" charset="2"/>
              <a:buChar char="§"/>
            </a:pPr>
            <a:endParaRPr lang="en-US" dirty="0"/>
          </a:p>
        </p:txBody>
      </p:sp>
    </p:spTree>
    <p:extLst>
      <p:ext uri="{BB962C8B-B14F-4D97-AF65-F5344CB8AC3E}">
        <p14:creationId xmlns="" xmlns:p14="http://schemas.microsoft.com/office/powerpoint/2010/main" val="3664422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dirty="0" smtClean="0"/>
              <a:t>  Piper’s forceps</a:t>
            </a:r>
            <a:endParaRPr lang="en-US" dirty="0"/>
          </a:p>
        </p:txBody>
      </p:sp>
      <p:sp>
        <p:nvSpPr>
          <p:cNvPr id="3" name="Content Placeholder 2"/>
          <p:cNvSpPr>
            <a:spLocks noGrp="1"/>
          </p:cNvSpPr>
          <p:nvPr>
            <p:ph sz="quarter" idx="1"/>
          </p:nvPr>
        </p:nvSpPr>
        <p:spPr>
          <a:xfrm>
            <a:off x="457200" y="1371600"/>
            <a:ext cx="8229600" cy="5257800"/>
          </a:xfrm>
        </p:spPr>
        <p:txBody>
          <a:bodyPr>
            <a:normAutofit/>
          </a:bodyPr>
          <a:lstStyle/>
          <a:p>
            <a:r>
              <a:rPr lang="en-US" dirty="0" smtClean="0"/>
              <a:t>It is a </a:t>
            </a:r>
            <a:r>
              <a:rPr lang="en-US" dirty="0" err="1" smtClean="0"/>
              <a:t>specialised</a:t>
            </a:r>
            <a:r>
              <a:rPr lang="en-US" dirty="0" smtClean="0"/>
              <a:t> forceps for the </a:t>
            </a:r>
            <a:r>
              <a:rPr lang="en-US" dirty="0" err="1" smtClean="0"/>
              <a:t>aftercoming</a:t>
            </a:r>
            <a:r>
              <a:rPr lang="en-US" dirty="0" smtClean="0"/>
              <a:t> head of breech.</a:t>
            </a:r>
          </a:p>
          <a:p>
            <a:pPr marL="0" indent="0">
              <a:buNone/>
            </a:pPr>
            <a:endParaRPr lang="en-US" dirty="0" smtClean="0"/>
          </a:p>
          <a:p>
            <a:r>
              <a:rPr lang="en-US" dirty="0" smtClean="0"/>
              <a:t>It is </a:t>
            </a:r>
            <a:r>
              <a:rPr lang="en-US" dirty="0" err="1" smtClean="0"/>
              <a:t>characterised</a:t>
            </a:r>
            <a:r>
              <a:rPr lang="en-US" dirty="0" smtClean="0"/>
              <a:t> by : cephalic curve</a:t>
            </a:r>
          </a:p>
          <a:p>
            <a:pPr marL="0" indent="0">
              <a:buNone/>
            </a:pPr>
            <a:r>
              <a:rPr lang="en-US" dirty="0"/>
              <a:t> </a:t>
            </a:r>
            <a:r>
              <a:rPr lang="en-US" dirty="0" smtClean="0"/>
              <a:t>                                        reverse pelvic curve</a:t>
            </a:r>
          </a:p>
          <a:p>
            <a:pPr marL="0" indent="0">
              <a:buNone/>
            </a:pPr>
            <a:r>
              <a:rPr lang="en-US" dirty="0"/>
              <a:t> </a:t>
            </a:r>
            <a:r>
              <a:rPr lang="en-US" dirty="0" smtClean="0"/>
              <a:t>                                        long parallel shanks</a:t>
            </a:r>
          </a:p>
          <a:p>
            <a:pPr marL="0" indent="0">
              <a:buNone/>
            </a:pPr>
            <a:r>
              <a:rPr lang="en-US" dirty="0"/>
              <a:t> </a:t>
            </a:r>
            <a:r>
              <a:rPr lang="en-US" dirty="0" smtClean="0"/>
              <a:t>                                        English lock</a:t>
            </a:r>
          </a:p>
          <a:p>
            <a:pPr marL="0" indent="0">
              <a:buNone/>
            </a:pPr>
            <a:endParaRPr lang="en-US" dirty="0" smtClean="0"/>
          </a:p>
          <a:p>
            <a:r>
              <a:rPr lang="en-US" dirty="0" smtClean="0"/>
              <a:t>It </a:t>
            </a:r>
            <a:r>
              <a:rPr lang="en-US" dirty="0" err="1" smtClean="0"/>
              <a:t>stabilises</a:t>
            </a:r>
            <a:r>
              <a:rPr lang="en-US" dirty="0" smtClean="0"/>
              <a:t> &amp; protects the head &amp; neck.</a:t>
            </a:r>
          </a:p>
          <a:p>
            <a:r>
              <a:rPr lang="en-US" dirty="0" smtClean="0"/>
              <a:t>The body of breech can rest on the long shanks.</a:t>
            </a:r>
          </a:p>
          <a:p>
            <a:endParaRPr lang="en-US" dirty="0" smtClean="0"/>
          </a:p>
        </p:txBody>
      </p:sp>
    </p:spTree>
    <p:extLst>
      <p:ext uri="{BB962C8B-B14F-4D97-AF65-F5344CB8AC3E}">
        <p14:creationId xmlns="" xmlns:p14="http://schemas.microsoft.com/office/powerpoint/2010/main" val="2465868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304800" y="609600"/>
            <a:ext cx="8534400" cy="5867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67609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dirty="0" smtClean="0"/>
              <a:t>  Barton’s forceps</a:t>
            </a:r>
            <a:endParaRPr lang="en-US" dirty="0"/>
          </a:p>
        </p:txBody>
      </p:sp>
      <p:sp>
        <p:nvSpPr>
          <p:cNvPr id="3" name="Content Placeholder 2"/>
          <p:cNvSpPr>
            <a:spLocks noGrp="1"/>
          </p:cNvSpPr>
          <p:nvPr>
            <p:ph sz="quarter" idx="1"/>
          </p:nvPr>
        </p:nvSpPr>
        <p:spPr>
          <a:xfrm>
            <a:off x="457200" y="1219200"/>
            <a:ext cx="8229600" cy="4495800"/>
          </a:xfrm>
        </p:spPr>
        <p:txBody>
          <a:bodyPr/>
          <a:lstStyle/>
          <a:p>
            <a:r>
              <a:rPr lang="en-US" sz="2800" dirty="0"/>
              <a:t>The blade of the posterior branch joins the shank at an obtuse angle corresponding to that between the inlet and outlet pelvic </a:t>
            </a:r>
            <a:r>
              <a:rPr lang="en-US" sz="2800" dirty="0" smtClean="0"/>
              <a:t>planes</a:t>
            </a:r>
            <a:endParaRPr lang="en-US" sz="2800" dirty="0"/>
          </a:p>
          <a:p>
            <a:r>
              <a:rPr lang="en-US" sz="2800" dirty="0"/>
              <a:t>A 90 degrees hinge </a:t>
            </a:r>
            <a:r>
              <a:rPr lang="en-US" sz="2800" dirty="0" smtClean="0"/>
              <a:t>joint is </a:t>
            </a:r>
            <a:r>
              <a:rPr lang="en-US" sz="2800" dirty="0"/>
              <a:t>between the blade and the shank of the anterior </a:t>
            </a:r>
            <a:r>
              <a:rPr lang="en-US" sz="2800" dirty="0" smtClean="0"/>
              <a:t>branch</a:t>
            </a:r>
            <a:endParaRPr lang="en-US" sz="2800" dirty="0"/>
          </a:p>
          <a:p>
            <a:r>
              <a:rPr lang="en-US" sz="2800" dirty="0"/>
              <a:t>A sliding </a:t>
            </a:r>
            <a:r>
              <a:rPr lang="en-US" sz="2800" dirty="0" smtClean="0"/>
              <a:t>lock allowing application to </a:t>
            </a:r>
            <a:r>
              <a:rPr lang="en-US" sz="2800" dirty="0" err="1" smtClean="0"/>
              <a:t>asynclitic</a:t>
            </a:r>
            <a:r>
              <a:rPr lang="en-US" sz="2800" dirty="0" smtClean="0"/>
              <a:t> head</a:t>
            </a:r>
            <a:endParaRPr lang="en-US" sz="2800" dirty="0"/>
          </a:p>
          <a:p>
            <a:r>
              <a:rPr lang="en-US" sz="2800" dirty="0"/>
              <a:t> Indication : transverse arrest especially in a </a:t>
            </a:r>
            <a:r>
              <a:rPr lang="en-US" sz="2800" dirty="0" err="1" smtClean="0"/>
              <a:t>platypeloid</a:t>
            </a:r>
            <a:r>
              <a:rPr lang="en-US" sz="2800" dirty="0" smtClean="0"/>
              <a:t> </a:t>
            </a:r>
            <a:r>
              <a:rPr lang="en-US" sz="2800" dirty="0"/>
              <a:t>pelvis with a flat </a:t>
            </a:r>
            <a:r>
              <a:rPr lang="en-US" sz="2800" dirty="0" smtClean="0"/>
              <a:t>sacrum</a:t>
            </a:r>
            <a:endParaRPr lang="en-US" sz="2800"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4495801"/>
            <a:ext cx="3622038" cy="2362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6926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a:bodyPr>
          <a:lstStyle/>
          <a:p>
            <a:r>
              <a:rPr lang="en-US" dirty="0" smtClean="0"/>
              <a:t>  </a:t>
            </a:r>
            <a:r>
              <a:rPr lang="en-US" dirty="0" err="1" smtClean="0"/>
              <a:t>Kielland</a:t>
            </a:r>
            <a:r>
              <a:rPr lang="en-US" dirty="0" smtClean="0"/>
              <a:t> rotational forceps</a:t>
            </a:r>
            <a:endParaRPr lang="en-US" dirty="0"/>
          </a:p>
        </p:txBody>
      </p:sp>
      <p:sp>
        <p:nvSpPr>
          <p:cNvPr id="3" name="Content Placeholder 2"/>
          <p:cNvSpPr>
            <a:spLocks noGrp="1"/>
          </p:cNvSpPr>
          <p:nvPr>
            <p:ph sz="quarter" idx="1"/>
          </p:nvPr>
        </p:nvSpPr>
        <p:spPr>
          <a:xfrm>
            <a:off x="457200" y="1524000"/>
            <a:ext cx="8229600" cy="4800600"/>
          </a:xfrm>
        </p:spPr>
        <p:txBody>
          <a:bodyPr>
            <a:normAutofit lnSpcReduction="10000"/>
          </a:bodyPr>
          <a:lstStyle/>
          <a:p>
            <a:pPr marL="502920" indent="-457200"/>
            <a:r>
              <a:rPr lang="en-US" sz="2800" dirty="0" smtClean="0"/>
              <a:t>It has a slight pelvic curve which </a:t>
            </a:r>
            <a:r>
              <a:rPr lang="en-US" sz="2800" dirty="0"/>
              <a:t>is again nullified by a slight bend between the blade proper and the shank so it is nearly a straight forceps </a:t>
            </a:r>
            <a:r>
              <a:rPr lang="en-US" sz="2800" dirty="0" smtClean="0"/>
              <a:t>allowing </a:t>
            </a:r>
            <a:r>
              <a:rPr lang="en-US" sz="2800" dirty="0" err="1" smtClean="0"/>
              <a:t>atraumatic</a:t>
            </a:r>
            <a:r>
              <a:rPr lang="en-US" sz="2800" dirty="0" smtClean="0"/>
              <a:t> </a:t>
            </a:r>
            <a:r>
              <a:rPr lang="en-US" sz="2800" dirty="0"/>
              <a:t>rotation and extraction of the head by a single </a:t>
            </a:r>
            <a:r>
              <a:rPr lang="en-US" sz="2800" dirty="0" smtClean="0"/>
              <a:t>application</a:t>
            </a:r>
            <a:endParaRPr lang="en-US" sz="2800" dirty="0"/>
          </a:p>
          <a:p>
            <a:pPr marL="502920" indent="-457200"/>
            <a:r>
              <a:rPr lang="en-US" sz="2800" dirty="0"/>
              <a:t>A sliding </a:t>
            </a:r>
            <a:r>
              <a:rPr lang="en-US" sz="2800" dirty="0" smtClean="0"/>
              <a:t>lock which allows </a:t>
            </a:r>
            <a:r>
              <a:rPr lang="en-US" sz="2800" dirty="0"/>
              <a:t>application on </a:t>
            </a:r>
            <a:r>
              <a:rPr lang="en-US" sz="2800" dirty="0" err="1"/>
              <a:t>asynclitic</a:t>
            </a:r>
            <a:r>
              <a:rPr lang="en-US" sz="2800" dirty="0"/>
              <a:t> </a:t>
            </a:r>
            <a:r>
              <a:rPr lang="en-US" sz="2800" dirty="0" smtClean="0"/>
              <a:t>head</a:t>
            </a:r>
          </a:p>
          <a:p>
            <a:pPr marL="502920" indent="-457200"/>
            <a:r>
              <a:rPr lang="en-US" sz="2800" dirty="0" smtClean="0"/>
              <a:t>It offers a single accurate application for correction of </a:t>
            </a:r>
            <a:r>
              <a:rPr lang="en-US" sz="2800" dirty="0" err="1" smtClean="0"/>
              <a:t>asynclitism</a:t>
            </a:r>
            <a:r>
              <a:rPr lang="en-US" sz="2800" dirty="0" smtClean="0"/>
              <a:t> and rotation</a:t>
            </a:r>
          </a:p>
          <a:p>
            <a:pPr marL="502920" indent="-457200"/>
            <a:r>
              <a:rPr lang="en-US" sz="2800" dirty="0" smtClean="0"/>
              <a:t>Applied by 3 methods</a:t>
            </a:r>
          </a:p>
          <a:p>
            <a:pPr marL="777240" lvl="1" indent="-457200"/>
            <a:r>
              <a:rPr lang="en-US" dirty="0" smtClean="0"/>
              <a:t>Wandering method</a:t>
            </a:r>
          </a:p>
          <a:p>
            <a:pPr marL="777240" lvl="1" indent="-457200"/>
            <a:r>
              <a:rPr lang="en-US" dirty="0" smtClean="0"/>
              <a:t>Classical method</a:t>
            </a:r>
          </a:p>
          <a:p>
            <a:pPr marL="777240" lvl="1" indent="-457200"/>
            <a:r>
              <a:rPr lang="en-US" dirty="0" smtClean="0"/>
              <a:t>Direct method</a:t>
            </a:r>
            <a:endParaRPr lang="en-US" dirty="0"/>
          </a:p>
        </p:txBody>
      </p:sp>
    </p:spTree>
    <p:extLst>
      <p:ext uri="{BB962C8B-B14F-4D97-AF65-F5344CB8AC3E}">
        <p14:creationId xmlns="" xmlns:p14="http://schemas.microsoft.com/office/powerpoint/2010/main" val="1774266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704088"/>
            <a:ext cx="45719" cy="5791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8229600" cy="5715000"/>
          </a:xfrm>
        </p:spPr>
        <p:txBody>
          <a:bodyPr>
            <a:normAutofit/>
          </a:bodyPr>
          <a:lstStyle/>
          <a:p>
            <a:pPr marL="0" indent="0">
              <a:buNone/>
            </a:pPr>
            <a:r>
              <a:rPr lang="en-US" dirty="0" smtClean="0"/>
              <a:t>  </a:t>
            </a:r>
            <a:r>
              <a:rPr lang="en-US" b="1" dirty="0" smtClean="0"/>
              <a:t>Advantages</a:t>
            </a:r>
            <a:r>
              <a:rPr lang="en-US" dirty="0" smtClean="0"/>
              <a:t> </a:t>
            </a:r>
          </a:p>
          <a:p>
            <a:r>
              <a:rPr lang="en-US" dirty="0" smtClean="0"/>
              <a:t>It allows the forceps to travel through a small arch due to its straight design</a:t>
            </a:r>
          </a:p>
          <a:p>
            <a:r>
              <a:rPr lang="en-US" dirty="0" smtClean="0"/>
              <a:t>It </a:t>
            </a:r>
            <a:r>
              <a:rPr lang="en-US" dirty="0" err="1" smtClean="0"/>
              <a:t>accomodates</a:t>
            </a:r>
            <a:r>
              <a:rPr lang="en-US" dirty="0" smtClean="0"/>
              <a:t> heads of various sizes due to its long shanks</a:t>
            </a:r>
          </a:p>
          <a:p>
            <a:r>
              <a:rPr lang="en-US" dirty="0" smtClean="0"/>
              <a:t>Slight pelvic curve allows slight degree of axis traction</a:t>
            </a:r>
          </a:p>
          <a:p>
            <a:r>
              <a:rPr lang="en-US" dirty="0" smtClean="0"/>
              <a:t>The sliding lock </a:t>
            </a:r>
            <a:r>
              <a:rPr lang="en-US" dirty="0" err="1" smtClean="0"/>
              <a:t>accomodates</a:t>
            </a:r>
            <a:r>
              <a:rPr lang="en-US" dirty="0" smtClean="0"/>
              <a:t> the </a:t>
            </a:r>
            <a:r>
              <a:rPr lang="en-US" dirty="0" err="1" smtClean="0"/>
              <a:t>asynclitic</a:t>
            </a:r>
            <a:r>
              <a:rPr lang="en-US" dirty="0" smtClean="0"/>
              <a:t> head</a:t>
            </a: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3628238"/>
            <a:ext cx="7239000" cy="322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69990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image.slidesharecdn.com/9-operatoriaobsttrica-090528190436-phpapp02/95/operatoria-obsttrica-17-728.jpg"/>
          <p:cNvPicPr>
            <a:picLocks noChangeAspect="1" noChangeArrowheads="1"/>
          </p:cNvPicPr>
          <p:nvPr/>
        </p:nvPicPr>
        <p:blipFill>
          <a:blip r:embed="rId2"/>
          <a:srcRect/>
          <a:stretch>
            <a:fillRect/>
          </a:stretch>
        </p:blipFill>
        <p:spPr bwMode="auto">
          <a:xfrm>
            <a:off x="0" y="-1143000"/>
            <a:ext cx="9338553" cy="8001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dirty="0"/>
              <a:t> </a:t>
            </a:r>
            <a:r>
              <a:rPr lang="en-US" dirty="0" smtClean="0"/>
              <a:t>Functions of forceps </a:t>
            </a:r>
            <a:endParaRPr lang="en-US" dirty="0"/>
          </a:p>
        </p:txBody>
      </p:sp>
      <p:sp>
        <p:nvSpPr>
          <p:cNvPr id="3" name="Content Placeholder 2"/>
          <p:cNvSpPr>
            <a:spLocks noGrp="1"/>
          </p:cNvSpPr>
          <p:nvPr>
            <p:ph sz="quarter" idx="1"/>
          </p:nvPr>
        </p:nvSpPr>
        <p:spPr>
          <a:xfrm>
            <a:off x="228600" y="990600"/>
            <a:ext cx="8458200" cy="5562600"/>
          </a:xfrm>
        </p:spPr>
        <p:txBody>
          <a:bodyPr>
            <a:normAutofit/>
          </a:bodyPr>
          <a:lstStyle/>
          <a:p>
            <a:pPr marL="0" indent="0" algn="just">
              <a:buNone/>
            </a:pPr>
            <a:r>
              <a:rPr lang="en-US" b="1" dirty="0">
                <a:cs typeface="Times New Roman" pitchFamily="18" charset="0"/>
              </a:rPr>
              <a:t>Traction:</a:t>
            </a:r>
            <a:r>
              <a:rPr lang="en-US" dirty="0">
                <a:cs typeface="Times New Roman" pitchFamily="18" charset="0"/>
              </a:rPr>
              <a:t>-</a:t>
            </a:r>
            <a:endParaRPr lang="en-US" sz="2800" dirty="0">
              <a:cs typeface="Times New Roman" pitchFamily="18" charset="0"/>
            </a:endParaRPr>
          </a:p>
          <a:p>
            <a:pPr lvl="1" algn="just"/>
            <a:r>
              <a:rPr lang="en-US" sz="2800" dirty="0">
                <a:cs typeface="Times New Roman" pitchFamily="18" charset="0"/>
              </a:rPr>
              <a:t>This is the </a:t>
            </a:r>
            <a:r>
              <a:rPr lang="en-US" sz="2800" dirty="0" smtClean="0">
                <a:cs typeface="Times New Roman" pitchFamily="18" charset="0"/>
              </a:rPr>
              <a:t>ultimate &amp; dominant function</a:t>
            </a:r>
          </a:p>
          <a:p>
            <a:pPr lvl="1" algn="just"/>
            <a:r>
              <a:rPr lang="en-US" sz="2800" dirty="0" smtClean="0">
                <a:cs typeface="Times New Roman" pitchFamily="18" charset="0"/>
              </a:rPr>
              <a:t>The pelvic curve is effective with the </a:t>
            </a:r>
            <a:r>
              <a:rPr lang="en-US" sz="2800" dirty="0" err="1" smtClean="0">
                <a:cs typeface="Times New Roman" pitchFamily="18" charset="0"/>
              </a:rPr>
              <a:t>occipitoanterior</a:t>
            </a:r>
            <a:r>
              <a:rPr lang="en-US" sz="2800" dirty="0" smtClean="0">
                <a:cs typeface="Times New Roman" pitchFamily="18" charset="0"/>
              </a:rPr>
              <a:t> position , so correctional rotation of head to OA done before or with onset of traction</a:t>
            </a:r>
            <a:endParaRPr lang="en-US" sz="2800" dirty="0">
              <a:cs typeface="Times New Roman" pitchFamily="18" charset="0"/>
            </a:endParaRPr>
          </a:p>
          <a:p>
            <a:pPr lvl="1" algn="just"/>
            <a:r>
              <a:rPr lang="en-US" sz="2800" dirty="0" smtClean="0">
                <a:cs typeface="Times New Roman" pitchFamily="18" charset="0"/>
              </a:rPr>
              <a:t>It should be timed to coincide with uterine contractions &amp; voluntary expulsive efforts</a:t>
            </a:r>
          </a:p>
          <a:p>
            <a:pPr lvl="1" algn="just"/>
            <a:r>
              <a:rPr lang="en-US" sz="2800" dirty="0" smtClean="0">
                <a:cs typeface="Times New Roman" pitchFamily="18" charset="0"/>
              </a:rPr>
              <a:t>Delivery should be effected by traction with no &gt; 3 contractions with moderate force</a:t>
            </a:r>
          </a:p>
          <a:p>
            <a:pPr lvl="1" algn="just"/>
            <a:endParaRPr lang="en-US" dirty="0" smtClean="0">
              <a:cs typeface="Times New Roman" pitchFamily="18" charset="0"/>
            </a:endParaRPr>
          </a:p>
          <a:p>
            <a:pPr lvl="1" algn="just"/>
            <a:endParaRPr lang="en-US" dirty="0">
              <a:cs typeface="Times New Roman" pitchFamily="18" charset="0"/>
            </a:endParaRPr>
          </a:p>
          <a:p>
            <a:pPr marL="0" indent="0" algn="just">
              <a:buNone/>
            </a:pPr>
            <a:endParaRPr lang="en-US" dirty="0">
              <a:cs typeface="Times New Roman" pitchFamily="18" charset="0"/>
            </a:endParaRPr>
          </a:p>
          <a:p>
            <a:endParaRPr lang="en-US" dirty="0"/>
          </a:p>
        </p:txBody>
      </p:sp>
    </p:spTree>
    <p:extLst>
      <p:ext uri="{BB962C8B-B14F-4D97-AF65-F5344CB8AC3E}">
        <p14:creationId xmlns="" xmlns:p14="http://schemas.microsoft.com/office/powerpoint/2010/main" val="3446791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trends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latin typeface="Arial" pitchFamily="34" charset="0"/>
                <a:cs typeface="Arial" pitchFamily="34" charset="0"/>
              </a:rPr>
              <a:t>In 1960’s 29.7% of births were forceps assisted, but by 1970’s the incidence was down to 12.2%. At the same time,  cesarean birth rates rose from 5.5% in 1970 to 15.2% in 1980 and now is as high as 20–25%.</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 forceps assisted vaginal delivery account for a fairly constant rate of 11% of deliveries  (1990-2009) Rates have been reported to vary from 7.4-16%  all over the world in different countries.</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 ACOG 2011 guidelines-2011 ,is 0.8%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3.3 percent of all deliveries in 2013 were accomplished via an operative vaginal approach . Forceps deliveries accounted for 0.6 percent of vaginal births and vacuum deliveries accounted for 2.7 percent of vaginal births. </a:t>
            </a:r>
          </a:p>
          <a:p>
            <a:pPr>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0" y="704088"/>
            <a:ext cx="914400" cy="438912"/>
          </a:xfrm>
        </p:spPr>
        <p:txBody>
          <a:bodyPr>
            <a:normAutofit fontScale="90000"/>
          </a:bodyPr>
          <a:lstStyle/>
          <a:p>
            <a:endParaRPr lang="en-US" dirty="0"/>
          </a:p>
        </p:txBody>
      </p:sp>
      <p:sp>
        <p:nvSpPr>
          <p:cNvPr id="3" name="Content Placeholder 2"/>
          <p:cNvSpPr>
            <a:spLocks noGrp="1"/>
          </p:cNvSpPr>
          <p:nvPr>
            <p:ph sz="quarter" idx="1"/>
          </p:nvPr>
        </p:nvSpPr>
        <p:spPr>
          <a:xfrm>
            <a:off x="457200" y="1143000"/>
            <a:ext cx="8229600" cy="5181600"/>
          </a:xfrm>
        </p:spPr>
        <p:txBody>
          <a:bodyPr/>
          <a:lstStyle/>
          <a:p>
            <a:pPr>
              <a:buClr>
                <a:schemeClr val="accent1"/>
              </a:buClr>
            </a:pPr>
            <a:r>
              <a:rPr lang="en-US" dirty="0" smtClean="0"/>
              <a:t>There are 2 components of traction – direction and amount</a:t>
            </a:r>
          </a:p>
          <a:p>
            <a:pPr>
              <a:buClr>
                <a:schemeClr val="accent1"/>
              </a:buClr>
            </a:pPr>
            <a:r>
              <a:rPr lang="en-US" dirty="0" smtClean="0"/>
              <a:t>The direction must be in the axis of pelvic curvature</a:t>
            </a:r>
          </a:p>
          <a:p>
            <a:pPr>
              <a:buClr>
                <a:schemeClr val="accent1"/>
              </a:buClr>
            </a:pPr>
            <a:r>
              <a:rPr lang="en-US" dirty="0" smtClean="0"/>
              <a:t>The amount of traction force should always be least possible </a:t>
            </a:r>
            <a:endParaRPr lang="en-US" dirty="0"/>
          </a:p>
          <a:p>
            <a:pPr>
              <a:buClr>
                <a:schemeClr val="accent1"/>
              </a:buClr>
            </a:pPr>
            <a:r>
              <a:rPr lang="en-US" dirty="0"/>
              <a:t>T</a:t>
            </a:r>
            <a:r>
              <a:rPr lang="en-US" dirty="0" smtClean="0"/>
              <a:t>he maximum possible force is 18 kg in a </a:t>
            </a:r>
            <a:r>
              <a:rPr lang="en-US" dirty="0" err="1" smtClean="0"/>
              <a:t>primigravida</a:t>
            </a:r>
            <a:r>
              <a:rPr lang="en-US" dirty="0" smtClean="0"/>
              <a:t> &amp; 13 kg in a multigravida </a:t>
            </a:r>
          </a:p>
          <a:p>
            <a:pPr>
              <a:buClr>
                <a:schemeClr val="accent1"/>
              </a:buClr>
            </a:pPr>
            <a:endParaRPr lang="en-US" dirty="0"/>
          </a:p>
        </p:txBody>
      </p:sp>
    </p:spTree>
    <p:extLst>
      <p:ext uri="{BB962C8B-B14F-4D97-AF65-F5344CB8AC3E}">
        <p14:creationId xmlns="" xmlns:p14="http://schemas.microsoft.com/office/powerpoint/2010/main" val="3996676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marL="0" indent="0" algn="just">
              <a:buNone/>
            </a:pPr>
            <a:r>
              <a:rPr lang="en-US" b="1" dirty="0">
                <a:cs typeface="Times New Roman" pitchFamily="18" charset="0"/>
              </a:rPr>
              <a:t>Compression effect:</a:t>
            </a:r>
            <a:r>
              <a:rPr lang="en-US" dirty="0">
                <a:cs typeface="Times New Roman" pitchFamily="18" charset="0"/>
              </a:rPr>
              <a:t>-</a:t>
            </a:r>
          </a:p>
          <a:p>
            <a:pPr lvl="1" algn="just"/>
            <a:r>
              <a:rPr lang="en-US" sz="2600" dirty="0">
                <a:cs typeface="Times New Roman" pitchFamily="18" charset="0"/>
              </a:rPr>
              <a:t>This is minimal when properly applied &amp; should not be more than necessary to grasp the head. </a:t>
            </a:r>
            <a:endParaRPr lang="en-US" sz="2600" dirty="0" smtClean="0">
              <a:cs typeface="Times New Roman" pitchFamily="18" charset="0"/>
            </a:endParaRPr>
          </a:p>
          <a:p>
            <a:pPr lvl="1" algn="just"/>
            <a:r>
              <a:rPr lang="en-US" sz="2600" dirty="0" smtClean="0">
                <a:cs typeface="Times New Roman" pitchFamily="18" charset="0"/>
              </a:rPr>
              <a:t>However </a:t>
            </a:r>
            <a:r>
              <a:rPr lang="en-US" sz="2600" dirty="0">
                <a:cs typeface="Times New Roman" pitchFamily="18" charset="0"/>
              </a:rPr>
              <a:t>it has some pressure effect on the well-ossified base of the </a:t>
            </a:r>
            <a:r>
              <a:rPr lang="en-US" sz="2600" dirty="0" smtClean="0">
                <a:cs typeface="Times New Roman" pitchFamily="18" charset="0"/>
              </a:rPr>
              <a:t>skull</a:t>
            </a:r>
            <a:r>
              <a:rPr lang="en-US" sz="2600" b="1" dirty="0">
                <a:cs typeface="Times New Roman" pitchFamily="18" charset="0"/>
              </a:rPr>
              <a:t> </a:t>
            </a:r>
            <a:endParaRPr lang="en-US" sz="2600" b="1" dirty="0" smtClean="0">
              <a:cs typeface="Times New Roman" pitchFamily="18" charset="0"/>
            </a:endParaRPr>
          </a:p>
          <a:p>
            <a:pPr algn="just"/>
            <a:r>
              <a:rPr lang="en-US" b="1" dirty="0" smtClean="0">
                <a:cs typeface="Times New Roman" pitchFamily="18" charset="0"/>
              </a:rPr>
              <a:t>Rotation </a:t>
            </a:r>
            <a:r>
              <a:rPr lang="en-US" b="1" dirty="0">
                <a:cs typeface="Times New Roman" pitchFamily="18" charset="0"/>
              </a:rPr>
              <a:t>of head:</a:t>
            </a:r>
            <a:r>
              <a:rPr lang="en-US" dirty="0">
                <a:cs typeface="Times New Roman" pitchFamily="18" charset="0"/>
              </a:rPr>
              <a:t>-</a:t>
            </a:r>
          </a:p>
          <a:p>
            <a:pPr lvl="1" algn="just"/>
            <a:r>
              <a:rPr lang="en-US" sz="2600" dirty="0">
                <a:cs typeface="Times New Roman" pitchFamily="18" charset="0"/>
              </a:rPr>
              <a:t>This occurs with the use of </a:t>
            </a:r>
            <a:r>
              <a:rPr lang="en-US" sz="2600" dirty="0" err="1">
                <a:cs typeface="Times New Roman" pitchFamily="18" charset="0"/>
              </a:rPr>
              <a:t>Kielland's</a:t>
            </a:r>
            <a:r>
              <a:rPr lang="en-US" sz="2600" dirty="0">
                <a:cs typeface="Times New Roman" pitchFamily="18" charset="0"/>
              </a:rPr>
              <a:t> forceps and also in low forceps cephalic application with the occiput in the 2 or 10 'o' clock position</a:t>
            </a:r>
            <a:endParaRPr lang="en-US" sz="2600" dirty="0" smtClean="0">
              <a:cs typeface="Times New Roman" pitchFamily="18" charset="0"/>
            </a:endParaRPr>
          </a:p>
          <a:p>
            <a:pPr lvl="1" algn="just"/>
            <a:endParaRPr lang="en-US" sz="2600" dirty="0"/>
          </a:p>
        </p:txBody>
      </p:sp>
    </p:spTree>
    <p:extLst>
      <p:ext uri="{BB962C8B-B14F-4D97-AF65-F5344CB8AC3E}">
        <p14:creationId xmlns="" xmlns:p14="http://schemas.microsoft.com/office/powerpoint/2010/main" val="4258257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sz="quarter" idx="1"/>
          </p:nvPr>
        </p:nvSpPr>
        <p:spPr>
          <a:xfrm>
            <a:off x="228600" y="762000"/>
            <a:ext cx="8686800" cy="5943600"/>
          </a:xfrm>
        </p:spPr>
        <p:txBody>
          <a:bodyPr>
            <a:normAutofit/>
          </a:bodyPr>
          <a:lstStyle/>
          <a:p>
            <a:pPr algn="just"/>
            <a:r>
              <a:rPr lang="en-US" dirty="0" smtClean="0">
                <a:cs typeface="Times New Roman" pitchFamily="18" charset="0"/>
              </a:rPr>
              <a:t>.</a:t>
            </a:r>
            <a:endParaRPr lang="en-US" dirty="0">
              <a:cs typeface="Times New Roman" pitchFamily="18" charset="0"/>
            </a:endParaRPr>
          </a:p>
          <a:p>
            <a:pPr algn="just"/>
            <a:r>
              <a:rPr lang="en-US" sz="2800" b="1" dirty="0">
                <a:cs typeface="Times New Roman" pitchFamily="18" charset="0"/>
              </a:rPr>
              <a:t>Protective cage:</a:t>
            </a:r>
            <a:r>
              <a:rPr lang="en-US" sz="2800" dirty="0">
                <a:cs typeface="Times New Roman" pitchFamily="18" charset="0"/>
              </a:rPr>
              <a:t> - </a:t>
            </a:r>
          </a:p>
          <a:p>
            <a:pPr lvl="1" algn="just"/>
            <a:r>
              <a:rPr lang="en-US" dirty="0">
                <a:cs typeface="Times New Roman" pitchFamily="18" charset="0"/>
              </a:rPr>
              <a:t>When applied on a premature baby it protects from the pressure of the birth canal. </a:t>
            </a:r>
          </a:p>
          <a:p>
            <a:pPr lvl="1" algn="just"/>
            <a:r>
              <a:rPr lang="en-US" dirty="0">
                <a:cs typeface="Times New Roman" pitchFamily="18" charset="0"/>
              </a:rPr>
              <a:t>When applied on the after-coming head it lessens the sudden decompression effect.</a:t>
            </a:r>
          </a:p>
          <a:p>
            <a:pPr algn="just"/>
            <a:r>
              <a:rPr lang="en-US" sz="2800" b="1" dirty="0">
                <a:cs typeface="Times New Roman" pitchFamily="18" charset="0"/>
              </a:rPr>
              <a:t>As a </a:t>
            </a:r>
            <a:r>
              <a:rPr lang="en-US" sz="2800" b="1" dirty="0" err="1">
                <a:cs typeface="Times New Roman" pitchFamily="18" charset="0"/>
              </a:rPr>
              <a:t>vectis</a:t>
            </a:r>
            <a:r>
              <a:rPr lang="en-US" sz="2800" b="1" dirty="0">
                <a:cs typeface="Times New Roman" pitchFamily="18" charset="0"/>
              </a:rPr>
              <a:t>:</a:t>
            </a:r>
            <a:r>
              <a:rPr lang="en-US" sz="2800" dirty="0">
                <a:cs typeface="Times New Roman" pitchFamily="18" charset="0"/>
              </a:rPr>
              <a:t>- </a:t>
            </a:r>
          </a:p>
          <a:p>
            <a:pPr lvl="1" algn="just"/>
            <a:r>
              <a:rPr lang="en-US" dirty="0">
                <a:cs typeface="Times New Roman" pitchFamily="18" charset="0"/>
              </a:rPr>
              <a:t>By applying one blade to deliver the head in caesarean section</a:t>
            </a:r>
            <a:endParaRPr lang="en-US" dirty="0"/>
          </a:p>
        </p:txBody>
      </p:sp>
    </p:spTree>
    <p:extLst>
      <p:ext uri="{BB962C8B-B14F-4D97-AF65-F5344CB8AC3E}">
        <p14:creationId xmlns="" xmlns:p14="http://schemas.microsoft.com/office/powerpoint/2010/main" val="2942257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lIns="90488" tIns="44450" rIns="90488" bIns="44450"/>
          <a:lstStyle/>
          <a:p>
            <a:r>
              <a:rPr lang="en-US" b="1">
                <a:solidFill>
                  <a:schemeClr val="accent1"/>
                </a:solidFill>
              </a:rPr>
              <a:t>CLASSIFICATION OF FORCEPS</a:t>
            </a:r>
            <a:endParaRPr lang="en-US" b="1"/>
          </a:p>
        </p:txBody>
      </p:sp>
      <p:sp>
        <p:nvSpPr>
          <p:cNvPr id="25603" name="Rectangle 3"/>
          <p:cNvSpPr>
            <a:spLocks noGrp="1" noChangeArrowheads="1"/>
          </p:cNvSpPr>
          <p:nvPr>
            <p:ph sz="quarter" idx="1"/>
          </p:nvPr>
        </p:nvSpPr>
        <p:spPr>
          <a:xfrm>
            <a:off x="685800" y="2133600"/>
            <a:ext cx="7772400" cy="3962400"/>
          </a:xfrm>
          <a:noFill/>
          <a:ln/>
        </p:spPr>
        <p:txBody>
          <a:bodyPr lIns="90488" tIns="44450" rIns="90488" bIns="44450"/>
          <a:lstStyle/>
          <a:p>
            <a:pPr algn="just">
              <a:buFontTx/>
              <a:buNone/>
            </a:pPr>
            <a:r>
              <a:rPr lang="en-US" sz="2800" b="1">
                <a:solidFill>
                  <a:schemeClr val="tx2"/>
                </a:solidFill>
              </a:rPr>
              <a:t>I)		DENNEN CLASSIFICATION (1952)</a:t>
            </a:r>
          </a:p>
          <a:p>
            <a:pPr algn="just">
              <a:buFontTx/>
              <a:buNone/>
            </a:pPr>
            <a:r>
              <a:rPr lang="en-US"/>
              <a:t>	</a:t>
            </a:r>
            <a:r>
              <a:rPr lang="en-US" sz="2800"/>
              <a:t>Dr.E.H.Dennen, classified forceps based on 4 major obstetric planes of the pelvis. </a:t>
            </a:r>
          </a:p>
          <a:p>
            <a:pPr algn="just">
              <a:buFontTx/>
              <a:buNone/>
            </a:pPr>
            <a:r>
              <a:rPr lang="en-US" sz="2800"/>
              <a:t>	1)	High forceps</a:t>
            </a:r>
          </a:p>
          <a:p>
            <a:pPr algn="just">
              <a:buFontTx/>
              <a:buNone/>
            </a:pPr>
            <a:r>
              <a:rPr lang="en-US" sz="2800"/>
              <a:t>	2)	Mid forceps</a:t>
            </a:r>
          </a:p>
          <a:p>
            <a:pPr algn="just">
              <a:buFontTx/>
              <a:buNone/>
            </a:pPr>
            <a:r>
              <a:rPr lang="en-US" sz="2800"/>
              <a:t>	3)	Low mid forceps</a:t>
            </a:r>
          </a:p>
          <a:p>
            <a:pPr algn="just">
              <a:buFontTx/>
              <a:buNone/>
            </a:pPr>
            <a:r>
              <a:rPr lang="en-US" sz="2800"/>
              <a:t>	4)	Outlet forceps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26" descr="C:\HARSHA\GANGU\PHOTO\dr9.jpg"/>
          <p:cNvPicPr>
            <a:picLocks noChangeAspect="1" noChangeArrowheads="1"/>
          </p:cNvPicPr>
          <p:nvPr/>
        </p:nvPicPr>
        <p:blipFill>
          <a:blip r:embed="rId2"/>
          <a:srcRect/>
          <a:stretch>
            <a:fillRect/>
          </a:stretch>
        </p:blipFill>
        <p:spPr bwMode="auto">
          <a:xfrm>
            <a:off x="1295400" y="838200"/>
            <a:ext cx="6645275" cy="5291138"/>
          </a:xfrm>
          <a:prstGeom prst="rect">
            <a:avLst/>
          </a:prstGeom>
          <a:solidFill>
            <a:schemeClr val="tx2"/>
          </a:solid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685800"/>
          </a:xfrm>
        </p:spPr>
        <p:txBody>
          <a:bodyPr/>
          <a:lstStyle/>
          <a:p>
            <a:r>
              <a:rPr lang="en-US" sz="3200" dirty="0">
                <a:cs typeface="Times New Roman" pitchFamily="18" charset="0"/>
              </a:rPr>
              <a:t>Classification of forceps application</a:t>
            </a:r>
            <a:endParaRPr lang="en-US" sz="3200"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902435411"/>
              </p:ext>
            </p:extLst>
          </p:nvPr>
        </p:nvGraphicFramePr>
        <p:xfrm>
          <a:off x="152400" y="1295399"/>
          <a:ext cx="8839200" cy="5368089"/>
        </p:xfrm>
        <a:graphic>
          <a:graphicData uri="http://schemas.openxmlformats.org/drawingml/2006/table">
            <a:tbl>
              <a:tblPr firstRow="1" bandRow="1">
                <a:tableStyleId>{3B4B98B0-60AC-42C2-AFA5-B58CD77FA1E5}</a:tableStyleId>
              </a:tblPr>
              <a:tblGrid>
                <a:gridCol w="1752600"/>
                <a:gridCol w="7086600"/>
              </a:tblGrid>
              <a:tr h="200097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smtClean="0">
                          <a:ln>
                            <a:noFill/>
                          </a:ln>
                          <a:solidFill>
                            <a:schemeClr val="tx1">
                              <a:lumMod val="60000"/>
                              <a:lumOff val="40000"/>
                            </a:schemeClr>
                          </a:solidFill>
                          <a:effectLst/>
                        </a:rPr>
                        <a:t>Outlet forceps</a:t>
                      </a:r>
                      <a:endParaRPr kumimoji="0" lang="en-US" sz="2800" b="0" i="0" u="none" strike="noStrike" cap="none" normalizeH="0" baseline="0" dirty="0" smtClean="0">
                        <a:ln>
                          <a:noFill/>
                        </a:ln>
                        <a:solidFill>
                          <a:schemeClr val="tx1">
                            <a:lumMod val="60000"/>
                            <a:lumOff val="40000"/>
                          </a:schemeClr>
                        </a:solidFill>
                        <a:effectLst/>
                        <a:latin typeface="+mn-lt"/>
                        <a:cs typeface="Times New Roman" pitchFamily="18" charset="0"/>
                      </a:endParaRPr>
                    </a:p>
                  </a:txBody>
                  <a:tcPr marT="45717" marB="45717"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chemeClr val="tx1"/>
                          </a:solidFill>
                          <a:effectLst/>
                        </a:rPr>
                        <a:t>Fetal scalp is visible at </a:t>
                      </a:r>
                      <a:r>
                        <a:rPr kumimoji="0" lang="en-US" sz="2000" b="0" u="none" strike="noStrike" cap="none" normalizeH="0" baseline="0" dirty="0" err="1" smtClean="0">
                          <a:ln>
                            <a:noFill/>
                          </a:ln>
                          <a:solidFill>
                            <a:schemeClr val="tx1"/>
                          </a:solidFill>
                          <a:effectLst/>
                        </a:rPr>
                        <a:t>introitus</a:t>
                      </a:r>
                      <a:r>
                        <a:rPr kumimoji="0" lang="en-US" sz="2000" b="0" u="none" strike="noStrike" cap="none" normalizeH="0" baseline="0" dirty="0" smtClean="0">
                          <a:ln>
                            <a:noFill/>
                          </a:ln>
                          <a:solidFill>
                            <a:schemeClr val="tx1"/>
                          </a:solidFill>
                          <a:effectLst/>
                        </a:rPr>
                        <a:t> without separating the vulva.</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chemeClr val="tx1"/>
                          </a:solidFill>
                          <a:effectLst/>
                        </a:rPr>
                        <a:t>Fetal skull(not caput) has reached the pelvic floor.</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err="1" smtClean="0">
                          <a:ln>
                            <a:noFill/>
                          </a:ln>
                          <a:solidFill>
                            <a:schemeClr val="tx1"/>
                          </a:solidFill>
                          <a:effectLst/>
                        </a:rPr>
                        <a:t>Saggital</a:t>
                      </a:r>
                      <a:r>
                        <a:rPr kumimoji="0" lang="en-US" sz="2000" b="0" u="none" strike="noStrike" cap="none" normalizeH="0" baseline="0" dirty="0" smtClean="0">
                          <a:ln>
                            <a:noFill/>
                          </a:ln>
                          <a:solidFill>
                            <a:schemeClr val="tx1"/>
                          </a:solidFill>
                          <a:effectLst/>
                        </a:rPr>
                        <a:t> suture is in the </a:t>
                      </a:r>
                      <a:r>
                        <a:rPr kumimoji="0" lang="en-US" sz="2000" b="0" u="none" strike="noStrike" cap="none" normalizeH="0" baseline="0" dirty="0" err="1" smtClean="0">
                          <a:ln>
                            <a:noFill/>
                          </a:ln>
                          <a:solidFill>
                            <a:schemeClr val="tx1"/>
                          </a:solidFill>
                          <a:effectLst/>
                        </a:rPr>
                        <a:t>A.P.diameter</a:t>
                      </a:r>
                      <a:r>
                        <a:rPr kumimoji="0" lang="en-US" sz="2000" b="0" u="none" strike="noStrike" cap="none" normalizeH="0" baseline="0" dirty="0" smtClean="0">
                          <a:ln>
                            <a:noFill/>
                          </a:ln>
                          <a:solidFill>
                            <a:schemeClr val="tx1"/>
                          </a:solidFill>
                          <a:effectLst/>
                        </a:rPr>
                        <a:t> or in the Lt./Rt.  </a:t>
                      </a:r>
                      <a:r>
                        <a:rPr kumimoji="0" lang="en-US" sz="2000" b="0" u="none" strike="noStrike" cap="none" normalizeH="0" baseline="0" dirty="0" err="1" smtClean="0">
                          <a:ln>
                            <a:noFill/>
                          </a:ln>
                          <a:solidFill>
                            <a:schemeClr val="tx1"/>
                          </a:solidFill>
                          <a:effectLst/>
                        </a:rPr>
                        <a:t>Occiputo</a:t>
                      </a:r>
                      <a:r>
                        <a:rPr kumimoji="0" lang="en-US" sz="2000" b="0" u="none" strike="noStrike" cap="none" normalizeH="0" baseline="0" dirty="0" smtClean="0">
                          <a:ln>
                            <a:noFill/>
                          </a:ln>
                          <a:solidFill>
                            <a:schemeClr val="tx1"/>
                          </a:solidFill>
                          <a:effectLst/>
                        </a:rPr>
                        <a:t> anterior/posterior position.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chemeClr val="tx1"/>
                          </a:solidFill>
                          <a:effectLst/>
                        </a:rPr>
                        <a:t>Fetal head is at or on perineum.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chemeClr val="tx1"/>
                          </a:solidFill>
                          <a:effectLst/>
                        </a:rPr>
                        <a:t>Rotation does not exceed 45 degrees.</a:t>
                      </a:r>
                      <a:r>
                        <a:rPr kumimoji="0" lang="en-GB" sz="2000" b="0" u="none" strike="noStrike" cap="none" normalizeH="0" baseline="0" dirty="0" smtClean="0">
                          <a:ln>
                            <a:noFill/>
                          </a:ln>
                          <a:solidFill>
                            <a:schemeClr val="tx1"/>
                          </a:solidFill>
                          <a:effectLst/>
                        </a:rPr>
                        <a:t> </a:t>
                      </a:r>
                      <a:endParaRPr kumimoji="0" lang="en-GB" sz="2000" b="0" i="0" u="none" strike="noStrike" cap="none" normalizeH="0" baseline="0" dirty="0" smtClean="0">
                        <a:ln>
                          <a:noFill/>
                        </a:ln>
                        <a:solidFill>
                          <a:schemeClr val="tx1"/>
                        </a:solidFill>
                        <a:effectLst/>
                        <a:latin typeface="+mn-lt"/>
                      </a:endParaRPr>
                    </a:p>
                  </a:txBody>
                  <a:tcPr marT="45717" marB="45717" horzOverflow="overflow"/>
                </a:tc>
              </a:tr>
              <a:tr h="133765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smtClean="0">
                          <a:ln>
                            <a:noFill/>
                          </a:ln>
                          <a:solidFill>
                            <a:schemeClr val="tx1">
                              <a:lumMod val="60000"/>
                              <a:lumOff val="40000"/>
                            </a:schemeClr>
                          </a:solidFill>
                          <a:effectLst/>
                        </a:rPr>
                        <a:t>Low forceps</a:t>
                      </a:r>
                      <a:endParaRPr kumimoji="0" lang="en-GB" sz="2800" b="0" i="0" u="none" strike="noStrike" cap="none" normalizeH="0" baseline="0" dirty="0" smtClean="0">
                        <a:ln>
                          <a:noFill/>
                        </a:ln>
                        <a:solidFill>
                          <a:schemeClr val="tx1">
                            <a:lumMod val="60000"/>
                            <a:lumOff val="40000"/>
                          </a:schemeClr>
                        </a:solidFill>
                        <a:effectLst/>
                        <a:latin typeface="+mn-lt"/>
                      </a:endParaRPr>
                    </a:p>
                  </a:txBody>
                  <a:tcPr marT="45717" marB="45717"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en-GB" sz="2000" kern="1200" dirty="0" smtClean="0">
                          <a:solidFill>
                            <a:schemeClr val="tx1"/>
                          </a:solidFill>
                          <a:latin typeface="+mn-lt"/>
                          <a:ea typeface="+mn-ea"/>
                          <a:cs typeface="+mn-cs"/>
                        </a:rPr>
                        <a:t>The leading point of the </a:t>
                      </a:r>
                      <a:r>
                        <a:rPr lang="en-GB" sz="2000" kern="1200" dirty="0" err="1" smtClean="0">
                          <a:solidFill>
                            <a:schemeClr val="tx1"/>
                          </a:solidFill>
                          <a:latin typeface="+mn-lt"/>
                          <a:ea typeface="+mn-ea"/>
                          <a:cs typeface="+mn-cs"/>
                        </a:rPr>
                        <a:t>fetal</a:t>
                      </a:r>
                      <a:r>
                        <a:rPr lang="en-GB" sz="2000" kern="1200" dirty="0" smtClean="0">
                          <a:solidFill>
                            <a:schemeClr val="tx1"/>
                          </a:solidFill>
                          <a:latin typeface="+mn-lt"/>
                          <a:ea typeface="+mn-ea"/>
                          <a:cs typeface="+mn-cs"/>
                        </a:rPr>
                        <a:t> skull is at a station greater than or equal to +2  and is not on the pelvic floor</a:t>
                      </a:r>
                    </a:p>
                    <a:p>
                      <a:pPr marL="0" marR="0" lvl="0" indent="0" algn="just" defTabSz="914400" rtl="0" eaLnBrk="1" fontAlgn="base" latinLnBrk="0" hangingPunct="1">
                        <a:lnSpc>
                          <a:spcPct val="100000"/>
                        </a:lnSpc>
                        <a:spcBef>
                          <a:spcPct val="20000"/>
                        </a:spcBef>
                        <a:spcAft>
                          <a:spcPct val="0"/>
                        </a:spcAft>
                        <a:buClrTx/>
                        <a:buSzTx/>
                        <a:buFontTx/>
                        <a:buNone/>
                        <a:tabLst/>
                      </a:pPr>
                      <a:r>
                        <a:rPr lang="en-GB" sz="2000" kern="1200" dirty="0" smtClean="0">
                          <a:solidFill>
                            <a:schemeClr val="tx1"/>
                          </a:solidFill>
                          <a:latin typeface="+mn-lt"/>
                          <a:ea typeface="+mn-ea"/>
                          <a:cs typeface="+mn-cs"/>
                        </a:rPr>
                        <a:t> Any degree of rotation may be present</a:t>
                      </a:r>
                      <a:endParaRPr kumimoji="0" lang="en-US" sz="2000" b="0" u="none" strike="noStrike" cap="none" normalizeH="0" baseline="0" dirty="0" smtClean="0">
                        <a:ln>
                          <a:noFill/>
                        </a:ln>
                        <a:solidFill>
                          <a:schemeClr val="tx1"/>
                        </a:solidFill>
                        <a:effectLst/>
                      </a:endParaRPr>
                    </a:p>
                  </a:txBody>
                  <a:tcPr marT="45717" marB="45717" horzOverflow="overflow"/>
                </a:tc>
              </a:tr>
              <a:tr h="92149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smtClean="0">
                          <a:ln>
                            <a:noFill/>
                          </a:ln>
                          <a:solidFill>
                            <a:schemeClr val="tx1">
                              <a:lumMod val="60000"/>
                              <a:lumOff val="40000"/>
                            </a:schemeClr>
                          </a:solidFill>
                          <a:effectLst/>
                        </a:rPr>
                        <a:t>Mid forceps</a:t>
                      </a:r>
                      <a:endParaRPr kumimoji="0" lang="en-US" sz="2800" b="0" i="0" u="none" strike="noStrike" cap="none" normalizeH="0" baseline="0" dirty="0" smtClean="0">
                        <a:ln>
                          <a:noFill/>
                        </a:ln>
                        <a:solidFill>
                          <a:schemeClr val="tx1">
                            <a:lumMod val="60000"/>
                            <a:lumOff val="40000"/>
                          </a:schemeClr>
                        </a:solidFill>
                        <a:effectLst/>
                        <a:latin typeface="+mn-lt"/>
                        <a:cs typeface="Times New Roman" pitchFamily="18" charset="0"/>
                      </a:endParaRPr>
                    </a:p>
                  </a:txBody>
                  <a:tcPr marT="45717" marB="45717"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smtClean="0">
                          <a:ln>
                            <a:noFill/>
                          </a:ln>
                          <a:solidFill>
                            <a:schemeClr val="tx1"/>
                          </a:solidFill>
                          <a:effectLst/>
                        </a:rPr>
                        <a:t>Head is engaged and The leading point of the skull is &gt;+2  Rotation not considered</a:t>
                      </a:r>
                      <a:r>
                        <a:rPr kumimoji="0" lang="en-US" sz="2000" b="0" u="none" strike="noStrike" cap="none" normalizeH="0" baseline="0" dirty="0" smtClean="0">
                          <a:ln>
                            <a:noFill/>
                          </a:ln>
                          <a:solidFill>
                            <a:schemeClr val="accent3">
                              <a:lumMod val="20000"/>
                              <a:lumOff val="80000"/>
                            </a:schemeClr>
                          </a:solidFill>
                          <a:effectLst/>
                        </a:rPr>
                        <a:t>. </a:t>
                      </a:r>
                      <a:endParaRPr kumimoji="0" lang="en-GB" sz="2000" b="0" i="0" u="none" strike="noStrike" cap="none" normalizeH="0" baseline="0" dirty="0" smtClean="0">
                        <a:ln>
                          <a:noFill/>
                        </a:ln>
                        <a:solidFill>
                          <a:schemeClr val="accent3">
                            <a:lumMod val="20000"/>
                            <a:lumOff val="80000"/>
                          </a:schemeClr>
                        </a:solidFill>
                        <a:effectLst/>
                        <a:latin typeface="+mn-lt"/>
                      </a:endParaRPr>
                    </a:p>
                  </a:txBody>
                  <a:tcPr marT="45717" marB="45717" horzOverflow="overflow"/>
                </a:tc>
              </a:tr>
              <a:tr h="92149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smtClean="0">
                          <a:ln>
                            <a:noFill/>
                          </a:ln>
                          <a:solidFill>
                            <a:schemeClr val="tx1">
                              <a:lumMod val="60000"/>
                              <a:lumOff val="40000"/>
                            </a:schemeClr>
                          </a:solidFill>
                          <a:effectLst/>
                        </a:rPr>
                        <a:t>High forceps</a:t>
                      </a:r>
                      <a:endParaRPr kumimoji="0" lang="en-GB" sz="2800" b="0" i="0" u="none" strike="noStrike" cap="none" normalizeH="0" baseline="0" dirty="0" smtClean="0">
                        <a:ln>
                          <a:noFill/>
                        </a:ln>
                        <a:solidFill>
                          <a:schemeClr val="tx1">
                            <a:lumMod val="60000"/>
                            <a:lumOff val="40000"/>
                          </a:schemeClr>
                        </a:solidFill>
                        <a:effectLst/>
                        <a:latin typeface="+mn-lt"/>
                      </a:endParaRPr>
                    </a:p>
                  </a:txBody>
                  <a:tcPr marT="45717" marB="45717"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smtClean="0">
                          <a:ln>
                            <a:noFill/>
                          </a:ln>
                          <a:solidFill>
                            <a:schemeClr val="tx1"/>
                          </a:solidFill>
                          <a:effectLst/>
                        </a:rPr>
                        <a:t>EXCLUDED</a:t>
                      </a:r>
                      <a:endParaRPr kumimoji="0" lang="en-GB" sz="2400" b="0" i="0" u="none" strike="noStrike" cap="none" normalizeH="0" baseline="0" dirty="0" smtClean="0">
                        <a:ln>
                          <a:noFill/>
                        </a:ln>
                        <a:solidFill>
                          <a:schemeClr val="tx1"/>
                        </a:solidFill>
                        <a:effectLst/>
                        <a:latin typeface="+mn-lt"/>
                      </a:endParaRPr>
                    </a:p>
                  </a:txBody>
                  <a:tcPr marT="45717" marB="45717" horzOverflow="overflow"/>
                </a:tc>
              </a:tr>
            </a:tbl>
          </a:graphicData>
        </a:graphic>
      </p:graphicFrame>
      <p:sp>
        <p:nvSpPr>
          <p:cNvPr id="5" name="Rectangle 4"/>
          <p:cNvSpPr/>
          <p:nvPr/>
        </p:nvSpPr>
        <p:spPr>
          <a:xfrm>
            <a:off x="304800" y="838200"/>
            <a:ext cx="8610600" cy="313932"/>
          </a:xfrm>
          <a:prstGeom prst="rect">
            <a:avLst/>
          </a:prstGeom>
        </p:spPr>
        <p:txBody>
          <a:bodyPr wrap="square">
            <a:spAutoFit/>
          </a:bodyPr>
          <a:lstStyle/>
          <a:p>
            <a:pPr algn="just">
              <a:lnSpc>
                <a:spcPct val="80000"/>
              </a:lnSpc>
              <a:spcBef>
                <a:spcPct val="20000"/>
              </a:spcBef>
              <a:buClr>
                <a:srgbClr val="CCFF33"/>
              </a:buClr>
              <a:buSzPct val="70000"/>
              <a:buFont typeface="Wingdings" pitchFamily="2" charset="2"/>
              <a:buNone/>
            </a:pPr>
            <a:r>
              <a:rPr lang="en-US" b="1" dirty="0">
                <a:solidFill>
                  <a:schemeClr val="accent2">
                    <a:lumMod val="75000"/>
                  </a:schemeClr>
                </a:solidFill>
                <a:cs typeface="Times New Roman" pitchFamily="18" charset="0"/>
              </a:rPr>
              <a:t>NEWER CLASSIFICATION AS PER A.C.O.G.1981(REVISED IN </a:t>
            </a:r>
            <a:r>
              <a:rPr lang="en-US" b="1" dirty="0" smtClean="0">
                <a:solidFill>
                  <a:schemeClr val="accent2">
                    <a:lumMod val="75000"/>
                  </a:schemeClr>
                </a:solidFill>
                <a:cs typeface="Times New Roman" pitchFamily="18" charset="0"/>
              </a:rPr>
              <a:t>2007):-</a:t>
            </a:r>
            <a:endParaRPr lang="en-US" b="1" dirty="0">
              <a:solidFill>
                <a:schemeClr val="accent2">
                  <a:lumMod val="75000"/>
                </a:schemeClr>
              </a:solidFill>
              <a:cs typeface="Times New Roman" pitchFamily="18" charset="0"/>
            </a:endParaRPr>
          </a:p>
        </p:txBody>
      </p:sp>
    </p:spTree>
    <p:extLst>
      <p:ext uri="{BB962C8B-B14F-4D97-AF65-F5344CB8AC3E}">
        <p14:creationId xmlns="" xmlns:p14="http://schemas.microsoft.com/office/powerpoint/2010/main" val="2351222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762000"/>
          </a:xfrm>
        </p:spPr>
        <p:txBody>
          <a:bodyPr/>
          <a:lstStyle/>
          <a:p>
            <a:r>
              <a:rPr lang="en-US" dirty="0" smtClean="0"/>
              <a:t>  Indications </a:t>
            </a:r>
            <a:endParaRPr lang="en-US" dirty="0"/>
          </a:p>
        </p:txBody>
      </p:sp>
      <p:sp>
        <p:nvSpPr>
          <p:cNvPr id="3" name="Content Placeholder 2"/>
          <p:cNvSpPr>
            <a:spLocks noGrp="1"/>
          </p:cNvSpPr>
          <p:nvPr>
            <p:ph sz="quarter" idx="1"/>
          </p:nvPr>
        </p:nvSpPr>
        <p:spPr>
          <a:xfrm>
            <a:off x="381000" y="990600"/>
            <a:ext cx="8305800" cy="5334000"/>
          </a:xfrm>
        </p:spPr>
        <p:txBody>
          <a:bodyPr>
            <a:normAutofit fontScale="92500" lnSpcReduction="20000"/>
          </a:bodyPr>
          <a:lstStyle/>
          <a:p>
            <a:pPr marL="0" indent="0">
              <a:buNone/>
            </a:pPr>
            <a:r>
              <a:rPr lang="en-US" sz="3200" b="1" dirty="0" smtClean="0"/>
              <a:t> Maternal </a:t>
            </a:r>
          </a:p>
          <a:p>
            <a:pPr>
              <a:lnSpc>
                <a:spcPct val="90000"/>
              </a:lnSpc>
              <a:tabLst>
                <a:tab pos="60325" algn="l"/>
              </a:tabLst>
            </a:pPr>
            <a:r>
              <a:rPr lang="en-US" sz="2800" dirty="0" smtClean="0"/>
              <a:t> </a:t>
            </a:r>
            <a:r>
              <a:rPr lang="en-US" sz="2800" dirty="0"/>
              <a:t>Prolonged 2nd stage:</a:t>
            </a:r>
          </a:p>
          <a:p>
            <a:pPr lvl="3">
              <a:lnSpc>
                <a:spcPct val="90000"/>
              </a:lnSpc>
              <a:tabLst>
                <a:tab pos="60325" algn="l"/>
              </a:tabLst>
            </a:pPr>
            <a:r>
              <a:rPr lang="en-US" sz="2800" dirty="0" err="1" smtClean="0">
                <a:cs typeface="Times New Roman" pitchFamily="18" charset="0"/>
              </a:rPr>
              <a:t>Nullipara</a:t>
            </a:r>
            <a:r>
              <a:rPr lang="en-US" sz="2800" dirty="0" smtClean="0">
                <a:cs typeface="Times New Roman" pitchFamily="18" charset="0"/>
              </a:rPr>
              <a:t>- </a:t>
            </a:r>
            <a:endParaRPr lang="en-US" sz="2800" dirty="0">
              <a:cs typeface="Times New Roman" pitchFamily="18" charset="0"/>
            </a:endParaRPr>
          </a:p>
          <a:p>
            <a:pPr lvl="4">
              <a:lnSpc>
                <a:spcPct val="90000"/>
              </a:lnSpc>
              <a:buFont typeface="Wingdings" pitchFamily="2" charset="2"/>
              <a:buChar char="ü"/>
              <a:tabLst>
                <a:tab pos="60325" algn="l"/>
              </a:tabLst>
            </a:pPr>
            <a:r>
              <a:rPr lang="en-US" sz="2800" dirty="0">
                <a:cs typeface="Times New Roman" pitchFamily="18" charset="0"/>
              </a:rPr>
              <a:t>&gt;</a:t>
            </a:r>
            <a:r>
              <a:rPr lang="en-US" sz="2800" dirty="0" smtClean="0">
                <a:cs typeface="Times New Roman" pitchFamily="18" charset="0"/>
              </a:rPr>
              <a:t>3 </a:t>
            </a:r>
            <a:r>
              <a:rPr lang="en-US" sz="2800" dirty="0" err="1">
                <a:cs typeface="Times New Roman" pitchFamily="18" charset="0"/>
              </a:rPr>
              <a:t>hrs</a:t>
            </a:r>
            <a:r>
              <a:rPr lang="en-US" sz="2800" dirty="0">
                <a:cs typeface="Times New Roman" pitchFamily="18" charset="0"/>
              </a:rPr>
              <a:t> with regional </a:t>
            </a:r>
            <a:r>
              <a:rPr lang="en-US" sz="2800" dirty="0" err="1">
                <a:cs typeface="Times New Roman" pitchFamily="18" charset="0"/>
              </a:rPr>
              <a:t>anaesthesia</a:t>
            </a:r>
            <a:r>
              <a:rPr lang="en-US" sz="2800" dirty="0">
                <a:cs typeface="Times New Roman" pitchFamily="18" charset="0"/>
              </a:rPr>
              <a:t> </a:t>
            </a:r>
          </a:p>
          <a:p>
            <a:pPr lvl="4">
              <a:lnSpc>
                <a:spcPct val="90000"/>
              </a:lnSpc>
              <a:buFont typeface="Wingdings" pitchFamily="2" charset="2"/>
              <a:buChar char="ü"/>
              <a:tabLst>
                <a:tab pos="60325" algn="l"/>
              </a:tabLst>
            </a:pPr>
            <a:r>
              <a:rPr lang="en-US" sz="2800" dirty="0">
                <a:cs typeface="Times New Roman" pitchFamily="18" charset="0"/>
              </a:rPr>
              <a:t>&gt;</a:t>
            </a:r>
            <a:r>
              <a:rPr lang="en-US" sz="2800" dirty="0" smtClean="0">
                <a:cs typeface="Times New Roman" pitchFamily="18" charset="0"/>
              </a:rPr>
              <a:t>2 </a:t>
            </a:r>
            <a:r>
              <a:rPr lang="en-US" sz="2800" dirty="0" err="1">
                <a:cs typeface="Times New Roman" pitchFamily="18" charset="0"/>
              </a:rPr>
              <a:t>hrs</a:t>
            </a:r>
            <a:r>
              <a:rPr lang="en-US" sz="2800" dirty="0">
                <a:cs typeface="Times New Roman" pitchFamily="18" charset="0"/>
              </a:rPr>
              <a:t> without regional </a:t>
            </a:r>
            <a:r>
              <a:rPr lang="en-US" sz="2800" dirty="0" err="1">
                <a:cs typeface="Times New Roman" pitchFamily="18" charset="0"/>
              </a:rPr>
              <a:t>anaesthesia</a:t>
            </a:r>
            <a:endParaRPr lang="en-US" sz="2800" dirty="0">
              <a:cs typeface="Times New Roman" pitchFamily="18" charset="0"/>
            </a:endParaRPr>
          </a:p>
          <a:p>
            <a:pPr lvl="3">
              <a:lnSpc>
                <a:spcPct val="90000"/>
              </a:lnSpc>
              <a:tabLst>
                <a:tab pos="60325" algn="l"/>
              </a:tabLst>
            </a:pPr>
            <a:r>
              <a:rPr lang="en-US" sz="2800" dirty="0">
                <a:cs typeface="Times New Roman" pitchFamily="18" charset="0"/>
              </a:rPr>
              <a:t>Multipara-</a:t>
            </a:r>
          </a:p>
          <a:p>
            <a:pPr lvl="4">
              <a:lnSpc>
                <a:spcPct val="90000"/>
              </a:lnSpc>
              <a:buFont typeface="Wingdings" pitchFamily="2" charset="2"/>
              <a:buChar char="ü"/>
              <a:tabLst>
                <a:tab pos="60325" algn="l"/>
              </a:tabLst>
            </a:pPr>
            <a:r>
              <a:rPr lang="en-US" sz="2800" dirty="0">
                <a:cs typeface="Times New Roman" pitchFamily="18" charset="0"/>
              </a:rPr>
              <a:t>&gt;</a:t>
            </a:r>
            <a:r>
              <a:rPr lang="en-US" sz="2800" dirty="0" smtClean="0">
                <a:cs typeface="Times New Roman" pitchFamily="18" charset="0"/>
              </a:rPr>
              <a:t>2 </a:t>
            </a:r>
            <a:r>
              <a:rPr lang="en-US" sz="2800" dirty="0" err="1">
                <a:cs typeface="Times New Roman" pitchFamily="18" charset="0"/>
              </a:rPr>
              <a:t>hrs</a:t>
            </a:r>
            <a:r>
              <a:rPr lang="en-US" sz="2800" dirty="0">
                <a:cs typeface="Times New Roman" pitchFamily="18" charset="0"/>
              </a:rPr>
              <a:t>  with regional </a:t>
            </a:r>
            <a:r>
              <a:rPr lang="en-US" sz="2800" dirty="0" err="1">
                <a:cs typeface="Times New Roman" pitchFamily="18" charset="0"/>
              </a:rPr>
              <a:t>anaesthesia</a:t>
            </a:r>
            <a:r>
              <a:rPr lang="en-US" sz="2800" dirty="0">
                <a:cs typeface="Times New Roman" pitchFamily="18" charset="0"/>
              </a:rPr>
              <a:t> </a:t>
            </a:r>
          </a:p>
          <a:p>
            <a:pPr marL="1252728" lvl="4" indent="0">
              <a:lnSpc>
                <a:spcPct val="90000"/>
              </a:lnSpc>
              <a:buNone/>
              <a:tabLst>
                <a:tab pos="60325" algn="l"/>
              </a:tabLst>
            </a:pPr>
            <a:r>
              <a:rPr lang="en-US" sz="2800" dirty="0">
                <a:cs typeface="Times New Roman" pitchFamily="18" charset="0"/>
              </a:rPr>
              <a:t>&gt;</a:t>
            </a:r>
            <a:r>
              <a:rPr lang="en-US" sz="2800" dirty="0" smtClean="0">
                <a:cs typeface="Times New Roman" pitchFamily="18" charset="0"/>
              </a:rPr>
              <a:t>1hr </a:t>
            </a:r>
            <a:r>
              <a:rPr lang="en-US" sz="2800" dirty="0">
                <a:cs typeface="Times New Roman" pitchFamily="18" charset="0"/>
              </a:rPr>
              <a:t>without regional </a:t>
            </a:r>
            <a:r>
              <a:rPr lang="en-US" sz="2800" dirty="0" err="1" smtClean="0">
                <a:cs typeface="Times New Roman" pitchFamily="18" charset="0"/>
              </a:rPr>
              <a:t>anaesthesia</a:t>
            </a:r>
            <a:endParaRPr lang="en-GB" sz="2800" dirty="0"/>
          </a:p>
          <a:p>
            <a:pPr marL="502920" indent="-457200">
              <a:spcBef>
                <a:spcPts val="600"/>
              </a:spcBef>
              <a:spcAft>
                <a:spcPts val="600"/>
              </a:spcAft>
            </a:pPr>
            <a:r>
              <a:rPr lang="en-US" sz="3200" dirty="0" smtClean="0"/>
              <a:t>Maternal distress manifested by :</a:t>
            </a:r>
          </a:p>
          <a:p>
            <a:pPr marL="822960" lvl="1" indent="-457200">
              <a:spcBef>
                <a:spcPts val="600"/>
              </a:spcBef>
              <a:spcAft>
                <a:spcPts val="600"/>
              </a:spcAft>
              <a:buFont typeface="Wingdings" pitchFamily="2" charset="2"/>
              <a:buChar char="ü"/>
            </a:pPr>
            <a:r>
              <a:rPr lang="en-US" sz="3000" dirty="0" smtClean="0"/>
              <a:t>Exhaustion.</a:t>
            </a:r>
          </a:p>
          <a:p>
            <a:pPr marL="822960" lvl="1" indent="-457200">
              <a:spcBef>
                <a:spcPts val="600"/>
              </a:spcBef>
              <a:spcAft>
                <a:spcPts val="600"/>
              </a:spcAft>
              <a:buFont typeface="Wingdings" pitchFamily="2" charset="2"/>
              <a:buChar char="ü"/>
            </a:pPr>
            <a:r>
              <a:rPr lang="en-US" sz="3000" dirty="0" smtClean="0"/>
              <a:t>Pulse &gt;100 beats / min.</a:t>
            </a:r>
          </a:p>
          <a:p>
            <a:pPr marL="822960" lvl="1" indent="-457200">
              <a:spcBef>
                <a:spcPts val="600"/>
              </a:spcBef>
              <a:spcAft>
                <a:spcPts val="600"/>
              </a:spcAft>
              <a:buFont typeface="Wingdings" pitchFamily="2" charset="2"/>
              <a:buChar char="ü"/>
            </a:pPr>
            <a:r>
              <a:rPr lang="en-US" sz="3000" dirty="0" smtClean="0"/>
              <a:t>Temperature &gt;38 </a:t>
            </a:r>
            <a:r>
              <a:rPr lang="en-US" sz="3000" dirty="0" err="1" smtClean="0"/>
              <a:t>degreesC</a:t>
            </a:r>
            <a:r>
              <a:rPr lang="en-US" sz="3000" dirty="0" smtClean="0"/>
              <a:t> .</a:t>
            </a:r>
          </a:p>
          <a:p>
            <a:pPr marL="822960" lvl="1" indent="-457200">
              <a:spcBef>
                <a:spcPts val="600"/>
              </a:spcBef>
              <a:spcAft>
                <a:spcPts val="600"/>
              </a:spcAft>
              <a:buFont typeface="Wingdings" pitchFamily="2" charset="2"/>
              <a:buChar char="ü"/>
            </a:pPr>
            <a:r>
              <a:rPr lang="en-US" sz="3000" dirty="0" smtClean="0"/>
              <a:t>Signs of dehydration.</a:t>
            </a:r>
          </a:p>
          <a:p>
            <a:pPr marL="0" indent="0">
              <a:buNone/>
            </a:pPr>
            <a:endParaRPr lang="en-US" sz="2800" b="1" dirty="0"/>
          </a:p>
        </p:txBody>
      </p:sp>
    </p:spTree>
    <p:extLst>
      <p:ext uri="{BB962C8B-B14F-4D97-AF65-F5344CB8AC3E}">
        <p14:creationId xmlns="" xmlns:p14="http://schemas.microsoft.com/office/powerpoint/2010/main" val="239382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09600"/>
            <a:ext cx="8458200" cy="5715000"/>
          </a:xfrm>
        </p:spPr>
        <p:txBody>
          <a:bodyPr>
            <a:normAutofit/>
          </a:bodyPr>
          <a:lstStyle/>
          <a:p>
            <a:pPr marL="731520" indent="-685800">
              <a:spcBef>
                <a:spcPts val="600"/>
              </a:spcBef>
              <a:spcAft>
                <a:spcPts val="600"/>
              </a:spcAft>
            </a:pPr>
            <a:r>
              <a:rPr lang="en-US" sz="3900" dirty="0">
                <a:latin typeface="Arial" pitchFamily="34" charset="0"/>
                <a:cs typeface="Arial" pitchFamily="34" charset="0"/>
              </a:rPr>
              <a:t>Maternal diseases </a:t>
            </a:r>
            <a:r>
              <a:rPr lang="en-US" sz="3900" dirty="0" err="1" smtClean="0">
                <a:latin typeface="Arial" pitchFamily="34" charset="0"/>
                <a:cs typeface="Arial" pitchFamily="34" charset="0"/>
              </a:rPr>
              <a:t>as</a:t>
            </a:r>
            <a:r>
              <a:rPr lang="en-US" sz="4600" dirty="0" err="1" smtClean="0">
                <a:latin typeface="Arial" pitchFamily="34" charset="0"/>
                <a:cs typeface="Arial" pitchFamily="34" charset="0"/>
              </a:rPr>
              <a:t>:to</a:t>
            </a:r>
            <a:r>
              <a:rPr lang="en-US" sz="4600" dirty="0" smtClean="0">
                <a:latin typeface="Arial" pitchFamily="34" charset="0"/>
                <a:cs typeface="Arial" pitchFamily="34" charset="0"/>
              </a:rPr>
              <a:t> shorten 2</a:t>
            </a:r>
            <a:r>
              <a:rPr lang="en-US" sz="4600" baseline="30000" dirty="0" smtClean="0">
                <a:latin typeface="Arial" pitchFamily="34" charset="0"/>
                <a:cs typeface="Arial" pitchFamily="34" charset="0"/>
              </a:rPr>
              <a:t>nd</a:t>
            </a:r>
            <a:r>
              <a:rPr lang="en-US" sz="4600" dirty="0" smtClean="0">
                <a:latin typeface="Arial" pitchFamily="34" charset="0"/>
                <a:cs typeface="Arial" pitchFamily="34" charset="0"/>
              </a:rPr>
              <a:t> stage of </a:t>
            </a:r>
            <a:r>
              <a:rPr lang="en-US" sz="4600" dirty="0" err="1" smtClean="0">
                <a:latin typeface="Arial" pitchFamily="34" charset="0"/>
                <a:cs typeface="Arial" pitchFamily="34" charset="0"/>
              </a:rPr>
              <a:t>labour</a:t>
            </a:r>
            <a:endParaRPr lang="en-US" sz="4600" dirty="0">
              <a:latin typeface="Arial" pitchFamily="34" charset="0"/>
              <a:cs typeface="Arial" pitchFamily="34" charset="0"/>
            </a:endParaRPr>
          </a:p>
          <a:p>
            <a:pPr marL="822960" lvl="1" indent="-457200">
              <a:spcBef>
                <a:spcPts val="600"/>
              </a:spcBef>
              <a:spcAft>
                <a:spcPts val="600"/>
              </a:spcAft>
              <a:buFont typeface="Wingdings" pitchFamily="2" charset="2"/>
              <a:buChar char="ü"/>
            </a:pPr>
            <a:r>
              <a:rPr lang="en-US" sz="2800" dirty="0">
                <a:latin typeface="Arial" pitchFamily="34" charset="0"/>
                <a:cs typeface="Arial" pitchFamily="34" charset="0"/>
              </a:rPr>
              <a:t>Heart </a:t>
            </a:r>
            <a:r>
              <a:rPr lang="en-US" sz="2800" dirty="0" smtClean="0">
                <a:latin typeface="Arial" pitchFamily="34" charset="0"/>
                <a:cs typeface="Arial" pitchFamily="34" charset="0"/>
              </a:rPr>
              <a:t>disease</a:t>
            </a:r>
            <a:endParaRPr lang="en-US" sz="2800" dirty="0">
              <a:latin typeface="Arial" pitchFamily="34" charset="0"/>
              <a:cs typeface="Arial" pitchFamily="34" charset="0"/>
            </a:endParaRPr>
          </a:p>
          <a:p>
            <a:pPr marL="822960" lvl="1" indent="-457200">
              <a:spcBef>
                <a:spcPts val="600"/>
              </a:spcBef>
              <a:spcAft>
                <a:spcPts val="600"/>
              </a:spcAft>
              <a:buFont typeface="Wingdings" pitchFamily="2" charset="2"/>
              <a:buChar char="ü"/>
            </a:pPr>
            <a:r>
              <a:rPr lang="en-US" sz="2800" dirty="0">
                <a:latin typeface="Arial" pitchFamily="34" charset="0"/>
                <a:cs typeface="Arial" pitchFamily="34" charset="0"/>
              </a:rPr>
              <a:t>Pulmonary </a:t>
            </a:r>
            <a:r>
              <a:rPr lang="en-US" sz="2800" dirty="0" smtClean="0">
                <a:latin typeface="Arial" pitchFamily="34" charset="0"/>
                <a:cs typeface="Arial" pitchFamily="34" charset="0"/>
              </a:rPr>
              <a:t>disease</a:t>
            </a:r>
            <a:endParaRPr lang="en-US" dirty="0">
              <a:latin typeface="Arial" pitchFamily="34" charset="0"/>
              <a:cs typeface="Arial" pitchFamily="34" charset="0"/>
            </a:endParaRPr>
          </a:p>
          <a:p>
            <a:pPr marL="822960" lvl="1" indent="-457200">
              <a:spcBef>
                <a:spcPts val="600"/>
              </a:spcBef>
              <a:spcAft>
                <a:spcPts val="600"/>
              </a:spcAft>
              <a:buFont typeface="Wingdings" pitchFamily="2" charset="2"/>
              <a:buChar char="ü"/>
            </a:pPr>
            <a:r>
              <a:rPr lang="en-US" sz="2800" dirty="0">
                <a:latin typeface="Arial" pitchFamily="34" charset="0"/>
                <a:cs typeface="Arial" pitchFamily="34" charset="0"/>
              </a:rPr>
              <a:t>Pre-</a:t>
            </a:r>
            <a:r>
              <a:rPr lang="en-US" sz="2800" dirty="0" err="1">
                <a:latin typeface="Arial" pitchFamily="34" charset="0"/>
                <a:cs typeface="Arial" pitchFamily="34" charset="0"/>
              </a:rPr>
              <a:t>eclampsia</a:t>
            </a:r>
            <a:r>
              <a:rPr lang="en-US" sz="2800" dirty="0">
                <a:latin typeface="Arial" pitchFamily="34" charset="0"/>
                <a:cs typeface="Arial" pitchFamily="34" charset="0"/>
              </a:rPr>
              <a:t> and </a:t>
            </a:r>
            <a:r>
              <a:rPr lang="en-US" sz="2800" dirty="0" err="1" smtClean="0">
                <a:latin typeface="Arial" pitchFamily="34" charset="0"/>
                <a:cs typeface="Arial" pitchFamily="34" charset="0"/>
              </a:rPr>
              <a:t>eclampsia</a:t>
            </a:r>
            <a:endParaRPr lang="en-US" sz="2800" dirty="0">
              <a:latin typeface="Arial" pitchFamily="34" charset="0"/>
              <a:cs typeface="Arial" pitchFamily="34" charset="0"/>
            </a:endParaRPr>
          </a:p>
          <a:p>
            <a:pPr marL="822960" lvl="1" indent="-457200">
              <a:spcBef>
                <a:spcPts val="600"/>
              </a:spcBef>
              <a:spcAft>
                <a:spcPts val="600"/>
              </a:spcAft>
              <a:buFont typeface="Wingdings" pitchFamily="2" charset="2"/>
              <a:buChar char="ü"/>
            </a:pPr>
            <a:r>
              <a:rPr lang="en-US" sz="2800" dirty="0">
                <a:latin typeface="Arial" pitchFamily="34" charset="0"/>
                <a:cs typeface="Arial" pitchFamily="34" charset="0"/>
              </a:rPr>
              <a:t>Post caesarian </a:t>
            </a:r>
            <a:r>
              <a:rPr lang="en-US" sz="2800" dirty="0" smtClean="0">
                <a:latin typeface="Arial" pitchFamily="34" charset="0"/>
                <a:cs typeface="Arial" pitchFamily="34" charset="0"/>
              </a:rPr>
              <a:t>pregnancy</a:t>
            </a:r>
            <a:endParaRPr lang="en-US" sz="2800" dirty="0">
              <a:latin typeface="Arial" pitchFamily="34" charset="0"/>
              <a:cs typeface="Arial" pitchFamily="34" charset="0"/>
            </a:endParaRPr>
          </a:p>
          <a:p>
            <a:pPr marL="822960" lvl="1" indent="-457200">
              <a:spcBef>
                <a:spcPts val="600"/>
              </a:spcBef>
              <a:spcAft>
                <a:spcPts val="600"/>
              </a:spcAft>
              <a:buFont typeface="Wingdings" pitchFamily="2" charset="2"/>
              <a:buChar char="ü"/>
            </a:pPr>
            <a:r>
              <a:rPr lang="en-US" sz="2800" dirty="0" smtClean="0">
                <a:latin typeface="Arial" pitchFamily="34" charset="0"/>
                <a:cs typeface="Arial" pitchFamily="34" charset="0"/>
              </a:rPr>
              <a:t>Cerebrovascular abnormalities</a:t>
            </a:r>
            <a:endParaRPr lang="en-US" sz="2800" dirty="0">
              <a:latin typeface="Arial" pitchFamily="34" charset="0"/>
              <a:cs typeface="Arial" pitchFamily="34" charset="0"/>
            </a:endParaRPr>
          </a:p>
          <a:p>
            <a:pPr marL="822960" lvl="1" indent="-457200">
              <a:spcBef>
                <a:spcPts val="600"/>
              </a:spcBef>
              <a:spcAft>
                <a:spcPts val="600"/>
              </a:spcAft>
              <a:buFont typeface="Wingdings" pitchFamily="2" charset="2"/>
              <a:buChar char="ü"/>
            </a:pPr>
            <a:r>
              <a:rPr lang="en-US" sz="2800" dirty="0">
                <a:latin typeface="Arial" pitchFamily="34" charset="0"/>
                <a:cs typeface="Arial" pitchFamily="34" charset="0"/>
              </a:rPr>
              <a:t>Neurological disorders where voluntary efforts are contraindicated or </a:t>
            </a:r>
            <a:r>
              <a:rPr lang="en-US" sz="2800" dirty="0" smtClean="0">
                <a:latin typeface="Arial" pitchFamily="34" charset="0"/>
                <a:cs typeface="Arial" pitchFamily="34" charset="0"/>
              </a:rPr>
              <a:t>impossible</a:t>
            </a:r>
            <a:endParaRPr lang="en-US" dirty="0">
              <a:latin typeface="Arial" pitchFamily="34" charset="0"/>
              <a:cs typeface="Arial" pitchFamily="34" charset="0"/>
            </a:endParaRPr>
          </a:p>
          <a:p>
            <a:pPr marL="0" indent="0">
              <a:buNone/>
            </a:pPr>
            <a:endParaRPr lang="en-US" dirty="0">
              <a:latin typeface="Arial" pitchFamily="34" charset="0"/>
              <a:cs typeface="Arial" pitchFamily="34" charset="0"/>
            </a:endParaRPr>
          </a:p>
          <a:p>
            <a:endParaRPr lang="en-US" dirty="0"/>
          </a:p>
        </p:txBody>
      </p:sp>
    </p:spTree>
    <p:extLst>
      <p:ext uri="{BB962C8B-B14F-4D97-AF65-F5344CB8AC3E}">
        <p14:creationId xmlns="" xmlns:p14="http://schemas.microsoft.com/office/powerpoint/2010/main" val="1902614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410200"/>
          </a:xfrm>
        </p:spPr>
        <p:txBody>
          <a:bodyPr>
            <a:normAutofit/>
          </a:bodyPr>
          <a:lstStyle/>
          <a:p>
            <a:pPr marL="0" indent="0">
              <a:buNone/>
            </a:pPr>
            <a:r>
              <a:rPr lang="en-US" sz="3200" b="1" dirty="0" smtClean="0"/>
              <a:t>  Fetal  indications</a:t>
            </a:r>
          </a:p>
          <a:p>
            <a:pPr lvl="1">
              <a:lnSpc>
                <a:spcPct val="110000"/>
              </a:lnSpc>
            </a:pPr>
            <a:r>
              <a:rPr lang="en-US" sz="2800" dirty="0" smtClean="0">
                <a:cs typeface="Times New Roman" pitchFamily="18" charset="0"/>
              </a:rPr>
              <a:t>Fetal </a:t>
            </a:r>
            <a:r>
              <a:rPr lang="en-US" sz="2800" dirty="0">
                <a:cs typeface="Times New Roman" pitchFamily="18" charset="0"/>
              </a:rPr>
              <a:t>distress in second stage </a:t>
            </a:r>
            <a:endParaRPr lang="en-US" sz="2800" dirty="0">
              <a:solidFill>
                <a:srgbClr val="000000"/>
              </a:solidFill>
              <a:cs typeface="Times New Roman" pitchFamily="18" charset="0"/>
            </a:endParaRPr>
          </a:p>
          <a:p>
            <a:pPr lvl="3">
              <a:lnSpc>
                <a:spcPct val="110000"/>
              </a:lnSpc>
              <a:buFont typeface="Wingdings" pitchFamily="2" charset="2"/>
              <a:buChar char="q"/>
            </a:pPr>
            <a:r>
              <a:rPr lang="en-US" sz="2400" dirty="0">
                <a:cs typeface="Times New Roman" pitchFamily="18" charset="0"/>
              </a:rPr>
              <a:t>Abnormal heart rate pattern.</a:t>
            </a:r>
          </a:p>
          <a:p>
            <a:pPr lvl="3">
              <a:lnSpc>
                <a:spcPct val="110000"/>
              </a:lnSpc>
              <a:buFont typeface="Wingdings" pitchFamily="2" charset="2"/>
              <a:buChar char="q"/>
            </a:pPr>
            <a:r>
              <a:rPr lang="en-US" sz="2400" dirty="0">
                <a:cs typeface="Times New Roman" pitchFamily="18" charset="0"/>
              </a:rPr>
              <a:t>Passage of meconium.</a:t>
            </a:r>
          </a:p>
          <a:p>
            <a:pPr lvl="3">
              <a:lnSpc>
                <a:spcPct val="110000"/>
              </a:lnSpc>
              <a:buFont typeface="Wingdings" pitchFamily="2" charset="2"/>
              <a:buChar char="q"/>
            </a:pPr>
            <a:r>
              <a:rPr lang="en-US" sz="2400" dirty="0">
                <a:cs typeface="Times New Roman" pitchFamily="18" charset="0"/>
              </a:rPr>
              <a:t>Abnormal scalp blood </a:t>
            </a:r>
            <a:r>
              <a:rPr lang="en-US" sz="2400" dirty="0" err="1">
                <a:cs typeface="Times New Roman" pitchFamily="18" charset="0"/>
              </a:rPr>
              <a:t>pH</a:t>
            </a:r>
            <a:r>
              <a:rPr lang="en-US" sz="2400" dirty="0" err="1">
                <a:solidFill>
                  <a:schemeClr val="accent1">
                    <a:lumMod val="60000"/>
                    <a:lumOff val="40000"/>
                  </a:schemeClr>
                </a:solidFill>
                <a:cs typeface="Times New Roman" pitchFamily="18" charset="0"/>
              </a:rPr>
              <a:t>.</a:t>
            </a:r>
            <a:endParaRPr lang="en-US" sz="2400" dirty="0">
              <a:solidFill>
                <a:schemeClr val="accent1">
                  <a:lumMod val="60000"/>
                  <a:lumOff val="40000"/>
                </a:schemeClr>
              </a:solidFill>
              <a:cs typeface="Times New Roman" pitchFamily="18" charset="0"/>
            </a:endParaRPr>
          </a:p>
          <a:p>
            <a:pPr lvl="1">
              <a:lnSpc>
                <a:spcPct val="110000"/>
              </a:lnSpc>
            </a:pPr>
            <a:r>
              <a:rPr lang="en-US" sz="2800" dirty="0">
                <a:cs typeface="Times New Roman" pitchFamily="18" charset="0"/>
              </a:rPr>
              <a:t>Cord prolapse in second stage</a:t>
            </a:r>
            <a:endParaRPr lang="en-US" sz="2800" dirty="0">
              <a:solidFill>
                <a:srgbClr val="000000"/>
              </a:solidFill>
              <a:cs typeface="Times New Roman" pitchFamily="18" charset="0"/>
            </a:endParaRPr>
          </a:p>
          <a:p>
            <a:pPr lvl="1">
              <a:lnSpc>
                <a:spcPct val="110000"/>
              </a:lnSpc>
            </a:pPr>
            <a:r>
              <a:rPr lang="en-US" sz="2800" dirty="0">
                <a:cs typeface="Times New Roman" pitchFamily="18" charset="0"/>
              </a:rPr>
              <a:t>After-coming head of breech</a:t>
            </a:r>
            <a:endParaRPr lang="en-US" sz="2800" dirty="0">
              <a:solidFill>
                <a:srgbClr val="000000"/>
              </a:solidFill>
              <a:cs typeface="Times New Roman" pitchFamily="18" charset="0"/>
            </a:endParaRPr>
          </a:p>
          <a:p>
            <a:pPr lvl="1">
              <a:lnSpc>
                <a:spcPct val="110000"/>
              </a:lnSpc>
            </a:pPr>
            <a:r>
              <a:rPr lang="en-US" sz="2800" dirty="0">
                <a:cs typeface="Times New Roman" pitchFamily="18" charset="0"/>
              </a:rPr>
              <a:t>Low birth weight </a:t>
            </a:r>
            <a:r>
              <a:rPr lang="en-US" sz="2800" dirty="0" smtClean="0">
                <a:cs typeface="Times New Roman" pitchFamily="18" charset="0"/>
              </a:rPr>
              <a:t>baby</a:t>
            </a:r>
          </a:p>
          <a:p>
            <a:pPr lvl="1">
              <a:lnSpc>
                <a:spcPct val="110000"/>
              </a:lnSpc>
            </a:pPr>
            <a:r>
              <a:rPr lang="en-US" sz="2800" dirty="0" smtClean="0">
                <a:cs typeface="Times New Roman" pitchFamily="18" charset="0"/>
              </a:rPr>
              <a:t>Fetal </a:t>
            </a:r>
            <a:r>
              <a:rPr lang="en-US" sz="2800" dirty="0" err="1" smtClean="0">
                <a:cs typeface="Times New Roman" pitchFamily="18" charset="0"/>
              </a:rPr>
              <a:t>malpositions</a:t>
            </a:r>
            <a:r>
              <a:rPr lang="en-US" sz="2800" dirty="0" smtClean="0">
                <a:cs typeface="Times New Roman" pitchFamily="18" charset="0"/>
              </a:rPr>
              <a:t> such as direct </a:t>
            </a:r>
            <a:r>
              <a:rPr lang="en-US" sz="2800" dirty="0" err="1" smtClean="0">
                <a:cs typeface="Times New Roman" pitchFamily="18" charset="0"/>
              </a:rPr>
              <a:t>occipitoposterior</a:t>
            </a:r>
            <a:r>
              <a:rPr lang="en-US" sz="2800" dirty="0" smtClean="0">
                <a:cs typeface="Times New Roman" pitchFamily="18" charset="0"/>
              </a:rPr>
              <a:t> ,</a:t>
            </a:r>
            <a:r>
              <a:rPr lang="en-US" sz="2800" dirty="0" err="1" smtClean="0">
                <a:cs typeface="Times New Roman" pitchFamily="18" charset="0"/>
              </a:rPr>
              <a:t>occipito</a:t>
            </a:r>
            <a:r>
              <a:rPr lang="en-US" sz="2800" dirty="0" smtClean="0">
                <a:cs typeface="Times New Roman" pitchFamily="18" charset="0"/>
              </a:rPr>
              <a:t> </a:t>
            </a:r>
            <a:r>
              <a:rPr lang="en-US" sz="2800" dirty="0" err="1" smtClean="0">
                <a:cs typeface="Times New Roman" pitchFamily="18" charset="0"/>
              </a:rPr>
              <a:t>transverse,or</a:t>
            </a:r>
            <a:r>
              <a:rPr lang="en-US" sz="2800" dirty="0" smtClean="0">
                <a:cs typeface="Times New Roman" pitchFamily="18" charset="0"/>
              </a:rPr>
              <a:t> </a:t>
            </a:r>
            <a:r>
              <a:rPr lang="en-US" sz="2800" dirty="0" err="1" smtClean="0">
                <a:cs typeface="Times New Roman" pitchFamily="18" charset="0"/>
              </a:rPr>
              <a:t>persistant</a:t>
            </a:r>
            <a:r>
              <a:rPr lang="en-US" sz="2800" dirty="0" smtClean="0">
                <a:cs typeface="Times New Roman" pitchFamily="18" charset="0"/>
              </a:rPr>
              <a:t> </a:t>
            </a:r>
            <a:r>
              <a:rPr lang="en-US" sz="2800" dirty="0" err="1" smtClean="0">
                <a:cs typeface="Times New Roman" pitchFamily="18" charset="0"/>
              </a:rPr>
              <a:t>occipitiposterior</a:t>
            </a:r>
            <a:endParaRPr lang="en-US" sz="2800" dirty="0">
              <a:cs typeface="Times New Roman" pitchFamily="18" charset="0"/>
            </a:endParaRPr>
          </a:p>
          <a:p>
            <a:pPr marL="45720" indent="0">
              <a:buNone/>
            </a:pPr>
            <a:endParaRPr lang="en-US" sz="3200" b="1" i="1" dirty="0">
              <a:solidFill>
                <a:schemeClr val="accent6">
                  <a:lumMod val="60000"/>
                  <a:lumOff val="40000"/>
                </a:schemeClr>
              </a:solidFill>
            </a:endParaRPr>
          </a:p>
          <a:p>
            <a:endParaRPr lang="en-US" dirty="0"/>
          </a:p>
          <a:p>
            <a:endParaRPr lang="en-US" b="1" dirty="0"/>
          </a:p>
        </p:txBody>
      </p:sp>
    </p:spTree>
    <p:extLst>
      <p:ext uri="{BB962C8B-B14F-4D97-AF65-F5344CB8AC3E}">
        <p14:creationId xmlns="" xmlns:p14="http://schemas.microsoft.com/office/powerpoint/2010/main" val="2624069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229600" cy="5334000"/>
          </a:xfrm>
        </p:spPr>
        <p:txBody>
          <a:bodyPr/>
          <a:lstStyle/>
          <a:p>
            <a:pPr marL="0" indent="0">
              <a:buNone/>
            </a:pPr>
            <a:r>
              <a:rPr lang="en-US" dirty="0" smtClean="0"/>
              <a:t>  </a:t>
            </a:r>
            <a:r>
              <a:rPr lang="en-US" sz="2800" b="1" dirty="0" smtClean="0"/>
              <a:t>During caesarean section</a:t>
            </a:r>
          </a:p>
          <a:p>
            <a:r>
              <a:rPr lang="en-US" sz="2800" dirty="0"/>
              <a:t>W</a:t>
            </a:r>
            <a:r>
              <a:rPr lang="en-US" sz="2800" dirty="0" smtClean="0"/>
              <a:t>rigley or short Simpson forceps is used</a:t>
            </a:r>
          </a:p>
          <a:p>
            <a:r>
              <a:rPr lang="en-US" sz="2800" dirty="0" smtClean="0"/>
              <a:t>It is used to decrease traumatic extension</a:t>
            </a:r>
          </a:p>
          <a:p>
            <a:r>
              <a:rPr lang="en-US" sz="2800" dirty="0" smtClean="0"/>
              <a:t>Single </a:t>
            </a:r>
            <a:r>
              <a:rPr lang="en-US" sz="2800" dirty="0" err="1" smtClean="0"/>
              <a:t>vectis</a:t>
            </a:r>
            <a:r>
              <a:rPr lang="en-US" sz="2800" dirty="0" smtClean="0"/>
              <a:t> blade can be used to turn and elevate the occiput through the uterine incision</a:t>
            </a:r>
            <a:endParaRPr lang="en-US" dirty="0"/>
          </a:p>
        </p:txBody>
      </p:sp>
    </p:spTree>
    <p:extLst>
      <p:ext uri="{BB962C8B-B14F-4D97-AF65-F5344CB8AC3E}">
        <p14:creationId xmlns="" xmlns:p14="http://schemas.microsoft.com/office/powerpoint/2010/main" val="2461892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  History  </a:t>
            </a:r>
            <a:endParaRPr lang="en-US" dirty="0"/>
          </a:p>
        </p:txBody>
      </p:sp>
      <p:sp>
        <p:nvSpPr>
          <p:cNvPr id="3" name="Content Placeholder 2"/>
          <p:cNvSpPr>
            <a:spLocks noGrp="1"/>
          </p:cNvSpPr>
          <p:nvPr>
            <p:ph sz="quarter" idx="1"/>
          </p:nvPr>
        </p:nvSpPr>
        <p:spPr>
          <a:xfrm>
            <a:off x="457200" y="1447800"/>
            <a:ext cx="8229600" cy="5029200"/>
          </a:xfrm>
        </p:spPr>
        <p:txBody>
          <a:bodyPr>
            <a:normAutofit/>
          </a:bodyPr>
          <a:lstStyle/>
          <a:p>
            <a:r>
              <a:rPr lang="en-US" dirty="0" smtClean="0"/>
              <a:t>The credit for the invention of obstetrical forceps goes to the </a:t>
            </a:r>
            <a:r>
              <a:rPr lang="en-US" b="1" dirty="0" smtClean="0"/>
              <a:t>Chamberlain family(1569)</a:t>
            </a:r>
          </a:p>
          <a:p>
            <a:r>
              <a:rPr lang="en-US" sz="2800" dirty="0" smtClean="0">
                <a:cs typeface="Times New Roman" pitchFamily="18" charset="0"/>
              </a:rPr>
              <a:t>The </a:t>
            </a:r>
            <a:r>
              <a:rPr lang="en-US" sz="2800" dirty="0">
                <a:cs typeface="Times New Roman" pitchFamily="18" charset="0"/>
              </a:rPr>
              <a:t>Chamberlain family used four pairs of forceps of different sizes with only cephalic </a:t>
            </a:r>
            <a:r>
              <a:rPr lang="en-US" sz="2800" dirty="0" smtClean="0">
                <a:cs typeface="Times New Roman" pitchFamily="18" charset="0"/>
              </a:rPr>
              <a:t>curve</a:t>
            </a:r>
          </a:p>
          <a:p>
            <a:r>
              <a:rPr lang="en-US" sz="2800" b="1" dirty="0" err="1" smtClean="0">
                <a:cs typeface="Times New Roman" pitchFamily="18" charset="0"/>
              </a:rPr>
              <a:t>Levret</a:t>
            </a:r>
            <a:r>
              <a:rPr lang="en-US" sz="2800" b="1" dirty="0" smtClean="0">
                <a:cs typeface="Times New Roman" pitchFamily="18" charset="0"/>
              </a:rPr>
              <a:t>(1747)</a:t>
            </a:r>
            <a:r>
              <a:rPr lang="en-US" sz="2800" dirty="0" smtClean="0">
                <a:cs typeface="Times New Roman" pitchFamily="18" charset="0"/>
              </a:rPr>
              <a:t> introduced the pelvic curve to the forceps</a:t>
            </a:r>
          </a:p>
          <a:p>
            <a:r>
              <a:rPr lang="en-US" sz="2800" b="1" dirty="0" err="1" smtClean="0">
                <a:cs typeface="Times New Roman" pitchFamily="18" charset="0"/>
              </a:rPr>
              <a:t>Smellie</a:t>
            </a:r>
            <a:r>
              <a:rPr lang="en-US" sz="2800" b="1" dirty="0" smtClean="0">
                <a:cs typeface="Times New Roman" pitchFamily="18" charset="0"/>
              </a:rPr>
              <a:t>(1751) </a:t>
            </a:r>
            <a:r>
              <a:rPr lang="en-US" sz="2800" dirty="0" smtClean="0">
                <a:cs typeface="Times New Roman" pitchFamily="18" charset="0"/>
              </a:rPr>
              <a:t>reinforced pelvic curve and introduced English lock and is used in after coming head</a:t>
            </a:r>
          </a:p>
          <a:p>
            <a:r>
              <a:rPr lang="en-US" sz="2800" b="1" dirty="0" err="1" smtClean="0">
                <a:cs typeface="Times New Roman" pitchFamily="18" charset="0"/>
              </a:rPr>
              <a:t>Tarnier</a:t>
            </a:r>
            <a:r>
              <a:rPr lang="en-US" sz="2800" b="1" dirty="0" smtClean="0">
                <a:cs typeface="Times New Roman" pitchFamily="18" charset="0"/>
              </a:rPr>
              <a:t>(1877)</a:t>
            </a:r>
            <a:r>
              <a:rPr lang="en-US" sz="2800" dirty="0" smtClean="0">
                <a:cs typeface="Times New Roman" pitchFamily="18" charset="0"/>
              </a:rPr>
              <a:t> introduced the axis traction </a:t>
            </a:r>
          </a:p>
          <a:p>
            <a:r>
              <a:rPr lang="en-US" sz="2800" b="1" dirty="0" smtClean="0">
                <a:cs typeface="Times New Roman" pitchFamily="18" charset="0"/>
              </a:rPr>
              <a:t>Barton and </a:t>
            </a:r>
            <a:r>
              <a:rPr lang="en-US" sz="2800" b="1" dirty="0" err="1" smtClean="0">
                <a:cs typeface="Times New Roman" pitchFamily="18" charset="0"/>
              </a:rPr>
              <a:t>Keilland</a:t>
            </a:r>
            <a:r>
              <a:rPr lang="en-US" sz="2800" b="1" dirty="0" smtClean="0">
                <a:cs typeface="Times New Roman" pitchFamily="18" charset="0"/>
              </a:rPr>
              <a:t> </a:t>
            </a:r>
            <a:r>
              <a:rPr lang="en-US" sz="2800" dirty="0" smtClean="0">
                <a:cs typeface="Times New Roman" pitchFamily="18" charset="0"/>
              </a:rPr>
              <a:t>introduced the two </a:t>
            </a:r>
            <a:r>
              <a:rPr lang="en-US" sz="2800" dirty="0" err="1" smtClean="0">
                <a:cs typeface="Times New Roman" pitchFamily="18" charset="0"/>
              </a:rPr>
              <a:t>specialised</a:t>
            </a:r>
            <a:r>
              <a:rPr lang="en-US" sz="2800" dirty="0" smtClean="0">
                <a:cs typeface="Times New Roman" pitchFamily="18" charset="0"/>
              </a:rPr>
              <a:t> forceps</a:t>
            </a:r>
            <a:endParaRPr lang="en-US" sz="2800" b="1" dirty="0" smtClean="0">
              <a:cs typeface="Times New Roman" pitchFamily="18" charset="0"/>
            </a:endParaRPr>
          </a:p>
          <a:p>
            <a:pPr marL="45720" indent="0">
              <a:buNone/>
            </a:pPr>
            <a:endParaRPr lang="en-US" dirty="0"/>
          </a:p>
          <a:p>
            <a:endParaRPr lang="en-US" dirty="0"/>
          </a:p>
        </p:txBody>
      </p:sp>
    </p:spTree>
    <p:extLst>
      <p:ext uri="{BB962C8B-B14F-4D97-AF65-F5344CB8AC3E}">
        <p14:creationId xmlns="" xmlns:p14="http://schemas.microsoft.com/office/powerpoint/2010/main" val="3964395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819912"/>
          </a:xfrm>
        </p:spPr>
        <p:txBody>
          <a:bodyPr>
            <a:normAutofit fontScale="90000"/>
          </a:bodyPr>
          <a:lstStyle/>
          <a:p>
            <a:r>
              <a:rPr lang="en-US" sz="4800" dirty="0" smtClean="0"/>
              <a:t>Contraindications </a:t>
            </a:r>
            <a:endParaRPr lang="en-US" sz="4800" dirty="0"/>
          </a:p>
        </p:txBody>
      </p:sp>
      <p:sp>
        <p:nvSpPr>
          <p:cNvPr id="3" name="Content Placeholder 2"/>
          <p:cNvSpPr>
            <a:spLocks noGrp="1"/>
          </p:cNvSpPr>
          <p:nvPr>
            <p:ph sz="quarter" idx="1"/>
          </p:nvPr>
        </p:nvSpPr>
        <p:spPr>
          <a:xfrm>
            <a:off x="457200" y="1676400"/>
            <a:ext cx="8229600" cy="4648200"/>
          </a:xfrm>
        </p:spPr>
        <p:txBody>
          <a:bodyPr>
            <a:normAutofit lnSpcReduction="10000"/>
          </a:bodyPr>
          <a:lstStyle/>
          <a:p>
            <a:r>
              <a:rPr lang="en-US" dirty="0" smtClean="0"/>
              <a:t>Incompletely dilated cervix</a:t>
            </a:r>
          </a:p>
          <a:p>
            <a:r>
              <a:rPr lang="en-US" dirty="0" err="1" smtClean="0"/>
              <a:t>Fetopelvic</a:t>
            </a:r>
            <a:r>
              <a:rPr lang="en-US" dirty="0" smtClean="0"/>
              <a:t> disproportion</a:t>
            </a:r>
          </a:p>
          <a:p>
            <a:r>
              <a:rPr lang="en-US" dirty="0" smtClean="0"/>
              <a:t>Unengaged head</a:t>
            </a:r>
          </a:p>
          <a:p>
            <a:r>
              <a:rPr lang="en-US" dirty="0" smtClean="0"/>
              <a:t>Non vertex or brow presentation</a:t>
            </a:r>
          </a:p>
          <a:p>
            <a:r>
              <a:rPr lang="en-US" dirty="0" smtClean="0"/>
              <a:t>Dead fetus with postmortem changes</a:t>
            </a:r>
          </a:p>
          <a:p>
            <a:r>
              <a:rPr lang="en-US" dirty="0" smtClean="0"/>
              <a:t>Inability to diagnose fetal head position or pelvic adequacy</a:t>
            </a:r>
          </a:p>
          <a:p>
            <a:r>
              <a:rPr lang="en-US" dirty="0" err="1" smtClean="0"/>
              <a:t>Macrosomia</a:t>
            </a:r>
            <a:endParaRPr lang="en-US" dirty="0" smtClean="0"/>
          </a:p>
          <a:p>
            <a:r>
              <a:rPr lang="en-US" dirty="0" smtClean="0"/>
              <a:t>Fetal </a:t>
            </a:r>
            <a:r>
              <a:rPr lang="en-US" dirty="0" err="1" smtClean="0"/>
              <a:t>coagulopathy</a:t>
            </a:r>
            <a:endParaRPr lang="en-US" dirty="0" smtClean="0"/>
          </a:p>
          <a:p>
            <a:r>
              <a:rPr lang="en-US" dirty="0" smtClean="0"/>
              <a:t>Operator inexperience</a:t>
            </a:r>
          </a:p>
          <a:p>
            <a:r>
              <a:rPr lang="en-US" dirty="0" smtClean="0"/>
              <a:t>Refusal of the patient</a:t>
            </a:r>
          </a:p>
          <a:p>
            <a:endParaRPr lang="en-US" dirty="0"/>
          </a:p>
        </p:txBody>
      </p:sp>
    </p:spTree>
    <p:extLst>
      <p:ext uri="{BB962C8B-B14F-4D97-AF65-F5344CB8AC3E}">
        <p14:creationId xmlns="" xmlns:p14="http://schemas.microsoft.com/office/powerpoint/2010/main" val="3118054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Prerequisites</a:t>
            </a:r>
          </a:p>
        </p:txBody>
      </p:sp>
      <p:sp>
        <p:nvSpPr>
          <p:cNvPr id="3" name="Content Placeholder 2"/>
          <p:cNvSpPr>
            <a:spLocks noGrp="1"/>
          </p:cNvSpPr>
          <p:nvPr>
            <p:ph sz="quarter" idx="1"/>
          </p:nvPr>
        </p:nvSpPr>
        <p:spPr/>
        <p:txBody>
          <a:bodyPr>
            <a:normAutofit fontScale="92500"/>
          </a:bodyPr>
          <a:lstStyle/>
          <a:p>
            <a:pPr marL="0" indent="0">
              <a:buNone/>
            </a:pPr>
            <a:r>
              <a:rPr lang="en-US" b="1" dirty="0" smtClean="0"/>
              <a:t>Maternal criteria</a:t>
            </a:r>
          </a:p>
          <a:p>
            <a:r>
              <a:rPr lang="en-US" dirty="0"/>
              <a:t>Adequate </a:t>
            </a:r>
            <a:r>
              <a:rPr lang="en-US" dirty="0" smtClean="0"/>
              <a:t>analgesia such as epidural or </a:t>
            </a:r>
            <a:r>
              <a:rPr lang="en-US" dirty="0" err="1" smtClean="0"/>
              <a:t>pudendal</a:t>
            </a:r>
            <a:r>
              <a:rPr lang="en-US" dirty="0" smtClean="0"/>
              <a:t> block  or </a:t>
            </a:r>
            <a:r>
              <a:rPr lang="en-US" dirty="0" err="1" smtClean="0"/>
              <a:t>labio</a:t>
            </a:r>
            <a:r>
              <a:rPr lang="en-US" dirty="0" smtClean="0"/>
              <a:t> </a:t>
            </a:r>
            <a:r>
              <a:rPr lang="en-US" dirty="0" err="1" smtClean="0"/>
              <a:t>perineal</a:t>
            </a:r>
            <a:r>
              <a:rPr lang="en-US" dirty="0" smtClean="0"/>
              <a:t> infiltration can be used </a:t>
            </a:r>
          </a:p>
          <a:p>
            <a:r>
              <a:rPr lang="en-US" dirty="0" smtClean="0"/>
              <a:t>Lithotomy position</a:t>
            </a:r>
            <a:r>
              <a:rPr lang="en-US" dirty="0"/>
              <a:t> </a:t>
            </a:r>
            <a:endParaRPr lang="en-US" dirty="0" smtClean="0"/>
          </a:p>
          <a:p>
            <a:r>
              <a:rPr lang="en-US" dirty="0" smtClean="0"/>
              <a:t>Bladder empty</a:t>
            </a:r>
          </a:p>
          <a:p>
            <a:r>
              <a:rPr lang="en-US" dirty="0" smtClean="0"/>
              <a:t>Clinical </a:t>
            </a:r>
            <a:r>
              <a:rPr lang="en-US" dirty="0" err="1"/>
              <a:t>pelvimetry</a:t>
            </a:r>
            <a:r>
              <a:rPr lang="en-US" dirty="0"/>
              <a:t> must be adequate in</a:t>
            </a:r>
          </a:p>
          <a:p>
            <a:pPr marL="0" indent="0">
              <a:buNone/>
            </a:pPr>
            <a:r>
              <a:rPr lang="en-US" dirty="0" smtClean="0"/>
              <a:t>    dimension </a:t>
            </a:r>
            <a:r>
              <a:rPr lang="en-US" dirty="0"/>
              <a:t>and size to facilitate an </a:t>
            </a:r>
            <a:r>
              <a:rPr lang="en-US" dirty="0" err="1"/>
              <a:t>atraumatic</a:t>
            </a:r>
            <a:endParaRPr lang="en-US" dirty="0"/>
          </a:p>
          <a:p>
            <a:pPr marL="0" indent="0">
              <a:buNone/>
            </a:pPr>
            <a:r>
              <a:rPr lang="en-US" dirty="0" smtClean="0"/>
              <a:t>    delivery</a:t>
            </a:r>
            <a:endParaRPr lang="en-US" dirty="0"/>
          </a:p>
          <a:p>
            <a:r>
              <a:rPr lang="en-US" dirty="0" smtClean="0"/>
              <a:t> informed  consent to be taken</a:t>
            </a:r>
          </a:p>
          <a:p>
            <a:r>
              <a:rPr lang="en-US" dirty="0" err="1" smtClean="0"/>
              <a:t>Epsiotomy</a:t>
            </a:r>
            <a:r>
              <a:rPr lang="en-US" dirty="0" smtClean="0"/>
              <a:t> can be given after application of forceps during traction</a:t>
            </a:r>
            <a:endParaRPr lang="en-US" dirty="0"/>
          </a:p>
        </p:txBody>
      </p:sp>
    </p:spTree>
    <p:extLst>
      <p:ext uri="{BB962C8B-B14F-4D97-AF65-F5344CB8AC3E}">
        <p14:creationId xmlns="" xmlns:p14="http://schemas.microsoft.com/office/powerpoint/2010/main" val="651393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marL="0" indent="0">
              <a:buNone/>
            </a:pPr>
            <a:r>
              <a:rPr lang="en-US" b="1" dirty="0" smtClean="0"/>
              <a:t>Fetal criteria</a:t>
            </a:r>
          </a:p>
          <a:p>
            <a:r>
              <a:rPr lang="en-US" dirty="0" smtClean="0"/>
              <a:t> </a:t>
            </a:r>
            <a:r>
              <a:rPr lang="en-US" dirty="0"/>
              <a:t>Vertex </a:t>
            </a:r>
            <a:r>
              <a:rPr lang="en-US" dirty="0" smtClean="0"/>
              <a:t>presentation or face with </a:t>
            </a:r>
            <a:r>
              <a:rPr lang="en-US" dirty="0" err="1" smtClean="0"/>
              <a:t>mento</a:t>
            </a:r>
            <a:r>
              <a:rPr lang="en-US" dirty="0" smtClean="0"/>
              <a:t> anterior</a:t>
            </a:r>
          </a:p>
          <a:p>
            <a:r>
              <a:rPr lang="en-US" dirty="0" smtClean="0"/>
              <a:t>The </a:t>
            </a:r>
            <a:r>
              <a:rPr lang="en-US" dirty="0"/>
              <a:t>fetal head must be </a:t>
            </a:r>
            <a:r>
              <a:rPr lang="en-US" dirty="0" smtClean="0"/>
              <a:t>deeply engaged </a:t>
            </a:r>
            <a:r>
              <a:rPr lang="en-US" dirty="0"/>
              <a:t>in the </a:t>
            </a:r>
            <a:r>
              <a:rPr lang="en-US" dirty="0" smtClean="0"/>
              <a:t>pelvis (vault bone &gt;1cm below </a:t>
            </a:r>
            <a:r>
              <a:rPr lang="en-US" dirty="0" err="1" smtClean="0"/>
              <a:t>ischial</a:t>
            </a:r>
            <a:r>
              <a:rPr lang="en-US" dirty="0" smtClean="0"/>
              <a:t> spines and per abdomen &lt;1/5</a:t>
            </a:r>
            <a:r>
              <a:rPr lang="en-US" baseline="30000" dirty="0" smtClean="0"/>
              <a:t>th</a:t>
            </a:r>
            <a:r>
              <a:rPr lang="en-US" dirty="0" smtClean="0"/>
              <a:t> palpable</a:t>
            </a:r>
          </a:p>
          <a:p>
            <a:r>
              <a:rPr lang="en-US" dirty="0" smtClean="0"/>
              <a:t> The exact </a:t>
            </a:r>
            <a:r>
              <a:rPr lang="en-US" dirty="0"/>
              <a:t>position of the fetal head must be known with</a:t>
            </a:r>
          </a:p>
          <a:p>
            <a:pPr marL="0" indent="0">
              <a:buNone/>
            </a:pPr>
            <a:r>
              <a:rPr lang="en-US" dirty="0" smtClean="0"/>
              <a:t>   certainty, </a:t>
            </a:r>
            <a:r>
              <a:rPr lang="en-US" dirty="0" err="1" smtClean="0"/>
              <a:t>malposition</a:t>
            </a:r>
            <a:r>
              <a:rPr lang="en-US" dirty="0" smtClean="0"/>
              <a:t> and </a:t>
            </a:r>
            <a:r>
              <a:rPr lang="en-US" dirty="0" err="1" smtClean="0"/>
              <a:t>asynctilism</a:t>
            </a:r>
            <a:r>
              <a:rPr lang="en-US" dirty="0" smtClean="0"/>
              <a:t> to be determined</a:t>
            </a:r>
          </a:p>
          <a:p>
            <a:r>
              <a:rPr lang="en-US" dirty="0" smtClean="0"/>
              <a:t>The </a:t>
            </a:r>
            <a:r>
              <a:rPr lang="en-US" dirty="0"/>
              <a:t>station of the fetal head must be +</a:t>
            </a:r>
            <a:r>
              <a:rPr lang="en-US" dirty="0" smtClean="0"/>
              <a:t>2</a:t>
            </a:r>
          </a:p>
          <a:p>
            <a:r>
              <a:rPr lang="en-US" dirty="0"/>
              <a:t>The attitude of the fetal head and the presence of</a:t>
            </a:r>
          </a:p>
          <a:p>
            <a:pPr marL="0" indent="0">
              <a:buNone/>
            </a:pPr>
            <a:r>
              <a:rPr lang="en-US" dirty="0" smtClean="0"/>
              <a:t>    caput </a:t>
            </a:r>
            <a:r>
              <a:rPr lang="en-US" dirty="0"/>
              <a:t>succedaneum and/or </a:t>
            </a:r>
            <a:r>
              <a:rPr lang="en-US" dirty="0" err="1"/>
              <a:t>moulding</a:t>
            </a:r>
            <a:r>
              <a:rPr lang="en-US" dirty="0"/>
              <a:t> should be</a:t>
            </a:r>
          </a:p>
          <a:p>
            <a:pPr marL="0" indent="0">
              <a:buNone/>
            </a:pPr>
            <a:r>
              <a:rPr lang="en-US" dirty="0" smtClean="0"/>
              <a:t>    noted</a:t>
            </a:r>
            <a:endParaRPr lang="en-US" dirty="0"/>
          </a:p>
          <a:p>
            <a:endParaRPr lang="en-US" dirty="0"/>
          </a:p>
          <a:p>
            <a:pPr marL="0" indent="0">
              <a:buNone/>
            </a:pPr>
            <a:endParaRPr lang="en-US" dirty="0"/>
          </a:p>
          <a:p>
            <a:endParaRPr lang="en-US" dirty="0" smtClean="0"/>
          </a:p>
          <a:p>
            <a:endParaRPr lang="en-US" dirty="0"/>
          </a:p>
          <a:p>
            <a:endParaRPr lang="en-US" dirty="0" smtClean="0"/>
          </a:p>
          <a:p>
            <a:pPr marL="0" indent="0">
              <a:buNone/>
            </a:pPr>
            <a:endParaRPr lang="en-US" dirty="0" smtClean="0"/>
          </a:p>
          <a:p>
            <a:endParaRPr lang="en-US" dirty="0"/>
          </a:p>
        </p:txBody>
      </p:sp>
    </p:spTree>
    <p:extLst>
      <p:ext uri="{BB962C8B-B14F-4D97-AF65-F5344CB8AC3E}">
        <p14:creationId xmlns="" xmlns:p14="http://schemas.microsoft.com/office/powerpoint/2010/main" val="1897142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562600"/>
          </a:xfrm>
        </p:spPr>
        <p:txBody>
          <a:bodyPr>
            <a:normAutofit/>
          </a:bodyPr>
          <a:lstStyle/>
          <a:p>
            <a:pPr marL="0" indent="0">
              <a:buNone/>
            </a:pPr>
            <a:r>
              <a:rPr lang="en-US" b="1" dirty="0" err="1" smtClean="0"/>
              <a:t>Uteroplacental</a:t>
            </a:r>
            <a:r>
              <a:rPr lang="en-US" b="1" dirty="0" smtClean="0"/>
              <a:t> criteria</a:t>
            </a:r>
          </a:p>
          <a:p>
            <a:r>
              <a:rPr lang="en-US" dirty="0"/>
              <a:t>Cervix fully </a:t>
            </a:r>
            <a:r>
              <a:rPr lang="en-US" dirty="0" smtClean="0"/>
              <a:t>dilated</a:t>
            </a:r>
          </a:p>
          <a:p>
            <a:r>
              <a:rPr lang="en-US" dirty="0" smtClean="0"/>
              <a:t>Membranes ruptured</a:t>
            </a:r>
          </a:p>
          <a:p>
            <a:r>
              <a:rPr lang="en-US" dirty="0"/>
              <a:t>No placenta </a:t>
            </a:r>
            <a:r>
              <a:rPr lang="en-US" dirty="0" err="1" smtClean="0"/>
              <a:t>previa</a:t>
            </a:r>
            <a:endParaRPr lang="en-US" dirty="0" smtClean="0"/>
          </a:p>
          <a:p>
            <a:endParaRPr lang="en-US" dirty="0"/>
          </a:p>
          <a:p>
            <a:pPr marL="0" indent="0">
              <a:buNone/>
            </a:pPr>
            <a:r>
              <a:rPr lang="en-US" b="1" dirty="0" smtClean="0"/>
              <a:t>Other criteria</a:t>
            </a:r>
          </a:p>
          <a:p>
            <a:r>
              <a:rPr lang="en-US" dirty="0"/>
              <a:t>Experienced </a:t>
            </a:r>
            <a:r>
              <a:rPr lang="en-US" dirty="0" smtClean="0"/>
              <a:t>operator  </a:t>
            </a:r>
            <a:r>
              <a:rPr lang="en-US" dirty="0"/>
              <a:t>who is </a:t>
            </a:r>
            <a:r>
              <a:rPr lang="en-US" dirty="0" smtClean="0"/>
              <a:t>fully acquainted </a:t>
            </a:r>
            <a:r>
              <a:rPr lang="en-US" dirty="0"/>
              <a:t>with the use of </a:t>
            </a:r>
            <a:r>
              <a:rPr lang="en-US" dirty="0" smtClean="0"/>
              <a:t>the instrument</a:t>
            </a:r>
            <a:endParaRPr lang="en-US" dirty="0"/>
          </a:p>
          <a:p>
            <a:r>
              <a:rPr lang="en-US" dirty="0"/>
              <a:t>The capability to perform an </a:t>
            </a:r>
            <a:r>
              <a:rPr lang="en-US" dirty="0" smtClean="0"/>
              <a:t>emergency cesarean </a:t>
            </a:r>
            <a:r>
              <a:rPr lang="en-US" dirty="0"/>
              <a:t>delivery if required</a:t>
            </a:r>
          </a:p>
          <a:p>
            <a:endParaRPr lang="en-US" b="1" dirty="0" smtClean="0"/>
          </a:p>
          <a:p>
            <a:endParaRPr lang="en-US" b="1" dirty="0"/>
          </a:p>
          <a:p>
            <a:pPr marL="0" indent="0">
              <a:buNone/>
            </a:pPr>
            <a:endParaRPr lang="en-US" dirty="0"/>
          </a:p>
          <a:p>
            <a:endParaRPr lang="en-US" dirty="0" smtClean="0"/>
          </a:p>
          <a:p>
            <a:endParaRPr lang="en-US" dirty="0"/>
          </a:p>
        </p:txBody>
      </p:sp>
    </p:spTree>
    <p:extLst>
      <p:ext uri="{BB962C8B-B14F-4D97-AF65-F5344CB8AC3E}">
        <p14:creationId xmlns="" xmlns:p14="http://schemas.microsoft.com/office/powerpoint/2010/main" val="2123117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90600"/>
          </a:xfrm>
        </p:spPr>
        <p:txBody>
          <a:bodyPr/>
          <a:lstStyle/>
          <a:p>
            <a:pPr fontAlgn="auto">
              <a:spcAft>
                <a:spcPts val="0"/>
              </a:spcAft>
              <a:defRPr/>
            </a:pPr>
            <a:r>
              <a:rPr lang="en-US" dirty="0" smtClean="0">
                <a:solidFill>
                  <a:schemeClr val="tx2"/>
                </a:solidFill>
              </a:rPr>
              <a:t>Dr. Bachman’s checklist</a:t>
            </a:r>
            <a:endParaRPr lang="en-IN" dirty="0">
              <a:solidFill>
                <a:schemeClr val="tx2"/>
              </a:solidFill>
            </a:endParaRPr>
          </a:p>
        </p:txBody>
      </p:sp>
      <p:sp>
        <p:nvSpPr>
          <p:cNvPr id="3" name="Content Placeholder 2"/>
          <p:cNvSpPr>
            <a:spLocks noGrp="1"/>
          </p:cNvSpPr>
          <p:nvPr>
            <p:ph sz="quarter" idx="1"/>
          </p:nvPr>
        </p:nvSpPr>
        <p:spPr>
          <a:xfrm>
            <a:off x="304800" y="1219200"/>
            <a:ext cx="7772400" cy="4953000"/>
          </a:xfrm>
          <a:prstGeom prst="rect">
            <a:avLst/>
          </a:prstGeom>
        </p:spPr>
        <p:txBody>
          <a:bodyPr>
            <a:noAutofit/>
          </a:bodyPr>
          <a:lstStyle/>
          <a:p>
            <a:pPr marL="0" indent="0" fontAlgn="auto">
              <a:spcAft>
                <a:spcPts val="0"/>
              </a:spcAft>
              <a:buNone/>
              <a:defRPr/>
            </a:pPr>
            <a:r>
              <a:rPr lang="en-US" sz="2800" b="1" dirty="0" smtClean="0">
                <a:solidFill>
                  <a:schemeClr val="tx2">
                    <a:lumMod val="75000"/>
                  </a:schemeClr>
                </a:solidFill>
              </a:rPr>
              <a:t>A</a:t>
            </a:r>
            <a:r>
              <a:rPr lang="en-US" sz="2800" dirty="0" smtClean="0"/>
              <a:t>nesthesia.</a:t>
            </a:r>
          </a:p>
          <a:p>
            <a:pPr marL="0" indent="0" fontAlgn="auto">
              <a:spcAft>
                <a:spcPts val="0"/>
              </a:spcAft>
              <a:buNone/>
              <a:defRPr/>
            </a:pPr>
            <a:r>
              <a:rPr lang="en-US" sz="2800" b="1" dirty="0" smtClean="0">
                <a:solidFill>
                  <a:schemeClr val="tx2">
                    <a:lumMod val="75000"/>
                  </a:schemeClr>
                </a:solidFill>
              </a:rPr>
              <a:t>B</a:t>
            </a:r>
            <a:r>
              <a:rPr lang="en-US" sz="2800" dirty="0" smtClean="0"/>
              <a:t>ladder empty.</a:t>
            </a:r>
          </a:p>
          <a:p>
            <a:pPr marL="0" indent="0" fontAlgn="auto">
              <a:spcAft>
                <a:spcPts val="0"/>
              </a:spcAft>
              <a:buNone/>
              <a:defRPr/>
            </a:pPr>
            <a:r>
              <a:rPr lang="en-US" sz="2800" b="1" dirty="0" smtClean="0">
                <a:solidFill>
                  <a:schemeClr val="tx2">
                    <a:lumMod val="75000"/>
                  </a:schemeClr>
                </a:solidFill>
              </a:rPr>
              <a:t>C</a:t>
            </a:r>
            <a:r>
              <a:rPr lang="en-US" sz="2800" dirty="0" smtClean="0"/>
              <a:t>ervix dilated.</a:t>
            </a:r>
          </a:p>
          <a:p>
            <a:pPr marL="0" indent="0" fontAlgn="auto">
              <a:spcAft>
                <a:spcPts val="0"/>
              </a:spcAft>
              <a:buNone/>
              <a:defRPr/>
            </a:pPr>
            <a:r>
              <a:rPr lang="en-US" sz="2800" b="1" dirty="0" smtClean="0">
                <a:solidFill>
                  <a:schemeClr val="tx2">
                    <a:lumMod val="75000"/>
                  </a:schemeClr>
                </a:solidFill>
              </a:rPr>
              <a:t>D</a:t>
            </a:r>
            <a:r>
              <a:rPr lang="en-US" sz="2800" dirty="0" smtClean="0"/>
              <a:t>etermine the position of the head.</a:t>
            </a:r>
          </a:p>
          <a:p>
            <a:pPr marL="0" indent="0" fontAlgn="auto">
              <a:spcAft>
                <a:spcPts val="0"/>
              </a:spcAft>
              <a:buNone/>
              <a:defRPr/>
            </a:pPr>
            <a:r>
              <a:rPr lang="en-US" sz="2800" b="1" dirty="0" smtClean="0">
                <a:solidFill>
                  <a:schemeClr val="tx2">
                    <a:lumMod val="75000"/>
                  </a:schemeClr>
                </a:solidFill>
              </a:rPr>
              <a:t>E</a:t>
            </a:r>
            <a:r>
              <a:rPr lang="en-US" sz="2800" dirty="0" smtClean="0"/>
              <a:t>quipment ready.</a:t>
            </a:r>
          </a:p>
          <a:p>
            <a:pPr marL="0" indent="0" fontAlgn="auto">
              <a:spcAft>
                <a:spcPts val="0"/>
              </a:spcAft>
              <a:buNone/>
              <a:defRPr/>
            </a:pPr>
            <a:r>
              <a:rPr lang="en-US" sz="2800" b="1" dirty="0" smtClean="0">
                <a:solidFill>
                  <a:schemeClr val="tx2">
                    <a:lumMod val="75000"/>
                  </a:schemeClr>
                </a:solidFill>
              </a:rPr>
              <a:t>F</a:t>
            </a:r>
            <a:r>
              <a:rPr lang="en-US" sz="2800" dirty="0" smtClean="0"/>
              <a:t>orceps ready.</a:t>
            </a:r>
          </a:p>
          <a:p>
            <a:pPr marL="0" indent="0" fontAlgn="auto">
              <a:spcAft>
                <a:spcPts val="0"/>
              </a:spcAft>
              <a:buNone/>
              <a:defRPr/>
            </a:pPr>
            <a:r>
              <a:rPr lang="en-US" sz="2800" b="1" dirty="0" smtClean="0">
                <a:solidFill>
                  <a:schemeClr val="tx2">
                    <a:lumMod val="75000"/>
                  </a:schemeClr>
                </a:solidFill>
              </a:rPr>
              <a:t>G</a:t>
            </a:r>
            <a:r>
              <a:rPr lang="en-US" sz="2800" dirty="0" smtClean="0"/>
              <a:t>entle traction.</a:t>
            </a:r>
          </a:p>
          <a:p>
            <a:pPr marL="0" indent="0" fontAlgn="auto">
              <a:spcAft>
                <a:spcPts val="0"/>
              </a:spcAft>
              <a:buNone/>
              <a:defRPr/>
            </a:pPr>
            <a:r>
              <a:rPr lang="en-US" sz="2800" b="1" dirty="0" smtClean="0">
                <a:solidFill>
                  <a:schemeClr val="tx2">
                    <a:lumMod val="75000"/>
                  </a:schemeClr>
                </a:solidFill>
              </a:rPr>
              <a:t>H</a:t>
            </a:r>
            <a:r>
              <a:rPr lang="en-US" sz="2800" dirty="0" smtClean="0"/>
              <a:t>andle elevated to follow j-shaped curve.</a:t>
            </a:r>
          </a:p>
          <a:p>
            <a:pPr marL="0" indent="0" fontAlgn="auto">
              <a:spcAft>
                <a:spcPts val="0"/>
              </a:spcAft>
              <a:buNone/>
              <a:defRPr/>
            </a:pPr>
            <a:r>
              <a:rPr lang="en-US" sz="2800" b="1" dirty="0" smtClean="0">
                <a:solidFill>
                  <a:schemeClr val="tx2">
                    <a:lumMod val="75000"/>
                  </a:schemeClr>
                </a:solidFill>
              </a:rPr>
              <a:t>I</a:t>
            </a:r>
            <a:r>
              <a:rPr lang="en-US" sz="2800" dirty="0" smtClean="0"/>
              <a:t>ncision for episiotomy.</a:t>
            </a:r>
          </a:p>
          <a:p>
            <a:pPr marL="0" indent="0" fontAlgn="auto">
              <a:spcAft>
                <a:spcPts val="0"/>
              </a:spcAft>
              <a:buNone/>
              <a:defRPr/>
            </a:pPr>
            <a:r>
              <a:rPr lang="en-US" sz="2800" dirty="0" smtClean="0"/>
              <a:t>.</a:t>
            </a:r>
            <a:endParaRPr lang="en-IN" sz="2800" dirty="0"/>
          </a:p>
        </p:txBody>
      </p:sp>
    </p:spTree>
    <p:extLst>
      <p:ext uri="{BB962C8B-B14F-4D97-AF65-F5344CB8AC3E}">
        <p14:creationId xmlns="" xmlns:p14="http://schemas.microsoft.com/office/powerpoint/2010/main" val="106283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a:xfrm>
            <a:off x="914400" y="1752600"/>
            <a:ext cx="7696200" cy="4754880"/>
          </a:xfrm>
          <a:prstGeom prst="rect">
            <a:avLst/>
          </a:prstGeom>
        </p:spPr>
        <p:txBody>
          <a:bodyPr/>
          <a:lstStyle/>
          <a:p>
            <a:r>
              <a:rPr lang="en-US" dirty="0" smtClean="0"/>
              <a:t>F – Fully dilated cervix</a:t>
            </a:r>
          </a:p>
          <a:p>
            <a:r>
              <a:rPr lang="en-US" dirty="0" smtClean="0"/>
              <a:t>O – </a:t>
            </a:r>
            <a:r>
              <a:rPr lang="en-US" dirty="0" err="1" smtClean="0"/>
              <a:t>rOtation</a:t>
            </a:r>
            <a:r>
              <a:rPr lang="en-US" dirty="0" smtClean="0"/>
              <a:t> should be complete</a:t>
            </a:r>
          </a:p>
          <a:p>
            <a:r>
              <a:rPr lang="en-US" dirty="0" smtClean="0"/>
              <a:t>R – Rupture of membranes</a:t>
            </a:r>
          </a:p>
          <a:p>
            <a:r>
              <a:rPr lang="en-US" dirty="0" smtClean="0"/>
              <a:t>C – CPD should be ruled out</a:t>
            </a:r>
          </a:p>
          <a:p>
            <a:r>
              <a:rPr lang="en-US" dirty="0" smtClean="0"/>
              <a:t>E – Engagement should have occurred</a:t>
            </a:r>
          </a:p>
          <a:p>
            <a:r>
              <a:rPr lang="en-US" dirty="0" smtClean="0"/>
              <a:t>P – Position &amp; presentation should be known</a:t>
            </a:r>
          </a:p>
          <a:p>
            <a:r>
              <a:rPr lang="en-US" dirty="0" smtClean="0"/>
              <a:t>S – Station of the head should be &gt;+2</a:t>
            </a:r>
          </a:p>
          <a:p>
            <a:endParaRPr lang="en-IN" dirty="0"/>
          </a:p>
        </p:txBody>
      </p:sp>
    </p:spTree>
    <p:extLst>
      <p:ext uri="{BB962C8B-B14F-4D97-AF65-F5344CB8AC3E}">
        <p14:creationId xmlns="" xmlns:p14="http://schemas.microsoft.com/office/powerpoint/2010/main" val="3312480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 Application of forceps</a:t>
            </a:r>
            <a:endParaRPr lang="en-US" dirty="0"/>
          </a:p>
        </p:txBody>
      </p:sp>
      <p:sp>
        <p:nvSpPr>
          <p:cNvPr id="3" name="Content Placeholder 2"/>
          <p:cNvSpPr>
            <a:spLocks noGrp="1"/>
          </p:cNvSpPr>
          <p:nvPr>
            <p:ph sz="quarter" idx="1"/>
          </p:nvPr>
        </p:nvSpPr>
        <p:spPr>
          <a:xfrm>
            <a:off x="457200" y="1828800"/>
            <a:ext cx="8229600" cy="4495800"/>
          </a:xfrm>
        </p:spPr>
        <p:txBody>
          <a:bodyPr/>
          <a:lstStyle/>
          <a:p>
            <a:pPr marL="0" indent="0">
              <a:buNone/>
            </a:pPr>
            <a:r>
              <a:rPr lang="en-US" b="1" dirty="0" smtClean="0"/>
              <a:t> Cephalic application </a:t>
            </a:r>
          </a:p>
          <a:p>
            <a:r>
              <a:rPr lang="en-US" dirty="0" smtClean="0"/>
              <a:t>It was first described by William </a:t>
            </a:r>
            <a:r>
              <a:rPr lang="en-US" dirty="0" err="1" smtClean="0"/>
              <a:t>Smellie</a:t>
            </a:r>
            <a:endParaRPr lang="en-US" dirty="0" smtClean="0"/>
          </a:p>
          <a:p>
            <a:r>
              <a:rPr lang="en-US" sz="2800" dirty="0"/>
              <a:t>Blades are applied along the sides of the head, grasping the </a:t>
            </a:r>
            <a:r>
              <a:rPr lang="en-US" sz="2800" dirty="0" err="1"/>
              <a:t>biparietal</a:t>
            </a:r>
            <a:r>
              <a:rPr lang="en-US" sz="2800" dirty="0"/>
              <a:t> diameter in between the widest part of the blades and the long axis of the blades correspond to the </a:t>
            </a:r>
            <a:r>
              <a:rPr lang="en-US" sz="2800" dirty="0" err="1" smtClean="0"/>
              <a:t>occipito</a:t>
            </a:r>
            <a:r>
              <a:rPr lang="en-US" sz="2800" dirty="0" smtClean="0"/>
              <a:t>-mental plane</a:t>
            </a:r>
          </a:p>
          <a:p>
            <a:r>
              <a:rPr lang="en-US" sz="2800" dirty="0" err="1" smtClean="0"/>
              <a:t>Biparietal</a:t>
            </a:r>
            <a:r>
              <a:rPr lang="en-US" sz="2800" dirty="0" smtClean="0"/>
              <a:t> </a:t>
            </a:r>
            <a:r>
              <a:rPr lang="en-US" sz="2800" dirty="0" err="1" smtClean="0"/>
              <a:t>bimalar</a:t>
            </a:r>
            <a:r>
              <a:rPr lang="en-US" sz="2800" dirty="0" smtClean="0"/>
              <a:t> application is the correct cephalic application</a:t>
            </a:r>
          </a:p>
          <a:p>
            <a:r>
              <a:rPr lang="en-US" sz="2800" dirty="0" smtClean="0"/>
              <a:t>This causes least damage on the head</a:t>
            </a:r>
          </a:p>
          <a:p>
            <a:endParaRPr lang="en-US" dirty="0"/>
          </a:p>
        </p:txBody>
      </p:sp>
    </p:spTree>
    <p:extLst>
      <p:ext uri="{BB962C8B-B14F-4D97-AF65-F5344CB8AC3E}">
        <p14:creationId xmlns="" xmlns:p14="http://schemas.microsoft.com/office/powerpoint/2010/main" val="448692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8229600" cy="5029200"/>
          </a:xfrm>
        </p:spPr>
        <p:txBody>
          <a:bodyPr/>
          <a:lstStyle/>
          <a:p>
            <a:pPr marL="0" indent="0">
              <a:buNone/>
            </a:pPr>
            <a:r>
              <a:rPr lang="en-US" b="1" dirty="0" smtClean="0"/>
              <a:t>Pelvic application</a:t>
            </a:r>
          </a:p>
          <a:p>
            <a:pPr lvl="1">
              <a:buClr>
                <a:schemeClr val="accent3"/>
              </a:buClr>
              <a:buSzPct val="94000"/>
            </a:pPr>
            <a:r>
              <a:rPr lang="en-US" sz="2800" dirty="0"/>
              <a:t>Blades are applied </a:t>
            </a:r>
            <a:r>
              <a:rPr lang="en-US" sz="2800" dirty="0" smtClean="0"/>
              <a:t>along </a:t>
            </a:r>
            <a:r>
              <a:rPr lang="en-US" sz="2800" dirty="0"/>
              <a:t>the </a:t>
            </a:r>
            <a:r>
              <a:rPr lang="en-US" sz="2800" dirty="0" smtClean="0"/>
              <a:t>maternal </a:t>
            </a:r>
            <a:r>
              <a:rPr lang="en-US" sz="2800" dirty="0"/>
              <a:t>pelvic wall </a:t>
            </a:r>
            <a:r>
              <a:rPr lang="en-US" sz="2800" dirty="0" smtClean="0"/>
              <a:t>irrespective of </a:t>
            </a:r>
            <a:r>
              <a:rPr lang="en-US" sz="2800" dirty="0"/>
              <a:t>the position of the head </a:t>
            </a:r>
          </a:p>
          <a:p>
            <a:pPr lvl="1">
              <a:buClr>
                <a:schemeClr val="accent3"/>
              </a:buClr>
            </a:pPr>
            <a:r>
              <a:rPr lang="en-US" sz="2800" dirty="0"/>
              <a:t>Serious compression effect on the cranium can occur, so it should be </a:t>
            </a:r>
            <a:r>
              <a:rPr lang="en-US" sz="2800" dirty="0" smtClean="0"/>
              <a:t>avoided</a:t>
            </a:r>
            <a:endParaRPr lang="en-US" sz="2800" dirty="0"/>
          </a:p>
          <a:p>
            <a:pPr lvl="1">
              <a:buClr>
                <a:schemeClr val="accent3"/>
              </a:buClr>
              <a:buSzPct val="93000"/>
            </a:pPr>
            <a:r>
              <a:rPr lang="en-US" sz="2800" dirty="0"/>
              <a:t>When the head is sufficiently rotated, pelvic &amp; cephalic applications naturally coincide and so pelvic application is only justified in low forceps </a:t>
            </a:r>
            <a:r>
              <a:rPr lang="en-US" sz="2800" dirty="0" smtClean="0"/>
              <a:t>operations</a:t>
            </a:r>
            <a:endParaRPr lang="en-GB" sz="2800" dirty="0"/>
          </a:p>
          <a:p>
            <a:endParaRPr lang="en-US" dirty="0"/>
          </a:p>
          <a:p>
            <a:endParaRPr lang="en-US" b="1" dirty="0"/>
          </a:p>
        </p:txBody>
      </p:sp>
    </p:spTree>
    <p:extLst>
      <p:ext uri="{BB962C8B-B14F-4D97-AF65-F5344CB8AC3E}">
        <p14:creationId xmlns="" xmlns:p14="http://schemas.microsoft.com/office/powerpoint/2010/main" val="2408434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8229600" cy="4953000"/>
          </a:xfrm>
        </p:spPr>
        <p:txBody>
          <a:bodyPr/>
          <a:lstStyle/>
          <a:p>
            <a:pPr marL="0" indent="0">
              <a:buNone/>
            </a:pPr>
            <a:r>
              <a:rPr lang="en-US" dirty="0" smtClean="0"/>
              <a:t> </a:t>
            </a:r>
            <a:r>
              <a:rPr lang="en-US" b="1" dirty="0" err="1" smtClean="0"/>
              <a:t>Cephalopelvic</a:t>
            </a:r>
            <a:r>
              <a:rPr lang="en-US" b="1" dirty="0" smtClean="0"/>
              <a:t> application</a:t>
            </a:r>
          </a:p>
          <a:p>
            <a:r>
              <a:rPr lang="en-US" sz="2800" dirty="0" smtClean="0"/>
              <a:t>If both the branches are oriented correctly on the head &amp; are along the pelvic axis </a:t>
            </a:r>
          </a:p>
          <a:p>
            <a:r>
              <a:rPr lang="en-US" sz="2800" dirty="0" smtClean="0"/>
              <a:t>It is the ideal application &amp; possible when the occiput is directly anterior or posterior or in </a:t>
            </a:r>
            <a:r>
              <a:rPr lang="en-US" sz="2800" dirty="0" err="1" smtClean="0"/>
              <a:t>mentoanterior</a:t>
            </a:r>
            <a:r>
              <a:rPr lang="en-US" sz="2800" dirty="0" smtClean="0"/>
              <a:t> position</a:t>
            </a:r>
            <a:endParaRPr lang="en-US" sz="2800" dirty="0"/>
          </a:p>
        </p:txBody>
      </p:sp>
    </p:spTree>
    <p:extLst>
      <p:ext uri="{BB962C8B-B14F-4D97-AF65-F5344CB8AC3E}">
        <p14:creationId xmlns="" xmlns:p14="http://schemas.microsoft.com/office/powerpoint/2010/main" val="38602151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4088"/>
            <a:ext cx="7924800" cy="438912"/>
          </a:xfrm>
        </p:spPr>
        <p:txBody>
          <a:bodyPr>
            <a:normAutofit fontScale="90000"/>
          </a:bodyPr>
          <a:lstStyle/>
          <a:p>
            <a:r>
              <a:rPr lang="en-US" b="1" dirty="0" smtClean="0">
                <a:solidFill>
                  <a:schemeClr val="tx1"/>
                </a:solidFill>
              </a:rPr>
              <a:t>Application of blades</a:t>
            </a:r>
            <a:endParaRPr lang="en-US" b="1" dirty="0">
              <a:solidFill>
                <a:schemeClr val="tx1"/>
              </a:solidFill>
            </a:endParaRPr>
          </a:p>
        </p:txBody>
      </p:sp>
      <p:sp>
        <p:nvSpPr>
          <p:cNvPr id="3" name="Content Placeholder 2"/>
          <p:cNvSpPr>
            <a:spLocks noGrp="1"/>
          </p:cNvSpPr>
          <p:nvPr>
            <p:ph sz="quarter" idx="1"/>
          </p:nvPr>
        </p:nvSpPr>
        <p:spPr>
          <a:xfrm>
            <a:off x="457200" y="1295400"/>
            <a:ext cx="8229600" cy="5410200"/>
          </a:xfrm>
        </p:spPr>
        <p:txBody>
          <a:bodyPr>
            <a:normAutofit fontScale="92500" lnSpcReduction="20000"/>
          </a:bodyPr>
          <a:lstStyle/>
          <a:p>
            <a:r>
              <a:rPr lang="en-US" sz="2800" dirty="0"/>
              <a:t>Two or more fingers of the right hand are introduced inside the left posterior portion of the vulva and into the vagina beside the fetal </a:t>
            </a:r>
            <a:r>
              <a:rPr lang="en-US" sz="2800" dirty="0" smtClean="0"/>
              <a:t>head</a:t>
            </a:r>
            <a:endParaRPr lang="en-IN" sz="2800" dirty="0" smtClean="0"/>
          </a:p>
          <a:p>
            <a:r>
              <a:rPr lang="en-IN" sz="2800" dirty="0" smtClean="0"/>
              <a:t>The </a:t>
            </a:r>
            <a:r>
              <a:rPr lang="en-IN" sz="2800" dirty="0"/>
              <a:t>handle of the left branch is </a:t>
            </a:r>
            <a:r>
              <a:rPr lang="en-IN" sz="2800" dirty="0" smtClean="0"/>
              <a:t>grasped </a:t>
            </a:r>
            <a:r>
              <a:rPr lang="en-IN" sz="2800" dirty="0"/>
              <a:t>between the thumb and fingers of the left </a:t>
            </a:r>
            <a:r>
              <a:rPr lang="en-IN" sz="2800" dirty="0" smtClean="0"/>
              <a:t>hand</a:t>
            </a:r>
          </a:p>
          <a:p>
            <a:r>
              <a:rPr lang="en-US" sz="2800" dirty="0"/>
              <a:t>The tip of the blade is then gently passed into the vagina between the fetal head and the palmar surface of the fingers of the right </a:t>
            </a:r>
            <a:r>
              <a:rPr lang="en-US" sz="2800" dirty="0" smtClean="0"/>
              <a:t>hand </a:t>
            </a:r>
          </a:p>
          <a:p>
            <a:r>
              <a:rPr lang="en-US" sz="2800" dirty="0" smtClean="0"/>
              <a:t>The right </a:t>
            </a:r>
            <a:r>
              <a:rPr lang="en-US" sz="2800" dirty="0"/>
              <a:t>blade is held in the right hand and introduced into the vagina as described for the left </a:t>
            </a:r>
            <a:r>
              <a:rPr lang="en-US" sz="2800" dirty="0" smtClean="0"/>
              <a:t>blade</a:t>
            </a:r>
          </a:p>
          <a:p>
            <a:r>
              <a:rPr lang="en-US" sz="2800" dirty="0" smtClean="0"/>
              <a:t> </a:t>
            </a:r>
            <a:r>
              <a:rPr lang="en-US" sz="2800" dirty="0"/>
              <a:t>After positioning, the branches are articulated </a:t>
            </a:r>
            <a:r>
              <a:rPr lang="en-US" sz="2800" dirty="0" smtClean="0"/>
              <a:t>,never be forced together</a:t>
            </a:r>
          </a:p>
          <a:p>
            <a:r>
              <a:rPr lang="en-US" sz="2800" dirty="0" smtClean="0"/>
              <a:t>If not locked it is a bad </a:t>
            </a:r>
            <a:r>
              <a:rPr lang="en-US" sz="2800" dirty="0" err="1" smtClean="0"/>
              <a:t>application,remove</a:t>
            </a:r>
            <a:r>
              <a:rPr lang="en-US" sz="2800" dirty="0" smtClean="0"/>
              <a:t> and reposition again </a:t>
            </a:r>
            <a:endParaRPr lang="en-IN" sz="2800" dirty="0"/>
          </a:p>
          <a:p>
            <a:pPr>
              <a:buNone/>
            </a:pPr>
            <a:r>
              <a:rPr lang="en-IN" dirty="0"/>
              <a:t> </a:t>
            </a:r>
          </a:p>
          <a:p>
            <a:endParaRPr lang="en-US" dirty="0"/>
          </a:p>
        </p:txBody>
      </p:sp>
    </p:spTree>
    <p:extLst>
      <p:ext uri="{BB962C8B-B14F-4D97-AF65-F5344CB8AC3E}">
        <p14:creationId xmlns="" xmlns:p14="http://schemas.microsoft.com/office/powerpoint/2010/main" val="2133601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Forceps delivery</a:t>
            </a:r>
            <a:endParaRPr lang="en-US" dirty="0"/>
          </a:p>
        </p:txBody>
      </p:sp>
      <p:sp>
        <p:nvSpPr>
          <p:cNvPr id="3" name="Content Placeholder 2"/>
          <p:cNvSpPr>
            <a:spLocks noGrp="1"/>
          </p:cNvSpPr>
          <p:nvPr>
            <p:ph sz="quarter" idx="1"/>
          </p:nvPr>
        </p:nvSpPr>
        <p:spPr/>
        <p:txBody>
          <a:bodyPr/>
          <a:lstStyle/>
          <a:p>
            <a:r>
              <a:rPr lang="en-US" sz="2800" dirty="0"/>
              <a:t>Obstetric forceps is a double-bladed metal instrument used for extraction of the fetal </a:t>
            </a:r>
            <a:r>
              <a:rPr lang="en-US" sz="2800" dirty="0" smtClean="0"/>
              <a:t>head</a:t>
            </a:r>
          </a:p>
          <a:p>
            <a:endParaRPr lang="en-US" sz="2800" dirty="0"/>
          </a:p>
          <a:p>
            <a:r>
              <a:rPr lang="en-US" sz="2800" dirty="0" smtClean="0"/>
              <a:t>The rate of operative vaginal delivery is 10 – 13% out of which 4% is forceps delivery</a:t>
            </a:r>
          </a:p>
          <a:p>
            <a:r>
              <a:rPr lang="en-US" sz="2800" dirty="0" smtClean="0"/>
              <a:t>Recent </a:t>
            </a:r>
            <a:r>
              <a:rPr lang="en-US" sz="2800" dirty="0" err="1" smtClean="0"/>
              <a:t>prevalance</a:t>
            </a:r>
            <a:r>
              <a:rPr lang="en-US" sz="2800" dirty="0" smtClean="0"/>
              <a:t> shows ,rate of operative vaginal delivery is 3.3% with forceps accounting for 0.8%.</a:t>
            </a:r>
            <a:endParaRPr lang="en-US" dirty="0"/>
          </a:p>
        </p:txBody>
      </p:sp>
    </p:spTree>
    <p:extLst>
      <p:ext uri="{BB962C8B-B14F-4D97-AF65-F5344CB8AC3E}">
        <p14:creationId xmlns="" xmlns:p14="http://schemas.microsoft.com/office/powerpoint/2010/main" val="1487430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3365" y="685799"/>
            <a:ext cx="4333875" cy="57473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87240" y="990600"/>
            <a:ext cx="4375785" cy="5442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35651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685800"/>
            <a:ext cx="8382000" cy="579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116687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304800"/>
            <a:ext cx="8229600" cy="5715000"/>
          </a:xfrm>
        </p:spPr>
        <p:txBody>
          <a:bodyPr>
            <a:normAutofit lnSpcReduction="10000"/>
          </a:bodyPr>
          <a:lstStyle/>
          <a:p>
            <a:r>
              <a:rPr lang="en-US" dirty="0"/>
              <a:t>If the fetus is in an occiput anterior position, then the concave margins of the blades are directed toward the sagittal </a:t>
            </a:r>
            <a:r>
              <a:rPr lang="en-US" dirty="0" smtClean="0"/>
              <a:t>suture</a:t>
            </a:r>
            <a:endParaRPr lang="en-US" dirty="0"/>
          </a:p>
          <a:p>
            <a:pPr marL="0" indent="0">
              <a:buNone/>
            </a:pPr>
            <a:endParaRPr lang="en-US" dirty="0" smtClean="0"/>
          </a:p>
          <a:p>
            <a:r>
              <a:rPr lang="en-US" dirty="0" smtClean="0"/>
              <a:t>If </a:t>
            </a:r>
            <a:r>
              <a:rPr lang="en-US" dirty="0"/>
              <a:t>the fetus is in an occiput posterior position, then the concave margins are directed toward the fetal </a:t>
            </a:r>
            <a:r>
              <a:rPr lang="en-US" dirty="0" smtClean="0"/>
              <a:t>face</a:t>
            </a:r>
          </a:p>
          <a:p>
            <a:pPr marL="0" indent="0">
              <a:buNone/>
            </a:pPr>
            <a:endParaRPr lang="en-US" dirty="0" smtClean="0"/>
          </a:p>
          <a:p>
            <a:r>
              <a:rPr lang="en-US" dirty="0"/>
              <a:t>The forceps should not slip, and traction may be applied most </a:t>
            </a:r>
            <a:r>
              <a:rPr lang="en-US" dirty="0" smtClean="0"/>
              <a:t>advantageously</a:t>
            </a:r>
          </a:p>
          <a:p>
            <a:endParaRPr lang="en-US" dirty="0"/>
          </a:p>
          <a:p>
            <a:r>
              <a:rPr lang="en-US" dirty="0" smtClean="0"/>
              <a:t>If one blade is applied over the brow and the other over the </a:t>
            </a:r>
            <a:r>
              <a:rPr lang="en-US" dirty="0" err="1" smtClean="0"/>
              <a:t>occiput</a:t>
            </a:r>
            <a:r>
              <a:rPr lang="en-US" dirty="0" smtClean="0"/>
              <a:t>, the instrument cannot be locked,</a:t>
            </a:r>
          </a:p>
          <a:p>
            <a:pPr marL="0" indent="0">
              <a:buNone/>
            </a:pPr>
            <a:r>
              <a:rPr lang="en-US" dirty="0" smtClean="0"/>
              <a:t>    or if locked, the blades will slip off when traction is   </a:t>
            </a:r>
          </a:p>
          <a:p>
            <a:pPr marL="0" indent="0">
              <a:buNone/>
            </a:pPr>
            <a:r>
              <a:rPr lang="en-US" dirty="0" smtClean="0"/>
              <a:t>    applied</a:t>
            </a:r>
          </a:p>
          <a:p>
            <a:endParaRPr lang="en-US" dirty="0" smtClean="0"/>
          </a:p>
          <a:p>
            <a:endParaRPr lang="en-US" dirty="0" smtClean="0"/>
          </a:p>
          <a:p>
            <a:endParaRPr lang="en-US" dirty="0"/>
          </a:p>
          <a:p>
            <a:pPr marL="0" indent="0">
              <a:buNone/>
            </a:pPr>
            <a:endParaRPr lang="en-US" dirty="0"/>
          </a:p>
          <a:p>
            <a:endParaRPr lang="en-US" dirty="0"/>
          </a:p>
        </p:txBody>
      </p:sp>
    </p:spTree>
    <p:extLst>
      <p:ext uri="{BB962C8B-B14F-4D97-AF65-F5344CB8AC3E}">
        <p14:creationId xmlns="" xmlns:p14="http://schemas.microsoft.com/office/powerpoint/2010/main" val="39902718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914400"/>
            <a:ext cx="4953000"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9200" y="685800"/>
            <a:ext cx="41148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95186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err="1" smtClean="0"/>
              <a:t>Dennen’s</a:t>
            </a:r>
            <a:r>
              <a:rPr lang="en-US" dirty="0" smtClean="0"/>
              <a:t> 3 checks of position. </a:t>
            </a:r>
            <a:endParaRPr lang="en-US" dirty="0"/>
          </a:p>
        </p:txBody>
      </p:sp>
      <p:sp>
        <p:nvSpPr>
          <p:cNvPr id="3" name="Content Placeholder 2"/>
          <p:cNvSpPr>
            <a:spLocks noGrp="1"/>
          </p:cNvSpPr>
          <p:nvPr>
            <p:ph sz="quarter" idx="1"/>
          </p:nvPr>
        </p:nvSpPr>
        <p:spPr>
          <a:xfrm>
            <a:off x="457200" y="1295400"/>
            <a:ext cx="8229600" cy="5334000"/>
          </a:xfrm>
        </p:spPr>
        <p:txBody>
          <a:bodyPr>
            <a:normAutofit/>
          </a:bodyPr>
          <a:lstStyle/>
          <a:p>
            <a:r>
              <a:rPr lang="en-US" sz="2800" dirty="0"/>
              <a:t>Posterior </a:t>
            </a:r>
            <a:r>
              <a:rPr lang="en-US" sz="2800" dirty="0" err="1" smtClean="0"/>
              <a:t>fontanelle</a:t>
            </a:r>
            <a:endParaRPr lang="en-US" sz="2800" dirty="0"/>
          </a:p>
          <a:p>
            <a:pPr>
              <a:buFont typeface="Wingdings" pitchFamily="2" charset="2"/>
              <a:buChar char="ü"/>
            </a:pPr>
            <a:r>
              <a:rPr lang="en-US" dirty="0"/>
              <a:t> </a:t>
            </a:r>
            <a:r>
              <a:rPr lang="en-US" dirty="0" smtClean="0"/>
              <a:t>Midway </a:t>
            </a:r>
            <a:r>
              <a:rPr lang="en-US" dirty="0"/>
              <a:t>between the sides of the </a:t>
            </a:r>
            <a:r>
              <a:rPr lang="en-US" dirty="0" smtClean="0"/>
              <a:t>blade</a:t>
            </a:r>
            <a:endParaRPr lang="en-US" dirty="0"/>
          </a:p>
          <a:p>
            <a:pPr>
              <a:buFont typeface="Wingdings" pitchFamily="2" charset="2"/>
              <a:buChar char="ü"/>
            </a:pPr>
            <a:r>
              <a:rPr lang="en-US" dirty="0" smtClean="0"/>
              <a:t> </a:t>
            </a:r>
            <a:r>
              <a:rPr lang="en-US" dirty="0" err="1" smtClean="0"/>
              <a:t>lambdoid</a:t>
            </a:r>
            <a:r>
              <a:rPr lang="en-US" dirty="0" smtClean="0"/>
              <a:t> sutures should </a:t>
            </a:r>
            <a:r>
              <a:rPr lang="en-US" dirty="0"/>
              <a:t>be one finger breadth above the plane of the </a:t>
            </a:r>
            <a:r>
              <a:rPr lang="en-US" dirty="0" smtClean="0"/>
              <a:t>shank</a:t>
            </a:r>
            <a:endParaRPr lang="en-US" dirty="0"/>
          </a:p>
          <a:p>
            <a:pPr>
              <a:buFont typeface="Wingdings" pitchFamily="2" charset="2"/>
              <a:buChar char="ü"/>
            </a:pPr>
            <a:r>
              <a:rPr lang="en-US" dirty="0"/>
              <a:t>If &gt;1 finger breadth – </a:t>
            </a:r>
            <a:r>
              <a:rPr lang="en-US" dirty="0" smtClean="0"/>
              <a:t> </a:t>
            </a:r>
            <a:r>
              <a:rPr lang="en-US" dirty="0" err="1" smtClean="0"/>
              <a:t>deflexion</a:t>
            </a:r>
            <a:r>
              <a:rPr lang="en-US" dirty="0" smtClean="0"/>
              <a:t> </a:t>
            </a:r>
            <a:r>
              <a:rPr lang="en-US" dirty="0"/>
              <a:t>of </a:t>
            </a:r>
            <a:r>
              <a:rPr lang="en-US" dirty="0" smtClean="0"/>
              <a:t>head to be suspected</a:t>
            </a:r>
          </a:p>
          <a:p>
            <a:r>
              <a:rPr lang="en-US" dirty="0" err="1" smtClean="0"/>
              <a:t>Saggital</a:t>
            </a:r>
            <a:r>
              <a:rPr lang="en-US" dirty="0" smtClean="0"/>
              <a:t> suture lies perpendicular to the plane of shanks of forceps, blades should be equidistant from </a:t>
            </a:r>
            <a:r>
              <a:rPr lang="en-US" dirty="0" err="1" smtClean="0"/>
              <a:t>sagittal</a:t>
            </a:r>
            <a:r>
              <a:rPr lang="en-US" dirty="0" smtClean="0"/>
              <a:t> suture</a:t>
            </a:r>
          </a:p>
          <a:p>
            <a:r>
              <a:rPr lang="en-US" dirty="0" smtClean="0"/>
              <a:t>Fenestration of blades should be barely felt and is equal</a:t>
            </a:r>
          </a:p>
          <a:p>
            <a:endParaRPr lang="en-US" dirty="0" smtClean="0"/>
          </a:p>
          <a:p>
            <a:pPr>
              <a:buFont typeface="Wingdings" pitchFamily="2" charset="2"/>
              <a:buChar char="ü"/>
            </a:pPr>
            <a:endParaRPr lang="en-US" dirty="0"/>
          </a:p>
          <a:p>
            <a:endParaRPr lang="en-US" dirty="0"/>
          </a:p>
        </p:txBody>
      </p:sp>
    </p:spTree>
    <p:extLst>
      <p:ext uri="{BB962C8B-B14F-4D97-AF65-F5344CB8AC3E}">
        <p14:creationId xmlns="" xmlns:p14="http://schemas.microsoft.com/office/powerpoint/2010/main" val="1378360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609600"/>
            <a:ext cx="4495800" cy="1600200"/>
          </a:xfrm>
        </p:spPr>
        <p:txBody>
          <a:bodyPr>
            <a:normAutofit/>
          </a:bodyPr>
          <a:lstStyle/>
          <a:p>
            <a:r>
              <a:rPr lang="en-US" sz="2800" dirty="0" smtClean="0">
                <a:solidFill>
                  <a:schemeClr val="tx1"/>
                </a:solidFill>
              </a:rPr>
              <a:t>Position of forceps in relation to maternal pelvis and the fetal skull</a:t>
            </a:r>
            <a:endParaRPr lang="en-US" sz="2800" dirty="0">
              <a:solidFill>
                <a:schemeClr val="tx1"/>
              </a:solidFill>
            </a:endParaRPr>
          </a:p>
        </p:txBody>
      </p:sp>
      <p:pic>
        <p:nvPicPr>
          <p:cNvPr id="3074" name="Picture 2"/>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152400" y="609600"/>
            <a:ext cx="3962400" cy="3124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3733800"/>
            <a:ext cx="3810000"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67300" y="3048000"/>
            <a:ext cx="31242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9687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tx1"/>
                </a:solidFill>
              </a:rPr>
              <a:t>Application of traction</a:t>
            </a:r>
            <a:endParaRPr lang="en-US" sz="4800" b="1" dirty="0">
              <a:solidFill>
                <a:schemeClr val="tx1"/>
              </a:solidFill>
            </a:endParaRPr>
          </a:p>
        </p:txBody>
      </p:sp>
      <p:sp>
        <p:nvSpPr>
          <p:cNvPr id="3" name="Content Placeholder 2"/>
          <p:cNvSpPr>
            <a:spLocks noGrp="1"/>
          </p:cNvSpPr>
          <p:nvPr>
            <p:ph sz="quarter" idx="1"/>
          </p:nvPr>
        </p:nvSpPr>
        <p:spPr/>
        <p:txBody>
          <a:bodyPr>
            <a:normAutofit lnSpcReduction="10000"/>
          </a:bodyPr>
          <a:lstStyle/>
          <a:p>
            <a:r>
              <a:rPr lang="en-US" dirty="0" smtClean="0"/>
              <a:t>Gentle</a:t>
            </a:r>
            <a:r>
              <a:rPr lang="en-US" dirty="0"/>
              <a:t>, intermittent, horizontal traction is exerted until the perineum begins to </a:t>
            </a:r>
            <a:r>
              <a:rPr lang="en-US" dirty="0" smtClean="0"/>
              <a:t>bulge. </a:t>
            </a:r>
          </a:p>
          <a:p>
            <a:r>
              <a:rPr lang="en-US" dirty="0" smtClean="0"/>
              <a:t>Traction should be intermittent (given at each uterine contraction) and the head should be allowed to recede in intervals.</a:t>
            </a:r>
          </a:p>
          <a:p>
            <a:pPr>
              <a:buFont typeface="Arial" pitchFamily="34" charset="0"/>
              <a:buChar char="•"/>
            </a:pPr>
            <a:r>
              <a:rPr lang="en-US" dirty="0" smtClean="0"/>
              <a:t>     With </a:t>
            </a:r>
            <a:r>
              <a:rPr lang="en-US" dirty="0"/>
              <a:t>traction, as the vulva is distended by the occiput, an episiotomy may be performed if </a:t>
            </a:r>
            <a:r>
              <a:rPr lang="en-US" dirty="0" smtClean="0"/>
              <a:t>indicated.</a:t>
            </a:r>
          </a:p>
          <a:p>
            <a:pPr>
              <a:buFont typeface="Arial" pitchFamily="34" charset="0"/>
              <a:buChar char="•"/>
            </a:pPr>
            <a:r>
              <a:rPr lang="en-US" dirty="0" smtClean="0"/>
              <a:t>     The direction of traction should be along pelvic curvature as backward tilted L shaped manner.</a:t>
            </a:r>
          </a:p>
          <a:p>
            <a:r>
              <a:rPr lang="en-US" dirty="0"/>
              <a:t>T</a:t>
            </a:r>
            <a:r>
              <a:rPr lang="en-US" dirty="0" smtClean="0"/>
              <a:t>he </a:t>
            </a:r>
            <a:r>
              <a:rPr lang="en-US" dirty="0"/>
              <a:t>handles are gradually elevated, eventually pointing almost directly upward as the parietal bones emerge </a:t>
            </a:r>
            <a:r>
              <a:rPr lang="en-US" dirty="0" smtClean="0"/>
              <a:t>.</a:t>
            </a:r>
            <a:endParaRPr lang="en-US" dirty="0"/>
          </a:p>
        </p:txBody>
      </p:sp>
    </p:spTree>
    <p:extLst>
      <p:ext uri="{BB962C8B-B14F-4D97-AF65-F5344CB8AC3E}">
        <p14:creationId xmlns="" xmlns:p14="http://schemas.microsoft.com/office/powerpoint/2010/main" val="14920159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7772400" cy="1143000"/>
          </a:xfrm>
        </p:spPr>
        <p:txBody>
          <a:bodyPr/>
          <a:lstStyle/>
          <a:p>
            <a:endParaRPr lang="en-US"/>
          </a:p>
        </p:txBody>
      </p:sp>
      <p:sp>
        <p:nvSpPr>
          <p:cNvPr id="3" name="Content Placeholder 2"/>
          <p:cNvSpPr>
            <a:spLocks noGrp="1"/>
          </p:cNvSpPr>
          <p:nvPr>
            <p:ph sz="quarter" idx="1"/>
          </p:nvPr>
        </p:nvSpPr>
        <p:spPr>
          <a:xfrm>
            <a:off x="228600" y="152400"/>
            <a:ext cx="8534400" cy="3124200"/>
          </a:xfrm>
        </p:spPr>
        <p:txBody>
          <a:bodyPr>
            <a:normAutofit/>
          </a:bodyPr>
          <a:lstStyle/>
          <a:p>
            <a:pPr>
              <a:buNone/>
            </a:pPr>
            <a:r>
              <a:rPr lang="en-US" dirty="0" smtClean="0"/>
              <a:t>    The head </a:t>
            </a:r>
            <a:r>
              <a:rPr lang="en-US" dirty="0" err="1" smtClean="0"/>
              <a:t>borns</a:t>
            </a:r>
            <a:r>
              <a:rPr lang="en-US" dirty="0" smtClean="0"/>
              <a:t> by extension</a:t>
            </a:r>
          </a:p>
          <a:p>
            <a:r>
              <a:rPr lang="en-US" dirty="0" smtClean="0"/>
              <a:t>If urgently </a:t>
            </a:r>
            <a:r>
              <a:rPr lang="en-US" dirty="0"/>
              <a:t>indicated, as in severe fetal </a:t>
            </a:r>
            <a:r>
              <a:rPr lang="en-US" dirty="0" err="1"/>
              <a:t>bradycardia</a:t>
            </a:r>
            <a:r>
              <a:rPr lang="en-US" dirty="0"/>
              <a:t>, delivery should be sufficiently slow, deliberate, and gentle to prevent undue head </a:t>
            </a:r>
            <a:r>
              <a:rPr lang="en-US" dirty="0" smtClean="0"/>
              <a:t>compression and maternal tissue trauma</a:t>
            </a:r>
          </a:p>
          <a:p>
            <a:r>
              <a:rPr lang="en-US" dirty="0" smtClean="0"/>
              <a:t>Removal of forceps should be in reverse of application .Handle of right blade raised towards mothers left groin and the blade slides around the head and so on the left</a:t>
            </a:r>
            <a:endParaRPr lang="en-US" dirty="0"/>
          </a:p>
          <a:p>
            <a:endParaRPr lang="en-US" dirty="0" smtClean="0"/>
          </a:p>
          <a:p>
            <a:endParaRPr lang="en-US" dirty="0" smtClean="0"/>
          </a:p>
          <a:p>
            <a:pPr>
              <a:buNone/>
            </a:pPr>
            <a:endParaRPr lang="en-US"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43200" y="3124200"/>
            <a:ext cx="3320916" cy="4443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078227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0" y="704088"/>
            <a:ext cx="152400" cy="57912"/>
          </a:xfrm>
        </p:spPr>
        <p:txBody>
          <a:bodyPr>
            <a:normAutofit fontScale="90000"/>
          </a:bodyPr>
          <a:lstStyle/>
          <a:p>
            <a:endParaRPr lang="en-US" dirty="0"/>
          </a:p>
        </p:txBody>
      </p:sp>
      <p:sp>
        <p:nvSpPr>
          <p:cNvPr id="3" name="Content Placeholder 2"/>
          <p:cNvSpPr>
            <a:spLocks noGrp="1"/>
          </p:cNvSpPr>
          <p:nvPr>
            <p:ph sz="quarter" idx="1"/>
          </p:nvPr>
        </p:nvSpPr>
        <p:spPr>
          <a:xfrm>
            <a:off x="457200" y="838200"/>
            <a:ext cx="8229600" cy="5486400"/>
          </a:xfrm>
        </p:spPr>
        <p:txBody>
          <a:bodyPr>
            <a:normAutofit/>
          </a:bodyPr>
          <a:lstStyle/>
          <a:p>
            <a:r>
              <a:rPr lang="en-US" dirty="0" smtClean="0"/>
              <a:t> </a:t>
            </a:r>
            <a:r>
              <a:rPr lang="en-US" dirty="0"/>
              <a:t>Other hand on the shanks of the forceps to apply downward traction – </a:t>
            </a:r>
            <a:r>
              <a:rPr lang="en-US" b="1" dirty="0"/>
              <a:t>“</a:t>
            </a:r>
            <a:r>
              <a:rPr lang="en-US" b="1" dirty="0" err="1" smtClean="0"/>
              <a:t>Pajots</a:t>
            </a:r>
            <a:r>
              <a:rPr lang="en-US" b="1" dirty="0" smtClean="0"/>
              <a:t> </a:t>
            </a:r>
            <a:r>
              <a:rPr lang="en-US" b="1" dirty="0" err="1" smtClean="0"/>
              <a:t>Saxtorph</a:t>
            </a:r>
            <a:r>
              <a:rPr lang="en-US" b="1" dirty="0" smtClean="0"/>
              <a:t> </a:t>
            </a:r>
            <a:r>
              <a:rPr lang="en-US" b="1" dirty="0" err="1"/>
              <a:t>manoeuvre</a:t>
            </a:r>
            <a:r>
              <a:rPr lang="en-US" b="1" dirty="0"/>
              <a:t>”</a:t>
            </a:r>
          </a:p>
          <a:p>
            <a:pPr>
              <a:buFont typeface="Wingdings" pitchFamily="2" charset="2"/>
              <a:buChar char="ü"/>
            </a:pPr>
            <a:endParaRPr lang="en-US" dirty="0">
              <a:solidFill>
                <a:schemeClr val="tx2"/>
              </a:solidFill>
            </a:endParaRPr>
          </a:p>
          <a:p>
            <a:r>
              <a:rPr lang="en-US" dirty="0"/>
              <a:t>This ensures that traction is along the curve of the pelvis </a:t>
            </a:r>
            <a:r>
              <a:rPr lang="en-US" dirty="0" err="1" smtClean="0"/>
              <a:t>i.e</a:t>
            </a:r>
            <a:r>
              <a:rPr lang="en-US" dirty="0" smtClean="0"/>
              <a:t> downwards , forwards &amp; upwards</a:t>
            </a:r>
          </a:p>
          <a:p>
            <a:endParaRPr lang="en-US" dirty="0">
              <a:solidFill>
                <a:schemeClr val="tx2"/>
              </a:solidFill>
            </a:endParaRPr>
          </a:p>
          <a:p>
            <a:r>
              <a:rPr lang="en-US" sz="2800" dirty="0"/>
              <a:t>Once occiput passes under the </a:t>
            </a:r>
            <a:r>
              <a:rPr lang="en-US" sz="2800" dirty="0" err="1"/>
              <a:t>symphysis</a:t>
            </a:r>
            <a:r>
              <a:rPr lang="en-US" sz="2800" dirty="0"/>
              <a:t> </a:t>
            </a:r>
            <a:r>
              <a:rPr lang="en-US" sz="2800" dirty="0" smtClean="0"/>
              <a:t>, </a:t>
            </a:r>
            <a:r>
              <a:rPr lang="en-US" sz="2800" dirty="0"/>
              <a:t>direction changed to forward &amp; </a:t>
            </a:r>
            <a:r>
              <a:rPr lang="en-US" sz="2800" dirty="0" smtClean="0"/>
              <a:t>upwards</a:t>
            </a:r>
          </a:p>
          <a:p>
            <a:endParaRPr lang="en-US" sz="2800" dirty="0">
              <a:solidFill>
                <a:schemeClr val="tx2"/>
              </a:solidFill>
            </a:endParaRPr>
          </a:p>
          <a:p>
            <a:r>
              <a:rPr lang="en-US" dirty="0"/>
              <a:t>As the head extends over the perineum – handles are </a:t>
            </a:r>
            <a:r>
              <a:rPr lang="en-US" dirty="0" smtClean="0"/>
              <a:t>elevated  </a:t>
            </a:r>
            <a:r>
              <a:rPr lang="en-US" dirty="0"/>
              <a:t>75º above horizontal</a:t>
            </a:r>
          </a:p>
          <a:p>
            <a:endParaRPr lang="en-US" dirty="0">
              <a:solidFill>
                <a:schemeClr val="tx2"/>
              </a:solidFill>
            </a:endParaRPr>
          </a:p>
          <a:p>
            <a:endParaRPr lang="en-US" dirty="0"/>
          </a:p>
        </p:txBody>
      </p:sp>
    </p:spTree>
    <p:extLst>
      <p:ext uri="{BB962C8B-B14F-4D97-AF65-F5344CB8AC3E}">
        <p14:creationId xmlns="" xmlns:p14="http://schemas.microsoft.com/office/powerpoint/2010/main" val="1019121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362712"/>
          </a:xfrm>
        </p:spPr>
        <p:txBody>
          <a:bodyPr>
            <a:normAutofit fontScale="90000"/>
          </a:bodyPr>
          <a:lstStyle/>
          <a:p>
            <a:r>
              <a:rPr lang="en-US" sz="4000" b="1" dirty="0" err="1" smtClean="0">
                <a:solidFill>
                  <a:schemeClr val="tx1"/>
                </a:solidFill>
              </a:rPr>
              <a:t>Pajot’s</a:t>
            </a:r>
            <a:r>
              <a:rPr lang="en-US" sz="4000" b="1" dirty="0" smtClean="0">
                <a:solidFill>
                  <a:schemeClr val="tx1"/>
                </a:solidFill>
              </a:rPr>
              <a:t> maneuver</a:t>
            </a:r>
            <a:endParaRPr lang="en-US" sz="4000" b="1" dirty="0">
              <a:solidFill>
                <a:schemeClr val="tx1"/>
              </a:solidFill>
            </a:endParaRPr>
          </a:p>
        </p:txBody>
      </p:sp>
      <p:pic>
        <p:nvPicPr>
          <p:cNvPr id="2050" name="Picture 2"/>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066800"/>
            <a:ext cx="8305800"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34865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Parts of a forceps</a:t>
            </a:r>
            <a:endParaRPr lang="en-US" dirty="0"/>
          </a:p>
        </p:txBody>
      </p:sp>
      <p:sp>
        <p:nvSpPr>
          <p:cNvPr id="3" name="Content Placeholder 2"/>
          <p:cNvSpPr>
            <a:spLocks noGrp="1"/>
          </p:cNvSpPr>
          <p:nvPr>
            <p:ph sz="quarter" idx="1"/>
          </p:nvPr>
        </p:nvSpPr>
        <p:spPr/>
        <p:txBody>
          <a:bodyPr/>
          <a:lstStyle/>
          <a:p>
            <a:r>
              <a:rPr lang="en-US" sz="2800" dirty="0"/>
              <a:t>B</a:t>
            </a:r>
            <a:r>
              <a:rPr lang="en-US" sz="2800" dirty="0" smtClean="0"/>
              <a:t>lade </a:t>
            </a:r>
          </a:p>
          <a:p>
            <a:r>
              <a:rPr lang="en-US" sz="2800" dirty="0" smtClean="0"/>
              <a:t>Shank</a:t>
            </a:r>
          </a:p>
          <a:p>
            <a:r>
              <a:rPr lang="en-US" sz="2800" dirty="0" smtClean="0"/>
              <a:t>Lock </a:t>
            </a:r>
          </a:p>
          <a:p>
            <a:r>
              <a:rPr lang="en-US" sz="2800" dirty="0" smtClean="0"/>
              <a:t>Handle </a:t>
            </a:r>
          </a:p>
          <a:p>
            <a:endParaRPr lang="en-US" sz="2800"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4600" y="1800225"/>
            <a:ext cx="6324600" cy="3990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899049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990600"/>
            <a:ext cx="4572000"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990600"/>
            <a:ext cx="4511040"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762352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838200"/>
            <a:ext cx="78486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58014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642938"/>
            <a:ext cx="8229600" cy="5910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06528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the thickness of the blades adds to the distension of the vulva, thus increasing the likelihood of laceration or necessitating a large </a:t>
            </a:r>
            <a:r>
              <a:rPr lang="en-US" dirty="0" smtClean="0"/>
              <a:t>episiotomy</a:t>
            </a:r>
            <a:endParaRPr lang="en-US" dirty="0"/>
          </a:p>
          <a:p>
            <a:pPr marL="0" indent="0">
              <a:buNone/>
            </a:pPr>
            <a:endParaRPr lang="en-US" dirty="0" smtClean="0"/>
          </a:p>
          <a:p>
            <a:r>
              <a:rPr lang="en-US" dirty="0" smtClean="0"/>
              <a:t>To </a:t>
            </a:r>
            <a:r>
              <a:rPr lang="en-US" dirty="0"/>
              <a:t>prevent this, the forceps may be removed and delivery completed by the modified </a:t>
            </a:r>
            <a:r>
              <a:rPr lang="en-US" dirty="0" err="1"/>
              <a:t>Ritgen</a:t>
            </a:r>
            <a:r>
              <a:rPr lang="en-US" dirty="0"/>
              <a:t> maneuver </a:t>
            </a:r>
          </a:p>
        </p:txBody>
      </p:sp>
    </p:spTree>
    <p:extLst>
      <p:ext uri="{BB962C8B-B14F-4D97-AF65-F5344CB8AC3E}">
        <p14:creationId xmlns="" xmlns:p14="http://schemas.microsoft.com/office/powerpoint/2010/main" val="9335773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924800" cy="6092952"/>
          </a:xfrm>
        </p:spPr>
        <p:txBody>
          <a:bodyPr/>
          <a:lstStyle/>
          <a:p>
            <a:pPr lvl="0">
              <a:buNone/>
            </a:pPr>
            <a:r>
              <a:rPr lang="en-US" b="1" dirty="0" smtClean="0"/>
              <a:t>In </a:t>
            </a:r>
            <a:r>
              <a:rPr lang="en-US" b="1" dirty="0" err="1" smtClean="0"/>
              <a:t>Occipito</a:t>
            </a:r>
            <a:r>
              <a:rPr lang="en-US" b="1" dirty="0" smtClean="0"/>
              <a:t>-posterior position </a:t>
            </a:r>
            <a:r>
              <a:rPr lang="en-US" dirty="0" smtClean="0"/>
              <a:t>– </a:t>
            </a:r>
          </a:p>
          <a:p>
            <a:endParaRPr lang="en-US" dirty="0" smtClean="0"/>
          </a:p>
          <a:p>
            <a:r>
              <a:rPr lang="en-US" dirty="0" smtClean="0"/>
              <a:t>Blades are to be applied as usual but they should be equidistant from </a:t>
            </a:r>
            <a:r>
              <a:rPr lang="en-US" dirty="0" err="1" smtClean="0"/>
              <a:t>sinciput</a:t>
            </a:r>
            <a:r>
              <a:rPr lang="en-US" dirty="0" smtClean="0"/>
              <a:t> &amp; </a:t>
            </a:r>
            <a:r>
              <a:rPr lang="en-US" dirty="0" err="1" smtClean="0"/>
              <a:t>occiput</a:t>
            </a:r>
            <a:r>
              <a:rPr lang="en-US" dirty="0" smtClean="0"/>
              <a:t>, convex edges pointing to the </a:t>
            </a:r>
            <a:r>
              <a:rPr lang="en-US" dirty="0" err="1" smtClean="0"/>
              <a:t>occiput</a:t>
            </a:r>
            <a:r>
              <a:rPr lang="en-US" dirty="0" smtClean="0"/>
              <a:t> ,concave edges point to the face</a:t>
            </a:r>
          </a:p>
          <a:p>
            <a:r>
              <a:rPr lang="en-US" dirty="0" smtClean="0"/>
              <a:t>Traction - Horizontal till the root of the nose is under the pubic </a:t>
            </a:r>
            <a:r>
              <a:rPr lang="en-US" dirty="0" err="1" smtClean="0"/>
              <a:t>symphysis</a:t>
            </a:r>
            <a:r>
              <a:rPr lang="en-US" dirty="0" smtClean="0"/>
              <a:t>, then upward till the </a:t>
            </a:r>
            <a:r>
              <a:rPr lang="en-US" dirty="0" err="1" smtClean="0"/>
              <a:t>occiput</a:t>
            </a:r>
            <a:r>
              <a:rPr lang="en-US" dirty="0" smtClean="0"/>
              <a:t> emerges over the perineum &amp; finally downwards.</a:t>
            </a:r>
          </a:p>
          <a:p>
            <a:r>
              <a:rPr lang="en-US" dirty="0" smtClean="0"/>
              <a:t>Therefore head </a:t>
            </a:r>
            <a:r>
              <a:rPr lang="en-US" dirty="0" err="1" smtClean="0"/>
              <a:t>borns</a:t>
            </a:r>
            <a:r>
              <a:rPr lang="en-US" dirty="0" smtClean="0"/>
              <a:t> by extension.</a:t>
            </a:r>
          </a:p>
        </p:txBody>
      </p:sp>
      <p:pic>
        <p:nvPicPr>
          <p:cNvPr id="18434" name="Picture 2" descr="http://trialexhibitsinc.com/gallery/images/exhibits/small/occiput-posterior-delivery-with-forceps.jpg"/>
          <p:cNvPicPr>
            <a:picLocks noChangeAspect="1" noChangeArrowheads="1"/>
          </p:cNvPicPr>
          <p:nvPr/>
        </p:nvPicPr>
        <p:blipFill>
          <a:blip r:embed="rId2"/>
          <a:srcRect/>
          <a:stretch>
            <a:fillRect/>
          </a:stretch>
        </p:blipFill>
        <p:spPr bwMode="auto">
          <a:xfrm>
            <a:off x="5105400" y="3581400"/>
            <a:ext cx="3721975" cy="2878329"/>
          </a:xfrm>
          <a:prstGeom prst="rect">
            <a:avLst/>
          </a:prstGeom>
          <a:noFill/>
        </p:spPr>
      </p:pic>
    </p:spTree>
    <p:extLst>
      <p:ext uri="{BB962C8B-B14F-4D97-AF65-F5344CB8AC3E}">
        <p14:creationId xmlns="" xmlns:p14="http://schemas.microsoft.com/office/powerpoint/2010/main" val="12219939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924800" cy="5940552"/>
          </a:xfrm>
        </p:spPr>
        <p:txBody>
          <a:bodyPr>
            <a:normAutofit/>
          </a:bodyPr>
          <a:lstStyle/>
          <a:p>
            <a:pPr lvl="0">
              <a:buNone/>
            </a:pPr>
            <a:r>
              <a:rPr lang="en-US" b="1" dirty="0" smtClean="0"/>
              <a:t>In face presentation</a:t>
            </a:r>
          </a:p>
          <a:p>
            <a:r>
              <a:rPr lang="en-US" dirty="0" smtClean="0"/>
              <a:t>Blades are to be introduced along the </a:t>
            </a:r>
            <a:r>
              <a:rPr lang="en-US" dirty="0" err="1" smtClean="0"/>
              <a:t>Occiputo</a:t>
            </a:r>
            <a:r>
              <a:rPr lang="en-US" dirty="0" smtClean="0"/>
              <a:t>-mental diameter with pelvic curve directed towards neck</a:t>
            </a:r>
          </a:p>
          <a:p>
            <a:r>
              <a:rPr lang="en-US" dirty="0" smtClean="0"/>
              <a:t>Traction is applied downwards till the chin appears under the </a:t>
            </a:r>
            <a:r>
              <a:rPr lang="en-US" dirty="0" err="1" smtClean="0"/>
              <a:t>symphysis</a:t>
            </a:r>
            <a:r>
              <a:rPr lang="en-US" dirty="0" smtClean="0"/>
              <a:t> pubis till head </a:t>
            </a:r>
            <a:r>
              <a:rPr lang="en-US" dirty="0" err="1" smtClean="0"/>
              <a:t>deflexes</a:t>
            </a:r>
            <a:r>
              <a:rPr lang="en-US" dirty="0" smtClean="0"/>
              <a:t> &amp; then upwards delivering the nose, eyes, brow &amp; </a:t>
            </a:r>
            <a:r>
              <a:rPr lang="en-US" dirty="0" err="1" smtClean="0"/>
              <a:t>occiput</a:t>
            </a:r>
            <a:r>
              <a:rPr lang="en-US" dirty="0" smtClean="0"/>
              <a:t> </a:t>
            </a:r>
          </a:p>
          <a:p>
            <a:endParaRPr lang="en-US" dirty="0" smtClean="0"/>
          </a:p>
          <a:p>
            <a:endParaRPr lang="en-US" dirty="0"/>
          </a:p>
        </p:txBody>
      </p:sp>
      <p:sp>
        <p:nvSpPr>
          <p:cNvPr id="17410" name="AutoShape 2" descr="http://accessmedicine.mhmedical.com/data/books/cunn23/m_cunn23_c023f017.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2" name="Picture 4" descr="http://accessmedicine.mhmedical.com/data/books/cunn23/m_cunn23_c023f017.gif"/>
          <p:cNvPicPr>
            <a:picLocks noChangeAspect="1" noChangeArrowheads="1"/>
          </p:cNvPicPr>
          <p:nvPr/>
        </p:nvPicPr>
        <p:blipFill>
          <a:blip r:embed="rId2"/>
          <a:srcRect/>
          <a:stretch>
            <a:fillRect/>
          </a:stretch>
        </p:blipFill>
        <p:spPr bwMode="auto">
          <a:xfrm>
            <a:off x="533401" y="3276600"/>
            <a:ext cx="7620000" cy="4191001"/>
          </a:xfrm>
          <a:prstGeom prst="rect">
            <a:avLst/>
          </a:prstGeom>
          <a:noFill/>
        </p:spPr>
      </p:pic>
    </p:spTree>
    <p:extLst>
      <p:ext uri="{BB962C8B-B14F-4D97-AF65-F5344CB8AC3E}">
        <p14:creationId xmlns="" xmlns:p14="http://schemas.microsoft.com/office/powerpoint/2010/main" val="14202021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05800" cy="6169152"/>
          </a:xfrm>
        </p:spPr>
        <p:txBody>
          <a:bodyPr/>
          <a:lstStyle/>
          <a:p>
            <a:pPr>
              <a:buNone/>
            </a:pPr>
            <a:r>
              <a:rPr lang="en-US" b="1" dirty="0" smtClean="0"/>
              <a:t>Forceps for </a:t>
            </a:r>
            <a:r>
              <a:rPr lang="en-US" b="1" dirty="0" err="1"/>
              <a:t>a</a:t>
            </a:r>
            <a:r>
              <a:rPr lang="en-US" b="1" dirty="0" err="1" smtClean="0"/>
              <a:t>ftercoming</a:t>
            </a:r>
            <a:r>
              <a:rPr lang="en-US" b="1" dirty="0" smtClean="0"/>
              <a:t> head of breech</a:t>
            </a:r>
          </a:p>
          <a:p>
            <a:r>
              <a:rPr lang="en-US" dirty="0" smtClean="0"/>
              <a:t>Piper's forceps are specially designed for this purpose. </a:t>
            </a:r>
          </a:p>
          <a:p>
            <a:r>
              <a:rPr lang="en-US" dirty="0" smtClean="0"/>
              <a:t>Forceps to be applied when the occiput lies against the back of the </a:t>
            </a:r>
            <a:r>
              <a:rPr lang="en-US" dirty="0" err="1" smtClean="0"/>
              <a:t>symphysis</a:t>
            </a:r>
            <a:r>
              <a:rPr lang="en-US" dirty="0"/>
              <a:t> </a:t>
            </a:r>
            <a:r>
              <a:rPr lang="en-US" dirty="0" smtClean="0"/>
              <a:t>in </a:t>
            </a:r>
            <a:r>
              <a:rPr lang="en-US" dirty="0" err="1" smtClean="0"/>
              <a:t>mento</a:t>
            </a:r>
            <a:r>
              <a:rPr lang="en-US" dirty="0" smtClean="0"/>
              <a:t> </a:t>
            </a:r>
            <a:r>
              <a:rPr lang="en-US" dirty="0" err="1" smtClean="0"/>
              <a:t>occiput</a:t>
            </a:r>
            <a:r>
              <a:rPr lang="en-US" dirty="0" smtClean="0"/>
              <a:t> direction</a:t>
            </a:r>
          </a:p>
          <a:p>
            <a:r>
              <a:rPr lang="en-US" dirty="0" smtClean="0"/>
              <a:t>Blades to be applied from below after raising the legs and locked underneath the fetal chest</a:t>
            </a:r>
          </a:p>
          <a:p>
            <a:r>
              <a:rPr lang="en-US" dirty="0" smtClean="0"/>
              <a:t>Traction to be maintained in an arc, which follows the axis of the birth </a:t>
            </a:r>
            <a:r>
              <a:rPr lang="en-US" dirty="0" err="1" smtClean="0"/>
              <a:t>canal,outward</a:t>
            </a:r>
            <a:r>
              <a:rPr lang="en-US" dirty="0" smtClean="0"/>
              <a:t> and upward to deliver the head in flexion</a:t>
            </a:r>
          </a:p>
          <a:p>
            <a:endParaRPr lang="en-US" dirty="0" smtClean="0"/>
          </a:p>
          <a:p>
            <a:endParaRPr lang="en-US" dirty="0"/>
          </a:p>
        </p:txBody>
      </p:sp>
      <p:pic>
        <p:nvPicPr>
          <p:cNvPr id="16386" name="Picture 2" descr="http://sr.photos3.fotosearch.com/bthumb/LIF/LIF153/cog12019.jpg"/>
          <p:cNvPicPr>
            <a:picLocks noChangeAspect="1" noChangeArrowheads="1"/>
          </p:cNvPicPr>
          <p:nvPr/>
        </p:nvPicPr>
        <p:blipFill>
          <a:blip r:embed="rId2"/>
          <a:srcRect/>
          <a:stretch>
            <a:fillRect/>
          </a:stretch>
        </p:blipFill>
        <p:spPr bwMode="auto">
          <a:xfrm>
            <a:off x="2438400" y="3870956"/>
            <a:ext cx="4267201" cy="2987044"/>
          </a:xfrm>
          <a:prstGeom prst="rect">
            <a:avLst/>
          </a:prstGeom>
          <a:noFill/>
        </p:spPr>
      </p:pic>
    </p:spTree>
    <p:extLst>
      <p:ext uri="{BB962C8B-B14F-4D97-AF65-F5344CB8AC3E}">
        <p14:creationId xmlns="" xmlns:p14="http://schemas.microsoft.com/office/powerpoint/2010/main" val="20564273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Vectis</a:t>
            </a:r>
            <a:r>
              <a:rPr lang="en-US" dirty="0" smtClean="0"/>
              <a:t> </a:t>
            </a:r>
            <a:endParaRPr lang="en-US" dirty="0"/>
          </a:p>
        </p:txBody>
      </p:sp>
      <p:sp>
        <p:nvSpPr>
          <p:cNvPr id="3" name="Content Placeholder 2"/>
          <p:cNvSpPr>
            <a:spLocks noGrp="1"/>
          </p:cNvSpPr>
          <p:nvPr>
            <p:ph sz="quarter" idx="1"/>
          </p:nvPr>
        </p:nvSpPr>
        <p:spPr/>
        <p:txBody>
          <a:bodyPr/>
          <a:lstStyle/>
          <a:p>
            <a:r>
              <a:rPr lang="en-US" dirty="0"/>
              <a:t>One blade of the forceps or a special instrument is used to assist the delivery of the head through the uterine incision during </a:t>
            </a:r>
            <a:r>
              <a:rPr lang="en-US" dirty="0" smtClean="0"/>
              <a:t>LSCS</a:t>
            </a:r>
            <a:endParaRPr lang="en-US" dirty="0"/>
          </a:p>
          <a:p>
            <a:r>
              <a:rPr lang="en-US" dirty="0"/>
              <a:t>It helps in rotation &amp; elevation of the head by </a:t>
            </a:r>
            <a:r>
              <a:rPr lang="en-US" dirty="0" smtClean="0"/>
              <a:t>extension</a:t>
            </a:r>
            <a:endParaRPr lang="en-US" dirty="0"/>
          </a:p>
          <a:p>
            <a:r>
              <a:rPr lang="en-US" dirty="0"/>
              <a:t>It has only the fenestrated cephalic </a:t>
            </a:r>
            <a:r>
              <a:rPr lang="en-US" dirty="0" smtClean="0"/>
              <a:t>curve</a:t>
            </a:r>
            <a:endParaRPr lang="en-US" dirty="0"/>
          </a:p>
        </p:txBody>
      </p:sp>
      <p:pic>
        <p:nvPicPr>
          <p:cNvPr id="15362" name="Picture 2" descr="https://encrypted-tbn0.gstatic.com/images?q=tbn:ANd9GcQ4xZ4L4HpQK9w4YVBgWYCwAtUmK1Wc4auibaIC3OKzT5JAxTHZ"/>
          <p:cNvPicPr>
            <a:picLocks noChangeAspect="1" noChangeArrowheads="1"/>
          </p:cNvPicPr>
          <p:nvPr/>
        </p:nvPicPr>
        <p:blipFill>
          <a:blip r:embed="rId2"/>
          <a:srcRect/>
          <a:stretch>
            <a:fillRect/>
          </a:stretch>
        </p:blipFill>
        <p:spPr bwMode="auto">
          <a:xfrm>
            <a:off x="1760173" y="3810000"/>
            <a:ext cx="5350089" cy="2743200"/>
          </a:xfrm>
          <a:prstGeom prst="rect">
            <a:avLst/>
          </a:prstGeom>
          <a:noFill/>
        </p:spPr>
      </p:pic>
    </p:spTree>
    <p:extLst>
      <p:ext uri="{BB962C8B-B14F-4D97-AF65-F5344CB8AC3E}">
        <p14:creationId xmlns="" xmlns:p14="http://schemas.microsoft.com/office/powerpoint/2010/main" val="8050955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 Prophylactic forceps</a:t>
            </a:r>
            <a:endParaRPr lang="en-US" dirty="0"/>
          </a:p>
        </p:txBody>
      </p:sp>
      <p:sp>
        <p:nvSpPr>
          <p:cNvPr id="3" name="Content Placeholder 2"/>
          <p:cNvSpPr>
            <a:spLocks noGrp="1"/>
          </p:cNvSpPr>
          <p:nvPr>
            <p:ph sz="quarter" idx="1"/>
          </p:nvPr>
        </p:nvSpPr>
        <p:spPr>
          <a:xfrm>
            <a:off x="457200" y="1447800"/>
            <a:ext cx="8229600" cy="5181600"/>
          </a:xfrm>
        </p:spPr>
        <p:txBody>
          <a:bodyPr>
            <a:normAutofit/>
          </a:bodyPr>
          <a:lstStyle/>
          <a:p>
            <a:pPr marL="0" indent="0">
              <a:buNone/>
            </a:pPr>
            <a:r>
              <a:rPr lang="en-US" dirty="0">
                <a:cs typeface="Times New Roman" pitchFamily="18" charset="0"/>
              </a:rPr>
              <a:t>Introduced by </a:t>
            </a:r>
            <a:r>
              <a:rPr lang="en-US" dirty="0" smtClean="0">
                <a:cs typeface="Times New Roman" pitchFamily="18" charset="0"/>
              </a:rPr>
              <a:t>De </a:t>
            </a:r>
            <a:r>
              <a:rPr lang="en-US" dirty="0">
                <a:cs typeface="Times New Roman" pitchFamily="18" charset="0"/>
              </a:rPr>
              <a:t>Lee (1920), refers to outlet forceps delivery, only to shorten the second stage of </a:t>
            </a:r>
            <a:r>
              <a:rPr lang="en-US" dirty="0" err="1">
                <a:cs typeface="Times New Roman" pitchFamily="18" charset="0"/>
              </a:rPr>
              <a:t>labour</a:t>
            </a:r>
            <a:r>
              <a:rPr lang="en-US" dirty="0">
                <a:cs typeface="Times New Roman" pitchFamily="18" charset="0"/>
              </a:rPr>
              <a:t> to prevent anticipated maternal or </a:t>
            </a:r>
            <a:r>
              <a:rPr lang="en-US" dirty="0" smtClean="0">
                <a:cs typeface="Times New Roman" pitchFamily="18" charset="0"/>
              </a:rPr>
              <a:t>fetal </a:t>
            </a:r>
            <a:r>
              <a:rPr lang="en-US" dirty="0">
                <a:cs typeface="Times New Roman" pitchFamily="18" charset="0"/>
              </a:rPr>
              <a:t>complications in </a:t>
            </a:r>
          </a:p>
          <a:p>
            <a:r>
              <a:rPr lang="en-US" dirty="0" err="1">
                <a:cs typeface="Times New Roman" pitchFamily="18" charset="0"/>
              </a:rPr>
              <a:t>Eclampsia</a:t>
            </a:r>
            <a:endParaRPr lang="en-US" dirty="0">
              <a:cs typeface="Times New Roman" pitchFamily="18" charset="0"/>
            </a:endParaRPr>
          </a:p>
          <a:p>
            <a:r>
              <a:rPr lang="en-US" dirty="0">
                <a:cs typeface="Times New Roman" pitchFamily="18" charset="0"/>
              </a:rPr>
              <a:t>Heart disease</a:t>
            </a:r>
          </a:p>
          <a:p>
            <a:r>
              <a:rPr lang="en-US" dirty="0">
                <a:cs typeface="Times New Roman" pitchFamily="18" charset="0"/>
              </a:rPr>
              <a:t>Previous </a:t>
            </a:r>
            <a:r>
              <a:rPr lang="en-US" dirty="0" smtClean="0">
                <a:cs typeface="Times New Roman" pitchFamily="18" charset="0"/>
              </a:rPr>
              <a:t>caesarean section</a:t>
            </a:r>
            <a:endParaRPr lang="en-US" dirty="0">
              <a:cs typeface="Times New Roman" pitchFamily="18" charset="0"/>
            </a:endParaRPr>
          </a:p>
          <a:p>
            <a:r>
              <a:rPr lang="en-US" dirty="0">
                <a:cs typeface="Times New Roman" pitchFamily="18" charset="0"/>
              </a:rPr>
              <a:t>Post maturity </a:t>
            </a:r>
          </a:p>
          <a:p>
            <a:r>
              <a:rPr lang="en-US" dirty="0">
                <a:cs typeface="Times New Roman" pitchFamily="18" charset="0"/>
              </a:rPr>
              <a:t>Low birth </a:t>
            </a:r>
            <a:r>
              <a:rPr lang="en-US" dirty="0" err="1">
                <a:cs typeface="Times New Roman" pitchFamily="18" charset="0"/>
              </a:rPr>
              <a:t>wt</a:t>
            </a:r>
            <a:r>
              <a:rPr lang="en-US" dirty="0">
                <a:cs typeface="Times New Roman" pitchFamily="18" charset="0"/>
              </a:rPr>
              <a:t> babies</a:t>
            </a:r>
          </a:p>
          <a:p>
            <a:r>
              <a:rPr lang="en-US" dirty="0">
                <a:cs typeface="Times New Roman" pitchFamily="18" charset="0"/>
              </a:rPr>
              <a:t>During epidural </a:t>
            </a:r>
            <a:r>
              <a:rPr lang="en-US" dirty="0" err="1">
                <a:cs typeface="Times New Roman" pitchFamily="18" charset="0"/>
              </a:rPr>
              <a:t>anaesthesia</a:t>
            </a:r>
            <a:endParaRPr lang="en-GB" dirty="0">
              <a:cs typeface="Times New Roman" pitchFamily="18" charset="0"/>
            </a:endParaRPr>
          </a:p>
          <a:p>
            <a:endParaRPr lang="en-US" dirty="0"/>
          </a:p>
        </p:txBody>
      </p:sp>
    </p:spTree>
    <p:extLst>
      <p:ext uri="{BB962C8B-B14F-4D97-AF65-F5344CB8AC3E}">
        <p14:creationId xmlns="" xmlns:p14="http://schemas.microsoft.com/office/powerpoint/2010/main" val="4057803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214313"/>
            <a:ext cx="7793038" cy="1462087"/>
          </a:xfrm>
        </p:spPr>
        <p:txBody>
          <a:bodyPr anchor="ctr"/>
          <a:lstStyle/>
          <a:p>
            <a:r>
              <a:rPr lang="en-IN" sz="2800" b="1" dirty="0">
                <a:solidFill>
                  <a:schemeClr val="tx2">
                    <a:lumMod val="75000"/>
                  </a:schemeClr>
                </a:solidFill>
                <a:latin typeface="Bookman Old Style" pitchFamily="18" charset="0"/>
              </a:rPr>
              <a:t>TRIAL OF </a:t>
            </a:r>
            <a:r>
              <a:rPr lang="en-IN" sz="2800" b="1" dirty="0" smtClean="0">
                <a:solidFill>
                  <a:schemeClr val="tx2">
                    <a:lumMod val="75000"/>
                  </a:schemeClr>
                </a:solidFill>
                <a:latin typeface="Bookman Old Style" pitchFamily="18" charset="0"/>
              </a:rPr>
              <a:t>FORCEPS- a place in modern obstetrics </a:t>
            </a:r>
            <a:br>
              <a:rPr lang="en-IN" sz="2800" b="1" dirty="0" smtClean="0">
                <a:solidFill>
                  <a:schemeClr val="tx2">
                    <a:lumMod val="75000"/>
                  </a:schemeClr>
                </a:solidFill>
                <a:latin typeface="Bookman Old Style" pitchFamily="18" charset="0"/>
              </a:rPr>
            </a:br>
            <a:endParaRPr lang="en-IN" sz="2800" b="1" dirty="0">
              <a:solidFill>
                <a:schemeClr val="tx2">
                  <a:lumMod val="75000"/>
                </a:schemeClr>
              </a:solidFill>
              <a:latin typeface="Bookman Old Style" pitchFamily="18" charset="0"/>
            </a:endParaRPr>
          </a:p>
        </p:txBody>
      </p:sp>
      <p:sp>
        <p:nvSpPr>
          <p:cNvPr id="3075" name="Content Placeholder 2"/>
          <p:cNvSpPr>
            <a:spLocks noGrp="1"/>
          </p:cNvSpPr>
          <p:nvPr>
            <p:ph idx="4294967295"/>
          </p:nvPr>
        </p:nvSpPr>
        <p:spPr>
          <a:xfrm>
            <a:off x="0" y="1447800"/>
            <a:ext cx="8915400" cy="5029200"/>
          </a:xfrm>
        </p:spPr>
        <p:txBody>
          <a:bodyPr>
            <a:normAutofit fontScale="92500"/>
          </a:bodyPr>
          <a:lstStyle/>
          <a:p>
            <a:pPr algn="just">
              <a:lnSpc>
                <a:spcPct val="130000"/>
              </a:lnSpc>
              <a:buClrTx/>
            </a:pPr>
            <a:r>
              <a:rPr lang="en-US" sz="2400" dirty="0"/>
              <a:t>The concept of trial of instrumental vaginal delivery in theatre was first described in 1953 by </a:t>
            </a:r>
            <a:r>
              <a:rPr lang="en-US" sz="2400" dirty="0" err="1"/>
              <a:t>Jeffcoate</a:t>
            </a:r>
            <a:r>
              <a:rPr lang="en-US" sz="2400" dirty="0"/>
              <a:t>.</a:t>
            </a:r>
          </a:p>
          <a:p>
            <a:pPr algn="just">
              <a:lnSpc>
                <a:spcPct val="130000"/>
              </a:lnSpc>
              <a:buClrTx/>
            </a:pPr>
            <a:r>
              <a:rPr lang="en-US" sz="2400" dirty="0"/>
              <a:t>This has been promoted recently to try to reduce any  delay that might follow an unsuccessful attempt at instrumental delivery  requiring transfer of the patient to the operating theatre.</a:t>
            </a:r>
          </a:p>
          <a:p>
            <a:pPr algn="just">
              <a:lnSpc>
                <a:spcPct val="130000"/>
              </a:lnSpc>
              <a:buClrTx/>
            </a:pPr>
            <a:r>
              <a:rPr lang="en-US" sz="2400" dirty="0" smtClean="0"/>
              <a:t>It should be performed in a double setup with everything ready for a caesarean section</a:t>
            </a:r>
          </a:p>
          <a:p>
            <a:pPr algn="just">
              <a:lnSpc>
                <a:spcPct val="130000"/>
              </a:lnSpc>
              <a:buClrTx/>
            </a:pPr>
            <a:r>
              <a:rPr lang="en-US" sz="2400" dirty="0" smtClean="0"/>
              <a:t>It is indicated in case of </a:t>
            </a:r>
            <a:r>
              <a:rPr lang="en-US" sz="2400" dirty="0" err="1" smtClean="0"/>
              <a:t>labour</a:t>
            </a:r>
            <a:r>
              <a:rPr lang="en-US" sz="2400" dirty="0" smtClean="0"/>
              <a:t> arrests with the vertex at the low- mid pelvic level</a:t>
            </a:r>
          </a:p>
          <a:p>
            <a:pPr algn="just">
              <a:lnSpc>
                <a:spcPct val="130000"/>
              </a:lnSpc>
              <a:buClrTx/>
            </a:pPr>
            <a:r>
              <a:rPr lang="en-US" sz="2400" dirty="0" smtClean="0"/>
              <a:t>Should be terminated when moderate traction fails to deliver the baby or when rapid delivery by </a:t>
            </a:r>
            <a:r>
              <a:rPr lang="en-US" sz="2400" dirty="0" err="1" smtClean="0"/>
              <a:t>ceaserean</a:t>
            </a:r>
            <a:r>
              <a:rPr lang="en-US" sz="2400" dirty="0" smtClean="0"/>
              <a:t> section is needed in case of fetal distress</a:t>
            </a:r>
          </a:p>
          <a:p>
            <a:pPr algn="just">
              <a:lnSpc>
                <a:spcPct val="130000"/>
              </a:lnSpc>
              <a:buClrTx/>
            </a:pPr>
            <a:endParaRPr lang="en-US" sz="2400" dirty="0" smtClean="0"/>
          </a:p>
          <a:p>
            <a:pPr algn="just">
              <a:lnSpc>
                <a:spcPct val="130000"/>
              </a:lnSpc>
              <a:buClrTx/>
              <a:buNone/>
            </a:pPr>
            <a:endParaRPr lang="en-IN"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Blade </a:t>
            </a:r>
            <a:endParaRPr lang="en-US" dirty="0"/>
          </a:p>
        </p:txBody>
      </p:sp>
      <p:sp>
        <p:nvSpPr>
          <p:cNvPr id="3" name="Content Placeholder 2"/>
          <p:cNvSpPr>
            <a:spLocks noGrp="1"/>
          </p:cNvSpPr>
          <p:nvPr>
            <p:ph sz="quarter" idx="1"/>
          </p:nvPr>
        </p:nvSpPr>
        <p:spPr/>
        <p:txBody>
          <a:bodyPr>
            <a:normAutofit/>
          </a:bodyPr>
          <a:lstStyle/>
          <a:p>
            <a:r>
              <a:rPr lang="en-US" dirty="0" smtClean="0"/>
              <a:t>There  are  2 blades which are named right or left in relation to the maternal pelvis</a:t>
            </a:r>
          </a:p>
          <a:p>
            <a:r>
              <a:rPr lang="en-US" dirty="0" smtClean="0"/>
              <a:t>It has 2 curves : </a:t>
            </a:r>
          </a:p>
          <a:p>
            <a:pPr marL="0" indent="0">
              <a:buNone/>
            </a:pPr>
            <a:r>
              <a:rPr lang="en-US" b="1" dirty="0" smtClean="0"/>
              <a:t>    Cephalic curve </a:t>
            </a:r>
            <a:r>
              <a:rPr lang="en-US" dirty="0" smtClean="0"/>
              <a:t>which conforms to the fetal head and      reduces the danger of compression</a:t>
            </a:r>
          </a:p>
          <a:p>
            <a:pPr marL="0" indent="0">
              <a:buNone/>
            </a:pPr>
            <a:r>
              <a:rPr lang="en-US" dirty="0" smtClean="0"/>
              <a:t>    </a:t>
            </a:r>
            <a:r>
              <a:rPr lang="en-US" b="1" dirty="0" smtClean="0"/>
              <a:t>Pelvic curve </a:t>
            </a:r>
            <a:r>
              <a:rPr lang="en-US" dirty="0" smtClean="0"/>
              <a:t>which fits the curve of maternal pelvis  </a:t>
            </a:r>
          </a:p>
          <a:p>
            <a:pPr marL="0" indent="0">
              <a:buNone/>
            </a:pPr>
            <a:r>
              <a:rPr lang="en-US" dirty="0"/>
              <a:t> </a:t>
            </a:r>
            <a:r>
              <a:rPr lang="en-US" dirty="0" smtClean="0"/>
              <a:t>                           called the curve of </a:t>
            </a:r>
            <a:r>
              <a:rPr lang="en-US" dirty="0" err="1" smtClean="0"/>
              <a:t>Carus</a:t>
            </a:r>
            <a:r>
              <a:rPr lang="en-US" dirty="0" smtClean="0"/>
              <a:t>   </a:t>
            </a:r>
          </a:p>
          <a:p>
            <a:r>
              <a:rPr lang="en-US" dirty="0" smtClean="0"/>
              <a:t>The tip of the blade is known as toe</a:t>
            </a:r>
          </a:p>
          <a:p>
            <a:r>
              <a:rPr lang="en-US" dirty="0" smtClean="0"/>
              <a:t>The heel of the blade refers to the end of the blade attached to the shank</a:t>
            </a:r>
          </a:p>
          <a:p>
            <a:endParaRPr lang="en-US" dirty="0" smtClean="0"/>
          </a:p>
          <a:p>
            <a:endParaRPr lang="en-US" dirty="0"/>
          </a:p>
        </p:txBody>
      </p:sp>
    </p:spTree>
    <p:extLst>
      <p:ext uri="{BB962C8B-B14F-4D97-AF65-F5344CB8AC3E}">
        <p14:creationId xmlns="" xmlns:p14="http://schemas.microsoft.com/office/powerpoint/2010/main" val="4605476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4294967295"/>
          </p:nvPr>
        </p:nvSpPr>
        <p:spPr>
          <a:xfrm>
            <a:off x="0" y="690563"/>
            <a:ext cx="8915400" cy="5634037"/>
          </a:xfrm>
        </p:spPr>
        <p:txBody>
          <a:bodyPr>
            <a:normAutofit fontScale="92500" lnSpcReduction="20000"/>
          </a:bodyPr>
          <a:lstStyle/>
          <a:p>
            <a:pPr algn="ctr">
              <a:lnSpc>
                <a:spcPct val="130000"/>
              </a:lnSpc>
              <a:buClrTx/>
            </a:pPr>
            <a:r>
              <a:rPr lang="en-US" sz="2400" dirty="0" smtClean="0"/>
              <a:t>Most of the women have spontaneous vaginal birth, but some  ( 5-20%) women need assistance in the second stage for the delivery of the baby, using either forceps or vacuum extraction  The majority of the instrumental delivery are conducted in the delivery room, but in a small proportion 2% -5%, a trial of instrumental delivery is conducted in theatre.</a:t>
            </a:r>
          </a:p>
          <a:p>
            <a:pPr algn="ctr">
              <a:lnSpc>
                <a:spcPct val="130000"/>
              </a:lnSpc>
              <a:buClrTx/>
            </a:pPr>
            <a:endParaRPr lang="en-US" sz="2400" dirty="0"/>
          </a:p>
          <a:p>
            <a:pPr algn="ctr">
              <a:lnSpc>
                <a:spcPct val="130000"/>
              </a:lnSpc>
              <a:buClrTx/>
              <a:buFont typeface="Wingdings" pitchFamily="2" charset="2"/>
              <a:buNone/>
            </a:pPr>
            <a:endParaRPr lang="en-US" sz="2400" dirty="0"/>
          </a:p>
          <a:p>
            <a:pPr algn="ctr">
              <a:buFont typeface="Wingdings" pitchFamily="2" charset="2"/>
              <a:buNone/>
            </a:pPr>
            <a:r>
              <a:rPr lang="en-US" sz="2400" dirty="0" smtClean="0"/>
              <a:t>“The </a:t>
            </a:r>
            <a:r>
              <a:rPr lang="en-US" sz="2400" b="1" dirty="0" smtClean="0"/>
              <a:t>tentative application</a:t>
            </a:r>
            <a:r>
              <a:rPr lang="en-US" sz="2400" dirty="0" smtClean="0"/>
              <a:t> of the forceps </a:t>
            </a:r>
            <a:br>
              <a:rPr lang="en-US" sz="2400" dirty="0" smtClean="0"/>
            </a:br>
            <a:r>
              <a:rPr lang="en-US" sz="2400" dirty="0" smtClean="0"/>
              <a:t/>
            </a:r>
            <a:br>
              <a:rPr lang="en-US" sz="2400" dirty="0" smtClean="0"/>
            </a:br>
            <a:r>
              <a:rPr lang="en-US" sz="2400" dirty="0" smtClean="0"/>
              <a:t>with the </a:t>
            </a:r>
            <a:r>
              <a:rPr lang="en-US" sz="2400" b="1" dirty="0" smtClean="0"/>
              <a:t>anticipation of failure</a:t>
            </a:r>
            <a:r>
              <a:rPr lang="en-US" sz="2400" dirty="0" smtClean="0"/>
              <a:t> &amp; </a:t>
            </a:r>
            <a:br>
              <a:rPr lang="en-US" sz="2400" dirty="0" smtClean="0"/>
            </a:br>
            <a:r>
              <a:rPr lang="en-US" sz="2400" dirty="0" smtClean="0"/>
              <a:t/>
            </a:r>
            <a:br>
              <a:rPr lang="en-US" sz="2400" dirty="0" smtClean="0"/>
            </a:br>
            <a:r>
              <a:rPr lang="en-US" sz="2400" dirty="0" smtClean="0"/>
              <a:t>the </a:t>
            </a:r>
            <a:r>
              <a:rPr lang="en-US" sz="2400" b="1" dirty="0" smtClean="0"/>
              <a:t>willingness to abandon </a:t>
            </a:r>
            <a:r>
              <a:rPr lang="en-US" sz="2400" dirty="0" smtClean="0"/>
              <a:t>the procedure</a:t>
            </a:r>
            <a:br>
              <a:rPr lang="en-US" sz="2400" dirty="0" smtClean="0"/>
            </a:br>
            <a:r>
              <a:rPr lang="en-US" sz="2400" dirty="0" smtClean="0"/>
              <a:t> </a:t>
            </a:r>
            <a:br>
              <a:rPr lang="en-US" sz="2400" dirty="0" smtClean="0"/>
            </a:br>
            <a:r>
              <a:rPr lang="en-US" sz="2400" dirty="0" smtClean="0"/>
              <a:t>in favor of CS whose </a:t>
            </a:r>
            <a:r>
              <a:rPr lang="en-US" sz="2400" b="1" dirty="0" smtClean="0"/>
              <a:t>preparations </a:t>
            </a:r>
            <a:r>
              <a:rPr lang="en-US" sz="2400" dirty="0" smtClean="0"/>
              <a:t>are</a:t>
            </a:r>
            <a:br>
              <a:rPr lang="en-US" sz="2400" dirty="0" smtClean="0"/>
            </a:br>
            <a:r>
              <a:rPr lang="en-US" sz="2400" dirty="0" smtClean="0"/>
              <a:t/>
            </a:r>
            <a:br>
              <a:rPr lang="en-US" sz="2400" dirty="0" smtClean="0"/>
            </a:br>
            <a:r>
              <a:rPr lang="en-US" sz="2400" b="1" dirty="0" smtClean="0"/>
              <a:t>simultaneously</a:t>
            </a:r>
            <a:r>
              <a:rPr lang="en-US" sz="2400" dirty="0" smtClean="0"/>
              <a:t> made if that prove necessary”</a:t>
            </a:r>
          </a:p>
          <a:p>
            <a:pPr algn="ctr">
              <a:buNone/>
            </a:pPr>
            <a:endParaRPr lang="en-US" sz="2400" dirty="0" smtClean="0"/>
          </a:p>
          <a:p>
            <a:pPr algn="just">
              <a:lnSpc>
                <a:spcPct val="130000"/>
              </a:lnSpc>
              <a:buClrTx/>
              <a:buNone/>
            </a:pPr>
            <a:endParaRPr lang="en-IN"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dirty="0" smtClean="0"/>
              <a:t>  Failed forceps</a:t>
            </a:r>
            <a:endParaRPr lang="en-US" dirty="0"/>
          </a:p>
        </p:txBody>
      </p:sp>
      <p:sp>
        <p:nvSpPr>
          <p:cNvPr id="3" name="Content Placeholder 2"/>
          <p:cNvSpPr>
            <a:spLocks noGrp="1"/>
          </p:cNvSpPr>
          <p:nvPr>
            <p:ph sz="quarter" idx="1"/>
          </p:nvPr>
        </p:nvSpPr>
        <p:spPr>
          <a:xfrm>
            <a:off x="457200" y="1447800"/>
            <a:ext cx="8229600" cy="4876800"/>
          </a:xfrm>
        </p:spPr>
        <p:txBody>
          <a:bodyPr>
            <a:normAutofit/>
          </a:bodyPr>
          <a:lstStyle/>
          <a:p>
            <a:r>
              <a:rPr lang="en-US" dirty="0" smtClean="0"/>
              <a:t>It is failure to extract the fetus by the forceps which may be due to the failure to apply the forceps or to deliver the head with it</a:t>
            </a:r>
          </a:p>
          <a:p>
            <a:endParaRPr lang="en-US" dirty="0"/>
          </a:p>
          <a:p>
            <a:r>
              <a:rPr lang="en-US" dirty="0" smtClean="0"/>
              <a:t>Forceps fail when : </a:t>
            </a:r>
          </a:p>
          <a:p>
            <a:pPr>
              <a:buFont typeface="Wingdings" pitchFamily="2" charset="2"/>
              <a:buChar char="ü"/>
            </a:pPr>
            <a:r>
              <a:rPr lang="en-US" dirty="0" smtClean="0"/>
              <a:t>Cannot apply the branches</a:t>
            </a:r>
          </a:p>
          <a:p>
            <a:pPr>
              <a:buFont typeface="Wingdings" pitchFamily="2" charset="2"/>
              <a:buChar char="ü"/>
            </a:pPr>
            <a:r>
              <a:rPr lang="en-US" dirty="0" smtClean="0"/>
              <a:t>Branches do not lock</a:t>
            </a:r>
          </a:p>
          <a:p>
            <a:pPr>
              <a:buFont typeface="Wingdings" pitchFamily="2" charset="2"/>
              <a:buChar char="ü"/>
            </a:pPr>
            <a:r>
              <a:rPr lang="en-US" dirty="0" smtClean="0"/>
              <a:t>Branches slip after application</a:t>
            </a:r>
          </a:p>
          <a:p>
            <a:pPr>
              <a:buFont typeface="Wingdings" pitchFamily="2" charset="2"/>
              <a:buChar char="ü"/>
            </a:pPr>
            <a:r>
              <a:rPr lang="en-US" dirty="0" smtClean="0"/>
              <a:t>While effecting rotation only blades rotate</a:t>
            </a:r>
          </a:p>
          <a:p>
            <a:pPr>
              <a:buFont typeface="Wingdings" pitchFamily="2" charset="2"/>
              <a:buChar char="ü"/>
            </a:pPr>
            <a:r>
              <a:rPr lang="en-US" dirty="0" smtClean="0"/>
              <a:t>Extraction is not possible</a:t>
            </a:r>
          </a:p>
          <a:p>
            <a:pPr>
              <a:buFont typeface="Wingdings" pitchFamily="2" charset="2"/>
              <a:buChar char="ü"/>
            </a:pPr>
            <a:r>
              <a:rPr lang="en-US" dirty="0" smtClean="0"/>
              <a:t>Morbidity or mortality to fetus &amp; mother</a:t>
            </a:r>
          </a:p>
          <a:p>
            <a:pPr>
              <a:buFont typeface="Wingdings" pitchFamily="2" charset="2"/>
              <a:buChar char="ü"/>
            </a:pPr>
            <a:endParaRPr lang="en-US" dirty="0"/>
          </a:p>
        </p:txBody>
      </p:sp>
    </p:spTree>
    <p:extLst>
      <p:ext uri="{BB962C8B-B14F-4D97-AF65-F5344CB8AC3E}">
        <p14:creationId xmlns="" xmlns:p14="http://schemas.microsoft.com/office/powerpoint/2010/main" val="18629031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088"/>
            <a:ext cx="7848600" cy="438912"/>
          </a:xfrm>
        </p:spPr>
        <p:txBody>
          <a:bodyPr>
            <a:normAutofit fontScale="90000"/>
          </a:bodyPr>
          <a:lstStyle/>
          <a:p>
            <a:endParaRPr lang="en-US" dirty="0"/>
          </a:p>
        </p:txBody>
      </p:sp>
      <p:sp>
        <p:nvSpPr>
          <p:cNvPr id="3" name="Content Placeholder 2"/>
          <p:cNvSpPr>
            <a:spLocks noGrp="1"/>
          </p:cNvSpPr>
          <p:nvPr>
            <p:ph sz="quarter" idx="1"/>
          </p:nvPr>
        </p:nvSpPr>
        <p:spPr>
          <a:xfrm>
            <a:off x="457200" y="1295400"/>
            <a:ext cx="8229600" cy="5029200"/>
          </a:xfrm>
        </p:spPr>
        <p:txBody>
          <a:bodyPr>
            <a:normAutofit/>
          </a:bodyPr>
          <a:lstStyle/>
          <a:p>
            <a:r>
              <a:rPr lang="en-US" dirty="0" smtClean="0"/>
              <a:t>Causes of failed forceps are : </a:t>
            </a:r>
          </a:p>
          <a:p>
            <a:pPr>
              <a:buFont typeface="Wingdings" pitchFamily="2" charset="2"/>
              <a:buChar char="ü"/>
            </a:pPr>
            <a:r>
              <a:rPr lang="en-US" dirty="0" smtClean="0"/>
              <a:t>Application before full dilatation of cervix</a:t>
            </a:r>
          </a:p>
          <a:p>
            <a:pPr>
              <a:buFont typeface="Wingdings" pitchFamily="2" charset="2"/>
              <a:buChar char="ü"/>
            </a:pPr>
            <a:r>
              <a:rPr lang="en-US" dirty="0" smtClean="0"/>
              <a:t>Gross CPD</a:t>
            </a:r>
          </a:p>
          <a:p>
            <a:pPr>
              <a:buFont typeface="Wingdings" pitchFamily="2" charset="2"/>
              <a:buChar char="ü"/>
            </a:pPr>
            <a:r>
              <a:rPr lang="en-US" dirty="0" smtClean="0"/>
              <a:t>Unrecognized malposition</a:t>
            </a:r>
          </a:p>
          <a:p>
            <a:pPr>
              <a:buFont typeface="Wingdings" pitchFamily="2" charset="2"/>
              <a:buChar char="ü"/>
            </a:pPr>
            <a:r>
              <a:rPr lang="en-US" dirty="0"/>
              <a:t>U</a:t>
            </a:r>
            <a:r>
              <a:rPr lang="en-US" dirty="0" smtClean="0"/>
              <a:t>ndiagnosed </a:t>
            </a:r>
            <a:r>
              <a:rPr lang="en-US" dirty="0" err="1" smtClean="0"/>
              <a:t>malpresentation</a:t>
            </a:r>
            <a:endParaRPr lang="en-US" dirty="0" smtClean="0"/>
          </a:p>
          <a:p>
            <a:pPr>
              <a:buFont typeface="Wingdings" pitchFamily="2" charset="2"/>
              <a:buChar char="ü"/>
            </a:pPr>
            <a:r>
              <a:rPr lang="en-US" dirty="0" smtClean="0"/>
              <a:t>Contraction ring</a:t>
            </a:r>
          </a:p>
          <a:p>
            <a:pPr>
              <a:buFont typeface="Wingdings" pitchFamily="2" charset="2"/>
              <a:buChar char="ü"/>
            </a:pPr>
            <a:r>
              <a:rPr lang="en-US" sz="2800" dirty="0"/>
              <a:t>fetal congenital anomalies as hydrocephalus, </a:t>
            </a:r>
            <a:r>
              <a:rPr lang="en-US" sz="2800" dirty="0" err="1"/>
              <a:t>ascitis</a:t>
            </a:r>
            <a:r>
              <a:rPr lang="en-US" sz="2800" dirty="0"/>
              <a:t> and conjoined </a:t>
            </a:r>
            <a:r>
              <a:rPr lang="en-US" sz="2800" dirty="0" smtClean="0"/>
              <a:t>twins</a:t>
            </a:r>
          </a:p>
          <a:p>
            <a:pPr>
              <a:buFont typeface="Wingdings" pitchFamily="2" charset="2"/>
              <a:buChar char="ü"/>
            </a:pPr>
            <a:r>
              <a:rPr lang="en-US" sz="2800" dirty="0" smtClean="0"/>
              <a:t>Soft tissue dystocia as fibroid , ovarian </a:t>
            </a:r>
            <a:r>
              <a:rPr lang="en-US" sz="2800" dirty="0" err="1" smtClean="0"/>
              <a:t>tumour</a:t>
            </a:r>
            <a:r>
              <a:rPr lang="en-US" sz="2800" dirty="0" smtClean="0"/>
              <a:t> , bladder stone</a:t>
            </a:r>
            <a:endParaRPr lang="en-US" dirty="0" smtClean="0"/>
          </a:p>
          <a:p>
            <a:pPr>
              <a:buFont typeface="Wingdings" pitchFamily="2" charset="2"/>
              <a:buChar char="ü"/>
            </a:pPr>
            <a:endParaRPr lang="en-US" dirty="0"/>
          </a:p>
        </p:txBody>
      </p:sp>
    </p:spTree>
    <p:extLst>
      <p:ext uri="{BB962C8B-B14F-4D97-AF65-F5344CB8AC3E}">
        <p14:creationId xmlns="" xmlns:p14="http://schemas.microsoft.com/office/powerpoint/2010/main" val="37858956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088"/>
            <a:ext cx="7848600" cy="438912"/>
          </a:xfrm>
        </p:spPr>
        <p:txBody>
          <a:bodyPr>
            <a:normAutofit fontScale="90000"/>
          </a:bodyPr>
          <a:lstStyle/>
          <a:p>
            <a:endParaRPr lang="en-US" dirty="0"/>
          </a:p>
        </p:txBody>
      </p:sp>
      <p:sp>
        <p:nvSpPr>
          <p:cNvPr id="3" name="Content Placeholder 2"/>
          <p:cNvSpPr>
            <a:spLocks noGrp="1"/>
          </p:cNvSpPr>
          <p:nvPr>
            <p:ph sz="quarter" idx="1"/>
          </p:nvPr>
        </p:nvSpPr>
        <p:spPr>
          <a:xfrm>
            <a:off x="457200" y="1295400"/>
            <a:ext cx="8229600" cy="5029200"/>
          </a:xfrm>
        </p:spPr>
        <p:txBody>
          <a:bodyPr/>
          <a:lstStyle/>
          <a:p>
            <a:r>
              <a:rPr lang="en-US" dirty="0" smtClean="0"/>
              <a:t>Management of failed forceps : </a:t>
            </a:r>
          </a:p>
          <a:p>
            <a:pPr>
              <a:buFont typeface="Wingdings" pitchFamily="2" charset="2"/>
              <a:buChar char="ü"/>
            </a:pPr>
            <a:r>
              <a:rPr lang="en-US" dirty="0" smtClean="0"/>
              <a:t>Reassessment to detect the cause</a:t>
            </a:r>
          </a:p>
          <a:p>
            <a:pPr>
              <a:buFont typeface="Wingdings" pitchFamily="2" charset="2"/>
              <a:buChar char="ü"/>
            </a:pPr>
            <a:endParaRPr lang="en-US" dirty="0"/>
          </a:p>
          <a:p>
            <a:pPr>
              <a:buFont typeface="Wingdings" pitchFamily="2" charset="2"/>
              <a:buChar char="ü"/>
            </a:pPr>
            <a:r>
              <a:rPr lang="en-US" dirty="0" smtClean="0"/>
              <a:t>Caesarean section in uncorrectable causes</a:t>
            </a:r>
          </a:p>
          <a:p>
            <a:pPr>
              <a:buFont typeface="Wingdings" pitchFamily="2" charset="2"/>
              <a:buChar char="ü"/>
            </a:pPr>
            <a:endParaRPr lang="en-US" dirty="0"/>
          </a:p>
          <a:p>
            <a:pPr>
              <a:buFont typeface="Wingdings" pitchFamily="2" charset="2"/>
              <a:buChar char="ü"/>
            </a:pPr>
            <a:r>
              <a:rPr lang="en-US" dirty="0" smtClean="0"/>
              <a:t>Exploration of birth canal for injuries</a:t>
            </a:r>
            <a:endParaRPr lang="en-US" dirty="0"/>
          </a:p>
        </p:txBody>
      </p:sp>
    </p:spTree>
    <p:extLst>
      <p:ext uri="{BB962C8B-B14F-4D97-AF65-F5344CB8AC3E}">
        <p14:creationId xmlns="" xmlns:p14="http://schemas.microsoft.com/office/powerpoint/2010/main" val="1852931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772400" cy="1143000"/>
          </a:xfrm>
        </p:spPr>
        <p:txBody>
          <a:bodyPr/>
          <a:lstStyle/>
          <a:p>
            <a:endParaRPr lang="en-US" dirty="0"/>
          </a:p>
        </p:txBody>
      </p:sp>
      <p:sp>
        <p:nvSpPr>
          <p:cNvPr id="3" name="Text Placeholder 2"/>
          <p:cNvSpPr>
            <a:spLocks noGrp="1"/>
          </p:cNvSpPr>
          <p:nvPr>
            <p:ph type="body" idx="1"/>
          </p:nvPr>
        </p:nvSpPr>
        <p:spPr>
          <a:xfrm>
            <a:off x="914400" y="304800"/>
            <a:ext cx="3733800" cy="762000"/>
          </a:xfrm>
        </p:spPr>
        <p:txBody>
          <a:bodyPr/>
          <a:lstStyle/>
          <a:p>
            <a:r>
              <a:rPr lang="en-US" dirty="0" smtClean="0"/>
              <a:t>TRIAL FORCEPS</a:t>
            </a:r>
            <a:endParaRPr lang="en-US" dirty="0"/>
          </a:p>
        </p:txBody>
      </p:sp>
      <p:sp>
        <p:nvSpPr>
          <p:cNvPr id="4" name="Text Placeholder 3"/>
          <p:cNvSpPr>
            <a:spLocks noGrp="1"/>
          </p:cNvSpPr>
          <p:nvPr>
            <p:ph type="body" sz="half" idx="3"/>
          </p:nvPr>
        </p:nvSpPr>
        <p:spPr>
          <a:xfrm>
            <a:off x="4953000" y="304800"/>
            <a:ext cx="3733800" cy="762000"/>
          </a:xfrm>
        </p:spPr>
        <p:txBody>
          <a:bodyPr/>
          <a:lstStyle/>
          <a:p>
            <a:r>
              <a:rPr lang="en-US" dirty="0" smtClean="0"/>
              <a:t>FAILED FORCEPS</a:t>
            </a:r>
            <a:endParaRPr lang="en-US" dirty="0"/>
          </a:p>
        </p:txBody>
      </p:sp>
      <p:sp>
        <p:nvSpPr>
          <p:cNvPr id="5" name="Content Placeholder 4"/>
          <p:cNvSpPr>
            <a:spLocks noGrp="1"/>
          </p:cNvSpPr>
          <p:nvPr>
            <p:ph sz="half" idx="2"/>
          </p:nvPr>
        </p:nvSpPr>
        <p:spPr>
          <a:xfrm>
            <a:off x="914400" y="1295400"/>
            <a:ext cx="3733800" cy="4838700"/>
          </a:xfrm>
        </p:spPr>
        <p:txBody>
          <a:bodyPr>
            <a:normAutofit lnSpcReduction="10000"/>
          </a:bodyPr>
          <a:lstStyle/>
          <a:p>
            <a:r>
              <a:rPr lang="en-US" dirty="0" smtClean="0"/>
              <a:t>Knowing that a certain degree of disproportion at mid pelvis may make the procedure </a:t>
            </a:r>
            <a:r>
              <a:rPr lang="en-US" dirty="0" err="1" smtClean="0"/>
              <a:t>incompatible,low</a:t>
            </a:r>
            <a:r>
              <a:rPr lang="en-US" dirty="0" smtClean="0"/>
              <a:t> or mid forceps is applied abandoning it at the earliest in </a:t>
            </a:r>
            <a:r>
              <a:rPr lang="en-US" dirty="0" err="1" smtClean="0"/>
              <a:t>favour</a:t>
            </a:r>
            <a:r>
              <a:rPr lang="en-US" dirty="0" smtClean="0"/>
              <a:t> of </a:t>
            </a:r>
            <a:r>
              <a:rPr lang="en-US" dirty="0" err="1" smtClean="0"/>
              <a:t>ceaserean</a:t>
            </a:r>
            <a:r>
              <a:rPr lang="en-US" dirty="0" smtClean="0"/>
              <a:t> section</a:t>
            </a:r>
          </a:p>
          <a:p>
            <a:r>
              <a:rPr lang="en-US" dirty="0" smtClean="0"/>
              <a:t>Should be done in O.T with everything kept ready for CS</a:t>
            </a:r>
            <a:endParaRPr lang="en-US" dirty="0"/>
          </a:p>
        </p:txBody>
      </p:sp>
      <p:sp>
        <p:nvSpPr>
          <p:cNvPr id="6" name="Content Placeholder 5"/>
          <p:cNvSpPr>
            <a:spLocks noGrp="1"/>
          </p:cNvSpPr>
          <p:nvPr>
            <p:ph sz="half" idx="4"/>
          </p:nvPr>
        </p:nvSpPr>
        <p:spPr>
          <a:xfrm>
            <a:off x="4953000" y="1371600"/>
            <a:ext cx="3733800" cy="4762500"/>
          </a:xfrm>
        </p:spPr>
        <p:txBody>
          <a:bodyPr/>
          <a:lstStyle/>
          <a:p>
            <a:r>
              <a:rPr lang="en-US" dirty="0" smtClean="0"/>
              <a:t>When a </a:t>
            </a:r>
            <a:r>
              <a:rPr lang="en-US" dirty="0" err="1" smtClean="0"/>
              <a:t>vigourous</a:t>
            </a:r>
            <a:r>
              <a:rPr lang="en-US" dirty="0" smtClean="0"/>
              <a:t> but unsuccessful attempt is made with forceps anticipating a successful forceps delivery</a:t>
            </a:r>
          </a:p>
          <a:p>
            <a:r>
              <a:rPr lang="en-US" dirty="0" smtClean="0"/>
              <a:t>Due to lack of obstetric </a:t>
            </a:r>
            <a:r>
              <a:rPr lang="en-US" dirty="0" err="1" smtClean="0"/>
              <a:t>skill,and</a:t>
            </a:r>
            <a:r>
              <a:rPr lang="en-US" dirty="0" smtClean="0"/>
              <a:t> other factors disproportion</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43712"/>
          </a:xfrm>
        </p:spPr>
        <p:txBody>
          <a:bodyPr>
            <a:normAutofit fontScale="90000"/>
          </a:bodyPr>
          <a:lstStyle/>
          <a:p>
            <a:r>
              <a:rPr lang="en-US" dirty="0" smtClean="0"/>
              <a:t>  Complications </a:t>
            </a:r>
            <a:endParaRPr lang="en-US" dirty="0"/>
          </a:p>
        </p:txBody>
      </p:sp>
      <p:sp>
        <p:nvSpPr>
          <p:cNvPr id="3" name="Content Placeholder 2"/>
          <p:cNvSpPr>
            <a:spLocks noGrp="1"/>
          </p:cNvSpPr>
          <p:nvPr>
            <p:ph sz="quarter" idx="1"/>
          </p:nvPr>
        </p:nvSpPr>
        <p:spPr>
          <a:xfrm>
            <a:off x="304800" y="1219200"/>
            <a:ext cx="8382000" cy="5486400"/>
          </a:xfrm>
        </p:spPr>
        <p:txBody>
          <a:bodyPr>
            <a:normAutofit/>
          </a:bodyPr>
          <a:lstStyle/>
          <a:p>
            <a:pPr marL="0" indent="0">
              <a:buNone/>
            </a:pPr>
            <a:r>
              <a:rPr lang="en-US" b="1" dirty="0" smtClean="0"/>
              <a:t> Maternal </a:t>
            </a:r>
          </a:p>
          <a:p>
            <a:pPr lvl="2">
              <a:lnSpc>
                <a:spcPct val="80000"/>
              </a:lnSpc>
              <a:buClr>
                <a:schemeClr val="accent3"/>
              </a:buClr>
            </a:pPr>
            <a:r>
              <a:rPr lang="en-US" sz="2800" dirty="0" smtClean="0">
                <a:cs typeface="Times New Roman" pitchFamily="18" charset="0"/>
              </a:rPr>
              <a:t>Extension </a:t>
            </a:r>
            <a:r>
              <a:rPr lang="en-US" sz="2800" dirty="0">
                <a:cs typeface="Times New Roman" pitchFamily="18" charset="0"/>
              </a:rPr>
              <a:t>of the episiotomy involving anus &amp; rectum or vaginal </a:t>
            </a:r>
            <a:r>
              <a:rPr lang="en-US" sz="2800" dirty="0" smtClean="0">
                <a:cs typeface="Times New Roman" pitchFamily="18" charset="0"/>
              </a:rPr>
              <a:t>vault</a:t>
            </a:r>
            <a:endParaRPr lang="en-US" sz="2800" dirty="0">
              <a:cs typeface="Times New Roman" pitchFamily="18" charset="0"/>
            </a:endParaRPr>
          </a:p>
          <a:p>
            <a:pPr lvl="2">
              <a:lnSpc>
                <a:spcPct val="80000"/>
              </a:lnSpc>
              <a:buClr>
                <a:schemeClr val="accent3"/>
              </a:buClr>
            </a:pPr>
            <a:r>
              <a:rPr lang="en-US" sz="2800" dirty="0">
                <a:cs typeface="Times New Roman" pitchFamily="18" charset="0"/>
              </a:rPr>
              <a:t>Vaginal </a:t>
            </a:r>
            <a:r>
              <a:rPr lang="en-US" sz="2800" dirty="0" smtClean="0">
                <a:cs typeface="Times New Roman" pitchFamily="18" charset="0"/>
              </a:rPr>
              <a:t>lacerations </a:t>
            </a:r>
            <a:endParaRPr lang="en-US" sz="2800" dirty="0">
              <a:cs typeface="Times New Roman" pitchFamily="18" charset="0"/>
            </a:endParaRPr>
          </a:p>
          <a:p>
            <a:pPr lvl="2">
              <a:lnSpc>
                <a:spcPct val="80000"/>
              </a:lnSpc>
              <a:buClr>
                <a:schemeClr val="accent3"/>
              </a:buClr>
            </a:pPr>
            <a:r>
              <a:rPr lang="en-US" sz="2800" dirty="0">
                <a:cs typeface="Times New Roman" pitchFamily="18" charset="0"/>
              </a:rPr>
              <a:t>C</a:t>
            </a:r>
            <a:r>
              <a:rPr lang="en-US" sz="2800" dirty="0" smtClean="0">
                <a:cs typeface="Times New Roman" pitchFamily="18" charset="0"/>
              </a:rPr>
              <a:t>ervical </a:t>
            </a:r>
            <a:r>
              <a:rPr lang="en-US" sz="2800" dirty="0">
                <a:cs typeface="Times New Roman" pitchFamily="18" charset="0"/>
              </a:rPr>
              <a:t>tear if cervix was not fully </a:t>
            </a:r>
            <a:r>
              <a:rPr lang="en-US" sz="2800" dirty="0" smtClean="0">
                <a:cs typeface="Times New Roman" pitchFamily="18" charset="0"/>
              </a:rPr>
              <a:t>dilated</a:t>
            </a:r>
            <a:endParaRPr lang="en-US" sz="2800" dirty="0">
              <a:cs typeface="Times New Roman" pitchFamily="18" charset="0"/>
            </a:endParaRPr>
          </a:p>
          <a:p>
            <a:pPr lvl="2">
              <a:spcBef>
                <a:spcPts val="0"/>
              </a:spcBef>
              <a:spcAft>
                <a:spcPts val="0"/>
              </a:spcAft>
              <a:buClr>
                <a:schemeClr val="accent3"/>
              </a:buClr>
              <a:defRPr/>
            </a:pPr>
            <a:r>
              <a:rPr lang="en-US" sz="2800" dirty="0"/>
              <a:t>Bladder </a:t>
            </a:r>
            <a:r>
              <a:rPr lang="en-US" sz="2800" dirty="0" smtClean="0"/>
              <a:t>injury</a:t>
            </a:r>
            <a:endParaRPr lang="en-US" sz="2800" dirty="0"/>
          </a:p>
          <a:p>
            <a:pPr lvl="2">
              <a:spcBef>
                <a:spcPts val="0"/>
              </a:spcBef>
              <a:spcAft>
                <a:spcPts val="0"/>
              </a:spcAft>
              <a:buClr>
                <a:schemeClr val="accent3"/>
              </a:buClr>
              <a:defRPr/>
            </a:pPr>
            <a:r>
              <a:rPr lang="en-US" sz="2800" dirty="0"/>
              <a:t>Ureteric </a:t>
            </a:r>
            <a:r>
              <a:rPr lang="en-US" sz="2800" dirty="0" smtClean="0"/>
              <a:t>injury</a:t>
            </a:r>
            <a:endParaRPr lang="en-US" sz="2800" dirty="0"/>
          </a:p>
          <a:p>
            <a:pPr lvl="2">
              <a:spcBef>
                <a:spcPts val="0"/>
              </a:spcBef>
              <a:spcAft>
                <a:spcPts val="0"/>
              </a:spcAft>
              <a:buClr>
                <a:schemeClr val="accent3"/>
              </a:buClr>
              <a:defRPr/>
            </a:pPr>
            <a:r>
              <a:rPr lang="en-US" sz="2800" dirty="0"/>
              <a:t>Rupture </a:t>
            </a:r>
            <a:r>
              <a:rPr lang="en-US" sz="2800" dirty="0" smtClean="0"/>
              <a:t>uterus</a:t>
            </a:r>
            <a:endParaRPr lang="en-US" sz="2800" dirty="0"/>
          </a:p>
          <a:p>
            <a:pPr lvl="2">
              <a:spcBef>
                <a:spcPts val="0"/>
              </a:spcBef>
              <a:spcAft>
                <a:spcPts val="0"/>
              </a:spcAft>
              <a:buClr>
                <a:schemeClr val="accent3"/>
              </a:buClr>
              <a:defRPr/>
            </a:pPr>
            <a:r>
              <a:rPr lang="en-US" sz="2800" dirty="0"/>
              <a:t>Bone </a:t>
            </a:r>
            <a:r>
              <a:rPr lang="en-US" sz="2800" dirty="0" smtClean="0"/>
              <a:t>injuries</a:t>
            </a:r>
            <a:endParaRPr lang="en-US" sz="2800" dirty="0"/>
          </a:p>
          <a:p>
            <a:pPr lvl="2">
              <a:spcBef>
                <a:spcPts val="0"/>
              </a:spcBef>
              <a:spcAft>
                <a:spcPts val="0"/>
              </a:spcAft>
              <a:buClr>
                <a:schemeClr val="accent3"/>
              </a:buClr>
              <a:defRPr/>
            </a:pPr>
            <a:r>
              <a:rPr lang="en-US" sz="2800" dirty="0"/>
              <a:t>Pelvic nerve injuries</a:t>
            </a:r>
            <a:endParaRPr lang="en-US" b="1" dirty="0"/>
          </a:p>
        </p:txBody>
      </p:sp>
    </p:spTree>
    <p:extLst>
      <p:ext uri="{BB962C8B-B14F-4D97-AF65-F5344CB8AC3E}">
        <p14:creationId xmlns="" xmlns:p14="http://schemas.microsoft.com/office/powerpoint/2010/main" val="5139854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088"/>
            <a:ext cx="8001000" cy="286512"/>
          </a:xfrm>
        </p:spPr>
        <p:txBody>
          <a:bodyPr>
            <a:normAutofit fontScale="90000"/>
          </a:bodyPr>
          <a:lstStyle/>
          <a:p>
            <a:endParaRPr lang="en-US" dirty="0"/>
          </a:p>
        </p:txBody>
      </p:sp>
      <p:sp>
        <p:nvSpPr>
          <p:cNvPr id="3" name="Content Placeholder 2"/>
          <p:cNvSpPr>
            <a:spLocks noGrp="1"/>
          </p:cNvSpPr>
          <p:nvPr>
            <p:ph sz="quarter" idx="1"/>
          </p:nvPr>
        </p:nvSpPr>
        <p:spPr>
          <a:xfrm>
            <a:off x="457200" y="990600"/>
            <a:ext cx="8229600" cy="5334000"/>
          </a:xfrm>
        </p:spPr>
        <p:txBody>
          <a:bodyPr>
            <a:noAutofit/>
          </a:bodyPr>
          <a:lstStyle/>
          <a:p>
            <a:pPr lvl="1">
              <a:lnSpc>
                <a:spcPct val="80000"/>
              </a:lnSpc>
              <a:buClr>
                <a:schemeClr val="accent3"/>
              </a:buClr>
            </a:pPr>
            <a:r>
              <a:rPr lang="en-US" sz="2800" dirty="0">
                <a:cs typeface="Times New Roman" pitchFamily="18" charset="0"/>
              </a:rPr>
              <a:t>Post partum </a:t>
            </a:r>
            <a:r>
              <a:rPr lang="en-US" sz="2800" dirty="0" err="1" smtClean="0">
                <a:cs typeface="Times New Roman" pitchFamily="18" charset="0"/>
              </a:rPr>
              <a:t>haemorrhage</a:t>
            </a:r>
            <a:r>
              <a:rPr lang="en-US" sz="2800" dirty="0" smtClean="0"/>
              <a:t> </a:t>
            </a:r>
            <a:r>
              <a:rPr lang="en-US" sz="2800" dirty="0"/>
              <a:t>due to trauma, </a:t>
            </a:r>
            <a:r>
              <a:rPr lang="en-US" sz="2800" dirty="0" smtClean="0"/>
              <a:t>atonic </a:t>
            </a:r>
            <a:r>
              <a:rPr lang="en-US" sz="2800" dirty="0"/>
              <a:t>uterus or </a:t>
            </a:r>
            <a:r>
              <a:rPr lang="en-US" sz="2800" dirty="0" err="1" smtClean="0"/>
              <a:t>anaesthesia</a:t>
            </a:r>
            <a:r>
              <a:rPr lang="en-US" sz="2800" dirty="0"/>
              <a:t>. </a:t>
            </a:r>
          </a:p>
          <a:p>
            <a:pPr lvl="1">
              <a:lnSpc>
                <a:spcPct val="80000"/>
              </a:lnSpc>
              <a:buClr>
                <a:schemeClr val="accent3"/>
              </a:buClr>
            </a:pPr>
            <a:endParaRPr lang="en-US" sz="2800" dirty="0" smtClean="0">
              <a:cs typeface="Times New Roman" pitchFamily="18" charset="0"/>
            </a:endParaRPr>
          </a:p>
          <a:p>
            <a:pPr lvl="1">
              <a:lnSpc>
                <a:spcPct val="80000"/>
              </a:lnSpc>
              <a:buClr>
                <a:schemeClr val="accent3"/>
              </a:buClr>
            </a:pPr>
            <a:r>
              <a:rPr lang="en-US" sz="2800" dirty="0" smtClean="0">
                <a:cs typeface="Times New Roman" pitchFamily="18" charset="0"/>
              </a:rPr>
              <a:t>Shock</a:t>
            </a:r>
            <a:r>
              <a:rPr lang="en-US" sz="2800" dirty="0" smtClean="0"/>
              <a:t> </a:t>
            </a:r>
          </a:p>
          <a:p>
            <a:pPr marL="393192" lvl="1" indent="0">
              <a:lnSpc>
                <a:spcPct val="80000"/>
              </a:lnSpc>
              <a:buClr>
                <a:schemeClr val="accent3"/>
              </a:buClr>
              <a:buNone/>
            </a:pPr>
            <a:r>
              <a:rPr lang="en-US" sz="2800" dirty="0" smtClean="0"/>
              <a:t>   Due to blood loss, dehydration or prolonged </a:t>
            </a:r>
          </a:p>
          <a:p>
            <a:pPr marL="393192" lvl="1" indent="0">
              <a:lnSpc>
                <a:spcPct val="80000"/>
              </a:lnSpc>
              <a:buClr>
                <a:schemeClr val="accent3"/>
              </a:buClr>
              <a:buNone/>
            </a:pPr>
            <a:r>
              <a:rPr lang="en-US" sz="2800" dirty="0" smtClean="0">
                <a:cs typeface="Times New Roman" pitchFamily="18" charset="0"/>
              </a:rPr>
              <a:t>   </a:t>
            </a:r>
            <a:r>
              <a:rPr lang="en-US" sz="2800" dirty="0" err="1" smtClean="0">
                <a:cs typeface="Times New Roman" pitchFamily="18" charset="0"/>
              </a:rPr>
              <a:t>labour</a:t>
            </a:r>
            <a:endParaRPr lang="en-US" sz="2800" dirty="0" smtClean="0">
              <a:cs typeface="Times New Roman" pitchFamily="18" charset="0"/>
            </a:endParaRPr>
          </a:p>
          <a:p>
            <a:pPr marL="393192" lvl="1" indent="0">
              <a:lnSpc>
                <a:spcPct val="80000"/>
              </a:lnSpc>
              <a:buClr>
                <a:schemeClr val="accent3"/>
              </a:buClr>
              <a:buNone/>
            </a:pPr>
            <a:endParaRPr lang="en-US" sz="2800" dirty="0">
              <a:cs typeface="Times New Roman" pitchFamily="18" charset="0"/>
            </a:endParaRPr>
          </a:p>
          <a:p>
            <a:pPr lvl="1">
              <a:lnSpc>
                <a:spcPct val="80000"/>
              </a:lnSpc>
              <a:buClr>
                <a:schemeClr val="accent3"/>
              </a:buClr>
            </a:pPr>
            <a:r>
              <a:rPr lang="en-US" sz="2800" dirty="0" smtClean="0">
                <a:cs typeface="Times New Roman" pitchFamily="18" charset="0"/>
              </a:rPr>
              <a:t>Delayed </a:t>
            </a:r>
            <a:r>
              <a:rPr lang="en-US" sz="2800" dirty="0">
                <a:cs typeface="Times New Roman" pitchFamily="18" charset="0"/>
              </a:rPr>
              <a:t>or long-term </a:t>
            </a:r>
            <a:r>
              <a:rPr lang="en-US" sz="2800" dirty="0" smtClean="0">
                <a:cs typeface="Times New Roman" pitchFamily="18" charset="0"/>
              </a:rPr>
              <a:t>sequel</a:t>
            </a:r>
            <a:endParaRPr lang="en-US" sz="2800" dirty="0">
              <a:cs typeface="Times New Roman" pitchFamily="18" charset="0"/>
            </a:endParaRPr>
          </a:p>
          <a:p>
            <a:pPr marL="667512" lvl="2" indent="0">
              <a:lnSpc>
                <a:spcPct val="80000"/>
              </a:lnSpc>
              <a:buClr>
                <a:schemeClr val="accent3"/>
              </a:buClr>
              <a:buNone/>
            </a:pPr>
            <a:r>
              <a:rPr lang="en-US" sz="2800" dirty="0" smtClean="0">
                <a:cs typeface="Times New Roman" pitchFamily="18" charset="0"/>
              </a:rPr>
              <a:t>  Chronic </a:t>
            </a:r>
            <a:r>
              <a:rPr lang="en-US" sz="2800" dirty="0">
                <a:cs typeface="Times New Roman" pitchFamily="18" charset="0"/>
              </a:rPr>
              <a:t>low backache</a:t>
            </a:r>
          </a:p>
          <a:p>
            <a:pPr marL="667512" lvl="2" indent="0">
              <a:lnSpc>
                <a:spcPct val="80000"/>
              </a:lnSpc>
              <a:buNone/>
            </a:pPr>
            <a:r>
              <a:rPr lang="en-US" sz="2800" dirty="0" smtClean="0">
                <a:cs typeface="Times New Roman" pitchFamily="18" charset="0"/>
              </a:rPr>
              <a:t>  Genital </a:t>
            </a:r>
            <a:r>
              <a:rPr lang="en-US" sz="2800" dirty="0">
                <a:cs typeface="Times New Roman" pitchFamily="18" charset="0"/>
              </a:rPr>
              <a:t>prolapse</a:t>
            </a:r>
          </a:p>
          <a:p>
            <a:pPr marL="667512" lvl="2" indent="0">
              <a:lnSpc>
                <a:spcPct val="80000"/>
              </a:lnSpc>
              <a:buNone/>
            </a:pPr>
            <a:r>
              <a:rPr lang="en-US" sz="2800" dirty="0" smtClean="0">
                <a:cs typeface="Times New Roman" pitchFamily="18" charset="0"/>
              </a:rPr>
              <a:t>  Stress </a:t>
            </a:r>
            <a:r>
              <a:rPr lang="en-US" sz="2800" dirty="0">
                <a:cs typeface="Times New Roman" pitchFamily="18" charset="0"/>
              </a:rPr>
              <a:t>incontinence</a:t>
            </a:r>
            <a:endParaRPr lang="en-US" sz="2800" b="1" dirty="0"/>
          </a:p>
          <a:p>
            <a:pPr marL="667512" lvl="2" indent="0">
              <a:lnSpc>
                <a:spcPct val="80000"/>
              </a:lnSpc>
              <a:buNone/>
            </a:pPr>
            <a:r>
              <a:rPr lang="en-US" sz="2800" dirty="0" smtClean="0"/>
              <a:t>  </a:t>
            </a:r>
            <a:r>
              <a:rPr lang="en-US" sz="2800" dirty="0" err="1" smtClean="0"/>
              <a:t>Genito</a:t>
            </a:r>
            <a:r>
              <a:rPr lang="en-US" sz="2800" dirty="0" smtClean="0"/>
              <a:t>-urinary </a:t>
            </a:r>
            <a:r>
              <a:rPr lang="en-US" sz="2800" dirty="0"/>
              <a:t>fistulas</a:t>
            </a:r>
            <a:r>
              <a:rPr lang="en-US" sz="2800" dirty="0">
                <a:cs typeface="Times New Roman" pitchFamily="18" charset="0"/>
              </a:rPr>
              <a:t>.</a:t>
            </a:r>
            <a:endParaRPr lang="en-GB" sz="2800" dirty="0"/>
          </a:p>
          <a:p>
            <a:endParaRPr lang="en-US" sz="2800" dirty="0"/>
          </a:p>
        </p:txBody>
      </p:sp>
    </p:spTree>
    <p:extLst>
      <p:ext uri="{BB962C8B-B14F-4D97-AF65-F5344CB8AC3E}">
        <p14:creationId xmlns="" xmlns:p14="http://schemas.microsoft.com/office/powerpoint/2010/main" val="13615585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4088"/>
            <a:ext cx="7772400" cy="286512"/>
          </a:xfrm>
        </p:spPr>
        <p:txBody>
          <a:bodyPr>
            <a:normAutofit fontScale="90000"/>
          </a:bodyPr>
          <a:lstStyle/>
          <a:p>
            <a:endParaRPr lang="en-US" dirty="0"/>
          </a:p>
        </p:txBody>
      </p:sp>
      <p:sp>
        <p:nvSpPr>
          <p:cNvPr id="3" name="Content Placeholder 2"/>
          <p:cNvSpPr>
            <a:spLocks noGrp="1"/>
          </p:cNvSpPr>
          <p:nvPr>
            <p:ph sz="quarter" idx="1"/>
          </p:nvPr>
        </p:nvSpPr>
        <p:spPr>
          <a:xfrm>
            <a:off x="457200" y="1143000"/>
            <a:ext cx="8229600" cy="5181600"/>
          </a:xfrm>
        </p:spPr>
        <p:txBody>
          <a:bodyPr>
            <a:normAutofit/>
          </a:bodyPr>
          <a:lstStyle/>
          <a:p>
            <a:pPr marL="0" indent="0">
              <a:buNone/>
            </a:pPr>
            <a:r>
              <a:rPr lang="en-US" b="1" dirty="0" smtClean="0"/>
              <a:t> Fetal</a:t>
            </a:r>
          </a:p>
          <a:p>
            <a:r>
              <a:rPr lang="en-US" dirty="0" smtClean="0"/>
              <a:t>Transient facial marks</a:t>
            </a:r>
          </a:p>
          <a:p>
            <a:r>
              <a:rPr lang="en-US" dirty="0" smtClean="0"/>
              <a:t>Facial palsies</a:t>
            </a:r>
          </a:p>
          <a:p>
            <a:r>
              <a:rPr lang="en-US" dirty="0" smtClean="0"/>
              <a:t>Fracture of facial bones &amp; skull</a:t>
            </a:r>
          </a:p>
          <a:p>
            <a:r>
              <a:rPr lang="en-US" dirty="0" smtClean="0"/>
              <a:t>Cervical cord damage</a:t>
            </a:r>
          </a:p>
          <a:p>
            <a:r>
              <a:rPr lang="en-US" dirty="0" smtClean="0"/>
              <a:t>Injury to scalp : bruise , abrasion , laceration </a:t>
            </a:r>
          </a:p>
          <a:p>
            <a:pPr marL="0" indent="0">
              <a:buNone/>
            </a:pPr>
            <a:r>
              <a:rPr lang="en-US" dirty="0"/>
              <a:t> </a:t>
            </a:r>
            <a:r>
              <a:rPr lang="en-US" dirty="0" smtClean="0"/>
              <a:t>                              </a:t>
            </a:r>
            <a:r>
              <a:rPr lang="en-US" dirty="0" err="1" smtClean="0"/>
              <a:t>cephalhematoma</a:t>
            </a:r>
            <a:r>
              <a:rPr lang="en-US" dirty="0" smtClean="0"/>
              <a:t> </a:t>
            </a:r>
          </a:p>
          <a:p>
            <a:pPr marL="0" indent="0">
              <a:buNone/>
            </a:pPr>
            <a:r>
              <a:rPr lang="en-US" dirty="0"/>
              <a:t> </a:t>
            </a:r>
            <a:r>
              <a:rPr lang="en-US" dirty="0" smtClean="0"/>
              <a:t>                              </a:t>
            </a:r>
            <a:r>
              <a:rPr lang="en-US" dirty="0" err="1" smtClean="0"/>
              <a:t>subgaleal</a:t>
            </a:r>
            <a:r>
              <a:rPr lang="en-US" dirty="0" smtClean="0"/>
              <a:t> hematoma </a:t>
            </a:r>
          </a:p>
          <a:p>
            <a:pPr marL="0" indent="0">
              <a:buNone/>
            </a:pPr>
            <a:r>
              <a:rPr lang="en-US" dirty="0"/>
              <a:t> </a:t>
            </a:r>
            <a:r>
              <a:rPr lang="en-US" dirty="0" smtClean="0"/>
              <a:t>                              intracranial hemorrhage</a:t>
            </a:r>
          </a:p>
          <a:p>
            <a:r>
              <a:rPr lang="en-US" dirty="0" err="1" smtClean="0"/>
              <a:t>Tentorial</a:t>
            </a:r>
            <a:r>
              <a:rPr lang="en-US" dirty="0" smtClean="0"/>
              <a:t> tears</a:t>
            </a:r>
            <a:endParaRPr lang="en-US" dirty="0"/>
          </a:p>
        </p:txBody>
      </p:sp>
    </p:spTree>
    <p:extLst>
      <p:ext uri="{BB962C8B-B14F-4D97-AF65-F5344CB8AC3E}">
        <p14:creationId xmlns="" xmlns:p14="http://schemas.microsoft.com/office/powerpoint/2010/main" val="39333106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Late complications</a:t>
            </a:r>
          </a:p>
          <a:p>
            <a:pPr marL="0" indent="0">
              <a:buNone/>
            </a:pPr>
            <a:r>
              <a:rPr lang="en-US" dirty="0"/>
              <a:t> </a:t>
            </a:r>
            <a:r>
              <a:rPr lang="en-US" dirty="0" smtClean="0"/>
              <a:t>   delayed milestones</a:t>
            </a:r>
          </a:p>
          <a:p>
            <a:pPr marL="0" indent="0">
              <a:buNone/>
            </a:pPr>
            <a:r>
              <a:rPr lang="en-US" dirty="0"/>
              <a:t> </a:t>
            </a:r>
            <a:r>
              <a:rPr lang="en-US" dirty="0" smtClean="0"/>
              <a:t>   cerebral palsy</a:t>
            </a:r>
          </a:p>
          <a:p>
            <a:pPr marL="0" indent="0">
              <a:buNone/>
            </a:pPr>
            <a:r>
              <a:rPr lang="en-US" dirty="0"/>
              <a:t> </a:t>
            </a:r>
            <a:r>
              <a:rPr lang="en-US" dirty="0" smtClean="0"/>
              <a:t>   mental retardation</a:t>
            </a:r>
          </a:p>
          <a:p>
            <a:pPr marL="0" indent="0">
              <a:buNone/>
            </a:pPr>
            <a:r>
              <a:rPr lang="en-US" dirty="0"/>
              <a:t> </a:t>
            </a:r>
            <a:r>
              <a:rPr lang="en-US" dirty="0" smtClean="0"/>
              <a:t>   </a:t>
            </a:r>
            <a:r>
              <a:rPr lang="en-US" dirty="0" err="1" smtClean="0"/>
              <a:t>behavioural</a:t>
            </a:r>
            <a:r>
              <a:rPr lang="en-US" dirty="0" smtClean="0"/>
              <a:t> problems</a:t>
            </a:r>
          </a:p>
          <a:p>
            <a:pPr marL="0" indent="0">
              <a:buNone/>
            </a:pPr>
            <a:r>
              <a:rPr lang="en-US" dirty="0"/>
              <a:t> </a:t>
            </a:r>
            <a:r>
              <a:rPr lang="en-US" dirty="0" smtClean="0"/>
              <a:t>    </a:t>
            </a:r>
          </a:p>
          <a:p>
            <a:endParaRPr lang="en-US" dirty="0"/>
          </a:p>
        </p:txBody>
      </p:sp>
    </p:spTree>
    <p:extLst>
      <p:ext uri="{BB962C8B-B14F-4D97-AF65-F5344CB8AC3E}">
        <p14:creationId xmlns="" xmlns:p14="http://schemas.microsoft.com/office/powerpoint/2010/main" val="1266922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t>ACOG OCT 2015</a:t>
            </a:r>
            <a:endParaRPr lang="en-US" dirty="0"/>
          </a:p>
        </p:txBody>
      </p:sp>
      <p:sp>
        <p:nvSpPr>
          <p:cNvPr id="3" name="Content Placeholder 2"/>
          <p:cNvSpPr>
            <a:spLocks noGrp="1"/>
          </p:cNvSpPr>
          <p:nvPr>
            <p:ph sz="quarter" idx="1"/>
          </p:nvPr>
        </p:nvSpPr>
        <p:spPr>
          <a:xfrm>
            <a:off x="381000" y="1143000"/>
            <a:ext cx="8305800" cy="4876800"/>
          </a:xfrm>
        </p:spPr>
        <p:txBody>
          <a:bodyPr>
            <a:noAutofit/>
          </a:bodyPr>
          <a:lstStyle/>
          <a:p>
            <a:r>
              <a:rPr lang="en-US" sz="2400" dirty="0" smtClean="0"/>
              <a:t>According to a newly revised Practice Bulletin, operative vaginal delivery remains an important part of modern obstetric care and in the appropriate circumstances should be used to safely avoid cesarean delivery.</a:t>
            </a:r>
          </a:p>
          <a:p>
            <a:r>
              <a:rPr lang="en-US" sz="2400" dirty="0" smtClean="0"/>
              <a:t>Though operative vaginal delivery with the use of tools  is not without risk, the overall chance of newborn injury is low.</a:t>
            </a:r>
          </a:p>
          <a:p>
            <a:r>
              <a:rPr lang="en-US" sz="2400" dirty="0" smtClean="0"/>
              <a:t> For a mother and/or fetus showing signs of possible compromise, successful operative vaginal delivery can shorten the exposure to additional labor or a cesarean delivery, which poses risks including hemorrhage, infection, prolonged healing time, increased cost, higher likelihood of repeat cesarean delivery and risks of future placental abnormalities such as placenta </a:t>
            </a:r>
            <a:r>
              <a:rPr lang="en-US" sz="2400" dirty="0" err="1" smtClean="0"/>
              <a:t>accreta</a:t>
            </a:r>
            <a:endParaRPr lang="en-US" sz="2400" dirty="0" smtClean="0"/>
          </a:p>
          <a:p>
            <a:r>
              <a:rPr lang="en-US" sz="2400" dirty="0" smtClean="0"/>
              <a:t>It recommends against routine episiotomies for all operative vaginal deliveries because of heightened risk of additional tearing.</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lenovo\Downloads\FullSizeRender.jpg"/>
          <p:cNvPicPr>
            <a:picLocks noGrp="1" noChangeAspect="1" noChangeArrowheads="1"/>
          </p:cNvPicPr>
          <p:nvPr>
            <p:ph sz="quarter" idx="1"/>
          </p:nvPr>
        </p:nvPicPr>
        <p:blipFill>
          <a:blip r:embed="rId2"/>
          <a:srcRect/>
          <a:stretch>
            <a:fillRect/>
          </a:stretch>
        </p:blipFill>
        <p:spPr bwMode="auto">
          <a:xfrm>
            <a:off x="1066800" y="990600"/>
            <a:ext cx="7124700" cy="2476500"/>
          </a:xfrm>
          <a:prstGeom prst="rect">
            <a:avLst/>
          </a:prstGeom>
          <a:noFill/>
        </p:spPr>
      </p:pic>
      <p:pic>
        <p:nvPicPr>
          <p:cNvPr id="3075" name="Picture 3" descr="C:\Users\lenovo\Desktop\Picture1.png"/>
          <p:cNvPicPr>
            <a:picLocks noChangeAspect="1" noChangeArrowheads="1"/>
          </p:cNvPicPr>
          <p:nvPr/>
        </p:nvPicPr>
        <p:blipFill>
          <a:blip r:embed="rId3"/>
          <a:srcRect/>
          <a:stretch>
            <a:fillRect/>
          </a:stretch>
        </p:blipFill>
        <p:spPr bwMode="auto">
          <a:xfrm>
            <a:off x="1295400" y="3048000"/>
            <a:ext cx="6705600" cy="3586223"/>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639762"/>
          </a:xfrm>
        </p:spPr>
        <p:txBody>
          <a:bodyPr>
            <a:normAutofit fontScale="90000"/>
          </a:bodyPr>
          <a:lstStyle/>
          <a:p>
            <a:r>
              <a:rPr lang="en-US" dirty="0" smtClean="0"/>
              <a:t>RCOG -guidelines</a:t>
            </a:r>
            <a:endParaRPr lang="en-US" dirty="0"/>
          </a:p>
        </p:txBody>
      </p:sp>
      <p:sp>
        <p:nvSpPr>
          <p:cNvPr id="3" name="Content Placeholder 2"/>
          <p:cNvSpPr>
            <a:spLocks noGrp="1"/>
          </p:cNvSpPr>
          <p:nvPr>
            <p:ph sz="quarter" idx="1"/>
          </p:nvPr>
        </p:nvSpPr>
        <p:spPr>
          <a:xfrm>
            <a:off x="533400" y="990600"/>
            <a:ext cx="8153400" cy="5867400"/>
          </a:xfrm>
        </p:spPr>
        <p:txBody>
          <a:bodyPr>
            <a:normAutofit fontScale="85000" lnSpcReduction="10000"/>
          </a:bodyPr>
          <a:lstStyle/>
          <a:p>
            <a:r>
              <a:rPr lang="en-US" b="1" dirty="0" smtClean="0"/>
              <a:t>All women should be encouraged to have continuous support during labor as this can reduce the need for operative vaginal delivery.</a:t>
            </a:r>
          </a:p>
          <a:p>
            <a:pPr>
              <a:buNone/>
            </a:pPr>
            <a:endParaRPr lang="en-US" b="1" dirty="0" smtClean="0"/>
          </a:p>
          <a:p>
            <a:r>
              <a:rPr lang="en-US" b="1" dirty="0" smtClean="0"/>
              <a:t>Use of upright or lateral positions and avoiding epidural analgesia can reduce the need for operative vaginal delivery.</a:t>
            </a:r>
          </a:p>
          <a:p>
            <a:pPr>
              <a:buNone/>
            </a:pPr>
            <a:endParaRPr lang="en-US" b="1" dirty="0" smtClean="0"/>
          </a:p>
          <a:p>
            <a:r>
              <a:rPr lang="en-US" b="1" dirty="0" smtClean="0"/>
              <a:t>A standard classification of operative vaginal delivery should be used.</a:t>
            </a:r>
          </a:p>
          <a:p>
            <a:pPr>
              <a:buNone/>
            </a:pPr>
            <a:endParaRPr lang="en-US" b="1" dirty="0" smtClean="0"/>
          </a:p>
          <a:p>
            <a:r>
              <a:rPr lang="en-US" b="1" dirty="0" smtClean="0"/>
              <a:t>Operators should be aware that no indication is absolute and should be able to distinguish ‘standard’ from ‘special’ indications.</a:t>
            </a:r>
          </a:p>
          <a:p>
            <a:pPr>
              <a:buNone/>
            </a:pPr>
            <a:endParaRPr lang="en-US" b="1" dirty="0" smtClean="0"/>
          </a:p>
          <a:p>
            <a:r>
              <a:rPr lang="en-US" b="1" dirty="0" smtClean="0"/>
              <a:t>Safe operative vaginal delivery requires a careful assessment of the clinical situation, clear communication with the mother and healthcare personnel and expertise in the chosen procedure.</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sz="quarter" idx="1"/>
          </p:nvPr>
        </p:nvSpPr>
        <p:spPr/>
        <p:txBody>
          <a:bodyPr>
            <a:normAutofit/>
          </a:bodyPr>
          <a:lstStyle/>
          <a:p>
            <a:r>
              <a:rPr lang="en-US" b="1" dirty="0" smtClean="0"/>
              <a:t>Women should be informed in the antenatal period about operative vaginal delivery, especially during</a:t>
            </a:r>
          </a:p>
          <a:p>
            <a:pPr>
              <a:buNone/>
            </a:pPr>
            <a:r>
              <a:rPr lang="en-US" b="1" dirty="0" smtClean="0"/>
              <a:t>    their first pregnancy.</a:t>
            </a:r>
          </a:p>
          <a:p>
            <a:pPr>
              <a:buFont typeface="Arial" pitchFamily="34" charset="0"/>
              <a:buChar char="•"/>
            </a:pPr>
            <a:r>
              <a:rPr lang="en-US" b="1" dirty="0" smtClean="0"/>
              <a:t>     For deliveries in the delivery room, verbal consent should be obtained before an operative vaginal delivery and the discussion documented in the notes. If circumstances allow, written consent may also be obtained.</a:t>
            </a:r>
          </a:p>
          <a:p>
            <a:pPr>
              <a:buFont typeface="Arial" pitchFamily="34" charset="0"/>
              <a:buChar char="•"/>
            </a:pPr>
            <a:r>
              <a:rPr lang="en-US" b="1" dirty="0" smtClean="0"/>
              <a:t>     Written consent should be obtained for trial of operative vaginal delivery in theatre.</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85800" y="304800"/>
            <a:ext cx="8001000" cy="5715000"/>
          </a:xfrm>
        </p:spPr>
        <p:txBody>
          <a:bodyPr>
            <a:normAutofit fontScale="92500" lnSpcReduction="10000"/>
          </a:bodyPr>
          <a:lstStyle/>
          <a:p>
            <a:r>
              <a:rPr lang="en-US" b="1" dirty="0" smtClean="0"/>
              <a:t>An operative vaginal delivery should be performed by an operator who has the knowledge, experience and skills necessary to assess and to use the instruments and manage complications that may arise.</a:t>
            </a:r>
          </a:p>
          <a:p>
            <a:pPr>
              <a:buNone/>
            </a:pPr>
            <a:endParaRPr lang="en-US" b="1" dirty="0" smtClean="0"/>
          </a:p>
          <a:p>
            <a:r>
              <a:rPr lang="en-US" b="1" dirty="0" smtClean="0"/>
              <a:t>Operative vaginal births that have a higher risk of failure should be considered a trial and conducted in a place where immediate recourse to caesarean section can be undertaken</a:t>
            </a:r>
          </a:p>
          <a:p>
            <a:endParaRPr lang="en-US" b="1" dirty="0" smtClean="0"/>
          </a:p>
          <a:p>
            <a:r>
              <a:rPr lang="en-US" b="1" dirty="0" smtClean="0"/>
              <a:t>Operative vaginal delivery should be abandoned where there is no evidence of progressive descent with moderate traction during each contraction or where delivery is not imminent following three contractions of a correctly applied instrument by an experienced operator.</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Obstetricians should be aware of increased neonatal morbidity with failed operative vaginal delivery</a:t>
            </a:r>
          </a:p>
          <a:p>
            <a:pPr>
              <a:buNone/>
            </a:pPr>
            <a:r>
              <a:rPr lang="en-US" b="1" dirty="0" smtClean="0"/>
              <a:t>    and/or sequential use of instruments and should inform the neonatologist when this occurs to ensure appropriate management of the baby.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0" y="704088"/>
            <a:ext cx="381000" cy="362712"/>
          </a:xfrm>
        </p:spPr>
        <p:txBody>
          <a:bodyPr>
            <a:normAutofit fontScale="90000"/>
          </a:bodyPr>
          <a:lstStyle/>
          <a:p>
            <a:endParaRPr lang="en-US" dirty="0"/>
          </a:p>
        </p:txBody>
      </p:sp>
      <p:sp>
        <p:nvSpPr>
          <p:cNvPr id="3" name="Content Placeholder 2"/>
          <p:cNvSpPr>
            <a:spLocks noGrp="1"/>
          </p:cNvSpPr>
          <p:nvPr>
            <p:ph sz="quarter" idx="1"/>
          </p:nvPr>
        </p:nvSpPr>
        <p:spPr>
          <a:xfrm>
            <a:off x="381000" y="533400"/>
            <a:ext cx="8458200" cy="5638800"/>
          </a:xfrm>
        </p:spPr>
        <p:txBody>
          <a:bodyPr>
            <a:normAutofit lnSpcReduction="10000"/>
          </a:bodyPr>
          <a:lstStyle/>
          <a:p>
            <a:pPr lvl="1">
              <a:buNone/>
            </a:pPr>
            <a:endParaRPr lang="en-US" sz="2800" dirty="0" smtClean="0"/>
          </a:p>
          <a:p>
            <a:endParaRPr lang="en-US" sz="2800" dirty="0" smtClean="0"/>
          </a:p>
          <a:p>
            <a:r>
              <a:rPr lang="en-US" sz="2800" dirty="0" smtClean="0"/>
              <a:t>The </a:t>
            </a:r>
            <a:r>
              <a:rPr lang="en-US" sz="2800" dirty="0"/>
              <a:t>blade can be : </a:t>
            </a:r>
          </a:p>
          <a:p>
            <a:pPr marL="571500" indent="-571500">
              <a:buFont typeface="+mj-lt"/>
              <a:buAutoNum type="romanLcPeriod"/>
            </a:pPr>
            <a:r>
              <a:rPr lang="en-US" sz="2800" dirty="0"/>
              <a:t>Solid </a:t>
            </a:r>
            <a:r>
              <a:rPr lang="en-US" sz="2800" dirty="0" smtClean="0"/>
              <a:t>– </a:t>
            </a:r>
            <a:r>
              <a:rPr lang="en-US" sz="2800" dirty="0" err="1" smtClean="0"/>
              <a:t>eg</a:t>
            </a:r>
            <a:r>
              <a:rPr lang="en-US" sz="2800" dirty="0" smtClean="0"/>
              <a:t>. Tucker </a:t>
            </a:r>
            <a:r>
              <a:rPr lang="en-US" sz="2800" dirty="0"/>
              <a:t>- </a:t>
            </a:r>
            <a:r>
              <a:rPr lang="en-US" sz="2800" dirty="0" err="1"/>
              <a:t>Mclane</a:t>
            </a:r>
            <a:endParaRPr lang="en-US" sz="2800" dirty="0"/>
          </a:p>
          <a:p>
            <a:pPr marL="571500" indent="-571500">
              <a:buFont typeface="+mj-lt"/>
              <a:buAutoNum type="romanLcPeriod"/>
            </a:pPr>
            <a:r>
              <a:rPr lang="en-US" sz="2800" dirty="0"/>
              <a:t>Fenestrated </a:t>
            </a:r>
            <a:r>
              <a:rPr lang="en-US" sz="2800" dirty="0" smtClean="0"/>
              <a:t>– </a:t>
            </a:r>
            <a:r>
              <a:rPr lang="en-US" sz="2800" dirty="0" err="1" smtClean="0"/>
              <a:t>eg</a:t>
            </a:r>
            <a:r>
              <a:rPr lang="en-US" sz="2800" dirty="0" smtClean="0"/>
              <a:t>. Simpson</a:t>
            </a:r>
            <a:endParaRPr lang="en-US" sz="2800" dirty="0"/>
          </a:p>
          <a:p>
            <a:pPr marL="571500" indent="-571500">
              <a:buFont typeface="+mj-lt"/>
              <a:buAutoNum type="romanLcPeriod"/>
            </a:pPr>
            <a:r>
              <a:rPr lang="en-US" sz="2800" dirty="0" err="1"/>
              <a:t>Pseudofenestrated</a:t>
            </a:r>
            <a:r>
              <a:rPr lang="en-US" sz="2800" dirty="0"/>
              <a:t> – </a:t>
            </a:r>
            <a:r>
              <a:rPr lang="en-US" sz="2800" dirty="0" err="1" smtClean="0"/>
              <a:t>eg</a:t>
            </a:r>
            <a:r>
              <a:rPr lang="en-US" sz="2800" dirty="0" smtClean="0"/>
              <a:t>. </a:t>
            </a:r>
            <a:r>
              <a:rPr lang="en-US" sz="2800" dirty="0" err="1" smtClean="0"/>
              <a:t>Luikart</a:t>
            </a:r>
            <a:r>
              <a:rPr lang="en-US" sz="2800" dirty="0" smtClean="0"/>
              <a:t>  Simpson</a:t>
            </a:r>
          </a:p>
          <a:p>
            <a:pPr marL="571500" indent="-571500">
              <a:buFont typeface="+mj-lt"/>
              <a:buAutoNum type="romanLcPeriod"/>
            </a:pPr>
            <a:endParaRPr lang="en-US" sz="2800" dirty="0"/>
          </a:p>
          <a:p>
            <a:r>
              <a:rPr lang="en-US" sz="2800" dirty="0" smtClean="0"/>
              <a:t>The </a:t>
            </a:r>
            <a:r>
              <a:rPr lang="en-US" sz="2800" dirty="0"/>
              <a:t>blade is fenestrated to:</a:t>
            </a:r>
          </a:p>
          <a:p>
            <a:pPr lvl="1">
              <a:buClr>
                <a:schemeClr val="accent3"/>
              </a:buClr>
              <a:buFont typeface="Wingdings" pitchFamily="2" charset="2"/>
              <a:buChar char="ü"/>
            </a:pPr>
            <a:r>
              <a:rPr lang="en-US" sz="2800" dirty="0"/>
              <a:t>Prevent compression of the head.</a:t>
            </a:r>
          </a:p>
          <a:p>
            <a:pPr lvl="1">
              <a:buClr>
                <a:schemeClr val="accent2"/>
              </a:buClr>
              <a:buFont typeface="Wingdings" pitchFamily="2" charset="2"/>
              <a:buChar char="ü"/>
            </a:pPr>
            <a:r>
              <a:rPr lang="en-US" sz="2800" dirty="0"/>
              <a:t>Prevent its slippage as the parietal eminences   </a:t>
            </a:r>
          </a:p>
          <a:p>
            <a:pPr marL="365760" lvl="1" indent="0">
              <a:buClr>
                <a:srgbClr val="FFFF00"/>
              </a:buClr>
              <a:buNone/>
            </a:pPr>
            <a:r>
              <a:rPr lang="en-US" sz="2800" dirty="0"/>
              <a:t>   are protruding through the fenestration.</a:t>
            </a:r>
          </a:p>
          <a:p>
            <a:pPr lvl="1">
              <a:buClr>
                <a:schemeClr val="accent2"/>
              </a:buClr>
              <a:buFont typeface="Wingdings" pitchFamily="2" charset="2"/>
              <a:buChar char="ü"/>
            </a:pPr>
            <a:r>
              <a:rPr lang="en-US" sz="2800" dirty="0"/>
              <a:t>Make its weight lighter.</a:t>
            </a:r>
          </a:p>
        </p:txBody>
      </p:sp>
    </p:spTree>
    <p:extLst>
      <p:ext uri="{BB962C8B-B14F-4D97-AF65-F5344CB8AC3E}">
        <p14:creationId xmlns="" xmlns:p14="http://schemas.microsoft.com/office/powerpoint/2010/main" val="35256939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11920</TotalTime>
  <Words>3946</Words>
  <Application>Microsoft Office PowerPoint</Application>
  <PresentationFormat>On-screen Show (4:3)</PresentationFormat>
  <Paragraphs>523</Paragraphs>
  <Slides>83</Slides>
  <Notes>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Equity</vt:lpstr>
      <vt:lpstr>Place of forceps in  modern obstetrics</vt:lpstr>
      <vt:lpstr>Slide 2</vt:lpstr>
      <vt:lpstr>Recent trends</vt:lpstr>
      <vt:lpstr>  History  </vt:lpstr>
      <vt:lpstr> Forceps delivery</vt:lpstr>
      <vt:lpstr>  Parts of a forceps</vt:lpstr>
      <vt:lpstr>  Blade </vt:lpstr>
      <vt:lpstr>Slide 8</vt:lpstr>
      <vt:lpstr>Slide 9</vt:lpstr>
      <vt:lpstr>  Shank</vt:lpstr>
      <vt:lpstr>  Lock</vt:lpstr>
      <vt:lpstr>Slide 12</vt:lpstr>
      <vt:lpstr>Slide 13</vt:lpstr>
      <vt:lpstr>  Handle</vt:lpstr>
      <vt:lpstr> Axis traction piece</vt:lpstr>
      <vt:lpstr>Slide 16</vt:lpstr>
      <vt:lpstr> Types of forceps </vt:lpstr>
      <vt:lpstr>Slide 18</vt:lpstr>
      <vt:lpstr>Modified classical</vt:lpstr>
      <vt:lpstr>Slide 20</vt:lpstr>
      <vt:lpstr>Wrigley’s forceps</vt:lpstr>
      <vt:lpstr>Slide 22</vt:lpstr>
      <vt:lpstr>  Piper’s forceps</vt:lpstr>
      <vt:lpstr>Slide 24</vt:lpstr>
      <vt:lpstr>  Barton’s forceps</vt:lpstr>
      <vt:lpstr>  Kielland rotational forceps</vt:lpstr>
      <vt:lpstr>Slide 27</vt:lpstr>
      <vt:lpstr>Slide 28</vt:lpstr>
      <vt:lpstr> Functions of forceps </vt:lpstr>
      <vt:lpstr>Slide 30</vt:lpstr>
      <vt:lpstr>Slide 31</vt:lpstr>
      <vt:lpstr>Slide 32</vt:lpstr>
      <vt:lpstr>CLASSIFICATION OF FORCEPS</vt:lpstr>
      <vt:lpstr>Slide 34</vt:lpstr>
      <vt:lpstr>Classification of forceps application</vt:lpstr>
      <vt:lpstr>  Indications </vt:lpstr>
      <vt:lpstr>Slide 37</vt:lpstr>
      <vt:lpstr>Slide 38</vt:lpstr>
      <vt:lpstr>Slide 39</vt:lpstr>
      <vt:lpstr>Contraindications </vt:lpstr>
      <vt:lpstr> Prerequisites</vt:lpstr>
      <vt:lpstr>Slide 42</vt:lpstr>
      <vt:lpstr>Slide 43</vt:lpstr>
      <vt:lpstr>Dr. Bachman’s checklist</vt:lpstr>
      <vt:lpstr>Slide 45</vt:lpstr>
      <vt:lpstr> Application of forceps</vt:lpstr>
      <vt:lpstr>Slide 47</vt:lpstr>
      <vt:lpstr>Slide 48</vt:lpstr>
      <vt:lpstr>Application of blades</vt:lpstr>
      <vt:lpstr>Slide 50</vt:lpstr>
      <vt:lpstr>Slide 51</vt:lpstr>
      <vt:lpstr>Slide 52</vt:lpstr>
      <vt:lpstr>Slide 53</vt:lpstr>
      <vt:lpstr>Dennen’s 3 checks of position. </vt:lpstr>
      <vt:lpstr>Position of forceps in relation to maternal pelvis and the fetal skull</vt:lpstr>
      <vt:lpstr>Application of traction</vt:lpstr>
      <vt:lpstr>Slide 57</vt:lpstr>
      <vt:lpstr>Slide 58</vt:lpstr>
      <vt:lpstr>Pajot’s maneuver</vt:lpstr>
      <vt:lpstr>Slide 60</vt:lpstr>
      <vt:lpstr>Slide 61</vt:lpstr>
      <vt:lpstr>Slide 62</vt:lpstr>
      <vt:lpstr>Slide 63</vt:lpstr>
      <vt:lpstr>Slide 64</vt:lpstr>
      <vt:lpstr>Slide 65</vt:lpstr>
      <vt:lpstr>Slide 66</vt:lpstr>
      <vt:lpstr>  Vectis </vt:lpstr>
      <vt:lpstr> Prophylactic forceps</vt:lpstr>
      <vt:lpstr>TRIAL OF FORCEPS- a place in modern obstetrics  </vt:lpstr>
      <vt:lpstr>Slide 70</vt:lpstr>
      <vt:lpstr>  Failed forceps</vt:lpstr>
      <vt:lpstr>Slide 72</vt:lpstr>
      <vt:lpstr>Slide 73</vt:lpstr>
      <vt:lpstr>Slide 74</vt:lpstr>
      <vt:lpstr>  Complications </vt:lpstr>
      <vt:lpstr>Slide 76</vt:lpstr>
      <vt:lpstr>Slide 77</vt:lpstr>
      <vt:lpstr>Slide 78</vt:lpstr>
      <vt:lpstr>ACOG OCT 2015</vt:lpstr>
      <vt:lpstr>RCOG -guidelines</vt:lpstr>
      <vt:lpstr>Informed consent</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dc:title>
  <dc:creator>Divya</dc:creator>
  <cp:lastModifiedBy>Admin</cp:lastModifiedBy>
  <cp:revision>136</cp:revision>
  <dcterms:created xsi:type="dcterms:W3CDTF">2015-02-16T08:37:28Z</dcterms:created>
  <dcterms:modified xsi:type="dcterms:W3CDTF">2019-10-03T16:03:39Z</dcterms:modified>
</cp:coreProperties>
</file>