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289" r:id="rId5"/>
    <p:sldId id="258" r:id="rId6"/>
    <p:sldId id="284" r:id="rId7"/>
    <p:sldId id="290" r:id="rId8"/>
    <p:sldId id="259" r:id="rId9"/>
    <p:sldId id="288" r:id="rId10"/>
    <p:sldId id="283" r:id="rId11"/>
    <p:sldId id="260" r:id="rId12"/>
    <p:sldId id="261" r:id="rId13"/>
    <p:sldId id="291" r:id="rId14"/>
    <p:sldId id="262" r:id="rId15"/>
    <p:sldId id="287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85" r:id="rId24"/>
    <p:sldId id="270" r:id="rId25"/>
    <p:sldId id="271" r:id="rId26"/>
    <p:sldId id="286" r:id="rId27"/>
    <p:sldId id="292" r:id="rId28"/>
    <p:sldId id="294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0ADFB0-AF08-4605-8CB8-68DEA7380A5A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D82039-4E57-4031-8EBB-B6BFFB9C5B3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ADFB0-AF08-4605-8CB8-68DEA7380A5A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2039-4E57-4031-8EBB-B6BFFB9C5B3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ADFB0-AF08-4605-8CB8-68DEA7380A5A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2039-4E57-4031-8EBB-B6BFFB9C5B3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ADFB0-AF08-4605-8CB8-68DEA7380A5A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2039-4E57-4031-8EBB-B6BFFB9C5B39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ADFB0-AF08-4605-8CB8-68DEA7380A5A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2039-4E57-4031-8EBB-B6BFFB9C5B39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ADFB0-AF08-4605-8CB8-68DEA7380A5A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2039-4E57-4031-8EBB-B6BFFB9C5B39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ADFB0-AF08-4605-8CB8-68DEA7380A5A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2039-4E57-4031-8EBB-B6BFFB9C5B3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ADFB0-AF08-4605-8CB8-68DEA7380A5A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2039-4E57-4031-8EBB-B6BFFB9C5B39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ADFB0-AF08-4605-8CB8-68DEA7380A5A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2039-4E57-4031-8EBB-B6BFFB9C5B3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0ADFB0-AF08-4605-8CB8-68DEA7380A5A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2039-4E57-4031-8EBB-B6BFFB9C5B3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0ADFB0-AF08-4605-8CB8-68DEA7380A5A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D82039-4E57-4031-8EBB-B6BFFB9C5B39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0ADFB0-AF08-4605-8CB8-68DEA7380A5A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8D82039-4E57-4031-8EBB-B6BFFB9C5B3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Intrauterine Growth Restriction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The control of foetal growth is a complex process confined by  multiple variables like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maternal height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Race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Socio economic status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At biological level it depends on growth potential &amp; substrate supply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Growth potential __from parents &amp; through growth factors like insulin growth factors.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Substrate supply _ from placenta which is dependent on uterine &amp; placenta vascularity. </a:t>
            </a: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Normal growth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cntu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....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5 gram/day  at 15 weeks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15 -20 gram/day at 24 weeks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30-35 gram/day at 34 weeks</a:t>
            </a:r>
          </a:p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Symphysiofundal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height increases by 1cm /week between 14 _32 weeks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Abdominal growth increases by 1 inch/week after 30 weeks.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GROWTH RATES</a:t>
            </a:r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It related to placental insufficiency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The number of spiral arteries supplying the placental bed is fixed relatively in early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preganacy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accomodate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necessary blood flow the spiral arteries undergo certain changes mediated by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tropboblastic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invasion.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 1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trimester the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decidual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segments of the arteries undergo degeneration of internal elastic lamina, denudation of smooth muscle &amp; elastic in the inner and outer media , which are replaced by fibrin &amp; hyaline.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 2</a:t>
            </a:r>
            <a:r>
              <a:rPr lang="en-IN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phase 16_18 weeks there is extension of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trophoblastic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invasion into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myometrial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segment of spiral arteries 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PATHOPHYSIOLOGY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428916"/>
            <a:ext cx="9144000" cy="1064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IN" dirty="0" smtClean="0"/>
              <a:t>In woman with placental insufficiency , the </a:t>
            </a:r>
            <a:r>
              <a:rPr lang="en-IN" dirty="0" err="1" smtClean="0"/>
              <a:t>trophoblastic</a:t>
            </a:r>
            <a:r>
              <a:rPr lang="en-IN" dirty="0" smtClean="0"/>
              <a:t> invasion is confined to the </a:t>
            </a:r>
            <a:r>
              <a:rPr lang="en-IN" dirty="0" err="1" smtClean="0"/>
              <a:t>decidua</a:t>
            </a:r>
            <a:r>
              <a:rPr lang="en-IN" dirty="0" smtClean="0"/>
              <a:t> and the spiral &amp; radial arteries do not transform into low resistance vessels. 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TYPE 1 / SYMMETRICAL / EARLY ONSET IUGR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TYPE 2 / ASYMMETRIACL / LATE ONSET IUGR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INTERMEDIATE IUGR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CLASSIFICATION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07528"/>
            <a:ext cx="9144000" cy="37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Incidence 20 _30%</a:t>
            </a:r>
          </a:p>
          <a:p>
            <a:r>
              <a:rPr lang="en-IN" dirty="0" smtClean="0"/>
              <a:t>As a result of growth inhibition early in pregnancy</a:t>
            </a:r>
          </a:p>
          <a:p>
            <a:r>
              <a:rPr lang="en-IN" dirty="0" smtClean="0"/>
              <a:t>The early phase of embryonic &amp; foetal development from 4 to 20 weeks is characterized by active mitosis _ </a:t>
            </a:r>
            <a:r>
              <a:rPr lang="en-IN" dirty="0" err="1" smtClean="0"/>
              <a:t>hyperplastic</a:t>
            </a:r>
            <a:r>
              <a:rPr lang="en-IN" dirty="0" smtClean="0"/>
              <a:t> stage.</a:t>
            </a:r>
          </a:p>
          <a:p>
            <a:r>
              <a:rPr lang="en-IN" dirty="0" smtClean="0"/>
              <a:t>Any pathological insult at this stage leads to reduced in number of cells in the foetus &amp; decrease in growth potential.</a:t>
            </a:r>
          </a:p>
          <a:p>
            <a:pPr>
              <a:buNone/>
            </a:pPr>
            <a:r>
              <a:rPr lang="en-IN" dirty="0" smtClean="0"/>
              <a:t>  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SYMMETRICAL IUGR</a:t>
            </a:r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Intrauterine infections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Chromosomal disorders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Congenital malformations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 absence of identifiable cause &amp;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sonographically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abnormality , 25% foetus with severe onset IUGR have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aneuploidy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causes</a:t>
            </a:r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All parameters i.e. Head and abdominal circumference , length &amp; weight , are below 10% percentile for gestational age , hence these infants have a normal </a:t>
            </a:r>
            <a:r>
              <a:rPr lang="en-IN" dirty="0" err="1" smtClean="0"/>
              <a:t>ponderal</a:t>
            </a:r>
            <a:r>
              <a:rPr lang="en-IN" dirty="0" smtClean="0"/>
              <a:t> index.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68262"/>
            <a:ext cx="9144000" cy="35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a condition wherein which the foetus fail to reach its genetic growth potential and at increased risk of perinatal morbidity and mortality</a:t>
            </a:r>
          </a:p>
          <a:p>
            <a:r>
              <a:rPr lang="en-IN" dirty="0" smtClean="0"/>
              <a:t>It is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defined</a:t>
            </a:r>
            <a:r>
              <a:rPr lang="en-IN" dirty="0" smtClean="0"/>
              <a:t> as a condition wherein the foetal weight is below the 10</a:t>
            </a:r>
            <a:r>
              <a:rPr lang="en-IN" baseline="30000" dirty="0" smtClean="0"/>
              <a:t>th</a:t>
            </a:r>
            <a:r>
              <a:rPr lang="en-IN" dirty="0" smtClean="0"/>
              <a:t> percentile or 2 SD for gestational age.</a:t>
            </a:r>
          </a:p>
          <a:p>
            <a:r>
              <a:rPr lang="en-IN" dirty="0" smtClean="0"/>
              <a:t> INCEDENCE  3 _ 10% of infants are growth restricted.</a:t>
            </a:r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Depends on underlying pathology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Severity of IUGR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Medical interventions to improve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growth are rarely effective.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PROGNOSIS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Incidence 70_80 %</a:t>
            </a:r>
          </a:p>
          <a:p>
            <a:r>
              <a:rPr lang="en-IN" dirty="0" smtClean="0"/>
              <a:t>It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occurs as a result of restriction of nutrient supply in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utero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i.e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uteroplacental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insufficiency.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It usually associated with maternal diseases such as chronic hypertension , renal diseases , &amp;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vasculopathy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It accounts for 40 _80  % of growth restricted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fetus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The onset occurs later than type 1 after 32 weeks of gestation.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ASYMMETRICAL  IUGR</a:t>
            </a:r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Normal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growth in 2</a:t>
            </a:r>
            <a:r>
              <a:rPr lang="en-IN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trimester is characterized by hypertrophy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 type 2 IUGR foetus is near total number of cells but the cell size is reduced.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There is brain sparing effect so that the head growth remains normal but abdominal growth slows down.</a:t>
            </a:r>
          </a:p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Ponderal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index is low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Abdominal circumference is low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Normal head circumference &amp; foetal length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Foetal adaptive response to chronic hypoxia , in which foetus redistributes its blood flow to the brain , myocardium &amp; adrenal glands.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By DOPPLER ultrasound middle cerebral artery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pulsatility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may provide direct evidence of brain sparing.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BRAIN SPARING EFFECT</a:t>
            </a:r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Redistribution of foetal cardiac output with increased flow to brain and heart at the expense of reduced splanchnic circulation.</a:t>
            </a:r>
          </a:p>
          <a:p>
            <a:r>
              <a:rPr lang="en-IN" dirty="0" smtClean="0"/>
              <a:t>Liver is reduced because of diminished glycogen stores.</a:t>
            </a:r>
          </a:p>
          <a:p>
            <a:r>
              <a:rPr lang="en-IN" dirty="0" smtClean="0"/>
              <a:t>This type of growth restriction leads to decreased amniotic flow , hypoxia , fatal death. 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Incidence 5_10%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It is combination of both type 1&amp; 2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As term suggests , the insult to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growth probably occurs during this phase affecting both hypertrophy and hyperplasia.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i.e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both cell number and size.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It is seen in 5_10% of all growth restricted foetus.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Chronic hypertension , lupus nephritis and maternal vascular diseases that are severe and have onset in 2</a:t>
            </a:r>
            <a:r>
              <a:rPr lang="en-IN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trimester resulting in IUGR.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Prognosis is worst.</a:t>
            </a: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INTERMEDIATE IUGR</a:t>
            </a:r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214602"/>
            <a:ext cx="9144000" cy="1078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071726"/>
            <a:ext cx="9144000" cy="1078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Maternal </a:t>
            </a:r>
          </a:p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Fetal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Placental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Uterine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Environmental &amp; personal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Socioeconomic</a:t>
            </a: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AETIOLOGY</a:t>
            </a:r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9144000" cy="928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NUTRITIONAL</a:t>
            </a:r>
          </a:p>
          <a:p>
            <a:pPr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                      severe maternal malnutrition</a:t>
            </a:r>
          </a:p>
          <a:p>
            <a:pPr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                      inflammatory bowel diseases</a:t>
            </a:r>
          </a:p>
          <a:p>
            <a:pPr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                      intestinal bypass surgery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HYPOXIA</a:t>
            </a:r>
          </a:p>
          <a:p>
            <a:pPr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                    asthma</a:t>
            </a:r>
          </a:p>
          <a:p>
            <a:pPr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                    cyanotic heart diseases</a:t>
            </a:r>
          </a:p>
          <a:p>
            <a:pPr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                    high altitude</a:t>
            </a:r>
          </a:p>
          <a:p>
            <a:pPr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                    SLE</a:t>
            </a:r>
          </a:p>
          <a:p>
            <a:pPr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                    cystic fibrosis</a:t>
            </a: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MATERNAL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VASCULAR</a:t>
            </a:r>
          </a:p>
          <a:p>
            <a:pPr>
              <a:buNone/>
            </a:pPr>
            <a:r>
              <a:rPr lang="en-IN" dirty="0" smtClean="0"/>
              <a:t>                   pre eclampsia</a:t>
            </a:r>
          </a:p>
          <a:p>
            <a:pPr>
              <a:buNone/>
            </a:pPr>
            <a:r>
              <a:rPr lang="en-IN" dirty="0" smtClean="0"/>
              <a:t>                   chronic hypertension</a:t>
            </a:r>
          </a:p>
          <a:p>
            <a:pPr>
              <a:buNone/>
            </a:pPr>
            <a:r>
              <a:rPr lang="en-IN" dirty="0" smtClean="0"/>
              <a:t>                   collagen vascular diseases</a:t>
            </a:r>
          </a:p>
          <a:p>
            <a:pPr>
              <a:buNone/>
            </a:pPr>
            <a:r>
              <a:rPr lang="en-IN" dirty="0" smtClean="0"/>
              <a:t>                   diabetes with vascular involvement</a:t>
            </a:r>
          </a:p>
          <a:p>
            <a:pPr>
              <a:buNone/>
            </a:pPr>
            <a:r>
              <a:rPr lang="en-IN" dirty="0" smtClean="0"/>
              <a:t>RENAL</a:t>
            </a:r>
          </a:p>
          <a:p>
            <a:pPr>
              <a:buNone/>
            </a:pPr>
            <a:r>
              <a:rPr lang="en-IN" dirty="0" smtClean="0"/>
              <a:t>                   chronic renal diseases</a:t>
            </a:r>
          </a:p>
          <a:p>
            <a:pPr>
              <a:buNone/>
            </a:pPr>
            <a:r>
              <a:rPr lang="en-IN" dirty="0" smtClean="0"/>
              <a:t>                   post transplant states</a:t>
            </a:r>
          </a:p>
          <a:p>
            <a:pPr>
              <a:buNone/>
            </a:pPr>
            <a:r>
              <a:rPr lang="en-IN" dirty="0" smtClean="0"/>
              <a:t>HAEMATOLOGICAL</a:t>
            </a:r>
          </a:p>
          <a:p>
            <a:pPr>
              <a:buNone/>
            </a:pPr>
            <a:r>
              <a:rPr lang="en-IN" dirty="0" smtClean="0"/>
              <a:t>                    sickle cell anaemia</a:t>
            </a:r>
          </a:p>
          <a:p>
            <a:pPr>
              <a:buNone/>
            </a:pPr>
            <a:r>
              <a:rPr lang="en-IN" dirty="0" smtClean="0"/>
              <a:t>                    </a:t>
            </a:r>
            <a:r>
              <a:rPr lang="en-IN" dirty="0" err="1" smtClean="0"/>
              <a:t>Thalassemia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            </a:t>
            </a:r>
            <a:r>
              <a:rPr lang="en-IN" dirty="0" err="1" smtClean="0"/>
              <a:t>Thromphohillias</a:t>
            </a:r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Aneuploidy</a:t>
            </a:r>
            <a:r>
              <a:rPr lang="en-IN" dirty="0" smtClean="0"/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___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trisomy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21, 18 , 13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Chromosomal abnormalities ___ 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autosomal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deletions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Genomic imprinting</a:t>
            </a:r>
          </a:p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Uniparentral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disomy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Multifoetal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gestation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Infection ___TORCH ,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Malformations __ anencephaly , single umbilical artery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Inborn errors of metabolism ___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galactosemia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, agenesis of pancreas  ,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phenylketoneuria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Unexplained elevation of alpha fetoprotein</a:t>
            </a: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FETAL CAUSES</a:t>
            </a:r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Placenta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previa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Abruption</a:t>
            </a:r>
          </a:p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Circumvallate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placenta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Placenta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accreta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Small placenta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Single umbilical artery</a:t>
            </a:r>
          </a:p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Uteroplacental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insufficiency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Placental haemangioma</a:t>
            </a:r>
          </a:p>
          <a:p>
            <a:pPr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PLACENTAL CAUSES</a:t>
            </a:r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Submucous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fibroids</a:t>
            </a:r>
          </a:p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Septate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uterus</a:t>
            </a:r>
          </a:p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Synechia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Decreased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uteroplacental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flow</a:t>
            </a:r>
          </a:p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Atheromatosis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Atherosclerosis of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decidual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arteries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Connective tissue disorders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Pre eclampsia</a:t>
            </a:r>
          </a:p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Fibromyoma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UTERINE CAUSE</a:t>
            </a:r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Smoking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Alcohol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Cocaine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adsue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Drugs __ anticonvulsants (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trimethadione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phenytoin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, anti coagulants.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ENVIRONMENTAL AND PERSONAL</a:t>
            </a:r>
            <a:endParaRPr lang="en-IN" dirty="0"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143999" y="4071941"/>
            <a:ext cx="45719" cy="192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Low socioeconomic status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Previous h/o hypertension , abortion , abruption , IUGR</a:t>
            </a: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SOCIOECONOMIC AND DEMOGRAPHIC</a:t>
            </a:r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Age</a:t>
            </a:r>
          </a:p>
          <a:p>
            <a:r>
              <a:rPr lang="en-IN" dirty="0" smtClean="0"/>
              <a:t>Socioeconomic status</a:t>
            </a:r>
          </a:p>
          <a:p>
            <a:r>
              <a:rPr lang="en-IN" dirty="0" smtClean="0"/>
              <a:t>Details of previous menstrual cycles, regularity</a:t>
            </a:r>
          </a:p>
          <a:p>
            <a:r>
              <a:rPr lang="en-IN" dirty="0" smtClean="0"/>
              <a:t>Confirmation by urine pregnancy test</a:t>
            </a:r>
          </a:p>
          <a:p>
            <a:r>
              <a:rPr lang="en-IN" dirty="0" smtClean="0"/>
              <a:t>Ultrasound done in pregnancy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HISTORY TAKING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Arial Black" pitchFamily="34" charset="0"/>
              </a:rPr>
              <a:t>FIRST TRIMESTER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h/o fever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h/o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exposture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to drugs</a:t>
            </a:r>
          </a:p>
          <a:p>
            <a:r>
              <a:rPr lang="en-IN" dirty="0" smtClean="0">
                <a:latin typeface="Arial Black" pitchFamily="34" charset="0"/>
                <a:cs typeface="Arial" pitchFamily="34" charset="0"/>
              </a:rPr>
              <a:t>SECOND TRIMESTER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Weight gain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h/o preeclampsia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h/o bleeding per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vaginum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Perception of foetal movements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>
                <a:latin typeface="Arial Black" pitchFamily="34" charset="0"/>
                <a:cs typeface="Arial" pitchFamily="34" charset="0"/>
              </a:rPr>
              <a:t>OBSTETRIC HISTORY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Parity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Previous h/o low birth weight babies , pre term babies , foetal demise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 previous IUGR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Previous pre eclampsia</a:t>
            </a:r>
          </a:p>
          <a:p>
            <a:r>
              <a:rPr lang="en-IN" dirty="0" smtClean="0">
                <a:latin typeface="Arial Black" pitchFamily="34" charset="0"/>
                <a:cs typeface="Arial" pitchFamily="34" charset="0"/>
              </a:rPr>
              <a:t>PAST HISTORY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HYPERTENSION , RENAL DISEASES , INFECTIONS</a:t>
            </a:r>
          </a:p>
          <a:p>
            <a:r>
              <a:rPr lang="en-IN" dirty="0" smtClean="0">
                <a:latin typeface="Arial Black" pitchFamily="34" charset="0"/>
                <a:cs typeface="Arial" pitchFamily="34" charset="0"/>
              </a:rPr>
              <a:t>FAMILY HISTORY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Diabetes , hypertension , bronchial asthma , SLE</a:t>
            </a:r>
          </a:p>
          <a:p>
            <a:r>
              <a:rPr lang="en-IN" dirty="0" smtClean="0">
                <a:latin typeface="Arial Black" pitchFamily="34" charset="0"/>
                <a:cs typeface="Arial" pitchFamily="34" charset="0"/>
              </a:rPr>
              <a:t>PERSONAL HISTORY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Smoking , alcohol , substance abuse  </a:t>
            </a: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General built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Pallor , cyanosis , clubbing ,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lymphadenopathy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, oedema.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Vitals __BP , pulse , BMI , height , weight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Thyroid examination</a:t>
            </a:r>
          </a:p>
          <a:p>
            <a:r>
              <a:rPr lang="en-IN" dirty="0" smtClean="0">
                <a:latin typeface="Arial Black" pitchFamily="34" charset="0"/>
                <a:cs typeface="Arial" pitchFamily="34" charset="0"/>
              </a:rPr>
              <a:t>Systemic examination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Abdominal examination __liver&amp; spleen for malaria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Renal angle tenderness</a:t>
            </a:r>
          </a:p>
          <a:p>
            <a:r>
              <a:rPr lang="en-IN" dirty="0" smtClean="0">
                <a:latin typeface="Arial Black" pitchFamily="34" charset="0"/>
                <a:cs typeface="Arial" pitchFamily="34" charset="0"/>
              </a:rPr>
              <a:t>Obstetric examination</a:t>
            </a:r>
          </a:p>
          <a:p>
            <a:r>
              <a:rPr lang="en-IN" dirty="0" err="1" smtClean="0">
                <a:latin typeface="Arial" pitchFamily="34" charset="0"/>
                <a:cs typeface="Arial" pitchFamily="34" charset="0"/>
              </a:rPr>
              <a:t>Fundal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height ,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presentation , FHR , amount of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liqour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clinically.</a:t>
            </a:r>
          </a:p>
          <a:p>
            <a:endParaRPr lang="en-IN" dirty="0" smtClean="0">
              <a:latin typeface="Arial Black" pitchFamily="34" charset="0"/>
              <a:cs typeface="Arial" pitchFamily="34" charset="0"/>
            </a:endParaRP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EXAMINATION</a:t>
            </a:r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Thank you</a:t>
            </a:r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Small foetus is not necessari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ly growth restricted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The baby may be constitutionally small, these neonates are not at increased risk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Late onset of pathological cessation of growth may produce a baby with typical features of IUGR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May or may not have pathological restriction in its growth.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SMALL FOR GESTATIONAL AGE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It includes foetus with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Incorrect dated pregnancy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Genetic/chromosomal defect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Intrauterine infection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IUGR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Small for gestational age </a:t>
            </a:r>
            <a:r>
              <a:rPr lang="en-IN" dirty="0" err="1" smtClean="0">
                <a:latin typeface="Arial Black" pitchFamily="34" charset="0"/>
              </a:rPr>
              <a:t>cntd</a:t>
            </a:r>
            <a:r>
              <a:rPr lang="en-IN" dirty="0" smtClean="0">
                <a:latin typeface="Arial Black" pitchFamily="34" charset="0"/>
              </a:rPr>
              <a:t>........</a:t>
            </a:r>
            <a:endParaRPr lang="en-IN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Foetal growth occur in three phases</a:t>
            </a:r>
          </a:p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Cellular hyperplasia phase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__last for 1</a:t>
            </a:r>
            <a:r>
              <a:rPr lang="en-IN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16 weeks.</a:t>
            </a:r>
          </a:p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 of concomitant hyperplasia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hypertrophy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__occurs between 16 &amp; 32 weeks.</a:t>
            </a:r>
          </a:p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Cellular hypertrophy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__occurs between 32 weeks &amp; term , during this phase only more fat glycogen &amp; fat deposition takes place.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NORMAL GROWTH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290846"/>
            <a:ext cx="2786050" cy="156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1693</TotalTime>
  <Words>1198</Words>
  <Application>Microsoft Office PowerPoint</Application>
  <PresentationFormat>On-screen Show (4:3)</PresentationFormat>
  <Paragraphs>193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Intrauterine Growth Restriction</vt:lpstr>
      <vt:lpstr>DEFINITION</vt:lpstr>
      <vt:lpstr>Slide 3</vt:lpstr>
      <vt:lpstr>Slide 4</vt:lpstr>
      <vt:lpstr>SMALL FOR GESTATIONAL AGE</vt:lpstr>
      <vt:lpstr>Small for gestational age cntd........</vt:lpstr>
      <vt:lpstr>Slide 7</vt:lpstr>
      <vt:lpstr>NORMAL GROWTH</vt:lpstr>
      <vt:lpstr>Slide 9</vt:lpstr>
      <vt:lpstr>Normal growth cntu....</vt:lpstr>
      <vt:lpstr>GROWTH RATES</vt:lpstr>
      <vt:lpstr>PATHOPHYSIOLOGY</vt:lpstr>
      <vt:lpstr>Slide 13</vt:lpstr>
      <vt:lpstr>Slide 14</vt:lpstr>
      <vt:lpstr>Slide 15</vt:lpstr>
      <vt:lpstr>CLASSIFICATION</vt:lpstr>
      <vt:lpstr>SYMMETRICAL IUGR</vt:lpstr>
      <vt:lpstr>causes</vt:lpstr>
      <vt:lpstr>Slide 19</vt:lpstr>
      <vt:lpstr>PROGNOSIS</vt:lpstr>
      <vt:lpstr>ASYMMETRICAL  IUGR</vt:lpstr>
      <vt:lpstr>Slide 22</vt:lpstr>
      <vt:lpstr>BRAIN SPARING EFFECT</vt:lpstr>
      <vt:lpstr>Slide 24</vt:lpstr>
      <vt:lpstr>INTERMEDIATE IUGR</vt:lpstr>
      <vt:lpstr>Slide 26</vt:lpstr>
      <vt:lpstr>Slide 27</vt:lpstr>
      <vt:lpstr>Slide 28</vt:lpstr>
      <vt:lpstr>AETIOLOGY</vt:lpstr>
      <vt:lpstr>MATERNAL</vt:lpstr>
      <vt:lpstr>Slide 31</vt:lpstr>
      <vt:lpstr>FETAL CAUSES</vt:lpstr>
      <vt:lpstr>PLACENTAL CAUSES</vt:lpstr>
      <vt:lpstr>UTERINE CAUSE</vt:lpstr>
      <vt:lpstr>ENVIRONMENTAL AND PERSONAL</vt:lpstr>
      <vt:lpstr>SOCIOECONOMIC AND DEMOGRAPHIC</vt:lpstr>
      <vt:lpstr>HISTORY TAKING</vt:lpstr>
      <vt:lpstr>Slide 38</vt:lpstr>
      <vt:lpstr>Slide 39</vt:lpstr>
      <vt:lpstr>EXAMINATION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Intrauterine Growth Restriction</dc:title>
  <dc:creator>NITHYAPRIYA</dc:creator>
  <cp:lastModifiedBy>Admin</cp:lastModifiedBy>
  <cp:revision>58</cp:revision>
  <dcterms:created xsi:type="dcterms:W3CDTF">2017-04-10T15:43:46Z</dcterms:created>
  <dcterms:modified xsi:type="dcterms:W3CDTF">2019-10-03T11:59:52Z</dcterms:modified>
</cp:coreProperties>
</file>