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5" r:id="rId4"/>
    <p:sldId id="288" r:id="rId5"/>
    <p:sldId id="257" r:id="rId6"/>
    <p:sldId id="259" r:id="rId7"/>
    <p:sldId id="262" r:id="rId8"/>
    <p:sldId id="258" r:id="rId9"/>
    <p:sldId id="260" r:id="rId10"/>
    <p:sldId id="289" r:id="rId11"/>
    <p:sldId id="261" r:id="rId12"/>
    <p:sldId id="267" r:id="rId13"/>
    <p:sldId id="282" r:id="rId14"/>
    <p:sldId id="263" r:id="rId15"/>
    <p:sldId id="283" r:id="rId16"/>
    <p:sldId id="284" r:id="rId17"/>
    <p:sldId id="265" r:id="rId18"/>
    <p:sldId id="268" r:id="rId19"/>
    <p:sldId id="269" r:id="rId20"/>
    <p:sldId id="270" r:id="rId21"/>
    <p:sldId id="271" r:id="rId22"/>
    <p:sldId id="272" r:id="rId23"/>
    <p:sldId id="290" r:id="rId24"/>
    <p:sldId id="273" r:id="rId25"/>
    <p:sldId id="274" r:id="rId26"/>
    <p:sldId id="275" r:id="rId27"/>
    <p:sldId id="277" r:id="rId28"/>
    <p:sldId id="291" r:id="rId29"/>
    <p:sldId id="276" r:id="rId30"/>
    <p:sldId id="278" r:id="rId31"/>
    <p:sldId id="280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858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659E61E-6A77-408E-BDC9-980541FDD674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C0A6A43-343B-4E04-B065-2D934CEA8C4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E61E-6A77-408E-BDC9-980541FDD674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6A43-343B-4E04-B065-2D934CEA8C4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E61E-6A77-408E-BDC9-980541FDD674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6A43-343B-4E04-B065-2D934CEA8C4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659E61E-6A77-408E-BDC9-980541FDD674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6A43-343B-4E04-B065-2D934CEA8C4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659E61E-6A77-408E-BDC9-980541FDD674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C0A6A43-343B-4E04-B065-2D934CEA8C4D}" type="slidenum">
              <a:rPr lang="en-IN" smtClean="0"/>
              <a:pPr/>
              <a:t>‹#›</a:t>
            </a:fld>
            <a:endParaRPr lang="en-IN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659E61E-6A77-408E-BDC9-980541FDD674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C0A6A43-343B-4E04-B065-2D934CEA8C4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659E61E-6A77-408E-BDC9-980541FDD674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C0A6A43-343B-4E04-B065-2D934CEA8C4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E61E-6A77-408E-BDC9-980541FDD674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A6A43-343B-4E04-B065-2D934CEA8C4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659E61E-6A77-408E-BDC9-980541FDD674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C0A6A43-343B-4E04-B065-2D934CEA8C4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659E61E-6A77-408E-BDC9-980541FDD674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C0A6A43-343B-4E04-B065-2D934CEA8C4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659E61E-6A77-408E-BDC9-980541FDD674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C0A6A43-343B-4E04-B065-2D934CEA8C4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659E61E-6A77-408E-BDC9-980541FDD674}" type="datetimeFigureOut">
              <a:rPr lang="en-US" smtClean="0"/>
              <a:pPr/>
              <a:t>10/3/2019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C0A6A43-343B-4E04-B065-2D934CEA8C4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MULTIPLE GESTATION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9" name="Picture 5" descr="C:\Users\PRABHU\Pictures\pregnancy pics\Untitledihouhu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645650" cy="6483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Conjoined twins</a:t>
            </a:r>
            <a:endParaRPr lang="en-IN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>
                <a:latin typeface="Footlight MT Light" pitchFamily="18" charset="0"/>
              </a:rPr>
              <a:t>If the division occurs after 13 days – it is usually incomplete- conjoined twins(Siamese twins)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Exclusively- </a:t>
            </a:r>
            <a:r>
              <a:rPr lang="en-IN" dirty="0" err="1" smtClean="0">
                <a:latin typeface="Footlight MT Light" pitchFamily="18" charset="0"/>
              </a:rPr>
              <a:t>monochorionic</a:t>
            </a:r>
            <a:r>
              <a:rPr lang="en-IN" dirty="0" smtClean="0">
                <a:latin typeface="Footlight MT Light" pitchFamily="18" charset="0"/>
              </a:rPr>
              <a:t> </a:t>
            </a:r>
            <a:r>
              <a:rPr lang="en-IN" dirty="0" err="1" smtClean="0">
                <a:latin typeface="Footlight MT Light" pitchFamily="18" charset="0"/>
              </a:rPr>
              <a:t>monoamniotic</a:t>
            </a:r>
            <a:r>
              <a:rPr lang="en-IN" dirty="0" smtClean="0">
                <a:latin typeface="Footlight MT Light" pitchFamily="18" charset="0"/>
              </a:rPr>
              <a:t>.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Incidence -1 in 50,000-100,000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40% - stillborn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60% - Live born(only 25% survive to be candidates for surgery)</a:t>
            </a:r>
            <a:endParaRPr lang="en-IN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1" name="Picture 3" descr="C:\Users\PRABHU\Pictures\pregnancy pics\conjoint twin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71540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Determination of </a:t>
            </a:r>
            <a:r>
              <a:rPr lang="en-IN" dirty="0" err="1" smtClean="0">
                <a:latin typeface="Footlight MT Light" pitchFamily="18" charset="0"/>
              </a:rPr>
              <a:t>zygosity</a:t>
            </a:r>
            <a:endParaRPr lang="en-IN" dirty="0">
              <a:latin typeface="Footlight MT Light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14280" y="1643050"/>
          <a:ext cx="8644000" cy="4760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134"/>
                <a:gridCol w="1285884"/>
                <a:gridCol w="1143008"/>
                <a:gridCol w="1000132"/>
                <a:gridCol w="1071570"/>
                <a:gridCol w="982272"/>
                <a:gridCol w="1080500"/>
                <a:gridCol w="1080500"/>
              </a:tblGrid>
              <a:tr h="1071570">
                <a:tc>
                  <a:txBody>
                    <a:bodyPr/>
                    <a:lstStyle/>
                    <a:p>
                      <a:r>
                        <a:rPr lang="en-IN" dirty="0" err="1" smtClean="0">
                          <a:latin typeface="Footlight MT Light" pitchFamily="18" charset="0"/>
                        </a:rPr>
                        <a:t>Zygosity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itchFamily="18" charset="0"/>
                        </a:rPr>
                        <a:t>Placenta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itchFamily="18" charset="0"/>
                        </a:rPr>
                        <a:t>Communicating vessels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itchFamily="18" charset="0"/>
                        </a:rPr>
                        <a:t>Intervening membranes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itchFamily="18" charset="0"/>
                        </a:rPr>
                        <a:t>Sex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itchFamily="18" charset="0"/>
                        </a:rPr>
                        <a:t>Genetic features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itchFamily="18" charset="0"/>
                        </a:rPr>
                        <a:t>Skin grafting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itchFamily="18" charset="0"/>
                        </a:rPr>
                        <a:t>Follow up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1785950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itchFamily="18" charset="0"/>
                        </a:rPr>
                        <a:t>Monozygotic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itchFamily="18" charset="0"/>
                        </a:rPr>
                        <a:t>one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itchFamily="18" charset="0"/>
                        </a:rPr>
                        <a:t>Present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2</a:t>
                      </a:r>
                      <a:r>
                        <a:rPr lang="en-IN" dirty="0" smtClean="0">
                          <a:latin typeface="Footlight MT Light" pitchFamily="18" charset="0"/>
                        </a:rPr>
                        <a:t>(amnion)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itchFamily="18" charset="0"/>
                        </a:rPr>
                        <a:t>Always identical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itchFamily="18" charset="0"/>
                        </a:rPr>
                        <a:t>Same 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itchFamily="18" charset="0"/>
                        </a:rPr>
                        <a:t>Acceptance 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itchFamily="18" charset="0"/>
                        </a:rPr>
                        <a:t>Identical</a:t>
                      </a:r>
                      <a:r>
                        <a:rPr lang="en-IN" baseline="0" dirty="0" smtClean="0">
                          <a:latin typeface="Footlight MT Light" pitchFamily="18" charset="0"/>
                        </a:rPr>
                        <a:t> 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</a:tr>
              <a:tr h="1785950">
                <a:tc>
                  <a:txBody>
                    <a:bodyPr/>
                    <a:lstStyle/>
                    <a:p>
                      <a:r>
                        <a:rPr lang="en-IN" dirty="0" err="1" smtClean="0">
                          <a:latin typeface="Footlight MT Light" pitchFamily="18" charset="0"/>
                        </a:rPr>
                        <a:t>Dizygotic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itchFamily="18" charset="0"/>
                        </a:rPr>
                        <a:t>Two 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itchFamily="18" charset="0"/>
                        </a:rPr>
                        <a:t>Absent 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4(</a:t>
                      </a:r>
                      <a:r>
                        <a:rPr lang="en-IN" dirty="0" smtClean="0">
                          <a:latin typeface="Footlight MT Light" pitchFamily="18" charset="0"/>
                        </a:rPr>
                        <a:t>2 amnions and</a:t>
                      </a:r>
                      <a:r>
                        <a:rPr lang="en-IN" baseline="0" dirty="0" smtClean="0">
                          <a:latin typeface="Footlight MT Light" pitchFamily="18" charset="0"/>
                        </a:rPr>
                        <a:t> 2 </a:t>
                      </a:r>
                      <a:r>
                        <a:rPr lang="en-IN" baseline="0" dirty="0" err="1" smtClean="0">
                          <a:latin typeface="Footlight MT Light" pitchFamily="18" charset="0"/>
                        </a:rPr>
                        <a:t>chorions</a:t>
                      </a:r>
                      <a:r>
                        <a:rPr lang="en-IN" baseline="0" dirty="0" smtClean="0">
                          <a:latin typeface="Footlight MT Light" pitchFamily="18" charset="0"/>
                        </a:rPr>
                        <a:t>)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itchFamily="18" charset="0"/>
                        </a:rPr>
                        <a:t>May differ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itchFamily="18" charset="0"/>
                        </a:rPr>
                        <a:t>Differ 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itchFamily="18" charset="0"/>
                        </a:rPr>
                        <a:t>Rejection</a:t>
                      </a:r>
                      <a:r>
                        <a:rPr lang="en-IN" baseline="0" dirty="0" smtClean="0">
                          <a:latin typeface="Footlight MT Light" pitchFamily="18" charset="0"/>
                        </a:rPr>
                        <a:t> 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Footlight MT Light" pitchFamily="18" charset="0"/>
                        </a:rPr>
                        <a:t>Not identical</a:t>
                      </a:r>
                      <a:endParaRPr lang="en-IN" dirty="0">
                        <a:latin typeface="Footlight MT Light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468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4700"/>
          </a:xfrm>
        </p:spPr>
        <p:txBody>
          <a:bodyPr/>
          <a:lstStyle/>
          <a:p>
            <a:r>
              <a:rPr lang="en-IN" b="1" dirty="0" smtClean="0">
                <a:latin typeface="Footlight MT Light" pitchFamily="18" charset="0"/>
              </a:rPr>
              <a:t>SUPERFECUNDATION:</a:t>
            </a:r>
          </a:p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                Fertilization of two separate ova occurs during the same menstrual cycle by separate act of coitus not necessarily by sperms from same male.</a:t>
            </a:r>
          </a:p>
          <a:p>
            <a:pPr>
              <a:buNone/>
            </a:pPr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 </a:t>
            </a:r>
            <a:r>
              <a:rPr lang="en-IN" b="1" dirty="0" smtClean="0">
                <a:latin typeface="Footlight MT Light" pitchFamily="18" charset="0"/>
              </a:rPr>
              <a:t>SUPERFETATION:</a:t>
            </a:r>
          </a:p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               Twins are derived from separate ovulations as well as separate act of coitus during different </a:t>
            </a:r>
            <a:r>
              <a:rPr lang="en-IN" dirty="0" err="1" smtClean="0">
                <a:latin typeface="Footlight MT Light" pitchFamily="18" charset="0"/>
              </a:rPr>
              <a:t>intermenstrual</a:t>
            </a:r>
            <a:r>
              <a:rPr lang="en-IN" dirty="0" smtClean="0">
                <a:latin typeface="Footlight MT Light" pitchFamily="18" charset="0"/>
              </a:rPr>
              <a:t> periods.</a:t>
            </a:r>
            <a:endParaRPr lang="en-IN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468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/>
          <a:lstStyle/>
          <a:p>
            <a:r>
              <a:rPr lang="en-IN" b="1" dirty="0" err="1" smtClean="0">
                <a:latin typeface="Footlight MT Light" pitchFamily="18" charset="0"/>
              </a:rPr>
              <a:t>Fetus</a:t>
            </a:r>
            <a:r>
              <a:rPr lang="en-IN" b="1" dirty="0" smtClean="0">
                <a:latin typeface="Footlight MT Light" pitchFamily="18" charset="0"/>
              </a:rPr>
              <a:t> </a:t>
            </a:r>
            <a:r>
              <a:rPr lang="en-IN" b="1" dirty="0" err="1" smtClean="0">
                <a:latin typeface="Footlight MT Light" pitchFamily="18" charset="0"/>
              </a:rPr>
              <a:t>papyraceous</a:t>
            </a:r>
            <a:r>
              <a:rPr lang="en-IN" b="1" dirty="0" smtClean="0">
                <a:latin typeface="Footlight MT Light" pitchFamily="18" charset="0"/>
              </a:rPr>
              <a:t> or </a:t>
            </a:r>
            <a:r>
              <a:rPr lang="en-IN" b="1" dirty="0" err="1" smtClean="0">
                <a:latin typeface="Footlight MT Light" pitchFamily="18" charset="0"/>
              </a:rPr>
              <a:t>compressus</a:t>
            </a:r>
            <a:r>
              <a:rPr lang="en-IN" b="1" dirty="0" smtClean="0">
                <a:latin typeface="Footlight MT Light" pitchFamily="18" charset="0"/>
              </a:rPr>
              <a:t>:</a:t>
            </a:r>
          </a:p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                  One of the </a:t>
            </a:r>
            <a:r>
              <a:rPr lang="en-IN" dirty="0" err="1" smtClean="0">
                <a:latin typeface="Footlight MT Light" pitchFamily="18" charset="0"/>
              </a:rPr>
              <a:t>fetuses</a:t>
            </a:r>
            <a:r>
              <a:rPr lang="en-IN" dirty="0" smtClean="0">
                <a:latin typeface="Footlight MT Light" pitchFamily="18" charset="0"/>
              </a:rPr>
              <a:t> dies early and is </a:t>
            </a:r>
            <a:r>
              <a:rPr lang="en-IN" dirty="0" err="1" smtClean="0">
                <a:latin typeface="Footlight MT Light" pitchFamily="18" charset="0"/>
              </a:rPr>
              <a:t>flattened,mummified</a:t>
            </a:r>
            <a:r>
              <a:rPr lang="en-IN" dirty="0" smtClean="0">
                <a:latin typeface="Footlight MT Light" pitchFamily="18" charset="0"/>
              </a:rPr>
              <a:t> and compressed between the membranes of the living </a:t>
            </a:r>
            <a:r>
              <a:rPr lang="en-IN" dirty="0" err="1" smtClean="0">
                <a:latin typeface="Footlight MT Light" pitchFamily="18" charset="0"/>
              </a:rPr>
              <a:t>fetus</a:t>
            </a:r>
            <a:r>
              <a:rPr lang="en-IN" dirty="0" smtClean="0">
                <a:latin typeface="Footlight MT Light" pitchFamily="18" charset="0"/>
              </a:rPr>
              <a:t> and uterine wall.</a:t>
            </a:r>
            <a:endParaRPr lang="en-IN" dirty="0">
              <a:latin typeface="Footlight MT Light" pitchFamily="18" charset="0"/>
            </a:endParaRPr>
          </a:p>
        </p:txBody>
      </p:sp>
      <p:pic>
        <p:nvPicPr>
          <p:cNvPr id="4" name="Picture 3" descr="fetus papyrace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714620"/>
            <a:ext cx="6572296" cy="3972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61176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811890"/>
          </a:xfrm>
        </p:spPr>
        <p:txBody>
          <a:bodyPr/>
          <a:lstStyle/>
          <a:p>
            <a:r>
              <a:rPr lang="en-IN" b="1" dirty="0" err="1" smtClean="0">
                <a:latin typeface="Footlight MT Light" pitchFamily="18" charset="0"/>
              </a:rPr>
              <a:t>Fetus</a:t>
            </a:r>
            <a:r>
              <a:rPr lang="en-IN" b="1" dirty="0" smtClean="0">
                <a:latin typeface="Footlight MT Light" pitchFamily="18" charset="0"/>
              </a:rPr>
              <a:t> </a:t>
            </a:r>
            <a:r>
              <a:rPr lang="en-IN" b="1" dirty="0" err="1" smtClean="0">
                <a:latin typeface="Footlight MT Light" pitchFamily="18" charset="0"/>
              </a:rPr>
              <a:t>acardiacus</a:t>
            </a:r>
            <a:r>
              <a:rPr lang="en-IN" b="1" dirty="0" smtClean="0">
                <a:latin typeface="Footlight MT Light" pitchFamily="18" charset="0"/>
              </a:rPr>
              <a:t>:</a:t>
            </a:r>
          </a:p>
          <a:p>
            <a:pPr>
              <a:buNone/>
            </a:pPr>
            <a:r>
              <a:rPr lang="en-IN" dirty="0" smtClean="0"/>
              <a:t>         </a:t>
            </a:r>
            <a:r>
              <a:rPr lang="en-IN" dirty="0" smtClean="0">
                <a:latin typeface="Footlight MT Light" pitchFamily="18" charset="0"/>
              </a:rPr>
              <a:t>occurs only in monozygotic twins.</a:t>
            </a:r>
          </a:p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         Part of one </a:t>
            </a:r>
            <a:r>
              <a:rPr lang="en-IN" dirty="0" err="1" smtClean="0">
                <a:latin typeface="Footlight MT Light" pitchFamily="18" charset="0"/>
              </a:rPr>
              <a:t>fetus</a:t>
            </a:r>
            <a:r>
              <a:rPr lang="en-IN" dirty="0" smtClean="0">
                <a:latin typeface="Footlight MT Light" pitchFamily="18" charset="0"/>
              </a:rPr>
              <a:t> remains amorphous and becomes parasitic without a heart.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b="1" dirty="0" smtClean="0">
                <a:latin typeface="Footlight MT Light" pitchFamily="18" charset="0"/>
              </a:rPr>
              <a:t>Vanishing twin</a:t>
            </a:r>
          </a:p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  </a:t>
            </a:r>
          </a:p>
          <a:p>
            <a:pPr>
              <a:buNone/>
            </a:pPr>
            <a:endParaRPr lang="en-IN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Maternal physiological changes</a:t>
            </a:r>
            <a:endParaRPr lang="en-IN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There is increase in weight gain and cardiac output</a:t>
            </a:r>
          </a:p>
          <a:p>
            <a:r>
              <a:rPr lang="en-IN" dirty="0" smtClean="0">
                <a:latin typeface="Footlight MT Light" pitchFamily="18" charset="0"/>
              </a:rPr>
              <a:t>Plasma volume is increased by an addition of 500 ml.</a:t>
            </a:r>
          </a:p>
          <a:p>
            <a:r>
              <a:rPr lang="en-IN" dirty="0" smtClean="0">
                <a:latin typeface="Footlight MT Light" pitchFamily="18" charset="0"/>
              </a:rPr>
              <a:t>But there is no corresponding increase in red cell volume – exaggerated </a:t>
            </a:r>
            <a:r>
              <a:rPr lang="en-IN" dirty="0" err="1" smtClean="0">
                <a:latin typeface="Footlight MT Light" pitchFamily="18" charset="0"/>
              </a:rPr>
              <a:t>hemodilution</a:t>
            </a:r>
            <a:r>
              <a:rPr lang="en-IN" dirty="0" smtClean="0">
                <a:latin typeface="Footlight MT Light" pitchFamily="18" charset="0"/>
              </a:rPr>
              <a:t> and </a:t>
            </a:r>
            <a:r>
              <a:rPr lang="en-IN" dirty="0" err="1" smtClean="0">
                <a:latin typeface="Footlight MT Light" pitchFamily="18" charset="0"/>
              </a:rPr>
              <a:t>anemia</a:t>
            </a:r>
            <a:r>
              <a:rPr lang="en-IN" dirty="0" smtClean="0">
                <a:latin typeface="Footlight MT Light" pitchFamily="18" charset="0"/>
              </a:rPr>
              <a:t>.</a:t>
            </a:r>
          </a:p>
          <a:p>
            <a:r>
              <a:rPr lang="en-IN" dirty="0" smtClean="0">
                <a:latin typeface="Footlight MT Light" pitchFamily="18" charset="0"/>
              </a:rPr>
              <a:t>There is increased -fetoprotein </a:t>
            </a:r>
            <a:r>
              <a:rPr lang="en-IN" dirty="0" err="1" smtClean="0">
                <a:latin typeface="Footlight MT Light" pitchFamily="18" charset="0"/>
              </a:rPr>
              <a:t>level,tidal</a:t>
            </a:r>
            <a:r>
              <a:rPr lang="en-IN" dirty="0" smtClean="0">
                <a:latin typeface="Footlight MT Light" pitchFamily="18" charset="0"/>
              </a:rPr>
              <a:t> volume and GFR.</a:t>
            </a:r>
            <a:endParaRPr lang="en-IN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Lie and presentation</a:t>
            </a:r>
            <a:endParaRPr lang="en-IN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Lie-longitudinal(90%)</a:t>
            </a:r>
          </a:p>
          <a:p>
            <a:r>
              <a:rPr lang="en-IN" b="1" dirty="0" smtClean="0">
                <a:latin typeface="Footlight MT Light" pitchFamily="18" charset="0"/>
              </a:rPr>
              <a:t>Combination:</a:t>
            </a:r>
          </a:p>
          <a:p>
            <a:r>
              <a:rPr lang="en-IN" dirty="0" smtClean="0">
                <a:latin typeface="Footlight MT Light" pitchFamily="18" charset="0"/>
              </a:rPr>
              <a:t>Both vertex (50%)</a:t>
            </a:r>
          </a:p>
          <a:p>
            <a:r>
              <a:rPr lang="en-IN" dirty="0" smtClean="0">
                <a:latin typeface="Footlight MT Light" pitchFamily="18" charset="0"/>
              </a:rPr>
              <a:t>First vertex and second breech(30%)</a:t>
            </a:r>
          </a:p>
          <a:p>
            <a:r>
              <a:rPr lang="en-IN" dirty="0" smtClean="0">
                <a:latin typeface="Footlight MT Light" pitchFamily="18" charset="0"/>
              </a:rPr>
              <a:t>First breech and second vertex(10%)</a:t>
            </a:r>
          </a:p>
          <a:p>
            <a:r>
              <a:rPr lang="en-IN" dirty="0" smtClean="0">
                <a:latin typeface="Footlight MT Light" pitchFamily="18" charset="0"/>
              </a:rPr>
              <a:t>Both breech(10%)</a:t>
            </a:r>
          </a:p>
          <a:p>
            <a:r>
              <a:rPr lang="en-IN" dirty="0" smtClean="0">
                <a:latin typeface="Footlight MT Light" pitchFamily="18" charset="0"/>
              </a:rPr>
              <a:t>Rarest- both transverse</a:t>
            </a:r>
            <a:endParaRPr lang="en-IN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Diagnosis </a:t>
            </a:r>
            <a:endParaRPr lang="en-IN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/>
          <a:lstStyle/>
          <a:p>
            <a:r>
              <a:rPr lang="en-IN" b="1" dirty="0" smtClean="0">
                <a:latin typeface="Footlight MT Light" pitchFamily="18" charset="0"/>
              </a:rPr>
              <a:t>History</a:t>
            </a:r>
            <a:r>
              <a:rPr lang="en-IN" dirty="0" smtClean="0">
                <a:latin typeface="Footlight MT Light" pitchFamily="18" charset="0"/>
              </a:rPr>
              <a:t> :1) H/O ovulation inducing drugs</a:t>
            </a:r>
          </a:p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                 2)Family h/o twinning</a:t>
            </a:r>
          </a:p>
          <a:p>
            <a:pPr marL="578358" indent="-514350"/>
            <a:endParaRPr lang="en-IN" dirty="0" smtClean="0">
              <a:latin typeface="Footlight MT Light" pitchFamily="18" charset="0"/>
            </a:endParaRPr>
          </a:p>
          <a:p>
            <a:pPr marL="578358" indent="-514350"/>
            <a:r>
              <a:rPr lang="en-IN" b="1" dirty="0" smtClean="0">
                <a:latin typeface="Footlight MT Light" pitchFamily="18" charset="0"/>
              </a:rPr>
              <a:t>Symptoms:</a:t>
            </a:r>
          </a:p>
          <a:p>
            <a:pPr marL="578358" indent="-514350">
              <a:buNone/>
            </a:pPr>
            <a:r>
              <a:rPr lang="en-IN" dirty="0" smtClean="0">
                <a:latin typeface="Footlight MT Light" pitchFamily="18" charset="0"/>
              </a:rPr>
              <a:t>1)Increased nausea and vomiting</a:t>
            </a:r>
          </a:p>
          <a:p>
            <a:pPr marL="578358" indent="-514350">
              <a:buNone/>
            </a:pPr>
            <a:r>
              <a:rPr lang="en-IN" dirty="0" smtClean="0">
                <a:latin typeface="Footlight MT Light" pitchFamily="18" charset="0"/>
              </a:rPr>
              <a:t>2)</a:t>
            </a:r>
            <a:r>
              <a:rPr lang="en-IN" dirty="0" err="1" smtClean="0">
                <a:latin typeface="Footlight MT Light" pitchFamily="18" charset="0"/>
              </a:rPr>
              <a:t>Cardiorespiratory</a:t>
            </a:r>
            <a:r>
              <a:rPr lang="en-IN" dirty="0" smtClean="0">
                <a:latin typeface="Footlight MT Light" pitchFamily="18" charset="0"/>
              </a:rPr>
              <a:t> embarrassment</a:t>
            </a:r>
          </a:p>
          <a:p>
            <a:pPr marL="578358" indent="-514350">
              <a:buNone/>
            </a:pPr>
            <a:r>
              <a:rPr lang="en-IN" dirty="0" smtClean="0">
                <a:latin typeface="Footlight MT Light" pitchFamily="18" charset="0"/>
              </a:rPr>
              <a:t>3)Tendency of swelling of legs, varicose veins and haemorrhoids are greater</a:t>
            </a:r>
          </a:p>
          <a:p>
            <a:pPr marL="578358" indent="-514350">
              <a:buNone/>
            </a:pPr>
            <a:endParaRPr lang="en-IN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Multiple pregnancy</a:t>
            </a:r>
            <a:endParaRPr lang="en-IN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When more than one </a:t>
            </a:r>
            <a:r>
              <a:rPr lang="en-IN" dirty="0" err="1" smtClean="0">
                <a:latin typeface="Footlight MT Light" pitchFamily="18" charset="0"/>
              </a:rPr>
              <a:t>fetus</a:t>
            </a:r>
            <a:r>
              <a:rPr lang="en-IN" dirty="0" smtClean="0">
                <a:latin typeface="Footlight MT Light" pitchFamily="18" charset="0"/>
              </a:rPr>
              <a:t> simultaneously develops in the uterus, it is called multiple pregnancy.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pPr>
              <a:buNone/>
            </a:pPr>
            <a:r>
              <a:rPr lang="en-IN" b="1" u="sng" dirty="0" smtClean="0">
                <a:latin typeface="Footlight MT Light" pitchFamily="18" charset="0"/>
              </a:rPr>
              <a:t>  Varieties:</a:t>
            </a:r>
          </a:p>
          <a:p>
            <a:r>
              <a:rPr lang="en-IN" dirty="0" err="1" smtClean="0">
                <a:latin typeface="Footlight MT Light" pitchFamily="18" charset="0"/>
              </a:rPr>
              <a:t>Dizygotic</a:t>
            </a:r>
            <a:r>
              <a:rPr lang="en-IN" dirty="0" smtClean="0">
                <a:latin typeface="Footlight MT Light" pitchFamily="18" charset="0"/>
              </a:rPr>
              <a:t> twins(80%)[</a:t>
            </a:r>
            <a:r>
              <a:rPr lang="en-IN" dirty="0" err="1" smtClean="0">
                <a:latin typeface="Footlight MT Light" pitchFamily="18" charset="0"/>
              </a:rPr>
              <a:t>fraternal,binovular</a:t>
            </a:r>
            <a:r>
              <a:rPr lang="en-IN" dirty="0" smtClean="0">
                <a:latin typeface="Footlight MT Light" pitchFamily="18" charset="0"/>
              </a:rPr>
              <a:t>]</a:t>
            </a:r>
          </a:p>
          <a:p>
            <a:r>
              <a:rPr lang="en-IN" dirty="0" smtClean="0">
                <a:latin typeface="Footlight MT Light" pitchFamily="18" charset="0"/>
              </a:rPr>
              <a:t>Monozygotic twins(20%)[</a:t>
            </a:r>
            <a:r>
              <a:rPr lang="en-IN" dirty="0" err="1" smtClean="0">
                <a:latin typeface="Footlight MT Light" pitchFamily="18" charset="0"/>
              </a:rPr>
              <a:t>identical,uniovular</a:t>
            </a:r>
            <a:r>
              <a:rPr lang="en-IN" dirty="0" smtClean="0">
                <a:latin typeface="Footlight MT Light" pitchFamily="18" charset="0"/>
              </a:rPr>
              <a:t>]</a:t>
            </a:r>
            <a:endParaRPr lang="en-IN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General examination</a:t>
            </a:r>
            <a:endParaRPr lang="en-IN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>
                <a:latin typeface="Footlight MT Light" pitchFamily="18" charset="0"/>
              </a:rPr>
              <a:t>Anemia</a:t>
            </a:r>
            <a:r>
              <a:rPr lang="en-IN" dirty="0" smtClean="0">
                <a:latin typeface="Footlight MT Light" pitchFamily="18" charset="0"/>
              </a:rPr>
              <a:t> is more 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Unusual weight gain 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Evidence of preeclampsia(25%) is a common association.</a:t>
            </a:r>
            <a:endParaRPr lang="en-IN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Abdominal examination</a:t>
            </a:r>
            <a:endParaRPr lang="en-IN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40320"/>
          </a:xfrm>
        </p:spPr>
        <p:txBody>
          <a:bodyPr/>
          <a:lstStyle/>
          <a:p>
            <a:r>
              <a:rPr lang="en-IN" b="1" dirty="0" smtClean="0">
                <a:latin typeface="Footlight MT Light" pitchFamily="18" charset="0"/>
              </a:rPr>
              <a:t>Inspection</a:t>
            </a:r>
          </a:p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            The elongated shape changed to a more “barrel shape”</a:t>
            </a:r>
          </a:p>
          <a:p>
            <a:r>
              <a:rPr lang="en-IN" b="1" dirty="0" smtClean="0">
                <a:latin typeface="Footlight MT Light" pitchFamily="18" charset="0"/>
              </a:rPr>
              <a:t>Palpation </a:t>
            </a:r>
          </a:p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           1)height of the uterus is more than the period of amenorrhoea.</a:t>
            </a:r>
          </a:p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           2)Palpation of too many </a:t>
            </a:r>
            <a:r>
              <a:rPr lang="en-IN" dirty="0" err="1" smtClean="0">
                <a:latin typeface="Footlight MT Light" pitchFamily="18" charset="0"/>
              </a:rPr>
              <a:t>fetal</a:t>
            </a:r>
            <a:r>
              <a:rPr lang="en-IN" dirty="0" smtClean="0">
                <a:latin typeface="Footlight MT Light" pitchFamily="18" charset="0"/>
              </a:rPr>
              <a:t> parts.</a:t>
            </a:r>
          </a:p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           3)Finding of two </a:t>
            </a:r>
            <a:r>
              <a:rPr lang="en-IN" dirty="0" err="1" smtClean="0">
                <a:latin typeface="Footlight MT Light" pitchFamily="18" charset="0"/>
              </a:rPr>
              <a:t>fetal</a:t>
            </a:r>
            <a:r>
              <a:rPr lang="en-IN" dirty="0" smtClean="0">
                <a:latin typeface="Footlight MT Light" pitchFamily="18" charset="0"/>
              </a:rPr>
              <a:t> heads.</a:t>
            </a:r>
            <a:endParaRPr lang="en-IN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Auscultation </a:t>
            </a:r>
            <a:endParaRPr lang="en-IN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Simultaneous  hearing of two distinct </a:t>
            </a:r>
            <a:r>
              <a:rPr lang="en-IN" dirty="0" err="1" smtClean="0">
                <a:latin typeface="Footlight MT Light" pitchFamily="18" charset="0"/>
              </a:rPr>
              <a:t>fetal</a:t>
            </a:r>
            <a:r>
              <a:rPr lang="en-IN" dirty="0" smtClean="0">
                <a:latin typeface="Footlight MT Light" pitchFamily="18" charset="0"/>
              </a:rPr>
              <a:t> heart sounds located at separate spots with a silent area in between two observers and the difference of heart rates is </a:t>
            </a:r>
            <a:r>
              <a:rPr lang="en-IN" dirty="0" err="1" smtClean="0">
                <a:latin typeface="Footlight MT Light" pitchFamily="18" charset="0"/>
              </a:rPr>
              <a:t>atleast</a:t>
            </a:r>
            <a:r>
              <a:rPr lang="en-IN" dirty="0" smtClean="0">
                <a:latin typeface="Footlight MT Light" pitchFamily="18" charset="0"/>
              </a:rPr>
              <a:t> 10 beats per minute.</a:t>
            </a:r>
            <a:endParaRPr lang="en-IN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Placental examination</a:t>
            </a:r>
            <a:endParaRPr lang="en-IN" dirty="0">
              <a:latin typeface="Footlight MT Light" pitchFamily="18" charset="0"/>
            </a:endParaRPr>
          </a:p>
        </p:txBody>
      </p:sp>
      <p:pic>
        <p:nvPicPr>
          <p:cNvPr id="4" name="Content Placeholder 3" descr="placent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14488"/>
            <a:ext cx="7072362" cy="4643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Ultrasound</a:t>
            </a:r>
            <a:endParaRPr lang="en-IN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It is possible to determine </a:t>
            </a:r>
            <a:r>
              <a:rPr lang="en-IN" dirty="0" err="1" smtClean="0">
                <a:latin typeface="Footlight MT Light" pitchFamily="18" charset="0"/>
              </a:rPr>
              <a:t>chorionicity</a:t>
            </a:r>
            <a:r>
              <a:rPr lang="en-IN" dirty="0" smtClean="0">
                <a:latin typeface="Footlight MT Light" pitchFamily="18" charset="0"/>
              </a:rPr>
              <a:t> in twin pregnancy well before the delivery by ultrasound.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The accuracy decreases with increasing gestation.</a:t>
            </a:r>
            <a:endParaRPr lang="en-IN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First trimester</a:t>
            </a:r>
            <a:endParaRPr lang="en-IN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54634"/>
          </a:xfrm>
        </p:spPr>
        <p:txBody>
          <a:bodyPr/>
          <a:lstStyle/>
          <a:p>
            <a:r>
              <a:rPr lang="en-IN" dirty="0" err="1" smtClean="0">
                <a:latin typeface="Footlight MT Light" pitchFamily="18" charset="0"/>
              </a:rPr>
              <a:t>Chorionicity</a:t>
            </a:r>
            <a:r>
              <a:rPr lang="en-IN" dirty="0" smtClean="0">
                <a:latin typeface="Footlight MT Light" pitchFamily="18" charset="0"/>
              </a:rPr>
              <a:t> and </a:t>
            </a:r>
            <a:r>
              <a:rPr lang="en-IN" dirty="0" err="1" smtClean="0">
                <a:latin typeface="Footlight MT Light" pitchFamily="18" charset="0"/>
              </a:rPr>
              <a:t>amniocity</a:t>
            </a:r>
            <a:r>
              <a:rPr lang="en-IN" dirty="0" smtClean="0">
                <a:latin typeface="Footlight MT Light" pitchFamily="18" charset="0"/>
              </a:rPr>
              <a:t> –in first trimester-90-100% accuracy</a:t>
            </a:r>
          </a:p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1)Two yolk sacs- can be predicted before 8 weeks.</a:t>
            </a:r>
          </a:p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    Two yolk sacs confirm </a:t>
            </a:r>
            <a:r>
              <a:rPr lang="en-IN" dirty="0" err="1" smtClean="0">
                <a:latin typeface="Footlight MT Light" pitchFamily="18" charset="0"/>
              </a:rPr>
              <a:t>diamniocity</a:t>
            </a:r>
            <a:endParaRPr lang="en-IN" dirty="0" smtClean="0">
              <a:latin typeface="Footlight MT Light" pitchFamily="18" charset="0"/>
            </a:endParaRP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/>
          </a:p>
        </p:txBody>
      </p:sp>
      <p:pic>
        <p:nvPicPr>
          <p:cNvPr id="7" name="Picture 6" descr="0dd13593-2768-40e9-ad61-cbc8b9dcf11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643314"/>
            <a:ext cx="5429288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169080"/>
          </a:xfrm>
        </p:spPr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Two separate placenta</a:t>
            </a:r>
          </a:p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          Indicate </a:t>
            </a:r>
            <a:r>
              <a:rPr lang="en-IN" dirty="0" err="1" smtClean="0">
                <a:latin typeface="Footlight MT Light" pitchFamily="18" charset="0"/>
              </a:rPr>
              <a:t>dichorionic</a:t>
            </a:r>
            <a:r>
              <a:rPr lang="en-IN" dirty="0" smtClean="0">
                <a:latin typeface="Footlight MT Light" pitchFamily="18" charset="0"/>
              </a:rPr>
              <a:t> placenta.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Twin peak or lambda sign </a:t>
            </a:r>
          </a:p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        Refers to the triangular projection of </a:t>
            </a:r>
            <a:r>
              <a:rPr lang="en-IN" dirty="0" err="1" smtClean="0">
                <a:latin typeface="Footlight MT Light" pitchFamily="18" charset="0"/>
              </a:rPr>
              <a:t>trophoblastic</a:t>
            </a:r>
            <a:r>
              <a:rPr lang="en-IN" dirty="0" smtClean="0">
                <a:latin typeface="Footlight MT Light" pitchFamily="18" charset="0"/>
              </a:rPr>
              <a:t> tissue </a:t>
            </a:r>
            <a:r>
              <a:rPr lang="en-IN" dirty="0" err="1" smtClean="0">
                <a:latin typeface="Footlight MT Light" pitchFamily="18" charset="0"/>
              </a:rPr>
              <a:t>isoechoic</a:t>
            </a:r>
            <a:r>
              <a:rPr lang="en-IN" dirty="0" smtClean="0">
                <a:latin typeface="Footlight MT Light" pitchFamily="18" charset="0"/>
              </a:rPr>
              <a:t> with the placenta into the intervening membranes from the placental surface</a:t>
            </a:r>
            <a:r>
              <a:rPr lang="en-IN" dirty="0" smtClean="0"/>
              <a:t>. 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No of layers in the intervening membrane –high resolution </a:t>
            </a:r>
            <a:r>
              <a:rPr lang="en-IN" dirty="0" err="1" smtClean="0">
                <a:latin typeface="Footlight MT Light" pitchFamily="18" charset="0"/>
              </a:rPr>
              <a:t>usg</a:t>
            </a:r>
            <a:r>
              <a:rPr lang="en-IN" dirty="0" smtClean="0">
                <a:latin typeface="Footlight MT Light" pitchFamily="18" charset="0"/>
              </a:rPr>
              <a:t>-preferably </a:t>
            </a:r>
            <a:r>
              <a:rPr lang="en-IN" dirty="0" err="1" smtClean="0">
                <a:latin typeface="Footlight MT Light" pitchFamily="18" charset="0"/>
              </a:rPr>
              <a:t>tvs</a:t>
            </a:r>
            <a:r>
              <a:rPr lang="en-IN" dirty="0" smtClean="0">
                <a:latin typeface="Footlight MT Light" pitchFamily="18" charset="0"/>
              </a:rPr>
              <a:t> to predict </a:t>
            </a:r>
            <a:r>
              <a:rPr lang="en-IN" dirty="0" err="1" smtClean="0">
                <a:latin typeface="Footlight MT Light" pitchFamily="18" charset="0"/>
              </a:rPr>
              <a:t>chorionicity</a:t>
            </a:r>
            <a:r>
              <a:rPr lang="en-IN" dirty="0" smtClean="0">
                <a:latin typeface="Footlight MT Light" pitchFamily="18" charset="0"/>
              </a:rPr>
              <a:t>.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Untitledgytftdfu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857364"/>
            <a:ext cx="3557752" cy="3568886"/>
          </a:xfrm>
        </p:spPr>
      </p:pic>
      <p:pic>
        <p:nvPicPr>
          <p:cNvPr id="6" name="Picture 5" descr="Untitledijutydrt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624" y="1857364"/>
            <a:ext cx="4482218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T sign</a:t>
            </a:r>
            <a:endParaRPr lang="en-IN" dirty="0">
              <a:latin typeface="Footlight MT Light" pitchFamily="18" charset="0"/>
            </a:endParaRPr>
          </a:p>
        </p:txBody>
      </p:sp>
      <p:pic>
        <p:nvPicPr>
          <p:cNvPr id="4" name="Content Placeholder 3" descr="Untitledbjghggyg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928802"/>
            <a:ext cx="3857652" cy="3857652"/>
          </a:xfrm>
          <a:prstGeom prst="rect">
            <a:avLst/>
          </a:prstGeom>
        </p:spPr>
      </p:pic>
      <p:pic>
        <p:nvPicPr>
          <p:cNvPr id="5" name="Picture 4" descr="Untitledjhiyugyerer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928802"/>
            <a:ext cx="4072610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Second and third trimesters</a:t>
            </a:r>
            <a:endParaRPr lang="en-IN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97510"/>
          </a:xfrm>
        </p:spPr>
        <p:txBody>
          <a:bodyPr>
            <a:normAutofit/>
          </a:bodyPr>
          <a:lstStyle/>
          <a:p>
            <a:r>
              <a:rPr lang="en-IN" dirty="0" err="1" smtClean="0">
                <a:latin typeface="Footlight MT Light" pitchFamily="18" charset="0"/>
              </a:rPr>
              <a:t>Chorionicity</a:t>
            </a:r>
            <a:r>
              <a:rPr lang="en-IN" dirty="0" smtClean="0">
                <a:latin typeface="Footlight MT Light" pitchFamily="18" charset="0"/>
              </a:rPr>
              <a:t> is detected by </a:t>
            </a:r>
            <a:r>
              <a:rPr lang="en-IN" dirty="0" err="1" smtClean="0">
                <a:latin typeface="Footlight MT Light" pitchFamily="18" charset="0"/>
              </a:rPr>
              <a:t>fetal</a:t>
            </a:r>
            <a:r>
              <a:rPr lang="en-IN" dirty="0" smtClean="0">
                <a:latin typeface="Footlight MT Light" pitchFamily="18" charset="0"/>
              </a:rPr>
              <a:t> </a:t>
            </a:r>
            <a:r>
              <a:rPr lang="en-IN" dirty="0" err="1" smtClean="0">
                <a:latin typeface="Footlight MT Light" pitchFamily="18" charset="0"/>
              </a:rPr>
              <a:t>gender,placental</a:t>
            </a:r>
            <a:r>
              <a:rPr lang="en-IN" dirty="0" smtClean="0">
                <a:latin typeface="Footlight MT Light" pitchFamily="18" charset="0"/>
              </a:rPr>
              <a:t> structure and intervening membrane.</a:t>
            </a:r>
          </a:p>
          <a:p>
            <a:r>
              <a:rPr lang="en-IN" dirty="0" err="1" smtClean="0">
                <a:latin typeface="Footlight MT Light" pitchFamily="18" charset="0"/>
              </a:rPr>
              <a:t>Fetal</a:t>
            </a:r>
            <a:r>
              <a:rPr lang="en-IN" dirty="0" smtClean="0">
                <a:latin typeface="Footlight MT Light" pitchFamily="18" charset="0"/>
              </a:rPr>
              <a:t> gender:</a:t>
            </a:r>
          </a:p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              Discordant genitalia indicate </a:t>
            </a:r>
            <a:r>
              <a:rPr lang="en-IN" dirty="0" err="1" smtClean="0">
                <a:latin typeface="Footlight MT Light" pitchFamily="18" charset="0"/>
              </a:rPr>
              <a:t>dichorionicity</a:t>
            </a:r>
            <a:r>
              <a:rPr lang="en-IN" dirty="0" smtClean="0">
                <a:latin typeface="Footlight MT Light" pitchFamily="18" charset="0"/>
              </a:rPr>
              <a:t>.</a:t>
            </a:r>
          </a:p>
          <a:p>
            <a:r>
              <a:rPr lang="en-IN" dirty="0" smtClean="0">
                <a:latin typeface="Footlight MT Light" pitchFamily="18" charset="0"/>
              </a:rPr>
              <a:t>Inter-twin membrane:</a:t>
            </a:r>
          </a:p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                      </a:t>
            </a:r>
            <a:r>
              <a:rPr lang="en-IN" dirty="0" err="1" smtClean="0">
                <a:latin typeface="Footlight MT Light" pitchFamily="18" charset="0"/>
              </a:rPr>
              <a:t>Dichorionicity</a:t>
            </a:r>
            <a:r>
              <a:rPr lang="en-IN" dirty="0" smtClean="0">
                <a:latin typeface="Footlight MT Light" pitchFamily="18" charset="0"/>
              </a:rPr>
              <a:t> – well defined </a:t>
            </a:r>
            <a:r>
              <a:rPr lang="en-IN" dirty="0" err="1" smtClean="0">
                <a:latin typeface="Footlight MT Light" pitchFamily="18" charset="0"/>
              </a:rPr>
              <a:t>hyperechoic</a:t>
            </a:r>
            <a:r>
              <a:rPr lang="en-IN" dirty="0" smtClean="0">
                <a:latin typeface="Footlight MT Light" pitchFamily="18" charset="0"/>
              </a:rPr>
              <a:t> membrane&gt;2mm</a:t>
            </a:r>
          </a:p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                      More reliable before 26 weeks</a:t>
            </a:r>
            <a:endParaRPr lang="en-IN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Incidence </a:t>
            </a:r>
            <a:endParaRPr lang="en-IN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Monozygotic twins -1 in 250</a:t>
            </a:r>
          </a:p>
          <a:p>
            <a:r>
              <a:rPr lang="en-IN" dirty="0" err="1" smtClean="0">
                <a:latin typeface="Footlight MT Light" pitchFamily="18" charset="0"/>
              </a:rPr>
              <a:t>Dizygotic</a:t>
            </a:r>
            <a:r>
              <a:rPr lang="en-IN" dirty="0" smtClean="0">
                <a:latin typeface="Footlight MT Light" pitchFamily="18" charset="0"/>
              </a:rPr>
              <a:t> twins-incidence varies widely</a:t>
            </a:r>
          </a:p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    </a:t>
            </a:r>
            <a:r>
              <a:rPr lang="en-IN" dirty="0" err="1" smtClean="0">
                <a:latin typeface="Footlight MT Light" pitchFamily="18" charset="0"/>
              </a:rPr>
              <a:t>heighest</a:t>
            </a:r>
            <a:r>
              <a:rPr lang="en-IN" dirty="0" smtClean="0">
                <a:latin typeface="Footlight MT Light" pitchFamily="18" charset="0"/>
              </a:rPr>
              <a:t> in Nigeria- 1in 20.In India -1 in 80</a:t>
            </a:r>
          </a:p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    </a:t>
            </a:r>
            <a:r>
              <a:rPr lang="en-IN" dirty="0" err="1" smtClean="0">
                <a:latin typeface="Footlight MT Light" pitchFamily="18" charset="0"/>
              </a:rPr>
              <a:t>Hellin’s</a:t>
            </a:r>
            <a:r>
              <a:rPr lang="en-IN" dirty="0" smtClean="0">
                <a:latin typeface="Footlight MT Light" pitchFamily="18" charset="0"/>
              </a:rPr>
              <a:t> rule: Twins 1 in 80 </a:t>
            </a:r>
          </a:p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                         Triplets 1 in (80)²</a:t>
            </a:r>
          </a:p>
          <a:p>
            <a:r>
              <a:rPr lang="en-IN" dirty="0" smtClean="0">
                <a:latin typeface="Footlight MT Light" pitchFamily="18" charset="0"/>
              </a:rPr>
              <a:t>The actual incidence of the multiple pregnancy has increased significantly at present.</a:t>
            </a:r>
          </a:p>
          <a:p>
            <a:r>
              <a:rPr lang="en-IN" dirty="0" smtClean="0">
                <a:latin typeface="Footlight MT Light" pitchFamily="18" charset="0"/>
              </a:rPr>
              <a:t>Due to- early detection by </a:t>
            </a:r>
            <a:r>
              <a:rPr lang="en-IN" dirty="0" err="1" smtClean="0">
                <a:latin typeface="Footlight MT Light" pitchFamily="18" charset="0"/>
              </a:rPr>
              <a:t>USG,increasing</a:t>
            </a:r>
            <a:r>
              <a:rPr lang="en-IN" dirty="0" smtClean="0">
                <a:latin typeface="Footlight MT Light" pitchFamily="18" charset="0"/>
              </a:rPr>
              <a:t> use of ovulation induction and ARTs</a:t>
            </a:r>
            <a:endParaRPr lang="en-IN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Maternal complications</a:t>
            </a:r>
            <a:endParaRPr lang="en-IN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4292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IN" dirty="0" smtClean="0">
                <a:latin typeface="Footlight MT Light" pitchFamily="18" charset="0"/>
              </a:rPr>
              <a:t>    </a:t>
            </a:r>
            <a:r>
              <a:rPr lang="en-IN" b="1" u="sng" dirty="0" smtClean="0">
                <a:latin typeface="Footlight MT Light" pitchFamily="18" charset="0"/>
              </a:rPr>
              <a:t>Pregnancy:</a:t>
            </a:r>
          </a:p>
          <a:p>
            <a:r>
              <a:rPr lang="en-IN" dirty="0" smtClean="0">
                <a:latin typeface="Footlight MT Light" pitchFamily="18" charset="0"/>
              </a:rPr>
              <a:t>Spontaneous abortion</a:t>
            </a:r>
          </a:p>
          <a:p>
            <a:r>
              <a:rPr lang="en-IN" dirty="0" smtClean="0">
                <a:latin typeface="Footlight MT Light" pitchFamily="18" charset="0"/>
              </a:rPr>
              <a:t>Excessive nausea and vomiting</a:t>
            </a:r>
          </a:p>
          <a:p>
            <a:r>
              <a:rPr lang="en-IN" dirty="0" smtClean="0">
                <a:latin typeface="Footlight MT Light" pitchFamily="18" charset="0"/>
              </a:rPr>
              <a:t>Anaemia </a:t>
            </a:r>
          </a:p>
          <a:p>
            <a:r>
              <a:rPr lang="en-IN" dirty="0" smtClean="0">
                <a:latin typeface="Footlight MT Light" pitchFamily="18" charset="0"/>
              </a:rPr>
              <a:t>Preeclampsia(25%)-</a:t>
            </a:r>
            <a:r>
              <a:rPr lang="en-IN" dirty="0" err="1" smtClean="0">
                <a:latin typeface="Footlight MT Light" pitchFamily="18" charset="0"/>
              </a:rPr>
              <a:t>superabudence</a:t>
            </a:r>
            <a:r>
              <a:rPr lang="en-IN" dirty="0" smtClean="0">
                <a:latin typeface="Footlight MT Light" pitchFamily="18" charset="0"/>
              </a:rPr>
              <a:t> of chorionic </a:t>
            </a:r>
            <a:r>
              <a:rPr lang="en-IN" dirty="0" err="1" smtClean="0">
                <a:latin typeface="Footlight MT Light" pitchFamily="18" charset="0"/>
              </a:rPr>
              <a:t>villi</a:t>
            </a:r>
            <a:r>
              <a:rPr lang="en-IN" dirty="0" smtClean="0">
                <a:latin typeface="Footlight MT Light" pitchFamily="18" charset="0"/>
              </a:rPr>
              <a:t> is the possible </a:t>
            </a:r>
            <a:r>
              <a:rPr lang="en-IN" dirty="0" err="1" smtClean="0">
                <a:latin typeface="Footlight MT Light" pitchFamily="18" charset="0"/>
              </a:rPr>
              <a:t>explanantion</a:t>
            </a:r>
            <a:r>
              <a:rPr lang="en-IN" dirty="0" smtClean="0">
                <a:latin typeface="Footlight MT Light" pitchFamily="18" charset="0"/>
              </a:rPr>
              <a:t>.</a:t>
            </a:r>
          </a:p>
          <a:p>
            <a:r>
              <a:rPr lang="en-IN" dirty="0" err="1" smtClean="0">
                <a:latin typeface="Footlight MT Light" pitchFamily="18" charset="0"/>
              </a:rPr>
              <a:t>Hydramnios</a:t>
            </a:r>
            <a:r>
              <a:rPr lang="en-IN" dirty="0" smtClean="0">
                <a:latin typeface="Footlight MT Light" pitchFamily="18" charset="0"/>
              </a:rPr>
              <a:t> (10%)</a:t>
            </a:r>
          </a:p>
          <a:p>
            <a:r>
              <a:rPr lang="en-IN" dirty="0" smtClean="0">
                <a:latin typeface="Footlight MT Light" pitchFamily="18" charset="0"/>
              </a:rPr>
              <a:t>Gestational diabetes</a:t>
            </a:r>
          </a:p>
          <a:p>
            <a:r>
              <a:rPr lang="en-IN" dirty="0" smtClean="0">
                <a:latin typeface="Footlight MT Light" pitchFamily="18" charset="0"/>
              </a:rPr>
              <a:t>APH</a:t>
            </a:r>
          </a:p>
          <a:p>
            <a:r>
              <a:rPr lang="en-IN" dirty="0" smtClean="0">
                <a:latin typeface="Footlight MT Light" pitchFamily="18" charset="0"/>
              </a:rPr>
              <a:t>Acute fatty liver</a:t>
            </a:r>
          </a:p>
          <a:p>
            <a:r>
              <a:rPr lang="en-IN" dirty="0" err="1" smtClean="0">
                <a:latin typeface="Footlight MT Light" pitchFamily="18" charset="0"/>
              </a:rPr>
              <a:t>Malpresentations</a:t>
            </a:r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Preterm labour</a:t>
            </a:r>
          </a:p>
          <a:p>
            <a:r>
              <a:rPr lang="en-IN" dirty="0" smtClean="0">
                <a:latin typeface="Footlight MT Light" pitchFamily="18" charset="0"/>
              </a:rPr>
              <a:t>Mechanical distress</a:t>
            </a:r>
            <a:endParaRPr lang="en-IN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During labour</a:t>
            </a:r>
            <a:endParaRPr lang="en-IN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740320"/>
          </a:xfrm>
        </p:spPr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Early rupture of membranes and cord </a:t>
            </a:r>
            <a:r>
              <a:rPr lang="en-IN" dirty="0" err="1" smtClean="0">
                <a:latin typeface="Footlight MT Light" pitchFamily="18" charset="0"/>
              </a:rPr>
              <a:t>prolapse</a:t>
            </a:r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Increased operative interference</a:t>
            </a:r>
          </a:p>
          <a:p>
            <a:r>
              <a:rPr lang="en-IN" dirty="0" err="1" smtClean="0">
                <a:latin typeface="Footlight MT Light" pitchFamily="18" charset="0"/>
              </a:rPr>
              <a:t>Intrapartum</a:t>
            </a:r>
            <a:r>
              <a:rPr lang="en-IN" dirty="0" smtClean="0">
                <a:latin typeface="Footlight MT Light" pitchFamily="18" charset="0"/>
              </a:rPr>
              <a:t> bleeding</a:t>
            </a:r>
          </a:p>
          <a:p>
            <a:r>
              <a:rPr lang="en-IN" dirty="0" smtClean="0">
                <a:latin typeface="Footlight MT Light" pitchFamily="18" charset="0"/>
              </a:rPr>
              <a:t>Postpartum </a:t>
            </a:r>
            <a:r>
              <a:rPr lang="en-IN" dirty="0" err="1" smtClean="0">
                <a:latin typeface="Footlight MT Light" pitchFamily="18" charset="0"/>
              </a:rPr>
              <a:t>hemorrhage</a:t>
            </a:r>
            <a:endParaRPr lang="en-IN" dirty="0" smtClean="0">
              <a:latin typeface="Footlight MT Light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During </a:t>
            </a:r>
            <a:r>
              <a:rPr lang="en-IN" dirty="0" err="1" smtClean="0">
                <a:latin typeface="Footlight MT Light" pitchFamily="18" charset="0"/>
              </a:rPr>
              <a:t>puerperium</a:t>
            </a:r>
            <a:endParaRPr lang="en-IN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>
                <a:latin typeface="Footlight MT Light" pitchFamily="18" charset="0"/>
              </a:rPr>
              <a:t>Subinvolution</a:t>
            </a:r>
            <a:r>
              <a:rPr lang="en-IN" dirty="0" smtClean="0">
                <a:latin typeface="Footlight MT Light" pitchFamily="18" charset="0"/>
              </a:rPr>
              <a:t> – bigger size of uterus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Infection-operative </a:t>
            </a:r>
            <a:r>
              <a:rPr lang="en-IN" dirty="0" err="1" smtClean="0">
                <a:latin typeface="Footlight MT Light" pitchFamily="18" charset="0"/>
              </a:rPr>
              <a:t>interference,preexisting</a:t>
            </a:r>
            <a:r>
              <a:rPr lang="en-IN" dirty="0" smtClean="0">
                <a:latin typeface="Footlight MT Light" pitchFamily="18" charset="0"/>
              </a:rPr>
              <a:t> </a:t>
            </a:r>
            <a:r>
              <a:rPr lang="en-IN" dirty="0" err="1" smtClean="0">
                <a:latin typeface="Footlight MT Light" pitchFamily="18" charset="0"/>
              </a:rPr>
              <a:t>anemia</a:t>
            </a:r>
            <a:r>
              <a:rPr lang="en-IN" dirty="0" smtClean="0">
                <a:latin typeface="Footlight MT Light" pitchFamily="18" charset="0"/>
              </a:rPr>
              <a:t> and blood loss during delivery.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Lactation failure</a:t>
            </a:r>
            <a:endParaRPr lang="en-IN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Risk factors for </a:t>
            </a:r>
            <a:r>
              <a:rPr lang="en-IN" dirty="0" err="1" smtClean="0">
                <a:latin typeface="Footlight MT Light" pitchFamily="18" charset="0"/>
              </a:rPr>
              <a:t>Dizygotic</a:t>
            </a:r>
            <a:r>
              <a:rPr lang="en-IN" dirty="0" smtClean="0">
                <a:latin typeface="Footlight MT Light" pitchFamily="18" charset="0"/>
              </a:rPr>
              <a:t> twin</a:t>
            </a:r>
            <a:endParaRPr lang="en-IN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Race: Highest incidence- Nigeria(1 in 20) and lowest in Japan(1 in 200)</a:t>
            </a:r>
          </a:p>
          <a:p>
            <a:r>
              <a:rPr lang="en-IN" dirty="0" smtClean="0">
                <a:latin typeface="Footlight MT Light" pitchFamily="18" charset="0"/>
              </a:rPr>
              <a:t>Age and parity</a:t>
            </a:r>
          </a:p>
          <a:p>
            <a:r>
              <a:rPr lang="en-IN" dirty="0" smtClean="0">
                <a:latin typeface="Footlight MT Light" pitchFamily="18" charset="0"/>
              </a:rPr>
              <a:t>Hereditary</a:t>
            </a:r>
          </a:p>
          <a:p>
            <a:r>
              <a:rPr lang="en-IN" dirty="0" smtClean="0">
                <a:latin typeface="Footlight MT Light" pitchFamily="18" charset="0"/>
              </a:rPr>
              <a:t>Maternal body weight</a:t>
            </a:r>
          </a:p>
          <a:p>
            <a:r>
              <a:rPr lang="en-IN" dirty="0" smtClean="0">
                <a:latin typeface="Footlight MT Light" pitchFamily="18" charset="0"/>
              </a:rPr>
              <a:t>Iatrogenic</a:t>
            </a:r>
          </a:p>
          <a:p>
            <a:r>
              <a:rPr lang="en-IN" dirty="0" smtClean="0">
                <a:latin typeface="Footlight MT Light" pitchFamily="18" charset="0"/>
              </a:rPr>
              <a:t>Assisted reproductive technology</a:t>
            </a:r>
            <a:endParaRPr lang="en-IN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latin typeface="Footlight MT Light" pitchFamily="18" charset="0"/>
              </a:rPr>
              <a:t>ZYGOSITY AND CHORIONICITY</a:t>
            </a:r>
            <a:endParaRPr lang="en-IN" sz="3600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026072"/>
          </a:xfrm>
        </p:spPr>
        <p:txBody>
          <a:bodyPr>
            <a:normAutofit lnSpcReduction="10000"/>
          </a:bodyPr>
          <a:lstStyle/>
          <a:p>
            <a:r>
              <a:rPr lang="en-IN" dirty="0" err="1" smtClean="0">
                <a:latin typeface="Footlight MT Light" pitchFamily="18" charset="0"/>
              </a:rPr>
              <a:t>Zygosity</a:t>
            </a:r>
            <a:r>
              <a:rPr lang="en-IN" dirty="0" smtClean="0">
                <a:latin typeface="Footlight MT Light" pitchFamily="18" charset="0"/>
              </a:rPr>
              <a:t>- type of conception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err="1" smtClean="0">
                <a:latin typeface="Footlight MT Light" pitchFamily="18" charset="0"/>
              </a:rPr>
              <a:t>Chorionicity</a:t>
            </a:r>
            <a:r>
              <a:rPr lang="en-IN" dirty="0" smtClean="0">
                <a:latin typeface="Footlight MT Light" pitchFamily="18" charset="0"/>
              </a:rPr>
              <a:t> – </a:t>
            </a:r>
            <a:r>
              <a:rPr lang="en-IN" dirty="0" err="1" smtClean="0">
                <a:latin typeface="Footlight MT Light" pitchFamily="18" charset="0"/>
              </a:rPr>
              <a:t>Placentation</a:t>
            </a:r>
            <a:r>
              <a:rPr lang="en-IN" dirty="0" smtClean="0">
                <a:latin typeface="Footlight MT Light" pitchFamily="18" charset="0"/>
              </a:rPr>
              <a:t> or type of placenta.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err="1" smtClean="0">
                <a:latin typeface="Footlight MT Light" pitchFamily="18" charset="0"/>
              </a:rPr>
              <a:t>Dizygotic</a:t>
            </a:r>
            <a:r>
              <a:rPr lang="en-IN" dirty="0" smtClean="0">
                <a:latin typeface="Footlight MT Light" pitchFamily="18" charset="0"/>
              </a:rPr>
              <a:t> twins-Fertilisation of two separate ova(</a:t>
            </a:r>
            <a:r>
              <a:rPr lang="en-IN" dirty="0" err="1" smtClean="0">
                <a:latin typeface="Footlight MT Light" pitchFamily="18" charset="0"/>
              </a:rPr>
              <a:t>Binovular</a:t>
            </a:r>
            <a:r>
              <a:rPr lang="en-IN" dirty="0" smtClean="0">
                <a:latin typeface="Footlight MT Light" pitchFamily="18" charset="0"/>
              </a:rPr>
              <a:t> or fraternal)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Monozygotic twins – Division of one fertilised ovum into two separate embryos(</a:t>
            </a:r>
            <a:r>
              <a:rPr lang="en-IN" dirty="0" err="1" smtClean="0">
                <a:latin typeface="Footlight MT Light" pitchFamily="18" charset="0"/>
              </a:rPr>
              <a:t>uniovular</a:t>
            </a:r>
            <a:r>
              <a:rPr lang="en-IN" dirty="0" smtClean="0">
                <a:latin typeface="Footlight MT Light" pitchFamily="18" charset="0"/>
              </a:rPr>
              <a:t> or identical)</a:t>
            </a:r>
            <a:endParaRPr lang="en-IN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latin typeface="Footlight MT Light" pitchFamily="18" charset="0"/>
              </a:rPr>
              <a:t>DIZYGOTIC TWINS</a:t>
            </a:r>
            <a:endParaRPr lang="en-IN" sz="4000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>
            <a:normAutofit lnSpcReduction="10000"/>
          </a:bodyPr>
          <a:lstStyle/>
          <a:p>
            <a:r>
              <a:rPr lang="en-IN" dirty="0" smtClean="0">
                <a:latin typeface="Footlight MT Light" pitchFamily="18" charset="0"/>
              </a:rPr>
              <a:t>Fertilisation of two separate ova by two different </a:t>
            </a:r>
            <a:r>
              <a:rPr lang="en-IN" dirty="0" err="1" smtClean="0">
                <a:latin typeface="Footlight MT Light" pitchFamily="18" charset="0"/>
              </a:rPr>
              <a:t>spermatazoa</a:t>
            </a:r>
            <a:endParaRPr lang="en-IN" dirty="0" smtClean="0">
              <a:latin typeface="Footlight MT Light" pitchFamily="18" charset="0"/>
            </a:endParaRP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Each twin has its own </a:t>
            </a:r>
            <a:r>
              <a:rPr lang="en-IN" dirty="0" err="1" smtClean="0">
                <a:latin typeface="Footlight MT Light" pitchFamily="18" charset="0"/>
              </a:rPr>
              <a:t>placenta,chorion,amnion</a:t>
            </a:r>
            <a:r>
              <a:rPr lang="en-IN" dirty="0" smtClean="0">
                <a:latin typeface="Footlight MT Light" pitchFamily="18" charset="0"/>
              </a:rPr>
              <a:t>.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Hence always </a:t>
            </a:r>
            <a:r>
              <a:rPr lang="en-IN" dirty="0" err="1" smtClean="0">
                <a:latin typeface="Footlight MT Light" pitchFamily="18" charset="0"/>
              </a:rPr>
              <a:t>Dichorionic</a:t>
            </a:r>
            <a:r>
              <a:rPr lang="en-IN" dirty="0" smtClean="0">
                <a:latin typeface="Footlight MT Light" pitchFamily="18" charset="0"/>
              </a:rPr>
              <a:t> </a:t>
            </a:r>
            <a:r>
              <a:rPr lang="en-IN" dirty="0" err="1" smtClean="0">
                <a:latin typeface="Footlight MT Light" pitchFamily="18" charset="0"/>
              </a:rPr>
              <a:t>diamniotic</a:t>
            </a:r>
            <a:r>
              <a:rPr lang="en-IN" dirty="0" smtClean="0">
                <a:latin typeface="Footlight MT Light" pitchFamily="18" charset="0"/>
              </a:rPr>
              <a:t>.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Two </a:t>
            </a:r>
            <a:r>
              <a:rPr lang="en-IN" dirty="0" err="1" smtClean="0">
                <a:latin typeface="Footlight MT Light" pitchFamily="18" charset="0"/>
              </a:rPr>
              <a:t>placentae</a:t>
            </a:r>
            <a:r>
              <a:rPr lang="en-IN" dirty="0" smtClean="0">
                <a:latin typeface="Footlight MT Light" pitchFamily="18" charset="0"/>
              </a:rPr>
              <a:t> when in close proximity may fuse together and give the appearance of a </a:t>
            </a:r>
            <a:r>
              <a:rPr lang="en-IN" dirty="0" err="1" smtClean="0">
                <a:latin typeface="Footlight MT Light" pitchFamily="18" charset="0"/>
              </a:rPr>
              <a:t>monochorionic</a:t>
            </a:r>
            <a:r>
              <a:rPr lang="en-IN" dirty="0" smtClean="0">
                <a:latin typeface="Footlight MT Light" pitchFamily="18" charset="0"/>
              </a:rPr>
              <a:t> placenta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571480"/>
            <a:ext cx="8429684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61242"/>
          </a:xfrm>
        </p:spPr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Monozygotic twins</a:t>
            </a:r>
            <a:endParaRPr lang="en-IN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97510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>
                <a:latin typeface="Footlight MT Light" pitchFamily="18" charset="0"/>
              </a:rPr>
              <a:t>Results from division of single fertilised ovum into two separate embryos.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Incidence-1 in 250 births.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Type of </a:t>
            </a:r>
            <a:r>
              <a:rPr lang="en-IN" dirty="0" err="1" smtClean="0">
                <a:latin typeface="Footlight MT Light" pitchFamily="18" charset="0"/>
              </a:rPr>
              <a:t>placentation</a:t>
            </a:r>
            <a:r>
              <a:rPr lang="en-IN" dirty="0" smtClean="0">
                <a:latin typeface="Footlight MT Light" pitchFamily="18" charset="0"/>
              </a:rPr>
              <a:t> is determined by the time of splitting.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As a rule , once any tissue has differentiated , it is no longer capable of splitting.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The </a:t>
            </a:r>
            <a:r>
              <a:rPr lang="en-IN" dirty="0" err="1" smtClean="0">
                <a:latin typeface="Footlight MT Light" pitchFamily="18" charset="0"/>
              </a:rPr>
              <a:t>chorion</a:t>
            </a:r>
            <a:r>
              <a:rPr lang="en-IN" dirty="0" smtClean="0">
                <a:latin typeface="Footlight MT Light" pitchFamily="18" charset="0"/>
              </a:rPr>
              <a:t> differentiates on day 4 and the amnion on day 8  after fertilisation</a:t>
            </a:r>
            <a:endParaRPr lang="en-IN" dirty="0"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Footlight MT Light" pitchFamily="18" charset="0"/>
              </a:rPr>
              <a:t>Monozygotic  twins </a:t>
            </a:r>
            <a:r>
              <a:rPr lang="en-IN" dirty="0" err="1" smtClean="0">
                <a:latin typeface="Footlight MT Light" pitchFamily="18" charset="0"/>
              </a:rPr>
              <a:t>contd</a:t>
            </a:r>
            <a:r>
              <a:rPr lang="en-IN" dirty="0" smtClean="0">
                <a:latin typeface="Footlight MT Light" pitchFamily="18" charset="0"/>
              </a:rPr>
              <a:t>…</a:t>
            </a:r>
            <a:endParaRPr lang="en-IN" dirty="0">
              <a:latin typeface="Footlight MT Ligh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811758"/>
          </a:xfrm>
        </p:spPr>
        <p:txBody>
          <a:bodyPr>
            <a:normAutofit lnSpcReduction="10000"/>
          </a:bodyPr>
          <a:lstStyle/>
          <a:p>
            <a:r>
              <a:rPr lang="en-IN" dirty="0" smtClean="0">
                <a:latin typeface="Footlight MT Light" pitchFamily="18" charset="0"/>
              </a:rPr>
              <a:t>Hence if </a:t>
            </a:r>
            <a:r>
              <a:rPr lang="en-IN" dirty="0" err="1" smtClean="0">
                <a:latin typeface="Footlight MT Light" pitchFamily="18" charset="0"/>
              </a:rPr>
              <a:t>clevage</a:t>
            </a:r>
            <a:r>
              <a:rPr lang="en-IN" dirty="0" smtClean="0">
                <a:latin typeface="Footlight MT Light" pitchFamily="18" charset="0"/>
              </a:rPr>
              <a:t> occurs before 4 days-both </a:t>
            </a:r>
            <a:r>
              <a:rPr lang="en-IN" dirty="0" err="1" smtClean="0">
                <a:latin typeface="Footlight MT Light" pitchFamily="18" charset="0"/>
              </a:rPr>
              <a:t>chorion</a:t>
            </a:r>
            <a:r>
              <a:rPr lang="en-IN" dirty="0" smtClean="0">
                <a:latin typeface="Footlight MT Light" pitchFamily="18" charset="0"/>
              </a:rPr>
              <a:t> and amnion split completely –</a:t>
            </a:r>
            <a:r>
              <a:rPr lang="en-IN" dirty="0" err="1" smtClean="0">
                <a:latin typeface="Footlight MT Light" pitchFamily="18" charset="0"/>
              </a:rPr>
              <a:t>dichorionic-diamniotic</a:t>
            </a:r>
            <a:r>
              <a:rPr lang="en-IN" dirty="0" smtClean="0">
                <a:latin typeface="Footlight MT Light" pitchFamily="18" charset="0"/>
              </a:rPr>
              <a:t> placenta.(25%)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4 to 8 days – </a:t>
            </a:r>
            <a:r>
              <a:rPr lang="en-IN" dirty="0" err="1" smtClean="0">
                <a:latin typeface="Footlight MT Light" pitchFamily="18" charset="0"/>
              </a:rPr>
              <a:t>chorion</a:t>
            </a:r>
            <a:r>
              <a:rPr lang="en-IN" dirty="0" smtClean="0">
                <a:latin typeface="Footlight MT Light" pitchFamily="18" charset="0"/>
              </a:rPr>
              <a:t> has already differentiated – </a:t>
            </a:r>
            <a:r>
              <a:rPr lang="en-IN" dirty="0" err="1" smtClean="0">
                <a:latin typeface="Footlight MT Light" pitchFamily="18" charset="0"/>
              </a:rPr>
              <a:t>Monochorionic</a:t>
            </a:r>
            <a:r>
              <a:rPr lang="en-IN" dirty="0" smtClean="0">
                <a:latin typeface="Footlight MT Light" pitchFamily="18" charset="0"/>
              </a:rPr>
              <a:t> </a:t>
            </a:r>
            <a:r>
              <a:rPr lang="en-IN" dirty="0" err="1" smtClean="0">
                <a:latin typeface="Footlight MT Light" pitchFamily="18" charset="0"/>
              </a:rPr>
              <a:t>diamniotic</a:t>
            </a:r>
            <a:r>
              <a:rPr lang="en-IN" dirty="0" smtClean="0">
                <a:latin typeface="Footlight MT Light" pitchFamily="18" charset="0"/>
              </a:rPr>
              <a:t>.(75%)</a:t>
            </a:r>
          </a:p>
          <a:p>
            <a:endParaRPr lang="en-IN" dirty="0" smtClean="0">
              <a:latin typeface="Footlight MT Light" pitchFamily="18" charset="0"/>
            </a:endParaRPr>
          </a:p>
          <a:p>
            <a:r>
              <a:rPr lang="en-IN" dirty="0" smtClean="0">
                <a:latin typeface="Footlight MT Light" pitchFamily="18" charset="0"/>
              </a:rPr>
              <a:t>In less than 1% of monozygotic conceptions , twinning occurs 8 days after fertilisation – </a:t>
            </a:r>
            <a:r>
              <a:rPr lang="en-IN" dirty="0" err="1" smtClean="0">
                <a:latin typeface="Footlight MT Light" pitchFamily="18" charset="0"/>
              </a:rPr>
              <a:t>Monochorionic</a:t>
            </a:r>
            <a:r>
              <a:rPr lang="en-IN" dirty="0" smtClean="0">
                <a:latin typeface="Footlight MT Light" pitchFamily="18" charset="0"/>
              </a:rPr>
              <a:t> </a:t>
            </a:r>
            <a:r>
              <a:rPr lang="en-IN" dirty="0" err="1" smtClean="0">
                <a:latin typeface="Footlight MT Light" pitchFamily="18" charset="0"/>
              </a:rPr>
              <a:t>monoamniotic</a:t>
            </a:r>
            <a:r>
              <a:rPr lang="en-IN" dirty="0" smtClean="0">
                <a:latin typeface="Footlight MT Light" pitchFamily="18" charset="0"/>
              </a:rPr>
              <a:t> placenta.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1394</TotalTime>
  <Words>942</Words>
  <Application>Microsoft Office PowerPoint</Application>
  <PresentationFormat>On-screen Show (4:3)</PresentationFormat>
  <Paragraphs>186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Verve</vt:lpstr>
      <vt:lpstr>MULTIPLE GESTATION</vt:lpstr>
      <vt:lpstr>Multiple pregnancy</vt:lpstr>
      <vt:lpstr>Incidence </vt:lpstr>
      <vt:lpstr>Risk factors for Dizygotic twin</vt:lpstr>
      <vt:lpstr>ZYGOSITY AND CHORIONICITY</vt:lpstr>
      <vt:lpstr>DIZYGOTIC TWINS</vt:lpstr>
      <vt:lpstr>Slide 7</vt:lpstr>
      <vt:lpstr>Monozygotic twins</vt:lpstr>
      <vt:lpstr>Monozygotic  twins contd…</vt:lpstr>
      <vt:lpstr>Slide 10</vt:lpstr>
      <vt:lpstr>Conjoined twins</vt:lpstr>
      <vt:lpstr>Slide 12</vt:lpstr>
      <vt:lpstr>Determination of zygosity</vt:lpstr>
      <vt:lpstr>Slide 14</vt:lpstr>
      <vt:lpstr>Slide 15</vt:lpstr>
      <vt:lpstr>Slide 16</vt:lpstr>
      <vt:lpstr>Maternal physiological changes</vt:lpstr>
      <vt:lpstr>Lie and presentation</vt:lpstr>
      <vt:lpstr>Diagnosis </vt:lpstr>
      <vt:lpstr>General examination</vt:lpstr>
      <vt:lpstr>Abdominal examination</vt:lpstr>
      <vt:lpstr>Auscultation </vt:lpstr>
      <vt:lpstr>Placental examination</vt:lpstr>
      <vt:lpstr>Ultrasound</vt:lpstr>
      <vt:lpstr>First trimester</vt:lpstr>
      <vt:lpstr>Slide 26</vt:lpstr>
      <vt:lpstr>Slide 27</vt:lpstr>
      <vt:lpstr>T sign</vt:lpstr>
      <vt:lpstr>Second and third trimesters</vt:lpstr>
      <vt:lpstr>Maternal complications</vt:lpstr>
      <vt:lpstr>During labour</vt:lpstr>
      <vt:lpstr>During puerperium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GESTATION</dc:title>
  <dc:creator>PRABHU</dc:creator>
  <cp:lastModifiedBy>Admin</cp:lastModifiedBy>
  <cp:revision>104</cp:revision>
  <dcterms:created xsi:type="dcterms:W3CDTF">2016-06-12T03:04:27Z</dcterms:created>
  <dcterms:modified xsi:type="dcterms:W3CDTF">2019-10-03T12:00:27Z</dcterms:modified>
</cp:coreProperties>
</file>