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3" r:id="rId28"/>
    <p:sldId id="282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596F-A7A9-4E9B-8409-DDC4C75096D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DF95F-EE7F-4D9A-B058-3D77BC48C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596F-A7A9-4E9B-8409-DDC4C75096D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DF95F-EE7F-4D9A-B058-3D77BC48C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596F-A7A9-4E9B-8409-DDC4C75096D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DF95F-EE7F-4D9A-B058-3D77BC48C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596F-A7A9-4E9B-8409-DDC4C75096D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DF95F-EE7F-4D9A-B058-3D77BC48C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596F-A7A9-4E9B-8409-DDC4C75096D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DF95F-EE7F-4D9A-B058-3D77BC48C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596F-A7A9-4E9B-8409-DDC4C75096D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DF95F-EE7F-4D9A-B058-3D77BC48C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596F-A7A9-4E9B-8409-DDC4C75096D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DF95F-EE7F-4D9A-B058-3D77BC48C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596F-A7A9-4E9B-8409-DDC4C75096D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DF95F-EE7F-4D9A-B058-3D77BC48C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596F-A7A9-4E9B-8409-DDC4C75096D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DF95F-EE7F-4D9A-B058-3D77BC48C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596F-A7A9-4E9B-8409-DDC4C75096D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DF95F-EE7F-4D9A-B058-3D77BC48C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9596F-A7A9-4E9B-8409-DDC4C75096D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DF95F-EE7F-4D9A-B058-3D77BC48C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9596F-A7A9-4E9B-8409-DDC4C75096DF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DF95F-EE7F-4D9A-B058-3D77BC48C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01000" cy="1774825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OESTROGENS AND PROGESTERONE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9400" y="4572000"/>
            <a:ext cx="5486400" cy="1066800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066800"/>
            <a:ext cx="64725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886200" cy="7921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OESTROGEN LEVELS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levels of estrogen begins to rise from day 7or 8 and reaches peak on day 12</a:t>
            </a:r>
          </a:p>
          <a:p>
            <a:r>
              <a:rPr lang="en-US" dirty="0" smtClean="0"/>
              <a:t>The level falls briefly after ovulation but begins to rise again to reach a second peak  during luteal phase.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419600" cy="1096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PROGESTERONE LEVELS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Progesterone level is low in the follicular phase </a:t>
            </a:r>
          </a:p>
          <a:p>
            <a:r>
              <a:rPr lang="en-US" dirty="0" smtClean="0"/>
              <a:t>Starts rising immediately after ovulation and reaches a peak at day 22</a:t>
            </a:r>
          </a:p>
          <a:p>
            <a:r>
              <a:rPr lang="en-US" dirty="0" smtClean="0"/>
              <a:t>The levels fall after that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1" y="609600"/>
            <a:ext cx="5943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685800"/>
            <a:ext cx="57150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FUNCTIONS OF OESTROGEN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SECONDARY SEXUAL CHARACTERS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VULVA, VAGINA:</a:t>
            </a: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dirty="0" smtClean="0"/>
              <a:t>1.these structures are influenced by estrogen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2.vaginal vascularity and epithelial activity is related to estrogen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3.vaginal flora is maintained by estrogen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UTERUS: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1.increase in vascularity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2.hypertrophy of </a:t>
            </a:r>
            <a:r>
              <a:rPr lang="en-US" dirty="0" err="1" smtClean="0"/>
              <a:t>endometrium</a:t>
            </a:r>
            <a:r>
              <a:rPr lang="en-US" dirty="0" smtClean="0"/>
              <a:t> and </a:t>
            </a:r>
            <a:r>
              <a:rPr lang="en-US" dirty="0" err="1" smtClean="0"/>
              <a:t>myometrium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3.at menopause ,its  withdrawal leads to atrophy of uterus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FALLOPIAN TUBES: </a:t>
            </a:r>
            <a:r>
              <a:rPr lang="en-US" dirty="0" smtClean="0"/>
              <a:t>increases the motility and vascularity of the tubes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CERVIX: </a:t>
            </a:r>
            <a:r>
              <a:rPr lang="en-US" dirty="0" smtClean="0"/>
              <a:t>hypertrophy of the cervix and increases the cervical gland secretion. The secretion is more watery ,alkaline with less protein. This favours penetration of the sperm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BREASTS: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-increased proliferation the ducts and stromal tissues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-vascularity and pigmentation of the areola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-accumulation of fat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BLOOD: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it increases the coagubility of the blood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LOCOMOTOR SYSTEM: </a:t>
            </a:r>
            <a:r>
              <a:rPr lang="en-US" dirty="0" smtClean="0"/>
              <a:t>estrogen conserves calcium and phosphorus and encourages bone formation.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GENERAL: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increases sodium,nitrogen,fluid retention of the body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-lowers blood cholesterol level and reduces the incidence of coronary heart disease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ENDOCRINE SYSTEM</a:t>
            </a:r>
            <a:endParaRPr lang="en-US" dirty="0" smtClean="0"/>
          </a:p>
          <a:p>
            <a:r>
              <a:rPr lang="en-US" dirty="0" smtClean="0"/>
              <a:t>1.estrogen exerts a negative feedback on the release of FSH</a:t>
            </a:r>
          </a:p>
          <a:p>
            <a:r>
              <a:rPr lang="en-US" dirty="0" smtClean="0"/>
              <a:t>2.high levels of estrogen (&gt;200pg/ml) exert a positive feedback on the LH(mid cycle LH surge)</a:t>
            </a:r>
          </a:p>
          <a:p>
            <a:r>
              <a:rPr lang="en-US" dirty="0" smtClean="0"/>
              <a:t>3.sustained levels (24-48hrs) leads to sustained and elevated LH secretion</a:t>
            </a:r>
          </a:p>
          <a:p>
            <a:endParaRPr lang="en-US" dirty="0"/>
          </a:p>
          <a:p>
            <a:r>
              <a:rPr lang="en-US" b="1" dirty="0" smtClean="0"/>
              <a:t>THIS POSITIVE FEEDBACK IS NOT SEEN IN THE POSTOVULATORY PHASE BECAUSE OF THE PRESENCE OF PROGESTERONE</a:t>
            </a:r>
            <a:endParaRPr lang="en-US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FUNCTIONS OF PROGESTERONE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UTERUS: </a:t>
            </a:r>
          </a:p>
          <a:p>
            <a:r>
              <a:rPr lang="en-US" dirty="0" smtClean="0"/>
              <a:t>1.reduces the contractility of the uterus</a:t>
            </a:r>
          </a:p>
          <a:p>
            <a:r>
              <a:rPr lang="en-US" dirty="0" smtClean="0"/>
              <a:t>2.increases the tone of circular muscle fibers at the isthmus</a:t>
            </a:r>
          </a:p>
          <a:p>
            <a:r>
              <a:rPr lang="en-US" dirty="0" smtClean="0"/>
              <a:t>3.produces secretory activity in the endometrium,enhnaces the of glands rich in glycogen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5821363"/>
          </a:xfrm>
        </p:spPr>
        <p:txBody>
          <a:bodyPr/>
          <a:lstStyle/>
          <a:p>
            <a:r>
              <a:rPr lang="en-US" dirty="0" smtClean="0"/>
              <a:t>Sex steroids are divided into two groups according to the number of </a:t>
            </a:r>
            <a:r>
              <a:rPr lang="en-US" b="1" dirty="0" smtClean="0">
                <a:solidFill>
                  <a:srgbClr val="FF0000"/>
                </a:solidFill>
              </a:rPr>
              <a:t>carbon atoms</a:t>
            </a:r>
            <a:r>
              <a:rPr lang="en-US" dirty="0" smtClean="0"/>
              <a:t> the possess.</a:t>
            </a:r>
          </a:p>
          <a:p>
            <a:pPr>
              <a:buFont typeface="Courier New" pitchFamily="49" charset="0"/>
              <a:buChar char="o"/>
            </a:pPr>
            <a:endParaRPr lang="en-US" dirty="0"/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rgbClr val="FF0000"/>
                </a:solidFill>
              </a:rPr>
              <a:t>21 carbon series</a:t>
            </a:r>
            <a:r>
              <a:rPr lang="en-US" dirty="0" smtClean="0"/>
              <a:t> +pregnane nucleus=PROGESTINS</a:t>
            </a:r>
          </a:p>
          <a:p>
            <a:pPr>
              <a:buNone/>
            </a:pPr>
            <a:endParaRPr lang="en-US" dirty="0" smtClean="0"/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rgbClr val="FF0000"/>
                </a:solidFill>
              </a:rPr>
              <a:t>18 carbon series</a:t>
            </a:r>
            <a:r>
              <a:rPr lang="en-US" dirty="0" smtClean="0"/>
              <a:t> +estrane nucleus=OESTROGEN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CERVIX:</a:t>
            </a:r>
          </a:p>
          <a:p>
            <a:pPr>
              <a:buNone/>
            </a:pPr>
            <a:r>
              <a:rPr lang="en-US" dirty="0" smtClean="0"/>
              <a:t>   -Secretions become thick and viscid preventing sperm penetration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VAGINA:</a:t>
            </a: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-</a:t>
            </a:r>
            <a:r>
              <a:rPr lang="en-US" dirty="0" smtClean="0"/>
              <a:t>the maturation the vaginal epithelium is hindered </a:t>
            </a:r>
          </a:p>
          <a:p>
            <a:pPr>
              <a:buNone/>
            </a:pPr>
            <a:r>
              <a:rPr lang="en-US" dirty="0" smtClean="0"/>
              <a:t>    -more shedding of the cells seen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FALLOPIAN TUBES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</a:t>
            </a:r>
            <a:r>
              <a:rPr lang="en-US" dirty="0" smtClean="0"/>
              <a:t>- epithelial cells secrete clear mucus which helps in the migration of the ovum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</a:t>
            </a:r>
            <a:r>
              <a:rPr lang="en-US" dirty="0" smtClean="0"/>
              <a:t>-tubal motility decreased which predisposes to tubal pregnancy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BREASTS</a:t>
            </a:r>
          </a:p>
          <a:p>
            <a:pPr>
              <a:buNone/>
            </a:pPr>
            <a:r>
              <a:rPr lang="en-US" dirty="0" smtClean="0"/>
              <a:t>     -along with estrogen it produces hypertrophy and growth of the acinus structures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PREPARATIONS OF ESTROGEN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ORAL</a:t>
            </a:r>
          </a:p>
          <a:p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2362200"/>
          <a:ext cx="723900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000"/>
                <a:gridCol w="2413000"/>
                <a:gridCol w="2413000"/>
              </a:tblGrid>
              <a:tr h="71628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GENERIC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 NAME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DOSES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INDICATION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ETHINYLESTRADIOL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0.01,0.02,0.03,O.O5.1.0MG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Irregular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menses , OC pills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CONJUGATED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EQUINE ESTROGEN(PREMARIN)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0.325,0.625,1.25mg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HRT puberty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menorrhagia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MICROIONIZED OESTROGENS(E2)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1-2mg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Menorrhagia, irregular menses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71628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COMBINED PILLS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contraceptives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b="1" dirty="0" smtClean="0"/>
              <a:t>INJECTABLE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TOPICAL VAGINAL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1981200"/>
          <a:ext cx="6096000" cy="127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12700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Conjugated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 equine estrogen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25mg slow 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Puberty</a:t>
                      </a:r>
                      <a:r>
                        <a:rPr lang="en-US" baseline="0" dirty="0" smtClean="0"/>
                        <a:t> menorrhagia, menorrhagia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95400" y="4419600"/>
          <a:ext cx="6096000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129540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rgbClr val="FF0000"/>
                          </a:solidFill>
                        </a:rPr>
                        <a:t>Dienoestrol cream,evalon cream</a:t>
                      </a:r>
                      <a:endParaRPr 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0.01%in cream 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Senile vaginitis,urethral</a:t>
                      </a:r>
                      <a:r>
                        <a:rPr lang="en-US" baseline="0" dirty="0" smtClean="0"/>
                        <a:t> syndrome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b="1" dirty="0" smtClean="0"/>
              <a:t>TRANSDERMAL PATCHES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397000"/>
          <a:ext cx="60960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753533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rgbClr val="FF0000"/>
                          </a:solidFill>
                        </a:rPr>
                        <a:t>17B 0estradiol(3-7days)</a:t>
                      </a:r>
                      <a:endParaRPr 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0.03-0.1mg in 24 hrs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HRT</a:t>
                      </a:r>
                      <a:endParaRPr lang="en-US" dirty="0"/>
                    </a:p>
                  </a:txBody>
                  <a:tcPr/>
                </a:tc>
              </a:tr>
              <a:tr h="75353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Combined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 E+MPA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0.625+5mg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HRT</a:t>
                      </a:r>
                      <a:endParaRPr lang="en-US" dirty="0"/>
                    </a:p>
                  </a:txBody>
                  <a:tcPr/>
                </a:tc>
              </a:tr>
              <a:tr h="75353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Oestradiol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 implant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25,50,100mg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LONG ACTING HRT-6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monthly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COMMONLY USED ESTROGENS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ETHINYL OESTRADIOL(EE2) AND MESTRENOL:</a:t>
            </a:r>
            <a:r>
              <a:rPr lang="en-US" dirty="0" smtClean="0"/>
              <a:t> are given orally ,skin patch and gel.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</a:t>
            </a:r>
            <a:r>
              <a:rPr lang="en-US" dirty="0" smtClean="0"/>
              <a:t>-common component in the OCP</a:t>
            </a:r>
          </a:p>
          <a:p>
            <a:pPr>
              <a:buNone/>
            </a:pPr>
            <a:r>
              <a:rPr lang="en-US" dirty="0" smtClean="0"/>
              <a:t>    -used in AUB</a:t>
            </a:r>
          </a:p>
          <a:p>
            <a:pPr>
              <a:buNone/>
            </a:pPr>
            <a:r>
              <a:rPr lang="en-US" dirty="0" smtClean="0"/>
              <a:t>    -the dose of estrogen is reduced to 20-30ug in each pill(reason)</a:t>
            </a:r>
          </a:p>
          <a:p>
            <a:pPr>
              <a:buNone/>
            </a:pPr>
            <a:r>
              <a:rPr lang="en-US" dirty="0" smtClean="0"/>
              <a:t>    -synthetic estrogen are the most potent</a:t>
            </a:r>
          </a:p>
          <a:p>
            <a:pPr>
              <a:buNone/>
            </a:pPr>
            <a:r>
              <a:rPr lang="en-US" dirty="0" smtClean="0"/>
              <a:t>    -</a:t>
            </a:r>
            <a:r>
              <a:rPr lang="en-US" b="1" dirty="0" smtClean="0"/>
              <a:t>mestranol</a:t>
            </a:r>
            <a:r>
              <a:rPr lang="en-US" dirty="0" smtClean="0"/>
              <a:t> is no more used in combined pills ,due to the </a:t>
            </a:r>
            <a:r>
              <a:rPr lang="en-US" b="1" dirty="0" smtClean="0"/>
              <a:t>risk of thrombosis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Ethinyl estradiol(LYNORAL):</a:t>
            </a:r>
            <a:r>
              <a:rPr lang="en-US" dirty="0" smtClean="0">
                <a:solidFill>
                  <a:schemeClr val="tx2"/>
                </a:solidFill>
              </a:rPr>
              <a:t>0.01-0.05mg</a:t>
            </a:r>
          </a:p>
          <a:p>
            <a:r>
              <a:rPr lang="en-US" b="1" dirty="0" smtClean="0">
                <a:solidFill>
                  <a:schemeClr val="tx2"/>
                </a:solidFill>
              </a:rPr>
              <a:t>Estradiol valerate tablet:</a:t>
            </a:r>
            <a:r>
              <a:rPr lang="en-US" dirty="0" smtClean="0">
                <a:solidFill>
                  <a:schemeClr val="tx2"/>
                </a:solidFill>
              </a:rPr>
              <a:t>1-2mg</a:t>
            </a:r>
          </a:p>
          <a:p>
            <a:r>
              <a:rPr lang="en-US" b="1" dirty="0" smtClean="0">
                <a:solidFill>
                  <a:schemeClr val="tx2"/>
                </a:solidFill>
              </a:rPr>
              <a:t>Estradiol succinate tablet(EVALON):</a:t>
            </a:r>
            <a:r>
              <a:rPr lang="en-US" dirty="0" smtClean="0">
                <a:solidFill>
                  <a:schemeClr val="tx2"/>
                </a:solidFill>
              </a:rPr>
              <a:t>1-2mg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2.</a:t>
            </a:r>
            <a:r>
              <a:rPr lang="en-US" b="1" dirty="0" smtClean="0">
                <a:solidFill>
                  <a:srgbClr val="FF0000"/>
                </a:solidFill>
              </a:rPr>
              <a:t>CONJUGATED ESTROGEN</a:t>
            </a:r>
            <a:r>
              <a:rPr lang="en-US" b="1" dirty="0" smtClean="0">
                <a:solidFill>
                  <a:schemeClr val="tx2"/>
                </a:solidFill>
              </a:rPr>
              <a:t>:</a:t>
            </a:r>
          </a:p>
          <a:p>
            <a:pPr>
              <a:buNone/>
            </a:pPr>
            <a:r>
              <a:rPr lang="en-US" b="1" dirty="0" smtClean="0">
                <a:solidFill>
                  <a:schemeClr val="tx2"/>
                </a:solidFill>
              </a:rPr>
              <a:t>-</a:t>
            </a:r>
            <a:r>
              <a:rPr lang="en-US" dirty="0" smtClean="0"/>
              <a:t>natural estrogen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-</a:t>
            </a:r>
            <a:r>
              <a:rPr lang="en-US" dirty="0" smtClean="0"/>
              <a:t>used in menopausal women to promote bone mineralization and cardio protective effect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</a:p>
          <a:p>
            <a:pPr marL="514350" indent="-51435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n-US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3.DIENOESTROL CREAM</a:t>
            </a:r>
          </a:p>
          <a:p>
            <a:pPr>
              <a:buNone/>
            </a:pPr>
            <a:r>
              <a:rPr lang="en-US" b="1" dirty="0" smtClean="0"/>
              <a:t> -</a:t>
            </a:r>
            <a:r>
              <a:rPr lang="en-US" dirty="0" smtClean="0"/>
              <a:t>topical use in senile vaginitis</a:t>
            </a:r>
          </a:p>
          <a:p>
            <a:pPr>
              <a:buNone/>
            </a:pPr>
            <a:r>
              <a:rPr lang="en-US" b="1" dirty="0" smtClean="0"/>
              <a:t>-</a:t>
            </a:r>
            <a:r>
              <a:rPr lang="en-US" dirty="0" smtClean="0"/>
              <a:t>kraurosis vulva</a:t>
            </a:r>
          </a:p>
          <a:p>
            <a:pPr>
              <a:buNone/>
            </a:pPr>
            <a:r>
              <a:rPr lang="en-US" dirty="0" smtClean="0"/>
              <a:t>-urethral syndrome in menopausal women </a:t>
            </a:r>
          </a:p>
          <a:p>
            <a:pPr>
              <a:buNone/>
            </a:pPr>
            <a:r>
              <a:rPr lang="en-US" dirty="0" smtClean="0"/>
              <a:t>-the cream is applied once or twice daily for 2-10days each month for 3-4 months.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4.OESTROGEN PATCH </a:t>
            </a:r>
          </a:p>
          <a:p>
            <a:pPr>
              <a:buNone/>
            </a:pPr>
            <a:r>
              <a:rPr lang="en-US" dirty="0" smtClean="0"/>
              <a:t>-applied over the buttocks or lower abdomen </a:t>
            </a:r>
          </a:p>
          <a:p>
            <a:pPr>
              <a:buNone/>
            </a:pPr>
            <a:r>
              <a:rPr lang="en-US" dirty="0" smtClean="0"/>
              <a:t>-avoids the first pass metabolism</a:t>
            </a:r>
          </a:p>
          <a:p>
            <a:pPr>
              <a:buNone/>
            </a:pPr>
            <a:r>
              <a:rPr lang="en-US" dirty="0" smtClean="0"/>
              <a:t>-lowers triglycerides levels</a:t>
            </a:r>
          </a:p>
          <a:p>
            <a:pPr>
              <a:buNone/>
            </a:pPr>
            <a:r>
              <a:rPr lang="en-US" dirty="0" smtClean="0"/>
              <a:t>-the skin patch can cause skin irritation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953000" cy="8683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OTHER INDICATIONS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Short term use for menopausal symptoms.Premarin or evalon once daily for 3 to 4 months is effective </a:t>
            </a:r>
          </a:p>
          <a:p>
            <a:r>
              <a:rPr lang="en-US" dirty="0" smtClean="0"/>
              <a:t>Long term HRT prevents or delays osteoporosis and is cardio protective.</a:t>
            </a:r>
          </a:p>
          <a:p>
            <a:r>
              <a:rPr lang="en-US" dirty="0" smtClean="0"/>
              <a:t>INTERSEX STATE: patients suffering from turners syndrome and testicular feminizing tumor should receive estrogen combined progesterone cyclically throughout life to develop secondary sex characteristics and avoid cardiovascular accidents and osteoporosis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800600" cy="944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CONTRAINDICATIONS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Suspected malignancy of genital tract</a:t>
            </a:r>
          </a:p>
          <a:p>
            <a:r>
              <a:rPr lang="en-US" dirty="0" smtClean="0"/>
              <a:t>Breast cancer</a:t>
            </a:r>
          </a:p>
          <a:p>
            <a:r>
              <a:rPr lang="en-US" dirty="0" smtClean="0"/>
              <a:t>History of thromboembolism</a:t>
            </a:r>
          </a:p>
          <a:p>
            <a:r>
              <a:rPr lang="en-US" dirty="0" smtClean="0"/>
              <a:t>Liver and gallbladder disease</a:t>
            </a:r>
          </a:p>
          <a:p>
            <a:r>
              <a:rPr lang="en-US" dirty="0" smtClean="0"/>
              <a:t>Lactation-reduced milk production</a:t>
            </a:r>
          </a:p>
          <a:p>
            <a:r>
              <a:rPr lang="en-US" dirty="0" smtClean="0"/>
              <a:t>Sickle cell anemia-thrombosis</a:t>
            </a:r>
          </a:p>
          <a:p>
            <a:r>
              <a:rPr lang="en-US" dirty="0" smtClean="0"/>
              <a:t>With drugs(</a:t>
            </a:r>
            <a:r>
              <a:rPr lang="en-US" dirty="0" err="1" smtClean="0"/>
              <a:t>rif,phenytoin,barbituates,anticoagulants</a:t>
            </a:r>
            <a:r>
              <a:rPr lang="en-US" dirty="0" smtClean="0"/>
              <a:t>)</a:t>
            </a:r>
          </a:p>
          <a:p>
            <a:r>
              <a:rPr lang="en-US" dirty="0" smtClean="0"/>
              <a:t>Hypertension</a:t>
            </a:r>
          </a:p>
          <a:p>
            <a:r>
              <a:rPr lang="en-US" dirty="0" smtClean="0"/>
              <a:t>Organic heart disease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953000" cy="1096962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SIDE EFFECTS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953000"/>
          </a:xfrm>
        </p:spPr>
        <p:txBody>
          <a:bodyPr/>
          <a:lstStyle/>
          <a:p>
            <a:r>
              <a:rPr lang="en-US" dirty="0" smtClean="0"/>
              <a:t>-nausea, vomiting when given orally</a:t>
            </a:r>
          </a:p>
          <a:p>
            <a:r>
              <a:rPr lang="en-US" dirty="0" smtClean="0"/>
              <a:t>-mastaligia,water retention, weight gain</a:t>
            </a:r>
          </a:p>
          <a:p>
            <a:r>
              <a:rPr lang="en-US" dirty="0" smtClean="0"/>
              <a:t>Thromboembolism , cerebral thrombosis</a:t>
            </a:r>
          </a:p>
          <a:p>
            <a:r>
              <a:rPr lang="en-US" dirty="0" smtClean="0"/>
              <a:t>Endometrial and breast cancer if given for  a long period without progesterone</a:t>
            </a:r>
          </a:p>
          <a:p>
            <a:r>
              <a:rPr lang="en-US" dirty="0" smtClean="0"/>
              <a:t>Hepatic and gall bladder adenoma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MECHANISM OF STEROID HORMONE PRODUCTION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2133604" y="761998"/>
            <a:ext cx="4343400" cy="6477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MECHANISM OF ACTION OF STEROID HORMONE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Diffuse of the steroid hormone through the cell membrane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Steroid hormone receptor complex within the nucleus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Interaction of this complex with the nuclear DNA.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Synthesis of M </a:t>
            </a:r>
            <a:r>
              <a:rPr lang="en-US" dirty="0" err="1" smtClean="0"/>
              <a:t>rna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M </a:t>
            </a:r>
            <a:r>
              <a:rPr lang="en-US" dirty="0" err="1" smtClean="0"/>
              <a:t>rna</a:t>
            </a:r>
            <a:r>
              <a:rPr lang="en-US" dirty="0" smtClean="0"/>
              <a:t>  combines with the ribosome in the cytoplasm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Synthesis of protein and desired action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Sources of estradiol</a:t>
            </a:r>
            <a:r>
              <a:rPr lang="en-US" dirty="0" smtClean="0"/>
              <a:t>: granulosa cells of developing follicle and the corpus luteum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Sources of progesterone</a:t>
            </a:r>
            <a:r>
              <a:rPr lang="en-US" dirty="0" smtClean="0"/>
              <a:t>: luteinized theca granulosa cells of corpus luteum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Stimulating agents for steroidogenesis :</a:t>
            </a:r>
            <a:r>
              <a:rPr lang="en-US" dirty="0" smtClean="0"/>
              <a:t>gonadotropins , FSH,LH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First messenger : </a:t>
            </a:r>
            <a:r>
              <a:rPr lang="en-US" dirty="0" smtClean="0"/>
              <a:t>gonadotropins activate the enzyme in the cell membrane called adenylate cyclase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Second messenger : </a:t>
            </a:r>
            <a:r>
              <a:rPr lang="en-US" dirty="0" smtClean="0"/>
              <a:t>cyclic AMP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ESTROGENS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ESTRADIOL: </a:t>
            </a:r>
            <a:r>
              <a:rPr lang="en-US" dirty="0" smtClean="0"/>
              <a:t>also known as 17B estradiol</a:t>
            </a: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     </a:t>
            </a:r>
            <a:r>
              <a:rPr lang="en-US" dirty="0" smtClean="0"/>
              <a:t>-most potent estrogen produced and secreted by the ovary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-principle estrogen in premenopausal women.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ESTRONE: </a:t>
            </a:r>
            <a:r>
              <a:rPr lang="en-US" dirty="0" smtClean="0"/>
              <a:t>metabolite of estradiol that has approx 1/3 the estrogenic potency of estradiol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-primary circulating estrogen after menopause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-generated mainly from the </a:t>
            </a:r>
            <a:r>
              <a:rPr lang="en-US" b="1" dirty="0" smtClean="0">
                <a:solidFill>
                  <a:schemeClr val="accent4"/>
                </a:solidFill>
              </a:rPr>
              <a:t>conversion of androstenedione in peripheral tissue</a:t>
            </a:r>
          </a:p>
          <a:p>
            <a:pPr>
              <a:buNone/>
            </a:pPr>
            <a:endParaRPr lang="en-US" b="1" dirty="0" smtClean="0">
              <a:solidFill>
                <a:schemeClr val="accent4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ESTRIOL: </a:t>
            </a:r>
            <a:r>
              <a:rPr lang="en-US" dirty="0" smtClean="0"/>
              <a:t>it is a metabolite of estradiol, is significantly less potent than estradiol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-present during pregnancy ,because its principal estrogen produced by the placenta.</a:t>
            </a:r>
          </a:p>
          <a:p>
            <a:pPr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METABOLISM OF ESTROGEN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Bound to albumin -30%</a:t>
            </a:r>
          </a:p>
          <a:p>
            <a:r>
              <a:rPr lang="en-US" dirty="0" smtClean="0"/>
              <a:t>Bound to sex hormone binding globulin-69%</a:t>
            </a:r>
          </a:p>
          <a:p>
            <a:r>
              <a:rPr lang="en-US" dirty="0" smtClean="0"/>
              <a:t>Remaining 1% free biologically active</a:t>
            </a:r>
          </a:p>
          <a:p>
            <a:r>
              <a:rPr lang="en-US" dirty="0" smtClean="0"/>
              <a:t>Liver is the most important site for metabolism and inactivation for estrogens.</a:t>
            </a:r>
          </a:p>
          <a:p>
            <a:r>
              <a:rPr lang="en-US" dirty="0" smtClean="0"/>
              <a:t>Before excretion, estradiol is mostly converted to estriol.</a:t>
            </a:r>
          </a:p>
          <a:p>
            <a:r>
              <a:rPr lang="en-US" dirty="0" smtClean="0"/>
              <a:t>Excreted in the faeces and urine in the form of biologically inactive conjugates with glucuronide and sulphate groups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METABOLISM OF PROGESTERONE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Bound to albumin -79%</a:t>
            </a:r>
          </a:p>
          <a:p>
            <a:r>
              <a:rPr lang="en-US" dirty="0" smtClean="0"/>
              <a:t>Bound to corticosteroid binding globulin-17.7%</a:t>
            </a:r>
          </a:p>
          <a:p>
            <a:r>
              <a:rPr lang="en-US" dirty="0" smtClean="0"/>
              <a:t>It is metabolized in the liver and excreted as sodium pregnanediol glucuronide in the urine</a:t>
            </a:r>
          </a:p>
          <a:p>
            <a:r>
              <a:rPr lang="en-US" dirty="0" smtClean="0"/>
              <a:t>This metabolite has no progestational activity</a:t>
            </a:r>
          </a:p>
          <a:p>
            <a:r>
              <a:rPr lang="en-US" dirty="0" smtClean="0"/>
              <a:t>Only 20% of secreted progesterone is conjugated and appears in urine</a:t>
            </a:r>
          </a:p>
          <a:p>
            <a:r>
              <a:rPr lang="en-US" dirty="0" smtClean="0"/>
              <a:t>17 alpha OH progesterone is reduced to pregnanetriol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1112</Words>
  <Application>Microsoft Office PowerPoint</Application>
  <PresentationFormat>On-screen Show (4:3)</PresentationFormat>
  <Paragraphs>175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OESTROGENS AND PROGESTERONE</vt:lpstr>
      <vt:lpstr>Slide 2</vt:lpstr>
      <vt:lpstr>MECHANISM OF STEROID HORMONE PRODUCTION</vt:lpstr>
      <vt:lpstr>MECHANISM OF ACTION OF STEROID HORMONE</vt:lpstr>
      <vt:lpstr>Slide 5</vt:lpstr>
      <vt:lpstr>ESTROGENS</vt:lpstr>
      <vt:lpstr>METABOLISM OF ESTROGEN</vt:lpstr>
      <vt:lpstr>METABOLISM OF PROGESTERONE</vt:lpstr>
      <vt:lpstr>Slide 9</vt:lpstr>
      <vt:lpstr>Slide 10</vt:lpstr>
      <vt:lpstr>OESTROGEN LEVELS</vt:lpstr>
      <vt:lpstr>PROGESTERONE LEVELS</vt:lpstr>
      <vt:lpstr>Slide 13</vt:lpstr>
      <vt:lpstr>Slide 14</vt:lpstr>
      <vt:lpstr>FUNCTIONS OF OESTROGEN</vt:lpstr>
      <vt:lpstr>Slide 16</vt:lpstr>
      <vt:lpstr>Slide 17</vt:lpstr>
      <vt:lpstr>Slide 18</vt:lpstr>
      <vt:lpstr>FUNCTIONS OF PROGESTERONE</vt:lpstr>
      <vt:lpstr>Slide 20</vt:lpstr>
      <vt:lpstr>PREPARATIONS OF ESTROGEN</vt:lpstr>
      <vt:lpstr>Slide 22</vt:lpstr>
      <vt:lpstr>Slide 23</vt:lpstr>
      <vt:lpstr>Slide 24</vt:lpstr>
      <vt:lpstr>Slide 25</vt:lpstr>
      <vt:lpstr>Slide 26</vt:lpstr>
      <vt:lpstr>OTHER INDICATIONS</vt:lpstr>
      <vt:lpstr>CONTRAINDICATIONS</vt:lpstr>
      <vt:lpstr>SIDE EFFECTS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Admin</cp:lastModifiedBy>
  <cp:revision>59</cp:revision>
  <dcterms:created xsi:type="dcterms:W3CDTF">2019-10-16T21:37:21Z</dcterms:created>
  <dcterms:modified xsi:type="dcterms:W3CDTF">2019-10-03T06:43:00Z</dcterms:modified>
</cp:coreProperties>
</file>