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77" r:id="rId11"/>
    <p:sldId id="264" r:id="rId12"/>
    <p:sldId id="268" r:id="rId13"/>
    <p:sldId id="265" r:id="rId14"/>
    <p:sldId id="266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OVARIAN HYPER STIMULATION SYNDROME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201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 during treatment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hMG</a:t>
            </a:r>
            <a:endParaRPr lang="en-US" dirty="0" smtClean="0"/>
          </a:p>
          <a:p>
            <a:r>
              <a:rPr lang="en-US" dirty="0" smtClean="0"/>
              <a:t>Absolute serum estradiol level &gt; 2500 </a:t>
            </a:r>
            <a:r>
              <a:rPr lang="en-US" dirty="0" err="1" smtClean="0"/>
              <a:t>pg</a:t>
            </a:r>
            <a:r>
              <a:rPr lang="en-US" dirty="0" smtClean="0"/>
              <a:t>/ml</a:t>
            </a:r>
          </a:p>
          <a:p>
            <a:r>
              <a:rPr lang="en-US" dirty="0" smtClean="0"/>
              <a:t>D9 serum estradiol concentration by 50% or moreover 24 hours.</a:t>
            </a:r>
          </a:p>
          <a:p>
            <a:r>
              <a:rPr lang="en-US" dirty="0" smtClean="0"/>
              <a:t>USG appearance of ovary on day of </a:t>
            </a:r>
            <a:r>
              <a:rPr lang="en-US" dirty="0" err="1" smtClean="0"/>
              <a:t>hCG</a:t>
            </a:r>
            <a:r>
              <a:rPr lang="en-US" dirty="0" smtClean="0"/>
              <a:t> administration</a:t>
            </a:r>
          </a:p>
          <a:p>
            <a:r>
              <a:rPr lang="en-US" dirty="0" smtClean="0"/>
              <a:t>Serum cytokines</a:t>
            </a:r>
          </a:p>
          <a:p>
            <a:r>
              <a:rPr lang="en-US" dirty="0" smtClean="0"/>
              <a:t>Serum VEGF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9288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719667"/>
          </a:xfrm>
        </p:spPr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719667"/>
            <a:ext cx="7924800" cy="58137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Strict monitoring of </a:t>
            </a:r>
            <a:r>
              <a:rPr lang="en-US" dirty="0" smtClean="0"/>
              <a:t>cycles or cycle cancellation.</a:t>
            </a:r>
            <a:endParaRPr lang="en-US" dirty="0"/>
          </a:p>
          <a:p>
            <a:r>
              <a:rPr lang="en-US" dirty="0"/>
              <a:t>- Reducing the </a:t>
            </a:r>
            <a:r>
              <a:rPr lang="en-US" dirty="0" err="1"/>
              <a:t>hCG</a:t>
            </a:r>
            <a:r>
              <a:rPr lang="en-US" dirty="0"/>
              <a:t> dose (usually to 5,000 IU)</a:t>
            </a:r>
          </a:p>
          <a:p>
            <a:r>
              <a:rPr lang="en-US" dirty="0"/>
              <a:t>- Triggering the final stage of ovulation with </a:t>
            </a:r>
            <a:r>
              <a:rPr lang="en-US" dirty="0" err="1"/>
              <a:t>GnRH</a:t>
            </a:r>
            <a:r>
              <a:rPr lang="en-US" dirty="0"/>
              <a:t>-</a:t>
            </a:r>
            <a:r>
              <a:rPr lang="en-US" dirty="0" smtClean="0"/>
              <a:t>agonist.</a:t>
            </a:r>
            <a:endParaRPr lang="en-US" dirty="0"/>
          </a:p>
          <a:p>
            <a:r>
              <a:rPr lang="fi-FI" dirty="0"/>
              <a:t>- </a:t>
            </a:r>
            <a:r>
              <a:rPr lang="fi-FI" dirty="0" err="1"/>
              <a:t>Avoidance</a:t>
            </a:r>
            <a:r>
              <a:rPr lang="fi-FI" dirty="0"/>
              <a:t> of </a:t>
            </a:r>
            <a:r>
              <a:rPr lang="fi-FI" dirty="0" err="1"/>
              <a:t>hCG</a:t>
            </a:r>
            <a:r>
              <a:rPr lang="fi-FI" dirty="0"/>
              <a:t> for </a:t>
            </a:r>
            <a:r>
              <a:rPr lang="fi-FI" dirty="0" err="1"/>
              <a:t>luteal</a:t>
            </a:r>
            <a:r>
              <a:rPr lang="fi-FI" dirty="0"/>
              <a:t> </a:t>
            </a:r>
            <a:r>
              <a:rPr lang="fi-FI" dirty="0" err="1"/>
              <a:t>support</a:t>
            </a:r>
            <a:r>
              <a:rPr lang="fi-FI" dirty="0"/>
              <a:t>.</a:t>
            </a:r>
          </a:p>
          <a:p>
            <a:r>
              <a:rPr lang="en-US" dirty="0"/>
              <a:t>- Withhold the ovulatory dose of </a:t>
            </a:r>
            <a:r>
              <a:rPr lang="en-US" dirty="0" err="1"/>
              <a:t>hCG</a:t>
            </a:r>
            <a:r>
              <a:rPr lang="en-US" dirty="0"/>
              <a:t>.</a:t>
            </a:r>
          </a:p>
          <a:p>
            <a:r>
              <a:rPr lang="en-US" dirty="0"/>
              <a:t>- Prolonged coasting or ‘drift period’</a:t>
            </a:r>
            <a:r>
              <a:rPr lang="en-US" dirty="0" smtClean="0"/>
              <a:t>.</a:t>
            </a:r>
          </a:p>
          <a:p>
            <a:r>
              <a:rPr lang="en-US" dirty="0" smtClean="0"/>
              <a:t>Drugs : </a:t>
            </a:r>
            <a:r>
              <a:rPr lang="en-US" dirty="0" err="1" smtClean="0"/>
              <a:t>GnRH</a:t>
            </a:r>
            <a:r>
              <a:rPr lang="en-US" dirty="0" smtClean="0"/>
              <a:t> analogs and antagonists 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 recombinant LH 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 insulin sensitizers ( metformin )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Iv albumin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Glucocorticoids </a:t>
            </a:r>
          </a:p>
          <a:p>
            <a:pPr>
              <a:buFont typeface="Wingdings" charset="2"/>
              <a:buChar char="ü"/>
            </a:pPr>
            <a:r>
              <a:rPr lang="en-US" dirty="0" err="1" smtClean="0"/>
              <a:t>progestogens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Additional measures should be considered:</a:t>
            </a:r>
          </a:p>
          <a:p>
            <a:r>
              <a:rPr lang="en-US" dirty="0"/>
              <a:t>- Prophylactic infusion of human albumin solution at the time of egg collection.</a:t>
            </a:r>
          </a:p>
          <a:p>
            <a:r>
              <a:rPr lang="fi-FI" dirty="0"/>
              <a:t>- </a:t>
            </a:r>
            <a:r>
              <a:rPr lang="fi-FI" dirty="0" err="1"/>
              <a:t>Elective</a:t>
            </a:r>
            <a:r>
              <a:rPr lang="fi-FI" dirty="0"/>
              <a:t> embryo </a:t>
            </a:r>
            <a:r>
              <a:rPr lang="fi-FI" dirty="0" err="1"/>
              <a:t>cryopreservation</a:t>
            </a:r>
            <a:r>
              <a:rPr lang="fi-FI" dirty="0"/>
              <a:t> (</a:t>
            </a:r>
            <a:r>
              <a:rPr lang="fi-FI" dirty="0" err="1"/>
              <a:t>avoidance</a:t>
            </a:r>
            <a:r>
              <a:rPr lang="fi-FI" dirty="0"/>
              <a:t> of </a:t>
            </a:r>
            <a:r>
              <a:rPr lang="fi-FI" dirty="0" err="1"/>
              <a:t>pregnancy</a:t>
            </a:r>
            <a:r>
              <a:rPr lang="fi-FI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7461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Vascular – thromboembolic phenomenon , DIC</a:t>
            </a:r>
          </a:p>
          <a:p>
            <a:r>
              <a:rPr lang="en-US" dirty="0" smtClean="0"/>
              <a:t>Abnormal liver functions</a:t>
            </a:r>
          </a:p>
          <a:p>
            <a:r>
              <a:rPr lang="en-US" dirty="0" smtClean="0"/>
              <a:t>Respiratory – adult respiratory distress syndrome secondary to pleural </a:t>
            </a:r>
            <a:r>
              <a:rPr lang="en-US" dirty="0" err="1" smtClean="0"/>
              <a:t>effussion</a:t>
            </a:r>
            <a:r>
              <a:rPr lang="en-US" dirty="0" smtClean="0"/>
              <a:t> or massive ascites</a:t>
            </a:r>
          </a:p>
          <a:p>
            <a:r>
              <a:rPr lang="en-US" dirty="0" smtClean="0"/>
              <a:t>Renal – </a:t>
            </a:r>
            <a:r>
              <a:rPr lang="en-US" dirty="0" err="1" smtClean="0"/>
              <a:t>prerenal</a:t>
            </a:r>
            <a:r>
              <a:rPr lang="en-US" dirty="0" smtClean="0"/>
              <a:t> failure , pressure effects like </a:t>
            </a:r>
            <a:r>
              <a:rPr lang="en-US" dirty="0" err="1" smtClean="0"/>
              <a:t>hydroureter</a:t>
            </a:r>
            <a:r>
              <a:rPr lang="en-US" dirty="0" smtClean="0"/>
              <a:t> due to compression of ureter by enlarged ovaries</a:t>
            </a:r>
          </a:p>
          <a:p>
            <a:r>
              <a:rPr lang="en-US" dirty="0" smtClean="0"/>
              <a:t>Gastrointestinal – ascites, </a:t>
            </a:r>
            <a:r>
              <a:rPr lang="en-US" dirty="0" err="1" smtClean="0"/>
              <a:t>intraperitoneal</a:t>
            </a:r>
            <a:r>
              <a:rPr lang="en-US" dirty="0" smtClean="0"/>
              <a:t> </a:t>
            </a:r>
            <a:r>
              <a:rPr lang="en-US" dirty="0" err="1" smtClean="0"/>
              <a:t>haemorrhage</a:t>
            </a:r>
            <a:endParaRPr lang="en-US" dirty="0" smtClean="0"/>
          </a:p>
          <a:p>
            <a:r>
              <a:rPr lang="en-US" dirty="0" smtClean="0"/>
              <a:t>Ovarian – torsion , rupture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45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evaluation and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History </a:t>
            </a:r>
          </a:p>
          <a:p>
            <a:r>
              <a:rPr lang="en-US" dirty="0" smtClean="0"/>
              <a:t>Blood </a:t>
            </a:r>
            <a:r>
              <a:rPr lang="en-US" dirty="0"/>
              <a:t>pressure</a:t>
            </a:r>
            <a:r>
              <a:rPr lang="en-US" dirty="0" smtClean="0"/>
              <a:t>, </a:t>
            </a:r>
          </a:p>
          <a:p>
            <a:r>
              <a:rPr lang="en-US" dirty="0" smtClean="0"/>
              <a:t>Pulse 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Respiratory </a:t>
            </a:r>
            <a:r>
              <a:rPr lang="en-US" dirty="0"/>
              <a:t>rate, </a:t>
            </a:r>
            <a:endParaRPr lang="en-US" dirty="0" smtClean="0"/>
          </a:p>
          <a:p>
            <a:r>
              <a:rPr lang="en-US" dirty="0" smtClean="0"/>
              <a:t>Careful </a:t>
            </a:r>
            <a:r>
              <a:rPr lang="en-US" dirty="0"/>
              <a:t>auscultation of the heart and lungs. </a:t>
            </a:r>
            <a:endParaRPr lang="en-US" dirty="0" smtClean="0"/>
          </a:p>
          <a:p>
            <a:r>
              <a:rPr lang="en-US" dirty="0" smtClean="0"/>
              <a:t>Abdominal </a:t>
            </a:r>
            <a:r>
              <a:rPr lang="en-US" dirty="0"/>
              <a:t>examination including signs of ascites (shifting dullness) and acute abdomen 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</a:t>
            </a:r>
            <a:r>
              <a:rPr lang="en-US" dirty="0"/>
              <a:t>possible, no speculum examination or palpation of the ovaries and uterus should be performed. </a:t>
            </a:r>
            <a:endParaRPr lang="en-US" dirty="0" smtClean="0"/>
          </a:p>
          <a:p>
            <a:r>
              <a:rPr lang="en-US" dirty="0" smtClean="0"/>
              <a:t>Ultrasound of </a:t>
            </a:r>
            <a:r>
              <a:rPr lang="en-US" dirty="0"/>
              <a:t>the pelvis is more informative, much safer and therefore, the preferred examination </a:t>
            </a:r>
            <a:r>
              <a:rPr lang="en-US" dirty="0" smtClean="0"/>
              <a:t>modality.</a:t>
            </a:r>
          </a:p>
          <a:p>
            <a:r>
              <a:rPr lang="en-US" dirty="0" smtClean="0"/>
              <a:t>Accurate </a:t>
            </a:r>
            <a:r>
              <a:rPr lang="en-US" dirty="0"/>
              <a:t>measurement of body weight and abdominal circumference at the umbilical level.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6236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charset="2"/>
              <a:buChar char="Ø"/>
            </a:pPr>
            <a:r>
              <a:rPr lang="en-US" dirty="0" smtClean="0"/>
              <a:t>Aims of treatment :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For symptomatic relief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To maintain fluid balance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To maintain renal function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To prevent </a:t>
            </a:r>
            <a:r>
              <a:rPr lang="en-US" dirty="0" err="1" smtClean="0"/>
              <a:t>thromoembolism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7384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Mild </a:t>
            </a:r>
            <a:r>
              <a:rPr lang="en-US" dirty="0" err="1" smtClean="0"/>
              <a:t>ohss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933244"/>
          </a:xfrm>
        </p:spPr>
        <p:txBody>
          <a:bodyPr>
            <a:normAutofit/>
          </a:bodyPr>
          <a:lstStyle/>
          <a:p>
            <a:r>
              <a:rPr lang="en-US" dirty="0" smtClean="0"/>
              <a:t>This can be managed as outpatient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Limitation of daily activities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Monitor fluid intake and output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Weighing daily at home</a:t>
            </a:r>
          </a:p>
          <a:p>
            <a:pPr>
              <a:buFont typeface="Wingdings" charset="2"/>
              <a:buChar char="Ø"/>
            </a:pPr>
            <a:r>
              <a:rPr lang="en-US" dirty="0" err="1" smtClean="0"/>
              <a:t>Atleast</a:t>
            </a:r>
            <a:r>
              <a:rPr lang="en-US" dirty="0" smtClean="0"/>
              <a:t> 1 </a:t>
            </a:r>
            <a:r>
              <a:rPr lang="en-US" dirty="0" err="1" smtClean="0"/>
              <a:t>litre</a:t>
            </a:r>
            <a:r>
              <a:rPr lang="en-US" dirty="0" smtClean="0"/>
              <a:t> of electrolyte balanced fluid 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Daily </a:t>
            </a:r>
            <a:r>
              <a:rPr lang="en-US" dirty="0" err="1" smtClean="0"/>
              <a:t>followup</a:t>
            </a:r>
            <a:r>
              <a:rPr lang="en-US" dirty="0" smtClean="0"/>
              <a:t> on telephone or visit to hospital on worsening of symptoms or increased weight of more than 2lbs.</a:t>
            </a:r>
          </a:p>
          <a:p>
            <a:pPr>
              <a:buFont typeface="Wingdings" charset="2"/>
              <a:buChar char="Ø"/>
            </a:pPr>
            <a:r>
              <a:rPr lang="en-US" dirty="0"/>
              <a:t>Analgesia using </a:t>
            </a:r>
            <a:r>
              <a:rPr lang="en-US" dirty="0" err="1"/>
              <a:t>paracetamol</a:t>
            </a:r>
            <a:r>
              <a:rPr lang="en-US" dirty="0"/>
              <a:t> or codeine is appropriate. </a:t>
            </a:r>
            <a:r>
              <a:rPr lang="en-US" dirty="0" err="1"/>
              <a:t>Nonsteroidal</a:t>
            </a:r>
            <a:r>
              <a:rPr lang="en-US" dirty="0"/>
              <a:t> anti-inflammatory drugs </a:t>
            </a:r>
            <a:r>
              <a:rPr lang="en-US" dirty="0" smtClean="0"/>
              <a:t>should not </a:t>
            </a:r>
            <a:r>
              <a:rPr lang="en-US" dirty="0"/>
              <a:t>be used</a:t>
            </a:r>
            <a:r>
              <a:rPr lang="en-US" dirty="0" smtClean="0"/>
              <a:t>.</a:t>
            </a:r>
          </a:p>
          <a:p>
            <a:pPr>
              <a:buFont typeface="Wingdings" charset="2"/>
              <a:buChar char="Ø"/>
            </a:pPr>
            <a:r>
              <a:rPr lang="en-US" dirty="0"/>
              <a:t>Strenuous exercise and sexual intercourse should be avoided for fear of injury or torsion of </a:t>
            </a:r>
            <a:r>
              <a:rPr lang="en-US" dirty="0" err="1" smtClean="0"/>
              <a:t>hyperstimulated</a:t>
            </a:r>
            <a:r>
              <a:rPr lang="en-US" dirty="0"/>
              <a:t> </a:t>
            </a:r>
            <a:r>
              <a:rPr lang="en-US" dirty="0" smtClean="0"/>
              <a:t>ovaries.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 </a:t>
            </a:r>
            <a:r>
              <a:rPr lang="en-US" dirty="0"/>
              <a:t>Women should continue progesterone luteal support but </a:t>
            </a:r>
            <a:r>
              <a:rPr lang="en-US" dirty="0" err="1"/>
              <a:t>hCG</a:t>
            </a:r>
            <a:r>
              <a:rPr lang="en-US" dirty="0"/>
              <a:t> luteal support is inappropriate.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47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Indications for </a:t>
            </a:r>
            <a:r>
              <a:rPr lang="en-US" dirty="0" err="1" smtClean="0"/>
              <a:t>hospitalisation</a:t>
            </a:r>
            <a:r>
              <a:rPr lang="en-US" dirty="0" smtClean="0"/>
              <a:t> ( mild and moderate </a:t>
            </a:r>
            <a:r>
              <a:rPr lang="en-US" dirty="0" err="1" smtClean="0"/>
              <a:t>ohss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Inability to tolerate oral hydration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haemodynamic</a:t>
            </a:r>
            <a:r>
              <a:rPr lang="en-US" dirty="0" smtClean="0"/>
              <a:t> instability </a:t>
            </a:r>
          </a:p>
          <a:p>
            <a:r>
              <a:rPr lang="en-US" dirty="0" smtClean="0"/>
              <a:t> respiratory compromise </a:t>
            </a:r>
          </a:p>
          <a:p>
            <a:r>
              <a:rPr lang="en-US" dirty="0" smtClean="0"/>
              <a:t> tense ascites</a:t>
            </a:r>
          </a:p>
          <a:p>
            <a:r>
              <a:rPr lang="en-US" dirty="0" err="1" smtClean="0"/>
              <a:t>Haemoconcentration</a:t>
            </a:r>
            <a:endParaRPr lang="en-US" dirty="0" smtClean="0"/>
          </a:p>
          <a:p>
            <a:r>
              <a:rPr lang="en-US" dirty="0" smtClean="0"/>
              <a:t>Leukocytosis</a:t>
            </a:r>
          </a:p>
          <a:p>
            <a:r>
              <a:rPr lang="en-US" dirty="0" err="1" smtClean="0"/>
              <a:t>Hyponatremia</a:t>
            </a:r>
            <a:endParaRPr lang="en-US" dirty="0" smtClean="0"/>
          </a:p>
          <a:p>
            <a:r>
              <a:rPr lang="en-US" dirty="0" smtClean="0"/>
              <a:t>Hyperkalemia</a:t>
            </a:r>
          </a:p>
          <a:p>
            <a:r>
              <a:rPr lang="en-US" dirty="0" smtClean="0"/>
              <a:t>Abnormal renal function and lung function</a:t>
            </a:r>
          </a:p>
          <a:p>
            <a:r>
              <a:rPr lang="en-US" dirty="0" smtClean="0"/>
              <a:t>Decreased oxygen saturation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4012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of moderate and severe </a:t>
            </a:r>
            <a:r>
              <a:rPr lang="en-US" dirty="0" err="1" smtClean="0"/>
              <a:t>ohss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Vital signs</a:t>
            </a:r>
          </a:p>
          <a:p>
            <a:r>
              <a:rPr lang="en-US" dirty="0" smtClean="0"/>
              <a:t>Regular weighing</a:t>
            </a:r>
          </a:p>
          <a:p>
            <a:r>
              <a:rPr lang="en-US" dirty="0" smtClean="0"/>
              <a:t>Abdominal girth</a:t>
            </a:r>
          </a:p>
          <a:p>
            <a:r>
              <a:rPr lang="en-US" dirty="0" smtClean="0"/>
              <a:t>Urine output</a:t>
            </a:r>
          </a:p>
          <a:p>
            <a:r>
              <a:rPr lang="en-US" dirty="0" err="1" smtClean="0"/>
              <a:t>Haematocrit</a:t>
            </a:r>
            <a:endParaRPr lang="en-US" dirty="0" smtClean="0"/>
          </a:p>
          <a:p>
            <a:r>
              <a:rPr lang="en-US" dirty="0" smtClean="0"/>
              <a:t>WBC</a:t>
            </a:r>
          </a:p>
          <a:p>
            <a:r>
              <a:rPr lang="en-US" dirty="0" smtClean="0"/>
              <a:t>Coagulation profile</a:t>
            </a:r>
          </a:p>
          <a:p>
            <a:r>
              <a:rPr lang="en-US" dirty="0" smtClean="0"/>
              <a:t>Liver and renal function tests</a:t>
            </a:r>
          </a:p>
          <a:p>
            <a:r>
              <a:rPr lang="en-US" dirty="0" smtClean="0"/>
              <a:t>Ultrasonography help in knowing severity and progression of disease</a:t>
            </a:r>
          </a:p>
          <a:p>
            <a:r>
              <a:rPr lang="en-US" dirty="0" smtClean="0"/>
              <a:t>Chest </a:t>
            </a:r>
            <a:r>
              <a:rPr lang="en-US" dirty="0" err="1" smtClean="0"/>
              <a:t>xray</a:t>
            </a:r>
            <a:r>
              <a:rPr lang="en-US" dirty="0" smtClean="0"/>
              <a:t> and </a:t>
            </a:r>
            <a:r>
              <a:rPr lang="en-US" dirty="0" err="1" smtClean="0"/>
              <a:t>ecg</a:t>
            </a:r>
            <a:endParaRPr lang="en-US" dirty="0" smtClean="0"/>
          </a:p>
          <a:p>
            <a:r>
              <a:rPr lang="en-US" dirty="0" smtClean="0"/>
              <a:t>Measurement of plasma </a:t>
            </a:r>
            <a:r>
              <a:rPr lang="en-US" dirty="0" err="1" smtClean="0"/>
              <a:t>prekallikrein</a:t>
            </a:r>
            <a:r>
              <a:rPr lang="en-US" dirty="0" smtClean="0"/>
              <a:t> levels and Serum cytokine levels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8827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7691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747889"/>
            <a:ext cx="7924800" cy="4967111"/>
          </a:xfrm>
        </p:spPr>
        <p:txBody>
          <a:bodyPr>
            <a:normAutofit/>
          </a:bodyPr>
          <a:lstStyle/>
          <a:p>
            <a:r>
              <a:rPr lang="en-US" dirty="0" smtClean="0"/>
              <a:t>Adequate oral fluids.</a:t>
            </a:r>
          </a:p>
          <a:p>
            <a:r>
              <a:rPr lang="en-US" dirty="0" smtClean="0"/>
              <a:t>Fluid balance by administration of </a:t>
            </a:r>
            <a:r>
              <a:rPr lang="en-US" dirty="0" err="1" smtClean="0"/>
              <a:t>cystalloid</a:t>
            </a:r>
            <a:r>
              <a:rPr lang="en-US" dirty="0" smtClean="0"/>
              <a:t> and colloid solutions.(</a:t>
            </a:r>
            <a:r>
              <a:rPr lang="en-US" dirty="0"/>
              <a:t>1.5 L to &gt; than 3.0 L</a:t>
            </a:r>
            <a:r>
              <a:rPr lang="en-US" dirty="0" smtClean="0"/>
              <a:t>.)</a:t>
            </a:r>
          </a:p>
          <a:p>
            <a:r>
              <a:rPr lang="en-US" dirty="0" smtClean="0"/>
              <a:t>Pain </a:t>
            </a:r>
            <a:r>
              <a:rPr lang="en-US" dirty="0"/>
              <a:t>relief is best provided with </a:t>
            </a:r>
            <a:r>
              <a:rPr lang="en-US" dirty="0" err="1"/>
              <a:t>paracetamol</a:t>
            </a:r>
            <a:r>
              <a:rPr lang="en-US" dirty="0"/>
              <a:t> and if necessary oral or parenteral opiates. </a:t>
            </a:r>
            <a:r>
              <a:rPr lang="en-US" dirty="0" err="1" smtClean="0"/>
              <a:t>Nonsteroidal</a:t>
            </a:r>
            <a:r>
              <a:rPr lang="en-US" dirty="0"/>
              <a:t> </a:t>
            </a:r>
            <a:r>
              <a:rPr lang="en-US" dirty="0" smtClean="0"/>
              <a:t>anti</a:t>
            </a:r>
            <a:r>
              <a:rPr lang="en-US" dirty="0"/>
              <a:t>-inflammatory agents are not recommended.</a:t>
            </a:r>
          </a:p>
          <a:p>
            <a:r>
              <a:rPr lang="en-US" dirty="0"/>
              <a:t>Antiemetic drugs used should be those appropriate for the possibility of early pregnancy, such </a:t>
            </a:r>
            <a:r>
              <a:rPr lang="en-US" dirty="0" smtClean="0"/>
              <a:t>as </a:t>
            </a:r>
            <a:r>
              <a:rPr lang="en-US" dirty="0" err="1" smtClean="0"/>
              <a:t>prochlorperazine</a:t>
            </a:r>
            <a:r>
              <a:rPr lang="en-US" dirty="0"/>
              <a:t>, metoclopramide and </a:t>
            </a:r>
            <a:r>
              <a:rPr lang="en-US" dirty="0" err="1"/>
              <a:t>cyclizine</a:t>
            </a:r>
            <a:r>
              <a:rPr lang="en-US" dirty="0" smtClean="0"/>
              <a:t>.</a:t>
            </a:r>
          </a:p>
          <a:p>
            <a:r>
              <a:rPr lang="en-US" dirty="0"/>
              <a:t>Abdominal girth and weight should be recorded at admission and daily until resolution. Fluid intake </a:t>
            </a:r>
            <a:r>
              <a:rPr lang="en-US" dirty="0" smtClean="0"/>
              <a:t>and output </a:t>
            </a:r>
            <a:r>
              <a:rPr lang="en-US" dirty="0"/>
              <a:t>should be recorded and monitored on at least a daily basis, with more frequent assessment if </a:t>
            </a:r>
            <a:r>
              <a:rPr lang="en-US" dirty="0" smtClean="0"/>
              <a:t>the woman </a:t>
            </a:r>
            <a:r>
              <a:rPr lang="en-US" dirty="0"/>
              <a:t>is dehydrated or receiving intravenous fluids. Urine output of less than 1000 ml/day or </a:t>
            </a:r>
            <a:r>
              <a:rPr lang="en-US" dirty="0" smtClean="0"/>
              <a:t>a persistent </a:t>
            </a:r>
            <a:r>
              <a:rPr lang="en-US" dirty="0"/>
              <a:t>positive fluid balance is a cause for concern</a:t>
            </a:r>
            <a:r>
              <a:rPr lang="en-US" dirty="0" smtClean="0"/>
              <a:t>.</a:t>
            </a:r>
          </a:p>
          <a:p>
            <a:r>
              <a:rPr lang="en-US" dirty="0"/>
              <a:t>Diuretics should be avoided as they deplete intravascular volume, although they may have a role </a:t>
            </a:r>
            <a:r>
              <a:rPr lang="en-US" dirty="0" smtClean="0"/>
              <a:t>with careful </a:t>
            </a:r>
            <a:r>
              <a:rPr lang="en-US" dirty="0" err="1"/>
              <a:t>haemodynamic</a:t>
            </a:r>
            <a:r>
              <a:rPr lang="en-US" dirty="0"/>
              <a:t> monitoring in cases where oliguria persists despite adequate </a:t>
            </a:r>
            <a:r>
              <a:rPr lang="en-US" dirty="0" smtClean="0"/>
              <a:t>intravascular volume </a:t>
            </a:r>
            <a:r>
              <a:rPr lang="en-US" dirty="0"/>
              <a:t>expansion and a normal </a:t>
            </a:r>
            <a:r>
              <a:rPr lang="en-US" dirty="0" err="1"/>
              <a:t>intraabdominal</a:t>
            </a:r>
            <a:r>
              <a:rPr lang="en-US" dirty="0"/>
              <a:t> pressure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Albumin can be added as 50-100 mg in iv fluids every 4</a:t>
            </a:r>
            <a:r>
              <a:rPr lang="en-US" baseline="30000" dirty="0" smtClean="0"/>
              <a:t>th</a:t>
            </a:r>
            <a:r>
              <a:rPr lang="en-US" dirty="0" smtClean="0"/>
              <a:t> to 12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hrly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2185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paracentesis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Paracentesis</a:t>
            </a:r>
            <a:r>
              <a:rPr lang="en-US" dirty="0"/>
              <a:t> should be considered in women who are distressed due to abdominal distension or </a:t>
            </a:r>
            <a:r>
              <a:rPr lang="en-US" dirty="0" smtClean="0"/>
              <a:t>in whom </a:t>
            </a:r>
            <a:r>
              <a:rPr lang="en-US" dirty="0"/>
              <a:t>oliguria persists despite adequate volume replacement.</a:t>
            </a:r>
          </a:p>
          <a:p>
            <a:r>
              <a:rPr lang="en-US" dirty="0" err="1"/>
              <a:t>Paracentesis</a:t>
            </a:r>
            <a:r>
              <a:rPr lang="en-US" dirty="0"/>
              <a:t> should be performed under ultrasound guidance to avoid inadvertent puncture of </a:t>
            </a:r>
            <a:r>
              <a:rPr lang="en-US" dirty="0" smtClean="0"/>
              <a:t>vascular ovaries </a:t>
            </a:r>
            <a:r>
              <a:rPr lang="en-US" dirty="0"/>
              <a:t>distended by large luteal cysts.</a:t>
            </a:r>
          </a:p>
          <a:p>
            <a:r>
              <a:rPr lang="en-US" dirty="0"/>
              <a:t>Intravenous colloid replacement should be considered for women who have large volumes of </a:t>
            </a:r>
            <a:r>
              <a:rPr lang="en-US" dirty="0" err="1" smtClean="0"/>
              <a:t>ascitic</a:t>
            </a:r>
            <a:r>
              <a:rPr lang="en-US" dirty="0"/>
              <a:t> </a:t>
            </a:r>
            <a:r>
              <a:rPr lang="en-US" dirty="0" smtClean="0"/>
              <a:t>fluid </a:t>
            </a:r>
            <a:r>
              <a:rPr lang="en-US" dirty="0"/>
              <a:t>drained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Transabdominal</a:t>
            </a:r>
            <a:r>
              <a:rPr lang="en-US" dirty="0" smtClean="0"/>
              <a:t> or </a:t>
            </a:r>
            <a:r>
              <a:rPr lang="en-US" dirty="0" err="1" smtClean="0"/>
              <a:t>transvaginal</a:t>
            </a:r>
            <a:r>
              <a:rPr lang="en-US" dirty="0" smtClean="0"/>
              <a:t> route can be considered.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7340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OHSS is an iatrogenic complication occurring in the luteal phase or  early pregnancy </a:t>
            </a:r>
            <a:r>
              <a:rPr lang="en-US" dirty="0" err="1" smtClean="0"/>
              <a:t>i.e</a:t>
            </a:r>
            <a:r>
              <a:rPr lang="en-US" dirty="0" smtClean="0"/>
              <a:t> after administration of human chorionic gonadotrophic hormone .</a:t>
            </a:r>
          </a:p>
          <a:p>
            <a:r>
              <a:rPr lang="en-US" dirty="0" smtClean="0"/>
              <a:t>It is a life threatening complication in 1-10% .</a:t>
            </a:r>
          </a:p>
          <a:p>
            <a:r>
              <a:rPr lang="en-US" dirty="0" smtClean="0"/>
              <a:t>It results from induction of ovulation in infertility cases . </a:t>
            </a:r>
          </a:p>
          <a:p>
            <a:r>
              <a:rPr lang="en-US" dirty="0" smtClean="0"/>
              <a:t>It is more common in FSH/LH therapy than </a:t>
            </a:r>
            <a:r>
              <a:rPr lang="en-US" dirty="0" err="1" smtClean="0"/>
              <a:t>clomophine</a:t>
            </a:r>
            <a:r>
              <a:rPr lang="en-US" dirty="0" smtClean="0"/>
              <a:t> and pulsatile </a:t>
            </a:r>
            <a:r>
              <a:rPr lang="en-US" dirty="0" err="1" smtClean="0"/>
              <a:t>GnRH</a:t>
            </a:r>
            <a:r>
              <a:rPr lang="en-US" dirty="0" smtClean="0"/>
              <a:t> drugs .</a:t>
            </a:r>
          </a:p>
          <a:p>
            <a:r>
              <a:rPr lang="en-US" dirty="0"/>
              <a:t>OHSS induces massive ovarian enlargement with multiple </a:t>
            </a:r>
            <a:r>
              <a:rPr lang="en-US" dirty="0" err="1"/>
              <a:t>cycts</a:t>
            </a:r>
            <a:r>
              <a:rPr lang="en-US" dirty="0"/>
              <a:t>, </a:t>
            </a:r>
            <a:r>
              <a:rPr lang="en-US" dirty="0" err="1"/>
              <a:t>hemoconcentration</a:t>
            </a:r>
            <a:r>
              <a:rPr lang="en-US" dirty="0"/>
              <a:t>, and third space accumulation of fluid in the forms of ascites, pleural and pericardial effusion, and </a:t>
            </a:r>
            <a:r>
              <a:rPr lang="en-US" dirty="0" err="1"/>
              <a:t>anasarca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6315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Routine screening for thrombophilia in all women undergoing assisted conception is not warranted</a:t>
            </a:r>
            <a:r>
              <a:rPr lang="en-US" dirty="0" smtClean="0"/>
              <a:t>, although </a:t>
            </a:r>
            <a:r>
              <a:rPr lang="en-US" dirty="0"/>
              <a:t>testing may be for helpful those with a personal or family history of thrombosis.</a:t>
            </a:r>
          </a:p>
          <a:p>
            <a:r>
              <a:rPr lang="en-US" dirty="0" err="1"/>
              <a:t>Thromboprophylaxis</a:t>
            </a:r>
            <a:r>
              <a:rPr lang="en-US" dirty="0"/>
              <a:t> should be provided for all women admitted to hospital with OHSS. This should </a:t>
            </a:r>
            <a:r>
              <a:rPr lang="en-US" dirty="0" smtClean="0"/>
              <a:t>be continued </a:t>
            </a:r>
            <a:r>
              <a:rPr lang="en-US" dirty="0"/>
              <a:t>at least until discharge from hospital and possibly longer, depending on other risk factors</a:t>
            </a:r>
            <a:r>
              <a:rPr lang="en-US" dirty="0" smtClean="0"/>
              <a:t>.</a:t>
            </a:r>
          </a:p>
          <a:p>
            <a:r>
              <a:rPr lang="en-US" dirty="0"/>
              <a:t>Full-length venous support stockings and prophylactic heparin therapy may be used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use of </a:t>
            </a:r>
            <a:r>
              <a:rPr lang="en-US" dirty="0"/>
              <a:t>an intermittent pneumatic compression device may be helpful when symptoms prevent </a:t>
            </a:r>
            <a:r>
              <a:rPr lang="en-US" dirty="0" smtClean="0"/>
              <a:t>ambulation and </a:t>
            </a:r>
            <a:r>
              <a:rPr lang="en-US" dirty="0"/>
              <a:t>confine the patient to bed.</a:t>
            </a:r>
          </a:p>
        </p:txBody>
      </p:sp>
    </p:spTree>
    <p:extLst>
      <p:ext uri="{BB962C8B-B14F-4D97-AF65-F5344CB8AC3E}">
        <p14:creationId xmlns:p14="http://schemas.microsoft.com/office/powerpoint/2010/main" xmlns="" val="4023150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Indications for surgery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Ovarian torsion</a:t>
            </a:r>
          </a:p>
          <a:p>
            <a:r>
              <a:rPr lang="en-US" dirty="0" smtClean="0"/>
              <a:t>Ovarian rupture or </a:t>
            </a:r>
            <a:r>
              <a:rPr lang="en-US" dirty="0" err="1" smtClean="0"/>
              <a:t>haemoperitoneum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1103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Ohss</a:t>
            </a:r>
            <a:r>
              <a:rPr lang="en-US" dirty="0" smtClean="0"/>
              <a:t> and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Women should be reassured that pregnancy may continue normally despite OHSS, and there is </a:t>
            </a:r>
            <a:r>
              <a:rPr lang="en-US" dirty="0" smtClean="0"/>
              <a:t>no evidence </a:t>
            </a:r>
            <a:r>
              <a:rPr lang="en-US" dirty="0"/>
              <a:t>of an increased risk of congenital abnormalities</a:t>
            </a:r>
            <a:r>
              <a:rPr lang="en-US" dirty="0" smtClean="0"/>
              <a:t>.</a:t>
            </a:r>
          </a:p>
          <a:p>
            <a:r>
              <a:rPr lang="en-US" dirty="0"/>
              <a:t>Pregnancy outcome following OHSS, including miscarriage, hypertension, placental </a:t>
            </a:r>
            <a:r>
              <a:rPr lang="en-US" dirty="0" err="1"/>
              <a:t>abruption</a:t>
            </a:r>
            <a:r>
              <a:rPr lang="en-US" dirty="0" err="1" smtClean="0"/>
              <a:t>,preterm</a:t>
            </a:r>
            <a:r>
              <a:rPr lang="en-US" dirty="0" smtClean="0"/>
              <a:t> </a:t>
            </a:r>
            <a:r>
              <a:rPr lang="en-US" dirty="0"/>
              <a:t>delivery, low birth </a:t>
            </a:r>
            <a:r>
              <a:rPr lang="en-US" dirty="0" smtClean="0"/>
              <a:t>weight are usually seen.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6438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The syndrome is self-limiting phenomena that resolve spontaneously after several days if the patient is not pregnant</a:t>
            </a:r>
            <a:r>
              <a:rPr lang="en-US" dirty="0" smtClean="0"/>
              <a:t>.</a:t>
            </a:r>
          </a:p>
          <a:p>
            <a:r>
              <a:rPr lang="en-US" dirty="0"/>
              <a:t>In case of pregnancy, the </a:t>
            </a:r>
            <a:r>
              <a:rPr lang="en-US" dirty="0" smtClean="0"/>
              <a:t>syndrome </a:t>
            </a:r>
            <a:r>
              <a:rPr lang="en-US" dirty="0"/>
              <a:t>may persist longer and increase in its severity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Incidence : 100 – 200 of 100000 cycles that occur annually.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7510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Onset of </a:t>
            </a:r>
            <a:r>
              <a:rPr lang="en-US" dirty="0" err="1" smtClean="0"/>
              <a:t>ohss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Depending on the time of onset </a:t>
            </a:r>
            <a:r>
              <a:rPr lang="en-US" dirty="0" err="1" smtClean="0"/>
              <a:t>ohss</a:t>
            </a:r>
            <a:r>
              <a:rPr lang="en-US" dirty="0" smtClean="0"/>
              <a:t> is of two types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Early onset : occurs on day 3 – day 7 , </a:t>
            </a:r>
            <a:r>
              <a:rPr lang="en-US" dirty="0" err="1" smtClean="0"/>
              <a:t>i.e</a:t>
            </a:r>
            <a:r>
              <a:rPr lang="en-US" dirty="0" smtClean="0"/>
              <a:t> after </a:t>
            </a:r>
            <a:r>
              <a:rPr lang="en-US" dirty="0" err="1" smtClean="0"/>
              <a:t>hCG</a:t>
            </a:r>
            <a:r>
              <a:rPr lang="en-US" dirty="0" smtClean="0"/>
              <a:t> administration or within a week of embryo transfer.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Late onset : occurs on day 12 – 17 , is related to pregnancy and even occurs in cycles where the ovarian response has not been very high.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756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 smtClean="0"/>
              <a:t>The </a:t>
            </a:r>
            <a:r>
              <a:rPr lang="en-US" b="1" dirty="0"/>
              <a:t>severity of the symptoms related to OHSS results from an increase capillary permeability which case a fluid shift from the intravascular space to the third space compartments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 </a:t>
            </a:r>
            <a:r>
              <a:rPr lang="en-US" b="1" dirty="0"/>
              <a:t>It was shown that </a:t>
            </a:r>
            <a:r>
              <a:rPr lang="en-US" b="1" dirty="0" err="1"/>
              <a:t>hCG</a:t>
            </a:r>
            <a:r>
              <a:rPr lang="en-US" b="1" dirty="0"/>
              <a:t> along with Vascular Endothelial Growth Factor (VEGF), Angiotensin II, Epithelial Growth Factor (EGF), Insulin like Growth Factor I (IGF-I), Transforming Growth Factor (TGF), Platelet-derived Growth Factor (PDGF), Interleukin-1beta and others may play a role in this syndrome.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049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ohss pathophysiology 1.jpg"/>
          <p:cNvPicPr>
            <a:picLocks noGrp="1" noChangeAspect="1"/>
          </p:cNvPicPr>
          <p:nvPr>
            <p:ph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5673" b="-15673"/>
          <a:stretch/>
        </p:blipFill>
        <p:spPr>
          <a:xfrm>
            <a:off x="0" y="274638"/>
            <a:ext cx="12971463" cy="6284912"/>
          </a:xfrm>
        </p:spPr>
      </p:pic>
    </p:spTree>
    <p:extLst>
      <p:ext uri="{BB962C8B-B14F-4D97-AF65-F5344CB8AC3E}">
        <p14:creationId xmlns:p14="http://schemas.microsoft.com/office/powerpoint/2010/main" xmlns="" val="215708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( </a:t>
            </a:r>
            <a:r>
              <a:rPr lang="en-US" dirty="0" err="1" smtClean="0"/>
              <a:t>golan</a:t>
            </a:r>
            <a:r>
              <a:rPr lang="en-US" dirty="0" smtClean="0"/>
              <a:t> et al)</a:t>
            </a:r>
            <a:endParaRPr lang="en-US" dirty="0"/>
          </a:p>
        </p:txBody>
      </p:sp>
      <p:pic>
        <p:nvPicPr>
          <p:cNvPr id="4" name="Content Placeholder 3" descr="classification ohss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43483" b="-43483"/>
          <a:stretch>
            <a:fillRect/>
          </a:stretch>
        </p:blipFill>
        <p:spPr>
          <a:xfrm>
            <a:off x="-310444" y="274637"/>
            <a:ext cx="9454444" cy="6950251"/>
          </a:xfrm>
        </p:spPr>
      </p:pic>
    </p:spTree>
    <p:extLst>
      <p:ext uri="{BB962C8B-B14F-4D97-AF65-F5344CB8AC3E}">
        <p14:creationId xmlns:p14="http://schemas.microsoft.com/office/powerpoint/2010/main" xmlns="" val="1311668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03111"/>
          </a:xfrm>
        </p:spPr>
        <p:txBody>
          <a:bodyPr/>
          <a:lstStyle/>
          <a:p>
            <a:r>
              <a:rPr lang="en-US" dirty="0" smtClean="0"/>
              <a:t>Clinical features</a:t>
            </a:r>
            <a:endParaRPr lang="en-US" dirty="0"/>
          </a:p>
        </p:txBody>
      </p:sp>
      <p:pic>
        <p:nvPicPr>
          <p:cNvPr id="4" name="Content Placeholder 3" descr="ohss symptoms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8414" r="-8414"/>
          <a:stretch>
            <a:fillRect/>
          </a:stretch>
        </p:blipFill>
        <p:spPr>
          <a:xfrm>
            <a:off x="155222" y="903111"/>
            <a:ext cx="9440334" cy="5686778"/>
          </a:xfrm>
        </p:spPr>
      </p:pic>
    </p:spTree>
    <p:extLst>
      <p:ext uri="{BB962C8B-B14F-4D97-AF65-F5344CB8AC3E}">
        <p14:creationId xmlns:p14="http://schemas.microsoft.com/office/powerpoint/2010/main" xmlns="" val="325172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first step in prevention of OHSS is proper identification of the population at </a:t>
            </a:r>
            <a:r>
              <a:rPr lang="en-US" dirty="0" smtClean="0"/>
              <a:t>risk. </a:t>
            </a:r>
          </a:p>
          <a:p>
            <a:pPr marL="0" indent="0">
              <a:buNone/>
            </a:pPr>
            <a:r>
              <a:rPr lang="en-US" dirty="0" smtClean="0"/>
              <a:t>Patients </a:t>
            </a:r>
            <a:r>
              <a:rPr lang="en-US" dirty="0"/>
              <a:t>at high risk are generally:</a:t>
            </a:r>
          </a:p>
          <a:p>
            <a:r>
              <a:rPr lang="en-US" dirty="0"/>
              <a:t>- Young </a:t>
            </a:r>
            <a:r>
              <a:rPr lang="en-US" dirty="0" smtClean="0"/>
              <a:t>age</a:t>
            </a:r>
            <a:endParaRPr lang="en-US" dirty="0"/>
          </a:p>
          <a:p>
            <a:r>
              <a:rPr lang="en-US" dirty="0"/>
              <a:t>-  Low body weight</a:t>
            </a:r>
          </a:p>
          <a:p>
            <a:r>
              <a:rPr lang="en-US" dirty="0"/>
              <a:t>- PCOD or PCO-like ovaries</a:t>
            </a:r>
          </a:p>
          <a:p>
            <a:r>
              <a:rPr lang="en-US" dirty="0"/>
              <a:t>- Asthenic habitus</a:t>
            </a:r>
          </a:p>
          <a:p>
            <a:r>
              <a:rPr lang="en-US" dirty="0"/>
              <a:t>- High serum E2 (&gt;7000 </a:t>
            </a:r>
            <a:r>
              <a:rPr lang="en-US" dirty="0" err="1"/>
              <a:t>pmol</a:t>
            </a:r>
            <a:r>
              <a:rPr lang="en-US" dirty="0"/>
              <a:t>/L)</a:t>
            </a:r>
          </a:p>
          <a:p>
            <a:r>
              <a:rPr lang="en-US" dirty="0"/>
              <a:t>- Multiple follicles</a:t>
            </a:r>
          </a:p>
          <a:p>
            <a:r>
              <a:rPr lang="pl-PL" dirty="0"/>
              <a:t>- </a:t>
            </a:r>
            <a:r>
              <a:rPr lang="pl-PL" dirty="0" err="1"/>
              <a:t>Pregnancy</a:t>
            </a:r>
            <a:endParaRPr lang="pl-PL" dirty="0"/>
          </a:p>
          <a:p>
            <a:r>
              <a:rPr lang="fr-FR" dirty="0"/>
              <a:t>- </a:t>
            </a:r>
            <a:r>
              <a:rPr lang="fr-FR" dirty="0" err="1"/>
              <a:t>hCG</a:t>
            </a:r>
            <a:r>
              <a:rPr lang="fr-FR" dirty="0"/>
              <a:t> </a:t>
            </a:r>
            <a:r>
              <a:rPr lang="fr-FR" dirty="0" err="1"/>
              <a:t>luteal</a:t>
            </a:r>
            <a:r>
              <a:rPr lang="fr-FR" dirty="0"/>
              <a:t> </a:t>
            </a:r>
            <a:r>
              <a:rPr lang="fr-FR" dirty="0" err="1"/>
              <a:t>supplementation</a:t>
            </a:r>
            <a:endParaRPr lang="fr-FR" dirty="0"/>
          </a:p>
          <a:p>
            <a:r>
              <a:rPr lang="en-US" dirty="0"/>
              <a:t>- </a:t>
            </a:r>
            <a:r>
              <a:rPr lang="en-US" dirty="0" err="1"/>
              <a:t>GnRH</a:t>
            </a:r>
            <a:r>
              <a:rPr lang="en-US" dirty="0"/>
              <a:t>-agonist protocol for pituitary down-regulation</a:t>
            </a:r>
          </a:p>
          <a:p>
            <a:r>
              <a:rPr lang="en-US" dirty="0"/>
              <a:t>- Previous history of OHSS</a:t>
            </a:r>
          </a:p>
        </p:txBody>
      </p:sp>
    </p:spTree>
    <p:extLst>
      <p:ext uri="{BB962C8B-B14F-4D97-AF65-F5344CB8AC3E}">
        <p14:creationId xmlns:p14="http://schemas.microsoft.com/office/powerpoint/2010/main" xmlns="" val="361420613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184</TotalTime>
  <Words>1200</Words>
  <Application>Microsoft Macintosh PowerPoint</Application>
  <PresentationFormat>On-screen Show (4:3)</PresentationFormat>
  <Paragraphs>133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Horizon</vt:lpstr>
      <vt:lpstr>OVARIAN HYPER STIMULATION SYNDROME</vt:lpstr>
      <vt:lpstr>introduction</vt:lpstr>
      <vt:lpstr>Slide 3</vt:lpstr>
      <vt:lpstr>Onset of ohss</vt:lpstr>
      <vt:lpstr>PATHOPHYSIOLOGY</vt:lpstr>
      <vt:lpstr>Slide 6</vt:lpstr>
      <vt:lpstr>Classification ( golan et al)</vt:lpstr>
      <vt:lpstr>Clinical features</vt:lpstr>
      <vt:lpstr>Risk factors</vt:lpstr>
      <vt:lpstr>Risk factors during treatment cycle</vt:lpstr>
      <vt:lpstr>prevention</vt:lpstr>
      <vt:lpstr>complications</vt:lpstr>
      <vt:lpstr>Initial evaluation and diagnosis</vt:lpstr>
      <vt:lpstr>management</vt:lpstr>
      <vt:lpstr>Mild ohss</vt:lpstr>
      <vt:lpstr>Indications for hospitalisation ( mild and moderate ohss)</vt:lpstr>
      <vt:lpstr>Monitoring of moderate and severe ohss</vt:lpstr>
      <vt:lpstr>Slide 18</vt:lpstr>
      <vt:lpstr>paracentesis</vt:lpstr>
      <vt:lpstr>Slide 20</vt:lpstr>
      <vt:lpstr>Indications for surgery</vt:lpstr>
      <vt:lpstr>Ohss and pregnancy</vt:lpstr>
    </vt:vector>
  </TitlesOfParts>
  <Company>vij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OVARIAN HYPER STIMULATION SYNDROME</dc:title>
  <dc:creator>vijay anand</dc:creator>
  <cp:lastModifiedBy>Admin</cp:lastModifiedBy>
  <cp:revision>15</cp:revision>
  <dcterms:created xsi:type="dcterms:W3CDTF">2014-01-13T12:11:39Z</dcterms:created>
  <dcterms:modified xsi:type="dcterms:W3CDTF">2019-10-03T16:02:33Z</dcterms:modified>
</cp:coreProperties>
</file>