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468" y="-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rian steroidogenesi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Ovarian steroidogenesis</a:t>
            </a:r>
          </a:p>
        </p:txBody>
      </p:sp>
      <p:sp>
        <p:nvSpPr>
          <p:cNvPr id="120" name="DR.K.BHUVANESHWARI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OLLICLE STIMULATING HORM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FOLLICLE STIMULATING HORMONE</a:t>
            </a:r>
          </a:p>
        </p:txBody>
      </p:sp>
      <p:sp>
        <p:nvSpPr>
          <p:cNvPr id="145" name="Water soluble glycoprotein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6052" indent="-416052" defTabSz="531622">
              <a:spcBef>
                <a:spcPts val="3800"/>
              </a:spcBef>
              <a:defRPr sz="3458"/>
            </a:pPr>
            <a:r>
              <a:t>Water soluble glycoprotein,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Secreted by b-cells of anterior pituitary</a:t>
            </a:r>
          </a:p>
          <a:p>
            <a:pPr marL="416052" indent="-416052" defTabSz="531622">
              <a:spcBef>
                <a:spcPts val="3800"/>
              </a:spcBef>
              <a:defRPr sz="3458" b="1">
                <a:latin typeface="Helvetica"/>
                <a:ea typeface="Helvetica"/>
                <a:cs typeface="Helvetica"/>
                <a:sym typeface="Helvetica"/>
              </a:defRPr>
            </a:pPr>
            <a:r>
              <a:t>Function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         Initiates the formation of follicles with in the ovary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         Stimulates the follicles to secrete estrogen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         Stimulates the sperm production in testis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OLLICLE STIMULATING HORM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FOLLICLE STIMULATING HORMONE</a:t>
            </a:r>
          </a:p>
        </p:txBody>
      </p:sp>
      <p:sp>
        <p:nvSpPr>
          <p:cNvPr id="148" name="IN EARLY FOLLICULAR PHASE- it starts increasing and reaches the peak around 7th day of cycle(40ng/ml) and disappears around 18th da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1479" indent="-411479" defTabSz="525779">
              <a:spcBef>
                <a:spcPts val="3700"/>
              </a:spcBef>
              <a:defRPr sz="3420"/>
            </a:pPr>
            <a:r>
              <a:t>IN EARLY FOLLICULAR PHASE- it starts increasing and reaches the peak around 7th day of cycle(40ng/ml) and disappears around 18th day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Another peak occurs after ovulation due to fall of estrogen level in premenstrual phase</a:t>
            </a:r>
          </a:p>
          <a:p>
            <a:pPr marL="411479" indent="-411479" defTabSz="525779">
              <a:spcBef>
                <a:spcPts val="3700"/>
              </a:spcBef>
              <a:defRPr sz="3420" b="1">
                <a:latin typeface="Helvetica"/>
                <a:ea typeface="Helvetica"/>
                <a:cs typeface="Helvetica"/>
                <a:sym typeface="Helvetica"/>
              </a:defRPr>
            </a:pPr>
            <a:r>
              <a:t>LOW FSH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           Defective folliculogenesis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           Defective corpus luteal phase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UTEINIZING HORM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LUTEINIZING HORMONE</a:t>
            </a:r>
          </a:p>
        </p:txBody>
      </p:sp>
      <p:sp>
        <p:nvSpPr>
          <p:cNvPr id="151" name="Water soluble glycoprotei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Water soluble glycoprotein</a:t>
            </a:r>
          </a:p>
          <a:p>
            <a:r>
              <a:t>Secreted by b-cell of pituitary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FUNCTION</a:t>
            </a:r>
          </a:p>
          <a:p>
            <a:r>
              <a:t>          Secretion of estrogen </a:t>
            </a:r>
          </a:p>
          <a:p>
            <a:r>
              <a:t>          Ovulation from ovary</a:t>
            </a:r>
          </a:p>
          <a:p>
            <a:r>
              <a:t>          Secretion of progesterone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0800" r="208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4" name="LH-SUR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LH-SURGE</a:t>
            </a:r>
          </a:p>
        </p:txBody>
      </p:sp>
      <p:sp>
        <p:nvSpPr>
          <p:cNvPr id="155" name="Is initiated by estrogen, lasts for 48 hrs and is preceded by a small amount of progesterone 2hrs earlier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      Is initiated by estrogen, lasts for 48 hrs and is preceded by a small amount of progesterone 2hrs earlier 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          LH value doubles in 2hrs and peak plateau for 14 hrs before declining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415" y="192162"/>
            <a:ext cx="10105083" cy="9369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HORMO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HORMONES</a:t>
            </a:r>
          </a:p>
        </p:txBody>
      </p:sp>
      <p:sp>
        <p:nvSpPr>
          <p:cNvPr id="160" name="HORMONES SECRETED BY OVA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HORMONES SECRETED BY OVARY                         </a:t>
            </a:r>
          </a:p>
          <a:p>
            <a:pPr lvl="5"/>
            <a:r>
              <a:t>Estrogens</a:t>
            </a:r>
          </a:p>
          <a:p>
            <a:pPr lvl="5"/>
            <a:r>
              <a:t>Progesterones</a:t>
            </a:r>
          </a:p>
          <a:p>
            <a:pPr lvl="5"/>
            <a:r>
              <a:t>Androgens</a:t>
            </a:r>
          </a:p>
          <a:p>
            <a:pPr lvl="5"/>
            <a:r>
              <a:t>Inhibin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8733"/>
            <a:ext cx="13004800" cy="8419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1201" y="1013400"/>
            <a:ext cx="10302398" cy="772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ECHANISM OF STEROID HORMONE P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r>
              <a:t>MECHANISM OF STEROID HORMONE PRODUCTION</a:t>
            </a:r>
          </a:p>
        </p:txBody>
      </p:sp>
      <p:sp>
        <p:nvSpPr>
          <p:cNvPr id="167" name="2 CELL 2 GONADOTROPHIN THE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2 CELL 2 GONADOTROPHIN THEORY</a:t>
            </a:r>
          </a:p>
          <a:p>
            <a:r>
              <a:t>Here the two cells(theca cells and granulosa cells)produces different hormones under the influence of two gonadotrophins(LH&amp;FSH)</a:t>
            </a:r>
          </a:p>
          <a:p>
            <a:r>
              <a:t>During follicular phase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2 CELL 2 GONADOTROPHIN THEORY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r>
              <a:t>2 CELL 2 GONADOTROPHIN THEORY.</a:t>
            </a:r>
          </a:p>
        </p:txBody>
      </p:sp>
      <p:sp>
        <p:nvSpPr>
          <p:cNvPr id="170" name="Theca cell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08609" indent="-308609" defTabSz="473201">
              <a:spcBef>
                <a:spcPts val="3000"/>
              </a:spcBef>
              <a:defRPr sz="2268"/>
            </a:pPr>
            <a:r>
              <a:t>           Theca cells</a:t>
            </a:r>
          </a:p>
          <a:p>
            <a:pPr marL="308609" indent="-308609" defTabSz="473201">
              <a:spcBef>
                <a:spcPts val="3000"/>
              </a:spcBef>
              <a:defRPr sz="2268"/>
            </a:pPr>
            <a:r>
              <a:t>LH</a:t>
            </a:r>
          </a:p>
          <a:p>
            <a:pPr marL="308609" indent="-308609" defTabSz="473201">
              <a:spcBef>
                <a:spcPts val="3000"/>
              </a:spcBef>
              <a:defRPr sz="2268"/>
            </a:pPr>
            <a:r>
              <a:t>androgens(androstenedione and testosterone)are produced</a:t>
            </a:r>
          </a:p>
          <a:p>
            <a:pPr marL="308609" indent="-308609" defTabSz="473201">
              <a:spcBef>
                <a:spcPts val="3000"/>
              </a:spcBef>
              <a:defRPr sz="2268"/>
            </a:pPr>
            <a:r>
              <a:t>diffuses into the granulose cells </a:t>
            </a:r>
          </a:p>
          <a:p>
            <a:pPr marL="308609" indent="-308609" defTabSz="473201">
              <a:spcBef>
                <a:spcPts val="3000"/>
              </a:spcBef>
              <a:defRPr sz="2268"/>
            </a:pPr>
            <a:r>
              <a:t>FSH</a:t>
            </a:r>
          </a:p>
          <a:p>
            <a:pPr marL="308609" indent="-308609" defTabSz="473201">
              <a:spcBef>
                <a:spcPts val="3000"/>
              </a:spcBef>
              <a:defRPr sz="2268"/>
            </a:pPr>
            <a:r>
              <a:t>aromatization takes place(by aromatase enzyme)</a:t>
            </a:r>
          </a:p>
          <a:p>
            <a:pPr marL="308609" indent="-308609" defTabSz="473201">
              <a:spcBef>
                <a:spcPts val="3000"/>
              </a:spcBef>
              <a:defRPr sz="2268"/>
            </a:pPr>
            <a:r>
              <a:t>estrone(lesser extent)</a:t>
            </a:r>
          </a:p>
          <a:p>
            <a:pPr marL="308609" indent="-308609" defTabSz="473201">
              <a:spcBef>
                <a:spcPts val="3000"/>
              </a:spcBef>
              <a:defRPr sz="2268"/>
            </a:pPr>
            <a:r>
              <a:t>estradiol(predominantly)</a:t>
            </a:r>
          </a:p>
        </p:txBody>
      </p:sp>
      <p:sp>
        <p:nvSpPr>
          <p:cNvPr id="171" name="Line"/>
          <p:cNvSpPr/>
          <p:nvPr/>
        </p:nvSpPr>
        <p:spPr>
          <a:xfrm>
            <a:off x="2535808" y="3076029"/>
            <a:ext cx="23267" cy="83815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2" name="Line"/>
          <p:cNvSpPr/>
          <p:nvPr/>
        </p:nvSpPr>
        <p:spPr>
          <a:xfrm>
            <a:off x="2544712" y="5584825"/>
            <a:ext cx="5458" cy="90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000" y="3600"/>
                  <a:pt x="14400" y="7200"/>
                  <a:pt x="10800" y="10800"/>
                </a:cubicBezTo>
                <a:cubicBezTo>
                  <a:pt x="7200" y="14400"/>
                  <a:pt x="3600" y="18000"/>
                  <a:pt x="0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3" name="Line"/>
          <p:cNvSpPr/>
          <p:nvPr/>
        </p:nvSpPr>
        <p:spPr>
          <a:xfrm flipH="1">
            <a:off x="2541339" y="7187902"/>
            <a:ext cx="12205" cy="51832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4" name="Line"/>
          <p:cNvSpPr/>
          <p:nvPr/>
        </p:nvSpPr>
        <p:spPr>
          <a:xfrm>
            <a:off x="2529929" y="8063507"/>
            <a:ext cx="1" cy="35227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500" y="3194050"/>
            <a:ext cx="5842000" cy="438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HORMONES"/>
          <p:cNvSpPr txBox="1">
            <a:spLocks noGrp="1"/>
          </p:cNvSpPr>
          <p:nvPr>
            <p:ph type="title"/>
          </p:nvPr>
        </p:nvSpPr>
        <p:spPr>
          <a:xfrm>
            <a:off x="952500" y="212432"/>
            <a:ext cx="11099800" cy="2120901"/>
          </a:xfrm>
          <a:prstGeom prst="rect">
            <a:avLst/>
          </a:prstGeom>
        </p:spPr>
        <p:txBody>
          <a:bodyPr/>
          <a:lstStyle/>
          <a:p>
            <a:r>
              <a:t>HORMONES</a:t>
            </a:r>
          </a:p>
        </p:txBody>
      </p:sp>
      <p:sp>
        <p:nvSpPr>
          <p:cNvPr id="123" name="HORMONES SECRETED BY OVARY…"/>
          <p:cNvSpPr txBox="1">
            <a:spLocks noGrp="1"/>
          </p:cNvSpPr>
          <p:nvPr>
            <p:ph type="body" idx="1"/>
          </p:nvPr>
        </p:nvSpPr>
        <p:spPr>
          <a:xfrm>
            <a:off x="952500" y="26543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r>
              <a:t>HORMONES SECRETED BY OVARY                         </a:t>
            </a:r>
          </a:p>
          <a:p>
            <a:pPr lvl="5"/>
            <a:r>
              <a:t>Estrogens</a:t>
            </a:r>
          </a:p>
          <a:p>
            <a:pPr lvl="5"/>
            <a:r>
              <a:t>Progesterones</a:t>
            </a:r>
          </a:p>
          <a:p>
            <a:pPr lvl="5"/>
            <a:r>
              <a:t>Androgens</a:t>
            </a:r>
          </a:p>
          <a:p>
            <a:pPr lvl="5"/>
            <a:r>
              <a:t>Inhibin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2 CELL 2 GONADOTROPHIN THEORY-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r>
              <a:t>2 CELL 2 GONADOTROPHIN THEORY-</a:t>
            </a:r>
          </a:p>
        </p:txBody>
      </p:sp>
      <p:sp>
        <p:nvSpPr>
          <p:cNvPr id="17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endParaRPr/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5993" y="2594966"/>
            <a:ext cx="9372814" cy="6278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FTER OV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AFTER OVULATION</a:t>
            </a:r>
          </a:p>
        </p:txBody>
      </p:sp>
      <p:sp>
        <p:nvSpPr>
          <p:cNvPr id="182" name="From granulosa cell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endParaRPr/>
          </a:p>
          <a:p>
            <a:r>
              <a:t>               From granulosa cells</a:t>
            </a:r>
          </a:p>
          <a:p>
            <a:r>
              <a:t>     LH</a:t>
            </a:r>
          </a:p>
          <a:p>
            <a:r>
              <a:t>               Progesterone is produced</a:t>
            </a:r>
          </a:p>
        </p:txBody>
      </p:sp>
      <p:sp>
        <p:nvSpPr>
          <p:cNvPr id="183" name="Arrow"/>
          <p:cNvSpPr/>
          <p:nvPr/>
        </p:nvSpPr>
        <p:spPr>
          <a:xfrm rot="5400000">
            <a:off x="5474146" y="4909889"/>
            <a:ext cx="1551931" cy="765424"/>
          </a:xfrm>
          <a:prstGeom prst="rightArrow">
            <a:avLst>
              <a:gd name="adj1" fmla="val 32000"/>
              <a:gd name="adj2" fmla="val 10619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>
            <a:off x="3381226" y="4868910"/>
            <a:ext cx="2182528" cy="398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10"/>
                </a:moveTo>
                <a:lnTo>
                  <a:pt x="20625" y="10776"/>
                </a:lnTo>
                <a:cubicBezTo>
                  <a:pt x="20415" y="8980"/>
                  <a:pt x="20205" y="7184"/>
                  <a:pt x="19995" y="5388"/>
                </a:cubicBezTo>
                <a:cubicBezTo>
                  <a:pt x="19891" y="4490"/>
                  <a:pt x="19786" y="3592"/>
                  <a:pt x="19681" y="2694"/>
                </a:cubicBezTo>
                <a:cubicBezTo>
                  <a:pt x="19576" y="1796"/>
                  <a:pt x="19471" y="898"/>
                  <a:pt x="19366" y="0"/>
                </a:cubicBezTo>
                <a:lnTo>
                  <a:pt x="19557" y="21600"/>
                </a:lnTo>
                <a:lnTo>
                  <a:pt x="21600" y="7884"/>
                </a:ln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UTEAL PH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LUTEAL PHASE</a:t>
            </a:r>
          </a:p>
        </p:txBody>
      </p:sp>
      <p:sp>
        <p:nvSpPr>
          <p:cNvPr id="187" name="Theca luteal cells…"/>
          <p:cNvSpPr txBox="1">
            <a:spLocks noGrp="1"/>
          </p:cNvSpPr>
          <p:nvPr>
            <p:ph type="body" idx="1"/>
          </p:nvPr>
        </p:nvSpPr>
        <p:spPr>
          <a:xfrm>
            <a:off x="952500" y="2008485"/>
            <a:ext cx="11099800" cy="6868815"/>
          </a:xfrm>
          <a:prstGeom prst="rect">
            <a:avLst/>
          </a:prstGeom>
        </p:spPr>
        <p:txBody>
          <a:bodyPr anchor="t"/>
          <a:lstStyle/>
          <a:p>
            <a:pPr marL="374904" indent="-374904" defTabSz="479044">
              <a:spcBef>
                <a:spcPts val="3400"/>
              </a:spcBef>
              <a:defRPr sz="3116"/>
            </a:pPr>
            <a:r>
              <a:t>                      Theca luteal cells</a:t>
            </a:r>
          </a:p>
          <a:p>
            <a:pPr marL="374904" indent="-374904" defTabSz="479044">
              <a:spcBef>
                <a:spcPts val="3400"/>
              </a:spcBef>
              <a:defRPr sz="3116"/>
            </a:pPr>
            <a:r>
              <a:t>              Androstenedione is produced</a:t>
            </a:r>
          </a:p>
          <a:p>
            <a:pPr marL="374904" indent="-374904" defTabSz="479044">
              <a:spcBef>
                <a:spcPts val="3400"/>
              </a:spcBef>
              <a:defRPr sz="3116"/>
            </a:pPr>
            <a:r>
              <a:t>              Diffuses into granulosa cells</a:t>
            </a:r>
          </a:p>
          <a:p>
            <a:pPr marL="374904" indent="-374904" defTabSz="479044">
              <a:spcBef>
                <a:spcPts val="3400"/>
              </a:spcBef>
              <a:defRPr sz="3116"/>
            </a:pPr>
            <a:r>
              <a:t>      LH</a:t>
            </a:r>
          </a:p>
          <a:p>
            <a:pPr marL="374904" indent="-374904" defTabSz="479044">
              <a:spcBef>
                <a:spcPts val="3400"/>
              </a:spcBef>
              <a:defRPr sz="3116"/>
            </a:pPr>
            <a:r>
              <a:t>              Converted into estradiol</a:t>
            </a:r>
          </a:p>
          <a:p>
            <a:pPr marL="374904" indent="-374904" defTabSz="479044">
              <a:spcBef>
                <a:spcPts val="3400"/>
              </a:spcBef>
              <a:defRPr sz="3116" b="1">
                <a:latin typeface="Helvetica"/>
                <a:ea typeface="Helvetica"/>
                <a:cs typeface="Helvetica"/>
                <a:sym typeface="Helvetica"/>
              </a:defRPr>
            </a:pPr>
            <a:r>
              <a:t>NO ROLE FOR FSH..</a:t>
            </a:r>
          </a:p>
          <a:p>
            <a:pPr marL="374904" indent="-374904" defTabSz="479044">
              <a:spcBef>
                <a:spcPts val="3400"/>
              </a:spcBef>
              <a:defRPr sz="3116" b="1">
                <a:latin typeface="Helvetica"/>
                <a:ea typeface="Helvetica"/>
                <a:cs typeface="Helvetica"/>
                <a:sym typeface="Helvetica"/>
              </a:defRPr>
            </a:pPr>
            <a:r>
              <a:t>SO IN LUTEAL PHASE 2CELL AND 1 GONADOTROPHIN SYSTEM WORKS FOR ESTRADIOL SYNTHESIS</a:t>
            </a:r>
          </a:p>
        </p:txBody>
      </p:sp>
      <p:sp>
        <p:nvSpPr>
          <p:cNvPr id="188" name="Line"/>
          <p:cNvSpPr/>
          <p:nvPr/>
        </p:nvSpPr>
        <p:spPr>
          <a:xfrm flipV="1">
            <a:off x="4958853" y="2544865"/>
            <a:ext cx="1" cy="5031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9" name="Line"/>
          <p:cNvSpPr/>
          <p:nvPr/>
        </p:nvSpPr>
        <p:spPr>
          <a:xfrm>
            <a:off x="4943673" y="4566840"/>
            <a:ext cx="30362" cy="107359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0" name="Line"/>
          <p:cNvSpPr/>
          <p:nvPr/>
        </p:nvSpPr>
        <p:spPr>
          <a:xfrm flipV="1">
            <a:off x="2961431" y="5077445"/>
            <a:ext cx="1462138" cy="5238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1" name="Line"/>
          <p:cNvSpPr/>
          <p:nvPr/>
        </p:nvSpPr>
        <p:spPr>
          <a:xfrm>
            <a:off x="4992489" y="3484413"/>
            <a:ext cx="13246" cy="41969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ESTROGE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ESTROGENS</a:t>
            </a:r>
          </a:p>
        </p:txBody>
      </p:sp>
      <p:sp>
        <p:nvSpPr>
          <p:cNvPr id="194" name="SITE OF PRODU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SITE OF PRODUCTION</a:t>
            </a:r>
          </a:p>
          <a:p>
            <a:r>
              <a:t>                Granulosa cells of follicles</a:t>
            </a:r>
          </a:p>
          <a:p>
            <a:r>
              <a:t>                and small quantity from theca cells and ovarian stroma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METABOLISM OF ESTRO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METABOLISM OF ESTROGEN</a:t>
            </a:r>
          </a:p>
        </p:txBody>
      </p:sp>
      <p:sp>
        <p:nvSpPr>
          <p:cNvPr id="197" name="30% is bound to albumi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30% is bound to albumin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69%is bound to hormone binding globulin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1%is biologically active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There are 3 classic estrogens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               ESTRONE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               ESTRADIOL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               ESTRIOL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ESTRO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ESTROGEN</a:t>
            </a:r>
          </a:p>
        </p:txBody>
      </p:sp>
      <p:sp>
        <p:nvSpPr>
          <p:cNvPr id="200" name="Estrone is predominantly seen in menopausal wom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1479" indent="-411479" defTabSz="525779">
              <a:spcBef>
                <a:spcPts val="3700"/>
              </a:spcBef>
              <a:defRPr sz="3420"/>
            </a:pPr>
            <a:r>
              <a:t>Estrone is predominantly seen in menopausal women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Estradiol is seen in reproductive age group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Estriol Placenta is the main source 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          Is conjucated in liver by glucoronic acid and is excreted in bile and urine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This bile reaches the intestine and acted upon by intestinal flora and reabsorbed as active hormone by enterohepatic circulation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ESTRO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ESTROGEN</a:t>
            </a:r>
          </a:p>
        </p:txBody>
      </p:sp>
      <p:sp>
        <p:nvSpPr>
          <p:cNvPr id="203" name="AMOUNT OF ESTROGEN PRODUCTION…"/>
          <p:cNvSpPr txBox="1">
            <a:spLocks noGrp="1"/>
          </p:cNvSpPr>
          <p:nvPr>
            <p:ph type="body" idx="1"/>
          </p:nvPr>
        </p:nvSpPr>
        <p:spPr>
          <a:xfrm>
            <a:off x="952500" y="3028503"/>
            <a:ext cx="11099800" cy="5848797"/>
          </a:xfrm>
          <a:prstGeom prst="rect">
            <a:avLst/>
          </a:prstGeom>
        </p:spPr>
        <p:txBody>
          <a:bodyPr anchor="t"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AMOUNT OF ESTROGEN PRODUCTION</a:t>
            </a:r>
          </a:p>
          <a:p>
            <a:r>
              <a:t>      DURING FOLLICULAR PHASE-50micro gm</a:t>
            </a:r>
          </a:p>
          <a:p>
            <a:r>
              <a:t>      DURING OVULATION-150-300micro gm</a:t>
            </a:r>
          </a:p>
          <a:p>
            <a:r>
              <a:t>       Total quantity of estradiol is 10mg during  a ovulatory cycle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ESTROGE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OESTROGENS</a:t>
            </a:r>
          </a:p>
        </p:txBody>
      </p:sp>
      <p:sp>
        <p:nvSpPr>
          <p:cNvPr id="206" name="PHYSIOLOGICAL CHANG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PHYSIOLOGICAL CHANGES</a:t>
            </a:r>
          </a:p>
          <a:p>
            <a:r>
              <a:t>              For feminine body configuration,change in voice, deposition of fat over breast,thighs,and hip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ACTION OF ESTROGE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r>
              <a:t>ACTION OF ESTROGENS</a:t>
            </a:r>
          </a:p>
        </p:txBody>
      </p:sp>
      <p:sp>
        <p:nvSpPr>
          <p:cNvPr id="209" name="SKELETAL SYSTEM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99200"/>
          </a:xfrm>
          <a:prstGeom prst="rect">
            <a:avLst/>
          </a:prstGeom>
        </p:spPr>
        <p:txBody>
          <a:bodyPr anchor="t"/>
          <a:lstStyle/>
          <a:p>
            <a:pPr marL="320039" indent="-320039" defTabSz="408940">
              <a:spcBef>
                <a:spcPts val="2900"/>
              </a:spcBef>
              <a:defRPr sz="2660"/>
            </a:pPr>
            <a:r>
              <a:t>SKELETAL SYSTEM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             It increases the calcification of bone,so in menopausal women,decalcification of bone is infact due to estrogen deficiency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WATER AND SODIUM RETENSION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             Causes sodium and water retension..eg is premenstrual tension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BLOOD CHOLESTEROL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             To smaller extend controlled by estrogen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t>              HDL increases under estrogen influence and is cardioprotective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ROGESTER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PROGESTERONE</a:t>
            </a:r>
          </a:p>
        </p:txBody>
      </p:sp>
      <p:sp>
        <p:nvSpPr>
          <p:cNvPr id="212" name="Needed for the continuation of pregnancy…"/>
          <p:cNvSpPr txBox="1">
            <a:spLocks noGrp="1"/>
          </p:cNvSpPr>
          <p:nvPr>
            <p:ph type="body" idx="1"/>
          </p:nvPr>
        </p:nvSpPr>
        <p:spPr>
          <a:xfrm>
            <a:off x="647700" y="23749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388620" indent="-388620" defTabSz="496570">
              <a:spcBef>
                <a:spcPts val="3500"/>
              </a:spcBef>
              <a:defRPr sz="3230"/>
            </a:pPr>
            <a:endParaRPr/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    Needed for the continuation of pregnancy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    Seen in proliferative phase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    Level of progesterone rises after ovulation and reaches a peak level of 15ng/ml at mid luteal phase</a:t>
            </a:r>
          </a:p>
          <a:p>
            <a:pPr marL="388620" indent="-388620" defTabSz="496570">
              <a:spcBef>
                <a:spcPts val="3500"/>
              </a:spcBef>
              <a:defRPr sz="3230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If progesterone is &lt;15ng/ml it suggest corpus luteal phase defect and ovulatory dysfunction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415" y="192162"/>
            <a:ext cx="10105083" cy="9369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ROGESTER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PROGESTERONE</a:t>
            </a:r>
          </a:p>
        </p:txBody>
      </p:sp>
      <p:sp>
        <p:nvSpPr>
          <p:cNvPr id="215" name="SITE OF PRODU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SITE OF PRODUCTION </a:t>
            </a:r>
          </a:p>
          <a:p>
            <a:r>
              <a:t>    In non pregnant state-CORPUS LUTEUM is the main source of progesterone</a:t>
            </a:r>
          </a:p>
          <a:p>
            <a:r>
              <a:t>    If pregnancy occurs b-HCG is released which maintains the corpus luteum   for first 8 weeks</a:t>
            </a:r>
          </a:p>
          <a:p>
            <a:r>
              <a:t>    After 10 weeks placenta produces progesterone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ROGESTER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PROGESTERONE</a:t>
            </a:r>
          </a:p>
        </p:txBody>
      </p:sp>
      <p:sp>
        <p:nvSpPr>
          <p:cNvPr id="218" name="WITHDRAWAL of progesterone leads to menstru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      WITHDRAWAL of progesterone leads to menstruation </a:t>
            </a:r>
          </a:p>
          <a:p>
            <a:r>
              <a:t>       If pregnancy occurs,the corpus  luteum persists and secretes progesterone..this high level prevents mensuration and leads to amenorrhoea of pregnancy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ROGESTER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PROGESTERONE</a:t>
            </a:r>
          </a:p>
        </p:txBody>
      </p:sp>
      <p:sp>
        <p:nvSpPr>
          <p:cNvPr id="221" name="Progester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Progesterone</a:t>
            </a:r>
          </a:p>
          <a:p>
            <a:r>
              <a:t>            Is 80%bound to albumin</a:t>
            </a:r>
          </a:p>
          <a:p>
            <a:r>
              <a:t>            20%bound to corticosteroid binding globulin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ROGESTER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PROGESTERONE</a:t>
            </a:r>
          </a:p>
        </p:txBody>
      </p:sp>
      <p:sp>
        <p:nvSpPr>
          <p:cNvPr id="224" name="ACTION OF PROGESTER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2043" indent="-352043" defTabSz="449833">
              <a:spcBef>
                <a:spcPts val="3200"/>
              </a:spcBef>
              <a:defRPr sz="2925" b="1">
                <a:latin typeface="Helvetica"/>
                <a:ea typeface="Helvetica"/>
                <a:cs typeface="Helvetica"/>
                <a:sym typeface="Helvetica"/>
              </a:defRPr>
            </a:pPr>
            <a:r>
              <a:t>ACTION OF PROGESTERONE </a:t>
            </a:r>
          </a:p>
          <a:p>
            <a:pPr marL="352043" indent="-352043" defTabSz="449833">
              <a:spcBef>
                <a:spcPts val="3200"/>
              </a:spcBef>
              <a:defRPr sz="2925"/>
            </a:pPr>
            <a:r>
              <a:t>                 Fluid and water retention </a:t>
            </a:r>
          </a:p>
          <a:p>
            <a:pPr marL="352043" indent="-352043" defTabSz="449833">
              <a:spcBef>
                <a:spcPts val="3200"/>
              </a:spcBef>
              <a:defRPr sz="2925"/>
            </a:pPr>
            <a:r>
              <a:t>                 Relaxes the smooth muscles-thus the uterine musculature relaxes in pregnancy.ureter dilates under this effect</a:t>
            </a:r>
          </a:p>
          <a:p>
            <a:pPr marL="352043" indent="-352043" defTabSz="449833">
              <a:spcBef>
                <a:spcPts val="3200"/>
              </a:spcBef>
              <a:defRPr sz="2925"/>
            </a:pPr>
            <a:r>
              <a:t>                 Thermogenic effect-increases the BBT by 0.5degree celsius</a:t>
            </a:r>
          </a:p>
          <a:p>
            <a:pPr marL="352043" indent="-352043" defTabSz="449833">
              <a:spcBef>
                <a:spcPts val="3200"/>
              </a:spcBef>
              <a:defRPr sz="2925"/>
            </a:pPr>
            <a:r>
              <a:t>                 When administered, progestogen is metabolized to estrogen and partly to testosterone.if administered to patient during pregnancy it has virulisation effect upon a female fetus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Table"/>
          <p:cNvGraphicFramePr/>
          <p:nvPr/>
        </p:nvGraphicFramePr>
        <p:xfrm>
          <a:off x="1270000" y="1270000"/>
          <a:ext cx="10464800" cy="7213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484033"/>
                <a:gridCol w="3484033"/>
                <a:gridCol w="3484033"/>
              </a:tblGrid>
              <a:tr h="9001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OESTROGEN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PROGESTERONE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001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Breasts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ductal/stromal growth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alveolar growth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001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vagina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superficial cells with glycogen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intermediate cells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001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cervix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abundant mucous,thin,viscous,penetrable to sperms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thick tenacious mucous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001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uterus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myohyperplasia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myohyperplasia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001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endometrium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proliferative endometrium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secretory endometrium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001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fallopian tube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secretion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increased peristaltic movement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0011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ovary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no action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no action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ROGESTER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PROGESTERONE</a:t>
            </a:r>
          </a:p>
        </p:txBody>
      </p:sp>
      <p:sp>
        <p:nvSpPr>
          <p:cNvPr id="229" name="SIDE EFFEC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SIDE EFFECTS</a:t>
            </a:r>
          </a:p>
          <a:p>
            <a:r>
              <a:t>             Nausea,vomitting,headache,increase in body temperature,water retention,breast engorgement,moderate uterine enlargement,virulisation,</a:t>
            </a:r>
          </a:p>
          <a:p>
            <a:r>
              <a:t>             Deep vein thrombosis is associated with 3rd generation synthetic progestogen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STOSTER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TESTOSTERONE</a:t>
            </a:r>
          </a:p>
        </p:txBody>
      </p:sp>
      <p:sp>
        <p:nvSpPr>
          <p:cNvPr id="232" name="SYNTHESIS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SYNTHESISED </a:t>
            </a:r>
          </a:p>
          <a:p>
            <a:r>
              <a:t>                50%from ovaries and </a:t>
            </a:r>
          </a:p>
          <a:p>
            <a:r>
              <a:t>                50%from adrenal gland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STOSTER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TESTOSTERONE</a:t>
            </a:r>
          </a:p>
        </p:txBody>
      </p:sp>
      <p:sp>
        <p:nvSpPr>
          <p:cNvPr id="235" name="OVARIAN STROMAL TISSU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                OVARIAN STROMAL TISSUES</a:t>
            </a:r>
          </a:p>
          <a:p>
            <a:pPr marL="0" indent="0">
              <a:buSzTx/>
              <a:buNone/>
            </a:pPr>
            <a:r>
              <a:t>                                Secretes</a:t>
            </a:r>
          </a:p>
          <a:p>
            <a:endParaRPr/>
          </a:p>
          <a:p>
            <a:pPr marL="0" indent="0">
              <a:buSzTx/>
              <a:buNone/>
            </a:pPr>
            <a:r>
              <a:t>     Testosterone                         androstenidione</a:t>
            </a:r>
          </a:p>
          <a:p>
            <a:pPr marL="0" indent="0">
              <a:buSzTx/>
              <a:buNone/>
            </a:pPr>
            <a:r>
              <a:t>                     dehydroepiandrostenidione</a:t>
            </a:r>
          </a:p>
        </p:txBody>
      </p:sp>
      <p:sp>
        <p:nvSpPr>
          <p:cNvPr id="236" name="Line"/>
          <p:cNvSpPr/>
          <p:nvPr/>
        </p:nvSpPr>
        <p:spPr>
          <a:xfrm flipH="1">
            <a:off x="3668563" y="4511278"/>
            <a:ext cx="2357439" cy="133970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7" name="Line"/>
          <p:cNvSpPr/>
          <p:nvPr/>
        </p:nvSpPr>
        <p:spPr>
          <a:xfrm>
            <a:off x="6019849" y="4529980"/>
            <a:ext cx="3083571" cy="2516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951"/>
                </a:moveTo>
                <a:lnTo>
                  <a:pt x="0" y="0"/>
                </a:lnTo>
                <a:lnTo>
                  <a:pt x="994" y="21600"/>
                </a:ln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STOSTER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TESTOSTERONE</a:t>
            </a:r>
          </a:p>
        </p:txBody>
      </p:sp>
      <p:sp>
        <p:nvSpPr>
          <p:cNvPr id="240" name="After menopaus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After menopause</a:t>
            </a:r>
          </a:p>
          <a:p>
            <a:r>
              <a:t>                ovarian stromal tissues increases,</a:t>
            </a:r>
          </a:p>
          <a:p>
            <a:r>
              <a:t>                so all hormones increases,</a:t>
            </a:r>
          </a:p>
          <a:p>
            <a:r>
              <a:t>                so hirsutism occurs</a:t>
            </a:r>
          </a:p>
        </p:txBody>
      </p:sp>
      <p:sp>
        <p:nvSpPr>
          <p:cNvPr id="241" name="Line"/>
          <p:cNvSpPr/>
          <p:nvPr/>
        </p:nvSpPr>
        <p:spPr>
          <a:xfrm>
            <a:off x="6468715" y="4368452"/>
            <a:ext cx="4962" cy="55463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2" name="Line"/>
          <p:cNvSpPr/>
          <p:nvPr/>
        </p:nvSpPr>
        <p:spPr>
          <a:xfrm>
            <a:off x="6484094" y="5478264"/>
            <a:ext cx="1" cy="59928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INHIBIN,ACTIVIN&amp;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INHIBIN,ACTIVIN&amp;</a:t>
            </a:r>
          </a:p>
          <a:p>
            <a:pPr defTabSz="484886">
              <a:defRPr sz="6640"/>
            </a:pPr>
            <a:r>
              <a:t>FOLLISTATIN</a:t>
            </a:r>
          </a:p>
        </p:txBody>
      </p:sp>
      <p:sp>
        <p:nvSpPr>
          <p:cNvPr id="245" name="These peptides are synthesized by granulosa cells in response to FS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These peptides are synthesized by granulosa cells in response to FSH</a:t>
            </a:r>
          </a:p>
          <a:p>
            <a:r>
              <a:t>INHIBIN is a important inhibitor of FSH secretion</a:t>
            </a:r>
          </a:p>
          <a:p>
            <a:r>
              <a:t>ACTIVIN stimulates FSH release in the pituitary and auguments FSH action in ovary</a:t>
            </a:r>
          </a:p>
          <a:p>
            <a:r>
              <a:t>FOLLISTATIN suppresses FSH activity by binding to activin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HYPOTHALAM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HYPOTHALAMUS</a:t>
            </a:r>
          </a:p>
        </p:txBody>
      </p:sp>
      <p:sp>
        <p:nvSpPr>
          <p:cNvPr id="128" name="Is located at the base of the brain behind the optic chiasm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7763" indent="-397763" defTabSz="508254">
              <a:spcBef>
                <a:spcPts val="3600"/>
              </a:spcBef>
              <a:defRPr sz="3306"/>
            </a:pPr>
            <a:r>
              <a:t>Is located at the base of the brain behind the optic chiasma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GnRH is secreted-it modulates the neural control of FSH&amp;LH by anterior pituitary 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GnRH is secreted in a pulsatile manner,its pulsatility and amplitude varies with various phases of menstrual cycle.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In preovulatory phase it pulses once in every 60 min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In luteal phase it slows down to once in 3 hr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7491" y="0"/>
            <a:ext cx="776981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349250"/>
            <a:ext cx="12014200" cy="905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HANK YOU"/>
          <p:cNvSpPr txBox="1">
            <a:spLocks noGrp="1"/>
          </p:cNvSpPr>
          <p:nvPr>
            <p:ph type="body" idx="14"/>
          </p:nvPr>
        </p:nvSpPr>
        <p:spPr>
          <a:xfrm>
            <a:off x="1270000" y="3905250"/>
            <a:ext cx="10464800" cy="1409701"/>
          </a:xfrm>
          <a:prstGeom prst="rect">
            <a:avLst/>
          </a:prstGeom>
        </p:spPr>
        <p:txBody>
          <a:bodyPr/>
          <a:lstStyle/>
          <a:p>
            <a:r>
              <a:rPr sz="8400"/>
              <a:t>THANK </a:t>
            </a:r>
            <a:r>
              <a:rPr sz="8600"/>
              <a:t>YOU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5250" y="2540000"/>
            <a:ext cx="51943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2584450"/>
            <a:ext cx="130048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nR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GnRH</a:t>
            </a:r>
          </a:p>
        </p:txBody>
      </p:sp>
      <p:sp>
        <p:nvSpPr>
          <p:cNvPr id="131" name="A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ACTION</a:t>
            </a:r>
          </a:p>
          <a:p>
            <a:r>
              <a:t>        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Continous</a:t>
            </a:r>
            <a:r>
              <a:t> release causes suppression of gonadotrophin ,thereby decreases the ovarian function by the process of down regulation or desensitization </a:t>
            </a:r>
          </a:p>
          <a:p>
            <a:r>
              <a:t>        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Pulsatile</a:t>
            </a:r>
            <a:r>
              <a:t> secretion of GnRH causes cyclical release of gonadotrophin ,FSH first&amp;later LH which induces ovulation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415" y="192162"/>
            <a:ext cx="10105083" cy="9369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ITUITARY GLA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PITUITARY GLAND</a:t>
            </a:r>
          </a:p>
        </p:txBody>
      </p:sp>
      <p:sp>
        <p:nvSpPr>
          <p:cNvPr id="136" name="Lies in the sella turcica below the hypothalamu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Lies in the sella turcica below the hypothalamus</a:t>
            </a:r>
          </a:p>
          <a:p>
            <a:r>
              <a:t>3 histologically distinguishable cells</a:t>
            </a:r>
          </a:p>
          <a:p>
            <a:r>
              <a:t>               Chromophobe cell</a:t>
            </a:r>
          </a:p>
          <a:p>
            <a:r>
              <a:t>               Chromophill cell</a:t>
            </a:r>
          </a:p>
          <a:p>
            <a:r>
              <a:t>               B cell or basophil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TUITARY GLA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PITUITARY GLAND</a:t>
            </a:r>
          </a:p>
        </p:txBody>
      </p:sp>
      <p:sp>
        <p:nvSpPr>
          <p:cNvPr id="139" name="B-cell secretes gonadotrophi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33756" indent="-333756" defTabSz="426466">
              <a:spcBef>
                <a:spcPts val="3000"/>
              </a:spcBef>
              <a:defRPr sz="2774"/>
            </a:pPr>
            <a:r>
              <a:t>B-cell secretes gonadotrophin </a:t>
            </a:r>
          </a:p>
          <a:p>
            <a:pPr marL="333756" indent="-333756" defTabSz="426466">
              <a:spcBef>
                <a:spcPts val="3000"/>
              </a:spcBef>
              <a:defRPr sz="2774"/>
            </a:pPr>
            <a:r>
              <a:t>gonadotrophin are </a:t>
            </a:r>
          </a:p>
          <a:p>
            <a:pPr marL="333756" indent="-333756" defTabSz="426466">
              <a:spcBef>
                <a:spcPts val="3000"/>
              </a:spcBef>
              <a:defRPr sz="2774"/>
            </a:pPr>
            <a:r>
              <a:t>                    FSH,</a:t>
            </a:r>
          </a:p>
          <a:p>
            <a:pPr marL="333756" indent="-333756" defTabSz="426466">
              <a:spcBef>
                <a:spcPts val="3000"/>
              </a:spcBef>
              <a:defRPr sz="2774"/>
            </a:pPr>
            <a:r>
              <a:t>                    LH,</a:t>
            </a:r>
          </a:p>
          <a:p>
            <a:pPr marL="333756" indent="-333756" defTabSz="426466">
              <a:spcBef>
                <a:spcPts val="3000"/>
              </a:spcBef>
              <a:defRPr sz="2774"/>
            </a:pPr>
            <a:r>
              <a:t>                    TSH&amp;</a:t>
            </a:r>
          </a:p>
          <a:p>
            <a:pPr marL="333756" indent="-333756" defTabSz="426466">
              <a:spcBef>
                <a:spcPts val="3000"/>
              </a:spcBef>
              <a:defRPr sz="2774"/>
            </a:pPr>
            <a:r>
              <a:t>                    CORTICOSTERIOD hormones</a:t>
            </a:r>
          </a:p>
          <a:p>
            <a:pPr marL="333756" indent="-333756" defTabSz="426466">
              <a:spcBef>
                <a:spcPts val="3000"/>
              </a:spcBef>
              <a:defRPr sz="2774"/>
            </a:pPr>
            <a:r>
              <a:t>All have alpha and beta subunits..</a:t>
            </a:r>
          </a:p>
          <a:p>
            <a:pPr marL="333756" indent="-333756" defTabSz="426466">
              <a:spcBef>
                <a:spcPts val="3000"/>
              </a:spcBef>
              <a:defRPr sz="2774"/>
            </a:pPr>
            <a:r>
              <a:t>alpha is identical to all hormones and beta is specific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415" y="192162"/>
            <a:ext cx="10105083" cy="9369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0415" y="319162"/>
            <a:ext cx="10105083" cy="9369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PresentationFormat>Custom</PresentationFormat>
  <Paragraphs>196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Gradient</vt:lpstr>
      <vt:lpstr>Ovarian steroidogenesis</vt:lpstr>
      <vt:lpstr>HORMONES</vt:lpstr>
      <vt:lpstr>Slide 3</vt:lpstr>
      <vt:lpstr>HYPOTHALAMUS</vt:lpstr>
      <vt:lpstr>GnRH</vt:lpstr>
      <vt:lpstr>Slide 6</vt:lpstr>
      <vt:lpstr>PITUITARY GLAND</vt:lpstr>
      <vt:lpstr>PITUITARY GLAND</vt:lpstr>
      <vt:lpstr>Slide 9</vt:lpstr>
      <vt:lpstr>FOLLICLE STIMULATING HORMONE</vt:lpstr>
      <vt:lpstr>FOLLICLE STIMULATING HORMONE</vt:lpstr>
      <vt:lpstr>LUTEINIZING HORMONE</vt:lpstr>
      <vt:lpstr>LH-SURGE</vt:lpstr>
      <vt:lpstr>Slide 14</vt:lpstr>
      <vt:lpstr>HORMONES</vt:lpstr>
      <vt:lpstr>Slide 16</vt:lpstr>
      <vt:lpstr>Slide 17</vt:lpstr>
      <vt:lpstr>MECHANISM OF STEROID HORMONE PRODUCTION</vt:lpstr>
      <vt:lpstr>2 CELL 2 GONADOTROPHIN THEORY.</vt:lpstr>
      <vt:lpstr>2 CELL 2 GONADOTROPHIN THEORY-</vt:lpstr>
      <vt:lpstr>AFTER OVULATION</vt:lpstr>
      <vt:lpstr>LUTEAL PHASE</vt:lpstr>
      <vt:lpstr>ESTROGENS</vt:lpstr>
      <vt:lpstr>METABOLISM OF ESTROGEN</vt:lpstr>
      <vt:lpstr>ESTROGEN</vt:lpstr>
      <vt:lpstr>ESTROGEN</vt:lpstr>
      <vt:lpstr>OESTROGENS</vt:lpstr>
      <vt:lpstr>ACTION OF ESTROGENS</vt:lpstr>
      <vt:lpstr>PROGESTERONE</vt:lpstr>
      <vt:lpstr>PROGESTERONE</vt:lpstr>
      <vt:lpstr>PROGESTERONE</vt:lpstr>
      <vt:lpstr>PROGESTERONE</vt:lpstr>
      <vt:lpstr>PROGESTERONE</vt:lpstr>
      <vt:lpstr>Slide 34</vt:lpstr>
      <vt:lpstr>PROGESTERONE</vt:lpstr>
      <vt:lpstr>TESTOSTERONE</vt:lpstr>
      <vt:lpstr>TESTOSTERONE</vt:lpstr>
      <vt:lpstr>TESTOSTERONE</vt:lpstr>
      <vt:lpstr>INHIBIN,ACTIVIN&amp; FOLLISTATIN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Ovarian steroidogenesis</dc:title>
  <cp:lastModifiedBy>Admin</cp:lastModifiedBy>
  <cp:revision>1</cp:revision>
  <dcterms:modified xsi:type="dcterms:W3CDTF">2019-10-03T05:28:27Z</dcterms:modified>
</cp:coreProperties>
</file>