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7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1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3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3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7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3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8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8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6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E989A-8F6F-469C-8BCE-4347EB5E6567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EC37C-6D56-439A-B9A7-909112423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69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00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The mean gestation age at enrollment was 12.45 ± 0.87 weeks.</a:t>
            </a:r>
          </a:p>
          <a:p>
            <a:r>
              <a:rPr lang="en-US" dirty="0" smtClean="0"/>
              <a:t> The mean gestational age of delivery for Group A was 35.5 ± 5.1 weeks and Group B was 39.26 ± 1.05 weeks (p = 0.000). </a:t>
            </a:r>
          </a:p>
          <a:p>
            <a:r>
              <a:rPr lang="en-US" dirty="0" smtClean="0"/>
              <a:t>In Group A, 1 subject (2.5%) delivered before 34 weeks, 16 subjects (38.4%) delivered between 34 and 37 weeks and 23 subjects (58.9%) delivered at &gt;37 weeks. There were no adverse outcomes in Group A.</a:t>
            </a:r>
          </a:p>
        </p:txBody>
      </p:sp>
    </p:spTree>
    <p:extLst>
      <p:ext uri="{BB962C8B-B14F-4D97-AF65-F5344CB8AC3E}">
        <p14:creationId xmlns:p14="http://schemas.microsoft.com/office/powerpoint/2010/main" val="1876055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 Mean birth weight in Group A was 1.75 ± 0.44 kg, while in Group B it was 2.72 ± 0.32 kg (p = 0.000). </a:t>
            </a:r>
          </a:p>
          <a:p>
            <a:r>
              <a:rPr lang="en-US" dirty="0" smtClean="0"/>
              <a:t>The NICU admission rate (33.3 vs. 7.3%; p = 0.000) and mortality (10.2 vs. 0.5%; p = 0.002) were higher in Group A compared to Group B.</a:t>
            </a:r>
          </a:p>
          <a:p>
            <a:r>
              <a:rPr lang="en-US" dirty="0" smtClean="0"/>
              <a:t> The mean PAPP-A levels in Groups A and B were 17.5 ± 20.60 and 45.73 ± 87.44 </a:t>
            </a:r>
            <a:r>
              <a:rPr lang="en-US" dirty="0" err="1" smtClean="0"/>
              <a:t>ll</a:t>
            </a:r>
            <a:r>
              <a:rPr lang="en-US" dirty="0" smtClean="0"/>
              <a:t>/ml, respectively.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03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582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Predictive Value of PAPP-A in SGA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71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late first trimester median PAPP-A </a:t>
            </a:r>
            <a:r>
              <a:rPr lang="en-US" dirty="0" err="1" smtClean="0"/>
              <a:t>MoM</a:t>
            </a:r>
            <a:r>
              <a:rPr lang="en-US" dirty="0" smtClean="0"/>
              <a:t> value was significantly lower (0.61 </a:t>
            </a:r>
            <a:r>
              <a:rPr lang="en-US" dirty="0" err="1" smtClean="0"/>
              <a:t>MoM</a:t>
            </a:r>
            <a:r>
              <a:rPr lang="en-US" dirty="0" smtClean="0"/>
              <a:t>; range 0.30–2.68) in SGA Group A compared to control Group B (1.47 </a:t>
            </a:r>
            <a:r>
              <a:rPr lang="en-US" dirty="0" err="1" smtClean="0"/>
              <a:t>MoM</a:t>
            </a:r>
            <a:r>
              <a:rPr lang="en-US" dirty="0" smtClean="0"/>
              <a:t>; range 0.51–3.06) (p = 0.001). </a:t>
            </a:r>
          </a:p>
          <a:p>
            <a:r>
              <a:rPr lang="en-US" dirty="0" smtClean="0"/>
              <a:t> As PAPP-A </a:t>
            </a:r>
            <a:r>
              <a:rPr lang="en-US" dirty="0" err="1" smtClean="0"/>
              <a:t>MoM</a:t>
            </a:r>
            <a:r>
              <a:rPr lang="en-US" dirty="0" smtClean="0"/>
              <a:t> cutoff value lowered from 1 to 0.4, the odds ratio for SGA neonates increased significantly. At 10th percentile, PAPP-A </a:t>
            </a:r>
            <a:r>
              <a:rPr lang="en-US" dirty="0" err="1" smtClean="0"/>
              <a:t>MoM</a:t>
            </a:r>
            <a:r>
              <a:rPr lang="en-US" dirty="0" smtClean="0"/>
              <a:t> value of 0.33, the positive predictive value was 54.4% (specificity 95.8%, sensitivity 30%). At 5th percentile, PAPP-A </a:t>
            </a:r>
            <a:r>
              <a:rPr lang="en-US" dirty="0" err="1" smtClean="0"/>
              <a:t>MoM</a:t>
            </a:r>
            <a:r>
              <a:rPr lang="en-US" dirty="0" smtClean="0"/>
              <a:t> value decreased to 0.21 but the positive predictive value increased to 60% (specificity 97.1%, sensitivity 15%)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50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/>
          <a:lstStyle/>
          <a:p>
            <a:r>
              <a:rPr lang="en-US" dirty="0" smtClean="0"/>
              <a:t>The median (IQR) for early and late FGR was 1.033 (0.27–3.14) and 0.54 (0.29–2.48), respectively (p = 0.85). </a:t>
            </a:r>
          </a:p>
          <a:p>
            <a:r>
              <a:rPr lang="en-US" dirty="0" smtClean="0"/>
              <a:t>PAPP-A </a:t>
            </a:r>
            <a:r>
              <a:rPr lang="en-US" dirty="0" err="1" smtClean="0"/>
              <a:t>MoM</a:t>
            </a:r>
            <a:r>
              <a:rPr lang="en-US" dirty="0" smtClean="0"/>
              <a:t> values when compared in early and late FGR groups were not statistically significant. </a:t>
            </a:r>
          </a:p>
          <a:p>
            <a:r>
              <a:rPr lang="en-US" dirty="0" smtClean="0"/>
              <a:t>Similarly, the PAPP-A </a:t>
            </a:r>
            <a:r>
              <a:rPr lang="en-US" dirty="0" err="1" smtClean="0"/>
              <a:t>MoM</a:t>
            </a:r>
            <a:r>
              <a:rPr lang="en-US" dirty="0" smtClean="0"/>
              <a:t> median (IQR) of preterm and term SGA was not statistically different (p = 0.28).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719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112473"/>
              </p:ext>
            </p:extLst>
          </p:nvPr>
        </p:nvGraphicFramePr>
        <p:xfrm>
          <a:off x="0" y="152400"/>
          <a:ext cx="8991600" cy="6629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98320"/>
                <a:gridCol w="1798320"/>
                <a:gridCol w="1798320"/>
                <a:gridCol w="1798320"/>
                <a:gridCol w="1798320"/>
              </a:tblGrid>
              <a:tr h="1325880">
                <a:tc>
                  <a:txBody>
                    <a:bodyPr/>
                    <a:lstStyle/>
                    <a:p>
                      <a:r>
                        <a:rPr lang="en-US" dirty="0" smtClean="0"/>
                        <a:t>PAPP-A MOM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A (n = 40)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B (n = 189)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 (95% CI)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 value*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r>
                        <a:rPr lang="en-US" dirty="0" smtClean="0"/>
                        <a:t>&lt;1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(57.5)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 (38.09)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2.336 (1.151–4.715)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0.018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r>
                        <a:rPr lang="en-US" dirty="0" smtClean="0"/>
                        <a:t>&lt;0.8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(42.5)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 (30.68)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3.056 (1.519–6.147)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0.002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r>
                        <a:rPr lang="en-US" dirty="0" smtClean="0"/>
                        <a:t>&lt;0.6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(50)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 (13.7)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6.269 (2.975–13.210)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0.000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25880">
                <a:tc>
                  <a:txBody>
                    <a:bodyPr/>
                    <a:lstStyle/>
                    <a:p>
                      <a:r>
                        <a:rPr lang="en-US" dirty="0" smtClean="0"/>
                        <a:t>&lt;0.4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(42.5)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(6.3)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10.902 (4.626–25.692)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0.000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519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Adverse Pregnancy Outcomes in AGA and PAPP-A </a:t>
            </a:r>
            <a:r>
              <a:rPr lang="en-US" dirty="0" err="1" smtClean="0"/>
              <a:t>MoM</a:t>
            </a:r>
            <a:r>
              <a:rPr lang="en-US" dirty="0" smtClean="0"/>
              <a:t>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0678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Group C had following antenatal complications: 9 (3.1%) had pregnancy loss at 20–24 weeks, 13 (4.5%) had preeclampsia, 6 (2.1%) each suffered abruption and intrauterine fetal death (n = 6), 14 (4.9%) had preterm labor, and 7 (2.46%) patients were complicated with preterm </a:t>
            </a:r>
            <a:r>
              <a:rPr lang="en-US" dirty="0" err="1" smtClean="0"/>
              <a:t>prelabor</a:t>
            </a:r>
            <a:r>
              <a:rPr lang="en-US" dirty="0" smtClean="0"/>
              <a:t> rupture of membrane</a:t>
            </a:r>
          </a:p>
          <a:p>
            <a:r>
              <a:rPr lang="en-US" dirty="0" smtClean="0"/>
              <a:t>. The median (IQR) of PAPP-A </a:t>
            </a:r>
            <a:r>
              <a:rPr lang="en-US" dirty="0" err="1" smtClean="0"/>
              <a:t>MoM</a:t>
            </a:r>
            <a:r>
              <a:rPr lang="en-US" dirty="0" smtClean="0"/>
              <a:t> value in Group C in comparison with Group B (controls) was significantly lower except for abruption . At PAPP-A </a:t>
            </a:r>
            <a:r>
              <a:rPr lang="en-US" dirty="0" err="1" smtClean="0"/>
              <a:t>MoM</a:t>
            </a:r>
            <a:r>
              <a:rPr lang="en-US" dirty="0" smtClean="0"/>
              <a:t> cutoff value1,0.8,0.6 and0.4, the odds ratio for adverse pregnancy outcome was 8.30, 7.29, 10.97 and 10.60, respectively. Thus, with decreasing PAPPA </a:t>
            </a:r>
            <a:r>
              <a:rPr lang="en-US" dirty="0" err="1" smtClean="0"/>
              <a:t>MoM</a:t>
            </a:r>
            <a:r>
              <a:rPr lang="en-US" dirty="0" smtClean="0"/>
              <a:t> values, odds ratio (for adverse pregnancy outcomes) increased, a statistically significant finding compared to control 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74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36892"/>
              </p:ext>
            </p:extLst>
          </p:nvPr>
        </p:nvGraphicFramePr>
        <p:xfrm>
          <a:off x="0" y="-1"/>
          <a:ext cx="8991600" cy="67056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47900"/>
                <a:gridCol w="2247900"/>
                <a:gridCol w="2247900"/>
                <a:gridCol w="2247900"/>
              </a:tblGrid>
              <a:tr h="955776">
                <a:tc>
                  <a:txBody>
                    <a:bodyPr/>
                    <a:lstStyle/>
                    <a:p>
                      <a:r>
                        <a:rPr lang="en-US" dirty="0" smtClean="0"/>
                        <a:t>Adverse pregnancy 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Median (IQR) Group C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Median (IQR) Group 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 value*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955776"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 loss 20–24 weeks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 (0.01–0.27)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1.47 (0.51–3.06)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0.024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955776">
                <a:tc>
                  <a:txBody>
                    <a:bodyPr/>
                    <a:lstStyle/>
                    <a:p>
                      <a:r>
                        <a:rPr lang="pt-BR" dirty="0" smtClean="0"/>
                        <a:t>Preeclampsia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0.38 (0.29–0.51)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1.47 (0.51–3.06)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0.031 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553743">
                <a:tc>
                  <a:txBody>
                    <a:bodyPr/>
                    <a:lstStyle/>
                    <a:p>
                      <a:r>
                        <a:rPr lang="en-US" dirty="0" smtClean="0"/>
                        <a:t>Preterm labor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0.66 (0.56–1.05)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1.47 (0.51–3.06)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0.040</a:t>
                      </a:r>
                      <a:endParaRPr lang="en-US" dirty="0"/>
                    </a:p>
                  </a:txBody>
                  <a:tcPr/>
                </a:tc>
              </a:tr>
              <a:tr h="1365394">
                <a:tc>
                  <a:txBody>
                    <a:bodyPr/>
                    <a:lstStyle/>
                    <a:p>
                      <a:r>
                        <a:rPr lang="en-US" dirty="0" smtClean="0"/>
                        <a:t>Preterm </a:t>
                      </a:r>
                      <a:r>
                        <a:rPr lang="en-US" dirty="0" err="1" smtClean="0"/>
                        <a:t>prelabor</a:t>
                      </a:r>
                      <a:r>
                        <a:rPr lang="en-US" dirty="0" smtClean="0"/>
                        <a:t> rupture of membranes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0.45 (0.21–0.86)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1.47 (0.51–3.06)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0.001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553743">
                <a:tc>
                  <a:txBody>
                    <a:bodyPr/>
                    <a:lstStyle/>
                    <a:p>
                      <a:r>
                        <a:rPr lang="fr-FR" dirty="0" smtClean="0"/>
                        <a:t>Abruption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1.20 (0.08–0.38)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1.47 (0.51–3.06)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0.126 </a:t>
                      </a:r>
                      <a:endParaRPr lang="en-US" dirty="0"/>
                    </a:p>
                  </a:txBody>
                  <a:tcPr/>
                </a:tc>
              </a:tr>
              <a:tr h="1365394">
                <a:tc>
                  <a:txBody>
                    <a:bodyPr/>
                    <a:lstStyle/>
                    <a:p>
                      <a:r>
                        <a:rPr lang="en-US" dirty="0" smtClean="0"/>
                        <a:t>Intrauterine fetal demise Intrauterine fetal demise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0.31 (0.13–1.3)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1.47 (0.51–3.06)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0.023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505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962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Fetal growth restriction (FGR) represents pathological inhibition of fetal growth and failure of the fetus to attain its growth potential. </a:t>
            </a:r>
          </a:p>
          <a:p>
            <a:r>
              <a:rPr lang="en-US" dirty="0" smtClean="0"/>
              <a:t>The challenge is to identify this subset of SGA pregnancies in order to allow early intervention that would decrease morbidity and mortality. </a:t>
            </a:r>
          </a:p>
          <a:p>
            <a:r>
              <a:rPr lang="en-US" dirty="0" smtClean="0"/>
              <a:t>Recent studies have suggested that indicators for aberrant fetal growth may already exist in first trimester .</a:t>
            </a:r>
          </a:p>
          <a:p>
            <a:r>
              <a:rPr lang="en-US" dirty="0" smtClean="0"/>
              <a:t> pregnancy-associated plasma protein A (PAPP-A) is a potential maternal serum marker . It is already commercially available for screening programs for trisomy 21 and other aneuploidies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292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r>
              <a:rPr lang="en-US" dirty="0" smtClean="0"/>
              <a:t>Low PAPP-A seems to be consistent with the adverse pregnancy outcomes similar to SGA. </a:t>
            </a:r>
          </a:p>
          <a:p>
            <a:endParaRPr lang="en-US" dirty="0" smtClean="0"/>
          </a:p>
          <a:p>
            <a:r>
              <a:rPr lang="en-US" dirty="0" smtClean="0"/>
              <a:t>Another finding was that the positive predictive value increased for adverse pregnancy outcomes (especially pregnancy loss at 20–24 weeks, preeclampsia, preterm labor and preterm </a:t>
            </a:r>
            <a:r>
              <a:rPr lang="en-US" dirty="0" err="1" smtClean="0"/>
              <a:t>prelabor</a:t>
            </a:r>
            <a:r>
              <a:rPr lang="en-US" dirty="0" smtClean="0"/>
              <a:t> rupture of membranes) as PAPP-A </a:t>
            </a:r>
            <a:r>
              <a:rPr lang="en-US" dirty="0" err="1" smtClean="0"/>
              <a:t>MoM</a:t>
            </a:r>
            <a:r>
              <a:rPr lang="en-US" dirty="0" smtClean="0"/>
              <a:t> value decreased from 10th percentile to 5th percentile.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92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944562"/>
          </a:xfrm>
        </p:spPr>
        <p:txBody>
          <a:bodyPr/>
          <a:lstStyle/>
          <a:p>
            <a:r>
              <a:rPr lang="en-US" dirty="0" smtClean="0"/>
              <a:t>limitations of 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 The study population although relatively small compared to other Western series is one of the prospective case–control study.</a:t>
            </a:r>
          </a:p>
          <a:p>
            <a:r>
              <a:rPr lang="en-US" dirty="0" smtClean="0"/>
              <a:t> Yet, despite the small sample, they were able to find low serum PAPP-A levels significantly associated with SGA compared to AGA group and adverse pregnancy outcomes. </a:t>
            </a:r>
          </a:p>
          <a:p>
            <a:r>
              <a:rPr lang="en-US" dirty="0" smtClean="0"/>
              <a:t>The analysis was, however, not possible for very low birth weight percentiles and early onset SGA because of few case numbers.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0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Small-for-gestational age (SGA) neonate refers to a neonate with a birth weight less than the 10th percentile.</a:t>
            </a:r>
          </a:p>
          <a:p>
            <a:r>
              <a:rPr lang="en-US" dirty="0" smtClean="0"/>
              <a:t> The  condition is associated with increased risk of neonatal mortality and morbidity that can persist into adulthood.</a:t>
            </a:r>
          </a:p>
          <a:p>
            <a:r>
              <a:rPr lang="en-US" dirty="0" smtClean="0"/>
              <a:t>Fetal growth restriction (FGR)/SGA may occur when  the fetus does not receive the necessary nutrients   and   oxygen through the placenta.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147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763000" cy="6400800"/>
          </a:xfrm>
        </p:spPr>
        <p:txBody>
          <a:bodyPr>
            <a:normAutofit/>
          </a:bodyPr>
          <a:lstStyle/>
          <a:p>
            <a:r>
              <a:rPr lang="en-US" dirty="0" smtClean="0"/>
              <a:t> PAPP-A has potential of enhancing an obstetrician’s armamentarium as an early marker of placental dysfunction. </a:t>
            </a:r>
          </a:p>
          <a:p>
            <a:r>
              <a:rPr lang="en-US" dirty="0" smtClean="0"/>
              <a:t>Further, PAPP-A tests are already routinely used for screening of Down syndrome in the first trimester.</a:t>
            </a:r>
          </a:p>
          <a:p>
            <a:r>
              <a:rPr lang="en-US" dirty="0" smtClean="0"/>
              <a:t>Hence, the same test carried out in a single visit can be put to multiple uses.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8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709"/>
            <a:ext cx="7772400" cy="868362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154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Lower the percentile cutoff of serum PAPP-A value, higher was the specificity and positive predictive value for prediction of SGA. </a:t>
            </a:r>
          </a:p>
          <a:p>
            <a:r>
              <a:rPr lang="en-US" dirty="0" smtClean="0"/>
              <a:t>With an optimal 0.45 </a:t>
            </a:r>
            <a:r>
              <a:rPr lang="en-US" dirty="0" err="1" smtClean="0"/>
              <a:t>MoM</a:t>
            </a:r>
            <a:r>
              <a:rPr lang="en-US" dirty="0" smtClean="0"/>
              <a:t> cutoff of PAPP-A, the detection rate, specificity and positive predictive value for SGA were 45, 92.6 and 56.2%, respectively. </a:t>
            </a:r>
          </a:p>
          <a:p>
            <a:r>
              <a:rPr lang="en-US" dirty="0" smtClean="0"/>
              <a:t>The PAPP-A </a:t>
            </a:r>
            <a:r>
              <a:rPr lang="en-US" dirty="0" err="1" smtClean="0"/>
              <a:t>MoM</a:t>
            </a:r>
            <a:r>
              <a:rPr lang="en-US" dirty="0" smtClean="0"/>
              <a:t> values also significantly correlated with adverse pregnancy outcome.</a:t>
            </a:r>
          </a:p>
          <a:p>
            <a:r>
              <a:rPr lang="en-US" dirty="0" smtClean="0"/>
              <a:t> As PAPP-A </a:t>
            </a:r>
            <a:r>
              <a:rPr lang="en-US" dirty="0" err="1" smtClean="0"/>
              <a:t>MoM</a:t>
            </a:r>
            <a:r>
              <a:rPr lang="en-US" dirty="0" smtClean="0"/>
              <a:t> values decreased, the odds ratio of having adverse pregnancy outcomes increased.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67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705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PAPP-A is secreted by </a:t>
            </a:r>
            <a:r>
              <a:rPr lang="en-US" dirty="0" err="1" smtClean="0"/>
              <a:t>syncytiotrophoblast</a:t>
            </a:r>
            <a:r>
              <a:rPr lang="en-US" dirty="0" smtClean="0"/>
              <a:t> and can be detected in maternal serum, placental tissue, amniotic fluid and </a:t>
            </a:r>
            <a:r>
              <a:rPr lang="en-US" dirty="0" err="1" smtClean="0"/>
              <a:t>coelomic</a:t>
            </a:r>
            <a:r>
              <a:rPr lang="en-US" dirty="0" smtClean="0"/>
              <a:t> fluid. </a:t>
            </a:r>
          </a:p>
          <a:p>
            <a:r>
              <a:rPr lang="en-US" dirty="0" smtClean="0"/>
              <a:t>PAPP-A is basically an enzyme that cleaves insulin-like growth factor binding protein (IGFBP), thereby increasing bioactivity of insulin-like growth factors, important for fetal growth . </a:t>
            </a:r>
          </a:p>
          <a:p>
            <a:r>
              <a:rPr lang="en-US" dirty="0" smtClean="0"/>
              <a:t>Low serum PAPP-A indicates impaired placentation.</a:t>
            </a:r>
          </a:p>
          <a:p>
            <a:r>
              <a:rPr lang="en-US" dirty="0" smtClean="0"/>
              <a:t> This growth regulatory activity of PAPP-A explains the inverse relationship between its levels in maternal serum for FGR and adverse pregnancy outcomes.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5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Materials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15400" cy="579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prospective case–control study was conducted in obstetrics department of a tertiary care center of a low income country (2012–2014). </a:t>
            </a:r>
            <a:endParaRPr lang="en-US" dirty="0"/>
          </a:p>
          <a:p>
            <a:r>
              <a:rPr lang="en-US" dirty="0" smtClean="0"/>
              <a:t>The inclusion criteria were late first trimester (11–13 + 6 weeks) pregnant women with singleton and non-anomalous pregnancy.</a:t>
            </a:r>
          </a:p>
          <a:p>
            <a:r>
              <a:rPr lang="en-US" dirty="0" smtClean="0"/>
              <a:t> Patients with unsure dates or irregular menses, known maternal diseases such as diabetes or gestational diabetes, Rh </a:t>
            </a:r>
            <a:r>
              <a:rPr lang="en-US" dirty="0" err="1" smtClean="0"/>
              <a:t>iso</a:t>
            </a:r>
            <a:r>
              <a:rPr lang="en-US" dirty="0" smtClean="0"/>
              <a:t> immunization disorders, thyroid dysfunction, chronic hypertension, smoking history, known collagen vascular disease, liver and renal disease were excluded.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>
            <a:normAutofit/>
          </a:bodyPr>
          <a:lstStyle/>
          <a:p>
            <a:r>
              <a:rPr lang="en-US" dirty="0" smtClean="0"/>
              <a:t>365 </a:t>
            </a:r>
            <a:r>
              <a:rPr lang="en-US" dirty="0" err="1" smtClean="0"/>
              <a:t>primigravida</a:t>
            </a:r>
            <a:r>
              <a:rPr lang="en-US" dirty="0" smtClean="0"/>
              <a:t> between 11 to 13+6 weeks of gestation were screened</a:t>
            </a:r>
          </a:p>
          <a:p>
            <a:endParaRPr lang="en-US" dirty="0" smtClean="0"/>
          </a:p>
          <a:p>
            <a:r>
              <a:rPr lang="en-US" dirty="0" smtClean="0"/>
              <a:t> 300 subjects enrolled^ and serum samples for PAPP-A taken.</a:t>
            </a:r>
          </a:p>
          <a:p>
            <a:r>
              <a:rPr lang="en-US" dirty="0" smtClean="0"/>
              <a:t> 5 subjects delivered in different hospital 11 subjects were loss to follow up.</a:t>
            </a:r>
          </a:p>
          <a:p>
            <a:r>
              <a:rPr lang="en-US" dirty="0" smtClean="0"/>
              <a:t> 284 subjects were finally in study population, out of which 9 subjects had pregnancy loss at 20- 24 weeks of gestation, hence delivery outcome noted in 275 subjects.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3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Enrolled participants were sampled for PAPP-A and followed up for antenatal complications and delivery outcome. </a:t>
            </a:r>
          </a:p>
          <a:p>
            <a:r>
              <a:rPr lang="en-US" dirty="0" smtClean="0"/>
              <a:t>During antenatal follow-up of study population, they noted the period of gestation of onset of FGR. Ultrasound fetal biometry was done at clinical onset of FGR </a:t>
            </a:r>
            <a:r>
              <a:rPr lang="en-US" dirty="0" err="1" smtClean="0"/>
              <a:t>antenatally</a:t>
            </a:r>
            <a:r>
              <a:rPr lang="en-US" dirty="0" smtClean="0"/>
              <a:t>. FGR was confirmed </a:t>
            </a:r>
            <a:r>
              <a:rPr lang="en-US" dirty="0" err="1" smtClean="0"/>
              <a:t>postnatally</a:t>
            </a:r>
            <a:r>
              <a:rPr lang="en-US" dirty="0" smtClean="0"/>
              <a:t> as cases who delivered neonates with birth weight 10th percentile (SGA) with or without any antenatal complications.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553200"/>
          </a:xfrm>
        </p:spPr>
        <p:txBody>
          <a:bodyPr>
            <a:normAutofit/>
          </a:bodyPr>
          <a:lstStyle/>
          <a:p>
            <a:r>
              <a:rPr lang="en-US" dirty="0" smtClean="0"/>
              <a:t>Out of total 284 subjects, 40 (14.54%) delivered SGA babies and formed cases (Group A).</a:t>
            </a:r>
          </a:p>
          <a:p>
            <a:r>
              <a:rPr lang="en-US" dirty="0" smtClean="0"/>
              <a:t> Of these 40 cases, 13 subjects (32.5%) who had onset &lt; 34 weeks were taken as early FGR .</a:t>
            </a:r>
          </a:p>
          <a:p>
            <a:r>
              <a:rPr lang="en-US" dirty="0" smtClean="0"/>
              <a:t>27 subjects (67.5%) with onset &gt; 34 weeks were taken as late FGR. </a:t>
            </a:r>
          </a:p>
          <a:p>
            <a:endParaRPr lang="en-US" dirty="0" smtClean="0"/>
          </a:p>
          <a:p>
            <a:r>
              <a:rPr lang="en-US" dirty="0" smtClean="0"/>
              <a:t>Remaining 189 (66.5%) participants delivered appropriate for gestation age (AGA) neonates with uneventful antenatal period (controls, Group B).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0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534400" cy="6248400"/>
          </a:xfrm>
        </p:spPr>
        <p:txBody>
          <a:bodyPr>
            <a:normAutofit/>
          </a:bodyPr>
          <a:lstStyle/>
          <a:p>
            <a:r>
              <a:rPr lang="en-US" dirty="0" smtClean="0"/>
              <a:t>Fifty-five subjects (19.3%) of AGA group with adverse pregnancy complications like pregnancy loss at 20–24 weeks, preeclampsia, intrauterine fetal demise, abruption, preterm labor and preterm </a:t>
            </a:r>
            <a:r>
              <a:rPr lang="en-US" dirty="0" err="1" smtClean="0"/>
              <a:t>prelabor</a:t>
            </a:r>
            <a:r>
              <a:rPr lang="en-US" dirty="0" smtClean="0"/>
              <a:t> rupture of membrane were taken as adverse pregnancy outcome group (Group C). </a:t>
            </a:r>
          </a:p>
          <a:p>
            <a:endParaRPr lang="en-US" dirty="0" smtClean="0"/>
          </a:p>
          <a:p>
            <a:r>
              <a:rPr lang="en-US" dirty="0" smtClean="0"/>
              <a:t>All groups were statistically similar in terms of demographic profile and maternal physical characteristics.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40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Chi-square test and independent t test were used to compare delivery outcomes. </a:t>
            </a:r>
          </a:p>
          <a:p>
            <a:r>
              <a:rPr lang="en-US" dirty="0" smtClean="0"/>
              <a:t>Parametric parameters were compared by one-way ANOVA and nonparametric parameters by </a:t>
            </a:r>
            <a:r>
              <a:rPr lang="en-US" dirty="0" err="1" smtClean="0"/>
              <a:t>Kruskal</a:t>
            </a:r>
            <a:r>
              <a:rPr lang="en-US" dirty="0" smtClean="0"/>
              <a:t>–Wallis test. </a:t>
            </a:r>
          </a:p>
          <a:p>
            <a:r>
              <a:rPr lang="en-US" dirty="0" smtClean="0"/>
              <a:t>PAPP-A multiple of median (</a:t>
            </a:r>
            <a:r>
              <a:rPr lang="en-US" dirty="0" err="1" smtClean="0"/>
              <a:t>MoM</a:t>
            </a:r>
            <a:r>
              <a:rPr lang="en-US" dirty="0" smtClean="0"/>
              <a:t>) was calculated and compared between groups.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784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1614</Words>
  <Application>Microsoft Office PowerPoint</Application>
  <PresentationFormat>On-screen Show (4:3)</PresentationFormat>
  <Paragraphs>122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Introduction </vt:lpstr>
      <vt:lpstr>PowerPoint Presentation</vt:lpstr>
      <vt:lpstr>Materials and Methods</vt:lpstr>
      <vt:lpstr>PowerPoint Presentation</vt:lpstr>
      <vt:lpstr>Methodology</vt:lpstr>
      <vt:lpstr>PowerPoint Presentation</vt:lpstr>
      <vt:lpstr>PowerPoint Presentation</vt:lpstr>
      <vt:lpstr>Statistical Analysis</vt:lpstr>
      <vt:lpstr>Results</vt:lpstr>
      <vt:lpstr>PowerPoint Presentation</vt:lpstr>
      <vt:lpstr>The Predictive Value of PAPP-A in SGA</vt:lpstr>
      <vt:lpstr>PowerPoint Presentation</vt:lpstr>
      <vt:lpstr>PowerPoint Presentation</vt:lpstr>
      <vt:lpstr>Adverse Pregnancy Outcomes in AGA and PAPP-A MoM Levels</vt:lpstr>
      <vt:lpstr>PowerPoint Presentation</vt:lpstr>
      <vt:lpstr>Discussion</vt:lpstr>
      <vt:lpstr>PowerPoint Presentation</vt:lpstr>
      <vt:lpstr>limitations of the study</vt:lpstr>
      <vt:lpstr>PowerPoint Presentation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16</cp:revision>
  <dcterms:created xsi:type="dcterms:W3CDTF">2017-09-18T12:26:12Z</dcterms:created>
  <dcterms:modified xsi:type="dcterms:W3CDTF">2017-09-18T14:09:03Z</dcterms:modified>
</cp:coreProperties>
</file>