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308" r:id="rId5"/>
    <p:sldId id="263" r:id="rId6"/>
    <p:sldId id="262" r:id="rId7"/>
    <p:sldId id="265" r:id="rId8"/>
    <p:sldId id="264" r:id="rId9"/>
    <p:sldId id="266" r:id="rId10"/>
    <p:sldId id="267" r:id="rId11"/>
    <p:sldId id="260" r:id="rId12"/>
    <p:sldId id="259" r:id="rId13"/>
    <p:sldId id="271" r:id="rId14"/>
    <p:sldId id="258" r:id="rId15"/>
    <p:sldId id="272" r:id="rId16"/>
    <p:sldId id="269" r:id="rId17"/>
    <p:sldId id="268" r:id="rId18"/>
    <p:sldId id="273" r:id="rId19"/>
    <p:sldId id="278" r:id="rId20"/>
    <p:sldId id="280" r:id="rId21"/>
    <p:sldId id="277" r:id="rId22"/>
    <p:sldId id="274" r:id="rId23"/>
    <p:sldId id="281" r:id="rId24"/>
    <p:sldId id="282" r:id="rId25"/>
    <p:sldId id="284" r:id="rId26"/>
    <p:sldId id="283" r:id="rId27"/>
    <p:sldId id="290" r:id="rId28"/>
    <p:sldId id="309" r:id="rId29"/>
    <p:sldId id="276" r:id="rId30"/>
    <p:sldId id="288" r:id="rId31"/>
    <p:sldId id="291" r:id="rId32"/>
    <p:sldId id="292" r:id="rId33"/>
    <p:sldId id="297" r:id="rId34"/>
    <p:sldId id="293" r:id="rId35"/>
    <p:sldId id="294" r:id="rId36"/>
    <p:sldId id="298" r:id="rId37"/>
    <p:sldId id="296" r:id="rId38"/>
    <p:sldId id="295" r:id="rId39"/>
    <p:sldId id="299" r:id="rId40"/>
    <p:sldId id="300" r:id="rId41"/>
    <p:sldId id="301" r:id="rId42"/>
    <p:sldId id="302" r:id="rId43"/>
    <p:sldId id="305" r:id="rId44"/>
    <p:sldId id="304" r:id="rId45"/>
    <p:sldId id="306" r:id="rId46"/>
    <p:sldId id="307" r:id="rId47"/>
    <p:sldId id="303" r:id="rId48"/>
    <p:sldId id="28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71F-F008-4D1E-B3C5-261D58FBC36E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07F0-8192-476C-B0A0-F02B0AD7C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71F-F008-4D1E-B3C5-261D58FBC36E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07F0-8192-476C-B0A0-F02B0AD7C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71F-F008-4D1E-B3C5-261D58FBC36E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07F0-8192-476C-B0A0-F02B0AD7C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71F-F008-4D1E-B3C5-261D58FBC36E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07F0-8192-476C-B0A0-F02B0AD7C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71F-F008-4D1E-B3C5-261D58FBC36E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07F0-8192-476C-B0A0-F02B0AD7C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71F-F008-4D1E-B3C5-261D58FBC36E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07F0-8192-476C-B0A0-F02B0AD7C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71F-F008-4D1E-B3C5-261D58FBC36E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07F0-8192-476C-B0A0-F02B0AD7C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71F-F008-4D1E-B3C5-261D58FBC36E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07F0-8192-476C-B0A0-F02B0AD7C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71F-F008-4D1E-B3C5-261D58FBC36E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07F0-8192-476C-B0A0-F02B0AD7C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71F-F008-4D1E-B3C5-261D58FBC36E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07F0-8192-476C-B0A0-F02B0AD7C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71F-F008-4D1E-B3C5-261D58FBC36E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07F0-8192-476C-B0A0-F02B0AD7C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E71F-F008-4D1E-B3C5-261D58FBC36E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07F0-8192-476C-B0A0-F02B0AD7C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9600" b="1" dirty="0" smtClean="0"/>
              <a:t>PELVIC URETER</a:t>
            </a:r>
            <a:endParaRPr lang="en-IN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15242" cy="1752600"/>
          </a:xfrm>
        </p:spPr>
        <p:txBody>
          <a:bodyPr/>
          <a:lstStyle/>
          <a:p>
            <a:r>
              <a:rPr lang="en-IN" dirty="0" smtClean="0"/>
              <a:t>                   </a:t>
            </a:r>
          </a:p>
          <a:p>
            <a:r>
              <a:rPr lang="en-IN"/>
              <a:t> </a:t>
            </a:r>
            <a:r>
              <a:rPr lang="en-IN" smtClean="0"/>
              <a:t>                </a:t>
            </a:r>
            <a:r>
              <a:rPr lang="en-IN" smtClean="0"/>
              <a:t>-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946127"/>
            <a:ext cx="8229600" cy="5126079"/>
          </a:xfrm>
        </p:spPr>
        <p:txBody>
          <a:bodyPr>
            <a:normAutofit/>
          </a:bodyPr>
          <a:lstStyle/>
          <a:p>
            <a:pPr fontAlgn="base"/>
            <a:r>
              <a:rPr lang="en-IN" dirty="0"/>
              <a:t>At the </a:t>
            </a:r>
            <a:r>
              <a:rPr lang="en-IN" dirty="0" err="1" smtClean="0"/>
              <a:t>Pelviureteric</a:t>
            </a:r>
            <a:r>
              <a:rPr lang="en-IN" dirty="0" smtClean="0"/>
              <a:t> junction, </a:t>
            </a:r>
            <a:r>
              <a:rPr lang="en-IN" dirty="0"/>
              <a:t>where the renal pelvis joins the upper end of </a:t>
            </a:r>
            <a:r>
              <a:rPr lang="en-IN" dirty="0" err="1" smtClean="0"/>
              <a:t>ureter</a:t>
            </a:r>
            <a:r>
              <a:rPr lang="en-IN" dirty="0" smtClean="0"/>
              <a:t>.</a:t>
            </a:r>
          </a:p>
          <a:p>
            <a:pPr fontAlgn="base"/>
            <a:r>
              <a:rPr lang="en-IN" dirty="0" smtClean="0"/>
              <a:t>At </a:t>
            </a:r>
            <a:r>
              <a:rPr lang="en-IN" dirty="0"/>
              <a:t>the pelvic </a:t>
            </a:r>
            <a:r>
              <a:rPr lang="en-IN" dirty="0" smtClean="0"/>
              <a:t>brim, </a:t>
            </a:r>
            <a:r>
              <a:rPr lang="en-IN" dirty="0"/>
              <a:t>where it crosses the common iliac artery</a:t>
            </a:r>
            <a:r>
              <a:rPr lang="en-IN" dirty="0" smtClean="0"/>
              <a:t>.</a:t>
            </a:r>
          </a:p>
          <a:p>
            <a:pPr fontAlgn="base"/>
            <a:r>
              <a:rPr lang="en-IN" dirty="0" smtClean="0"/>
              <a:t>Point of crossing of broad ligament</a:t>
            </a:r>
            <a:endParaRPr lang="en-IN" dirty="0"/>
          </a:p>
          <a:p>
            <a:pPr fontAlgn="base"/>
            <a:r>
              <a:rPr lang="en-IN" dirty="0" smtClean="0"/>
              <a:t>At </a:t>
            </a:r>
            <a:r>
              <a:rPr lang="en-IN" dirty="0"/>
              <a:t>the </a:t>
            </a:r>
            <a:r>
              <a:rPr lang="en-IN" dirty="0" err="1"/>
              <a:t>uretero-vesical</a:t>
            </a:r>
            <a:r>
              <a:rPr lang="en-IN" dirty="0"/>
              <a:t> junction </a:t>
            </a:r>
            <a:r>
              <a:rPr lang="en-IN" dirty="0" smtClean="0"/>
              <a:t>(narrow passage through bladder wall).</a:t>
            </a:r>
          </a:p>
          <a:p>
            <a:pPr fontAlgn="base"/>
            <a:r>
              <a:rPr lang="en-IN" dirty="0" smtClean="0"/>
              <a:t> </a:t>
            </a:r>
            <a:r>
              <a:rPr lang="en-IN" dirty="0"/>
              <a:t>A</a:t>
            </a:r>
            <a:r>
              <a:rPr lang="en-IN" dirty="0" smtClean="0"/>
              <a:t>t </a:t>
            </a:r>
            <a:r>
              <a:rPr lang="en-IN" dirty="0"/>
              <a:t>the </a:t>
            </a:r>
            <a:r>
              <a:rPr lang="en-IN" dirty="0" err="1"/>
              <a:t>ureteric</a:t>
            </a:r>
            <a:r>
              <a:rPr lang="en-IN" dirty="0"/>
              <a:t> </a:t>
            </a:r>
            <a:r>
              <a:rPr lang="en-IN" dirty="0" smtClean="0"/>
              <a:t>orifice (its opening in lateral angle of </a:t>
            </a:r>
            <a:r>
              <a:rPr lang="en-IN" dirty="0" err="1" smtClean="0"/>
              <a:t>trigone</a:t>
            </a:r>
            <a:r>
              <a:rPr lang="en-IN" dirty="0" smtClean="0"/>
              <a:t>)..</a:t>
            </a:r>
          </a:p>
          <a:p>
            <a:pPr fontAlgn="base"/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b="1" dirty="0" smtClean="0"/>
              <a:t>RELATIONS </a:t>
            </a:r>
            <a:br>
              <a:rPr lang="en-IN" sz="3600" b="1" dirty="0" smtClean="0"/>
            </a:br>
            <a:r>
              <a:rPr lang="en-IN" sz="3600" b="1" dirty="0" smtClean="0"/>
              <a:t>ABDOMINAL PART</a:t>
            </a:r>
            <a:br>
              <a:rPr lang="en-IN" sz="3600" b="1" dirty="0" smtClean="0"/>
            </a:br>
            <a:r>
              <a:rPr lang="en-IN" sz="3600" b="1" dirty="0" smtClean="0"/>
              <a:t> </a:t>
            </a:r>
            <a:endParaRPr lang="en-IN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719" y="1000108"/>
          <a:ext cx="8540755" cy="556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063"/>
                <a:gridCol w="3228019"/>
                <a:gridCol w="212547"/>
                <a:gridCol w="1700063"/>
                <a:gridCol w="1700063"/>
              </a:tblGrid>
              <a:tr h="1024961">
                <a:tc>
                  <a:txBody>
                    <a:bodyPr/>
                    <a:lstStyle/>
                    <a:p>
                      <a:pPr fontAlgn="base"/>
                      <a:endParaRPr lang="en-IN" dirty="0"/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/>
                        <a:t>Anterior relations</a:t>
                      </a:r>
                      <a:endParaRPr lang="en-IN" sz="2000" dirty="0" smtClean="0"/>
                    </a:p>
                    <a:p>
                      <a:pPr fontAlgn="base"/>
                      <a:endParaRPr lang="en-IN" sz="2000" dirty="0"/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endParaRPr lang="en-IN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/>
                        <a:t>Posterior relations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Medial</a:t>
                      </a:r>
                      <a:r>
                        <a:rPr lang="en-IN" sz="2000" baseline="0" dirty="0" smtClean="0"/>
                        <a:t> Relations</a:t>
                      </a:r>
                      <a:endParaRPr lang="en-IN" sz="2000" dirty="0"/>
                    </a:p>
                  </a:txBody>
                  <a:tcPr/>
                </a:tc>
              </a:tr>
              <a:tr h="2503844">
                <a:tc>
                  <a:txBody>
                    <a:bodyPr/>
                    <a:lstStyle/>
                    <a:p>
                      <a:pPr fontAlgn="base"/>
                      <a:r>
                        <a:rPr lang="en-IN" sz="3200" dirty="0"/>
                        <a:t>Right </a:t>
                      </a:r>
                      <a:r>
                        <a:rPr lang="en-IN" sz="3200" dirty="0" err="1"/>
                        <a:t>ureter</a:t>
                      </a:r>
                      <a:endParaRPr lang="en-IN" sz="3200" dirty="0"/>
                    </a:p>
                  </a:txBody>
                  <a:tcPr marL="66675" marR="66675" anchor="ctr"/>
                </a:tc>
                <a:tc gridSpan="2"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>
                          <a:latin typeface="Titillium Web"/>
                        </a:rPr>
                        <a:t>Second part of the duodenum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>
                          <a:latin typeface="Titillium Web"/>
                        </a:rPr>
                        <a:t>Right colic vessels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 err="1">
                          <a:latin typeface="Titillium Web"/>
                        </a:rPr>
                        <a:t>Ileocolic</a:t>
                      </a:r>
                      <a:r>
                        <a:rPr lang="en-IN" sz="2000" dirty="0">
                          <a:latin typeface="Titillium Web"/>
                        </a:rPr>
                        <a:t> vessels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>
                          <a:latin typeface="Titillium Web"/>
                        </a:rPr>
                        <a:t>Right </a:t>
                      </a:r>
                      <a:r>
                        <a:rPr lang="en-IN" sz="2000" dirty="0" smtClean="0">
                          <a:latin typeface="Titillium Web"/>
                        </a:rPr>
                        <a:t> </a:t>
                      </a:r>
                      <a:r>
                        <a:rPr lang="en-IN" sz="2000" dirty="0">
                          <a:latin typeface="Titillium Web"/>
                        </a:rPr>
                        <a:t>ovarian vessels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>
                          <a:latin typeface="Titillium Web"/>
                        </a:rPr>
                        <a:t>Root of mesentery</a:t>
                      </a:r>
                    </a:p>
                  </a:txBody>
                  <a:tcPr marL="66675" marR="66675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>
                          <a:latin typeface="Titillium Web"/>
                        </a:rPr>
                        <a:t>Right </a:t>
                      </a:r>
                      <a:r>
                        <a:rPr lang="en-IN" sz="2000" dirty="0" err="1">
                          <a:latin typeface="Titillium Web"/>
                        </a:rPr>
                        <a:t>psoas</a:t>
                      </a:r>
                      <a:r>
                        <a:rPr lang="en-IN" sz="2000" dirty="0">
                          <a:latin typeface="Titillium Web"/>
                        </a:rPr>
                        <a:t> major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>
                          <a:latin typeface="Titillium Web"/>
                        </a:rPr>
                        <a:t>Bifurcation of right common iliac artery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 smtClean="0">
                          <a:latin typeface="Titillium Web"/>
                        </a:rPr>
                        <a:t>Inferior vena cava</a:t>
                      </a:r>
                      <a:endParaRPr lang="en-IN" sz="2000" dirty="0">
                        <a:latin typeface="Titillium Web"/>
                      </a:endParaRPr>
                    </a:p>
                  </a:txBody>
                  <a:tcPr marL="66675" marR="66675" anchor="ctr"/>
                </a:tc>
              </a:tr>
              <a:tr h="2034373">
                <a:tc>
                  <a:txBody>
                    <a:bodyPr/>
                    <a:lstStyle/>
                    <a:p>
                      <a:pPr fontAlgn="base"/>
                      <a:r>
                        <a:rPr lang="en-IN" sz="3200" dirty="0"/>
                        <a:t>Left </a:t>
                      </a:r>
                      <a:r>
                        <a:rPr lang="en-IN" sz="3200" dirty="0" err="1"/>
                        <a:t>ureter</a:t>
                      </a:r>
                      <a:endParaRPr lang="en-IN" sz="3200" dirty="0"/>
                    </a:p>
                  </a:txBody>
                  <a:tcPr marL="66675" marR="66675" anchor="ctr"/>
                </a:tc>
                <a:tc gridSpan="2"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>
                          <a:latin typeface="Titillium Web"/>
                        </a:rPr>
                        <a:t>Left colic vessels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 err="1">
                          <a:latin typeface="Titillium Web"/>
                        </a:rPr>
                        <a:t>Sigmoidal</a:t>
                      </a:r>
                      <a:r>
                        <a:rPr lang="en-IN" sz="2000" dirty="0">
                          <a:latin typeface="Titillium Web"/>
                        </a:rPr>
                        <a:t> vessels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>
                          <a:latin typeface="Titillium Web"/>
                        </a:rPr>
                        <a:t>Left testicular or ovarian vessels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>
                          <a:latin typeface="Titillium Web"/>
                        </a:rPr>
                        <a:t>Sigmoid </a:t>
                      </a:r>
                      <a:r>
                        <a:rPr lang="en-IN" sz="2000" dirty="0" err="1">
                          <a:latin typeface="Titillium Web"/>
                        </a:rPr>
                        <a:t>mesocolon</a:t>
                      </a:r>
                      <a:endParaRPr lang="en-IN" sz="2000" dirty="0">
                        <a:latin typeface="Titillium Web"/>
                      </a:endParaRPr>
                    </a:p>
                  </a:txBody>
                  <a:tcPr marL="66675" marR="66675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>
                          <a:latin typeface="Titillium Web"/>
                        </a:rPr>
                        <a:t>Left </a:t>
                      </a:r>
                      <a:r>
                        <a:rPr lang="en-IN" sz="2000" dirty="0" err="1">
                          <a:latin typeface="Titillium Web"/>
                        </a:rPr>
                        <a:t>psoas</a:t>
                      </a:r>
                      <a:r>
                        <a:rPr lang="en-IN" sz="2000" dirty="0">
                          <a:latin typeface="Titillium Web"/>
                        </a:rPr>
                        <a:t> major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>
                          <a:latin typeface="Titillium Web"/>
                        </a:rPr>
                        <a:t>Bifurcation of left common iliac artery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dirty="0" smtClean="0">
                          <a:latin typeface="Titillium Web"/>
                        </a:rPr>
                        <a:t>Inferior</a:t>
                      </a:r>
                      <a:r>
                        <a:rPr lang="en-IN" sz="2000" baseline="0" dirty="0" smtClean="0">
                          <a:latin typeface="Titillium Web"/>
                        </a:rPr>
                        <a:t> </a:t>
                      </a:r>
                      <a:r>
                        <a:rPr lang="en-IN" sz="2000" baseline="0" dirty="0" err="1" smtClean="0">
                          <a:latin typeface="Titillium Web"/>
                        </a:rPr>
                        <a:t>mesentric</a:t>
                      </a:r>
                      <a:r>
                        <a:rPr lang="en-IN" sz="2000" baseline="0" dirty="0" smtClean="0">
                          <a:latin typeface="Titillium Web"/>
                        </a:rPr>
                        <a:t> vein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IN" sz="2000" baseline="0" dirty="0" smtClean="0">
                          <a:latin typeface="Titillium Web"/>
                        </a:rPr>
                        <a:t>Left </a:t>
                      </a:r>
                      <a:r>
                        <a:rPr lang="en-IN" sz="2000" baseline="0" dirty="0" err="1" smtClean="0">
                          <a:latin typeface="Titillium Web"/>
                        </a:rPr>
                        <a:t>gonadal</a:t>
                      </a:r>
                      <a:r>
                        <a:rPr lang="en-IN" sz="2000" baseline="0" dirty="0" smtClean="0">
                          <a:latin typeface="Titillium Web"/>
                        </a:rPr>
                        <a:t> vein.</a:t>
                      </a:r>
                      <a:endParaRPr lang="en-IN" sz="2000" dirty="0">
                        <a:latin typeface="Titillium Web"/>
                      </a:endParaRPr>
                    </a:p>
                  </a:txBody>
                  <a:tcPr marL="66675" marR="666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031717_1728_Ureter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50" y="714356"/>
            <a:ext cx="9107550" cy="578647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RELATIONS</a:t>
            </a:r>
            <a:br>
              <a:rPr lang="en-IN" b="1" dirty="0" smtClean="0"/>
            </a:br>
            <a:r>
              <a:rPr lang="en-IN" b="1" dirty="0" smtClean="0"/>
              <a:t>PELVIC PART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Extends from Pelvic brim to the Bladder</a:t>
            </a:r>
          </a:p>
          <a:p>
            <a:r>
              <a:rPr lang="en-IN" dirty="0" smtClean="0"/>
              <a:t>Passes in loose </a:t>
            </a:r>
            <a:r>
              <a:rPr lang="en-IN" dirty="0" err="1" smtClean="0"/>
              <a:t>areolar</a:t>
            </a:r>
            <a:r>
              <a:rPr lang="en-IN" dirty="0" smtClean="0"/>
              <a:t> tissue on Lateral pelvic wall in close contact with peritoneum</a:t>
            </a:r>
          </a:p>
          <a:p>
            <a:r>
              <a:rPr lang="en-IN" dirty="0" smtClean="0"/>
              <a:t>Passes anterior to Internal iliac artery over SI joint,</a:t>
            </a:r>
          </a:p>
          <a:p>
            <a:r>
              <a:rPr lang="en-IN" dirty="0" smtClean="0"/>
              <a:t>Lateral to sacrum(</a:t>
            </a:r>
            <a:r>
              <a:rPr lang="en-IN" dirty="0" err="1" smtClean="0"/>
              <a:t>obturator</a:t>
            </a:r>
            <a:r>
              <a:rPr lang="en-IN" dirty="0" smtClean="0"/>
              <a:t> </a:t>
            </a:r>
            <a:r>
              <a:rPr lang="en-IN" dirty="0" err="1" smtClean="0"/>
              <a:t>neuro</a:t>
            </a:r>
            <a:r>
              <a:rPr lang="en-IN" dirty="0" smtClean="0"/>
              <a:t>-vascular bundles lying laterally),</a:t>
            </a:r>
          </a:p>
          <a:p>
            <a:r>
              <a:rPr lang="en-IN" dirty="0" smtClean="0"/>
              <a:t>And Forms posterior boundary of Ovarian </a:t>
            </a:r>
            <a:r>
              <a:rPr lang="en-IN" dirty="0" err="1" smtClean="0"/>
              <a:t>fossa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Passes downwards </a:t>
            </a:r>
            <a:r>
              <a:rPr lang="en-IN" dirty="0" err="1" smtClean="0"/>
              <a:t>upto</a:t>
            </a:r>
            <a:r>
              <a:rPr lang="en-IN" dirty="0" smtClean="0"/>
              <a:t> </a:t>
            </a:r>
            <a:r>
              <a:rPr lang="en-IN" dirty="0" err="1" smtClean="0"/>
              <a:t>ischial</a:t>
            </a:r>
            <a:r>
              <a:rPr lang="en-IN" dirty="0" smtClean="0"/>
              <a:t> spine, medial to Internal iliac artery,</a:t>
            </a:r>
          </a:p>
          <a:p>
            <a:r>
              <a:rPr lang="en-IN" dirty="0" smtClean="0"/>
              <a:t>Then, Crossed </a:t>
            </a:r>
            <a:r>
              <a:rPr lang="en-IN" dirty="0" err="1" smtClean="0"/>
              <a:t>antro</a:t>
            </a:r>
            <a:r>
              <a:rPr lang="en-IN" dirty="0" smtClean="0"/>
              <a:t>-superiorly by uterine artery (Lateral to medial side)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-1.5cm away from internal cervical </a:t>
            </a:r>
            <a:r>
              <a:rPr lang="en-IN" dirty="0" err="1" smtClean="0"/>
              <a:t>os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“BRIDGE OVER THE RIVER”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3 uret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7073" t="11784" r="6286" b="5727"/>
          <a:stretch>
            <a:fillRect/>
          </a:stretch>
        </p:blipFill>
        <p:spPr>
          <a:xfrm>
            <a:off x="4029558" y="1643050"/>
            <a:ext cx="5114442" cy="4572032"/>
          </a:xfrm>
        </p:spPr>
      </p:pic>
      <p:pic>
        <p:nvPicPr>
          <p:cNvPr id="8" name="Content Placeholder 7" descr="20190818_2042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36724" t="6978" r="21175" b="9622"/>
          <a:stretch>
            <a:fillRect/>
          </a:stretch>
        </p:blipFill>
        <p:spPr>
          <a:xfrm rot="5400000">
            <a:off x="142844" y="1785926"/>
            <a:ext cx="3857652" cy="371477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Then, Enters a tunnel of </a:t>
            </a:r>
            <a:r>
              <a:rPr lang="en-IN" dirty="0" err="1" smtClean="0"/>
              <a:t>paracervical</a:t>
            </a:r>
            <a:r>
              <a:rPr lang="en-IN" dirty="0" smtClean="0"/>
              <a:t> tissue, referred to as</a:t>
            </a:r>
          </a:p>
          <a:p>
            <a:pPr>
              <a:buNone/>
            </a:pPr>
            <a:r>
              <a:rPr lang="en-IN" dirty="0" smtClean="0"/>
              <a:t> “ Tunnel of </a:t>
            </a:r>
            <a:r>
              <a:rPr lang="en-IN" dirty="0" err="1" smtClean="0"/>
              <a:t>Mackenrodt’s</a:t>
            </a:r>
            <a:r>
              <a:rPr lang="en-IN" dirty="0" smtClean="0"/>
              <a:t> ligament”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”Web tunnel of </a:t>
            </a:r>
            <a:r>
              <a:rPr lang="en-IN" dirty="0" err="1" smtClean="0"/>
              <a:t>wertheim</a:t>
            </a:r>
            <a:r>
              <a:rPr lang="en-IN" dirty="0" smtClean="0"/>
              <a:t>”</a:t>
            </a:r>
          </a:p>
          <a:p>
            <a:r>
              <a:rPr lang="en-IN" dirty="0" smtClean="0"/>
              <a:t>In the tunnel,, </a:t>
            </a:r>
            <a:r>
              <a:rPr lang="en-IN" dirty="0" err="1" smtClean="0"/>
              <a:t>ureter</a:t>
            </a:r>
            <a:r>
              <a:rPr lang="en-IN" dirty="0" smtClean="0"/>
              <a:t> lies medially &amp; </a:t>
            </a:r>
            <a:r>
              <a:rPr lang="en-IN" dirty="0" err="1" smtClean="0"/>
              <a:t>anteriorly</a:t>
            </a:r>
            <a:r>
              <a:rPr lang="en-IN" dirty="0" smtClean="0"/>
              <a:t> over anterior vaginal fornix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Enters the bladder, in </a:t>
            </a:r>
            <a:r>
              <a:rPr lang="en-IN" dirty="0" err="1" smtClean="0"/>
              <a:t>Supralateral</a:t>
            </a:r>
            <a:r>
              <a:rPr lang="en-IN" dirty="0" smtClean="0"/>
              <a:t> part of </a:t>
            </a:r>
            <a:r>
              <a:rPr lang="en-IN" dirty="0" err="1" smtClean="0"/>
              <a:t>trigone</a:t>
            </a:r>
            <a:r>
              <a:rPr lang="en-IN" dirty="0" smtClean="0"/>
              <a:t>,</a:t>
            </a:r>
          </a:p>
          <a:p>
            <a:r>
              <a:rPr lang="en-IN" dirty="0" smtClean="0"/>
              <a:t>An </a:t>
            </a:r>
            <a:r>
              <a:rPr lang="en-IN" dirty="0" err="1" smtClean="0"/>
              <a:t>angulation</a:t>
            </a:r>
            <a:r>
              <a:rPr lang="en-IN" dirty="0" smtClean="0"/>
              <a:t> in the lowest 1-2cm, called 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“</a:t>
            </a:r>
            <a:r>
              <a:rPr lang="en-IN" dirty="0" err="1" smtClean="0"/>
              <a:t>Genu</a:t>
            </a:r>
            <a:r>
              <a:rPr lang="en-IN" dirty="0" smtClean="0"/>
              <a:t>/Knee of the </a:t>
            </a:r>
            <a:r>
              <a:rPr lang="en-IN" dirty="0" err="1" smtClean="0"/>
              <a:t>ureter</a:t>
            </a:r>
            <a:r>
              <a:rPr lang="en-IN" dirty="0" smtClean="0"/>
              <a:t>”</a:t>
            </a:r>
          </a:p>
          <a:p>
            <a:r>
              <a:rPr lang="en-IN" dirty="0" smtClean="0"/>
              <a:t>Inter-</a:t>
            </a:r>
            <a:r>
              <a:rPr lang="en-IN" dirty="0" err="1" smtClean="0"/>
              <a:t>ureteric</a:t>
            </a:r>
            <a:r>
              <a:rPr lang="en-IN" dirty="0" smtClean="0"/>
              <a:t> ridge measures 2.5 cm (5cm in distended bladder)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BLOOD SUPPLY</a:t>
            </a:r>
            <a:endParaRPr lang="en-IN" b="1" dirty="0"/>
          </a:p>
        </p:txBody>
      </p:sp>
      <p:pic>
        <p:nvPicPr>
          <p:cNvPr id="4" name="Content Placeholder 3" descr="ureteric-injury-at-gynaecological-surgery-11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080" y="1142985"/>
            <a:ext cx="8247762" cy="5715016"/>
          </a:xfrm>
        </p:spPr>
      </p:pic>
      <p:sp>
        <p:nvSpPr>
          <p:cNvPr id="5" name="Rectangle 4"/>
          <p:cNvSpPr/>
          <p:nvPr/>
        </p:nvSpPr>
        <p:spPr>
          <a:xfrm>
            <a:off x="5500694" y="5643578"/>
            <a:ext cx="100013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4000" b="1" dirty="0" smtClean="0"/>
              <a:t>Abdominal part </a:t>
            </a:r>
            <a:r>
              <a:rPr lang="en-IN" sz="4000" dirty="0" smtClean="0"/>
              <a:t>–</a:t>
            </a:r>
            <a:r>
              <a:rPr lang="en-IN" dirty="0" smtClean="0"/>
              <a:t> </a:t>
            </a:r>
          </a:p>
          <a:p>
            <a:r>
              <a:rPr lang="en-IN" b="0" i="0" dirty="0" smtClean="0">
                <a:solidFill>
                  <a:srgbClr val="333333"/>
                </a:solidFill>
              </a:rPr>
              <a:t>Renal vessels</a:t>
            </a:r>
          </a:p>
          <a:p>
            <a:pPr fontAlgn="base">
              <a:buFont typeface="Arial"/>
              <a:buChar char="•"/>
            </a:pPr>
            <a:r>
              <a:rPr lang="en-IN" b="0" i="0" dirty="0" smtClean="0">
                <a:solidFill>
                  <a:srgbClr val="333333"/>
                </a:solidFill>
              </a:rPr>
              <a:t>Ovarian vessels.</a:t>
            </a:r>
          </a:p>
          <a:p>
            <a:pPr fontAlgn="base">
              <a:buFont typeface="Arial"/>
              <a:buChar char="•"/>
            </a:pPr>
            <a:r>
              <a:rPr lang="en-IN" b="0" i="0" dirty="0" smtClean="0">
                <a:solidFill>
                  <a:srgbClr val="333333"/>
                </a:solidFill>
              </a:rPr>
              <a:t>Direct branches from aorta.</a:t>
            </a:r>
          </a:p>
          <a:p>
            <a:pPr fontAlgn="base">
              <a:buNone/>
            </a:pPr>
            <a:r>
              <a:rPr lang="en-IN" sz="4000" b="1" dirty="0" smtClean="0">
                <a:solidFill>
                  <a:srgbClr val="333333"/>
                </a:solidFill>
              </a:rPr>
              <a:t>Pelvic part –</a:t>
            </a:r>
          </a:p>
          <a:p>
            <a:pPr fontAlgn="base"/>
            <a:r>
              <a:rPr lang="en-IN" dirty="0" err="1"/>
              <a:t>Vesical</a:t>
            </a:r>
            <a:r>
              <a:rPr lang="en-IN" dirty="0"/>
              <a:t> (superior and inferior</a:t>
            </a:r>
            <a:r>
              <a:rPr lang="en-IN" dirty="0" smtClean="0"/>
              <a:t>) .</a:t>
            </a:r>
            <a:endParaRPr lang="en-IN" dirty="0"/>
          </a:p>
          <a:p>
            <a:pPr fontAlgn="base"/>
            <a:r>
              <a:rPr lang="en-IN" dirty="0"/>
              <a:t>Middle </a:t>
            </a:r>
            <a:r>
              <a:rPr lang="en-IN" dirty="0" smtClean="0"/>
              <a:t>rectal vessels.</a:t>
            </a:r>
            <a:endParaRPr lang="en-IN" dirty="0"/>
          </a:p>
          <a:p>
            <a:pPr fontAlgn="base"/>
            <a:r>
              <a:rPr lang="en-IN" dirty="0" smtClean="0"/>
              <a:t>Uterine vessels.</a:t>
            </a:r>
            <a:endParaRPr lang="en-IN" dirty="0"/>
          </a:p>
          <a:p>
            <a:pPr fontAlgn="base">
              <a:buNone/>
            </a:pPr>
            <a:endParaRPr lang="en-IN" b="0" i="0" dirty="0" smtClean="0">
              <a:solidFill>
                <a:srgbClr val="333333"/>
              </a:solidFill>
              <a:latin typeface="Titillium Web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en-IN" dirty="0" err="1" smtClean="0"/>
              <a:t>Ureters</a:t>
            </a:r>
            <a:r>
              <a:rPr lang="en-IN" dirty="0" smtClean="0"/>
              <a:t> are a pair of </a:t>
            </a:r>
            <a:r>
              <a:rPr lang="en-IN" dirty="0" err="1" smtClean="0"/>
              <a:t>narrow,thick</a:t>
            </a:r>
            <a:r>
              <a:rPr lang="en-IN" dirty="0" smtClean="0"/>
              <a:t>-walled muscular tubes which convey urine from the kidneys to the urinary bladder</a:t>
            </a:r>
          </a:p>
          <a:p>
            <a:r>
              <a:rPr lang="en-IN" dirty="0" smtClean="0"/>
              <a:t>Lies deep to the peritoneum</a:t>
            </a:r>
          </a:p>
          <a:p>
            <a:r>
              <a:rPr lang="en-IN" dirty="0" smtClean="0"/>
              <a:t>Upper part – posterior abdominal wall</a:t>
            </a:r>
          </a:p>
          <a:p>
            <a:r>
              <a:rPr lang="en-IN" dirty="0" smtClean="0"/>
              <a:t>Lower part – Lateral pelvic wall</a:t>
            </a:r>
          </a:p>
          <a:p>
            <a:pPr marL="571500" indent="-571500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58204" cy="5143537"/>
          </a:xfrm>
        </p:spPr>
        <p:txBody>
          <a:bodyPr/>
          <a:lstStyle/>
          <a:p>
            <a:pPr>
              <a:buNone/>
            </a:pPr>
            <a:r>
              <a:rPr lang="en-IN" b="1" cap="all" dirty="0"/>
              <a:t>ARTERIAL SUPPLY</a:t>
            </a:r>
          </a:p>
          <a:p>
            <a:pPr>
              <a:buNone/>
            </a:pPr>
            <a:r>
              <a:rPr lang="en-IN" dirty="0" smtClean="0"/>
              <a:t>Arteries split into ascending and descending branches to create a plexus in the connective tissue sheath on top of  </a:t>
            </a:r>
            <a:r>
              <a:rPr lang="en-IN" dirty="0" err="1" smtClean="0"/>
              <a:t>ureter</a:t>
            </a:r>
            <a:r>
              <a:rPr lang="en-IN" dirty="0" smtClean="0"/>
              <a:t>  then supplies it.</a:t>
            </a:r>
          </a:p>
          <a:p>
            <a:pPr>
              <a:buNone/>
            </a:pPr>
            <a:r>
              <a:rPr lang="en-IN" b="1" cap="all" dirty="0"/>
              <a:t>VENOUS </a:t>
            </a:r>
            <a:r>
              <a:rPr lang="en-IN" b="1" cap="all" dirty="0" smtClean="0"/>
              <a:t>DRAINAGE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The </a:t>
            </a:r>
            <a:r>
              <a:rPr lang="en-IN" dirty="0"/>
              <a:t>venous blood from the </a:t>
            </a:r>
            <a:r>
              <a:rPr lang="en-IN" dirty="0" err="1"/>
              <a:t>ureter</a:t>
            </a:r>
            <a:r>
              <a:rPr lang="en-IN" dirty="0"/>
              <a:t> is drained into the veins corresponding to the arteries.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cap="all" dirty="0"/>
              <a:t>NERVE SUPPLY</a:t>
            </a:r>
            <a:br>
              <a:rPr lang="en-IN" b="1" cap="all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IN" sz="3600" dirty="0"/>
              <a:t>S</a:t>
            </a:r>
            <a:r>
              <a:rPr lang="en-IN" sz="3600" dirty="0" smtClean="0"/>
              <a:t>ympathetic supply:</a:t>
            </a:r>
          </a:p>
          <a:p>
            <a:pPr fontAlgn="base">
              <a:buNone/>
            </a:pPr>
            <a:r>
              <a:rPr lang="en-IN" sz="3600" dirty="0" smtClean="0"/>
              <a:t> </a:t>
            </a:r>
            <a:r>
              <a:rPr lang="en-IN" sz="3600" dirty="0"/>
              <a:t> </a:t>
            </a:r>
            <a:r>
              <a:rPr lang="en-IN" sz="3600" dirty="0" smtClean="0"/>
              <a:t>        T10 to L1 segments</a:t>
            </a:r>
          </a:p>
          <a:p>
            <a:pPr fontAlgn="base">
              <a:buNone/>
            </a:pPr>
            <a:r>
              <a:rPr lang="en-IN" sz="3600" dirty="0" smtClean="0"/>
              <a:t>  </a:t>
            </a:r>
            <a:r>
              <a:rPr lang="en-IN" sz="3600" dirty="0"/>
              <a:t>via </a:t>
            </a:r>
            <a:r>
              <a:rPr lang="en-IN" sz="3600" dirty="0" err="1" smtClean="0"/>
              <a:t>Hypogastric</a:t>
            </a:r>
            <a:r>
              <a:rPr lang="en-IN" sz="3600" dirty="0" smtClean="0"/>
              <a:t> plexus</a:t>
            </a:r>
            <a:endParaRPr lang="en-IN" sz="3600" dirty="0"/>
          </a:p>
          <a:p>
            <a:pPr fontAlgn="base"/>
            <a:r>
              <a:rPr lang="en-IN" sz="3600" dirty="0" smtClean="0"/>
              <a:t>Parasympathetic supply:</a:t>
            </a:r>
          </a:p>
          <a:p>
            <a:pPr fontAlgn="base">
              <a:buNone/>
            </a:pPr>
            <a:r>
              <a:rPr lang="en-IN" sz="3600" dirty="0"/>
              <a:t> </a:t>
            </a:r>
            <a:r>
              <a:rPr lang="en-IN" sz="3600" dirty="0" smtClean="0"/>
              <a:t>          S2 to </a:t>
            </a:r>
            <a:r>
              <a:rPr lang="en-IN" sz="3600" dirty="0"/>
              <a:t>S4 </a:t>
            </a:r>
            <a:r>
              <a:rPr lang="en-IN" sz="3600" dirty="0" smtClean="0"/>
              <a:t>segments</a:t>
            </a:r>
          </a:p>
          <a:p>
            <a:pPr fontAlgn="base">
              <a:buNone/>
            </a:pPr>
            <a:r>
              <a:rPr lang="en-IN" sz="3600" dirty="0"/>
              <a:t> </a:t>
            </a:r>
            <a:r>
              <a:rPr lang="en-IN" sz="3600" dirty="0" smtClean="0"/>
              <a:t> </a:t>
            </a:r>
            <a:endParaRPr lang="en-IN" sz="3600" dirty="0"/>
          </a:p>
          <a:p>
            <a:endParaRPr lang="en-IN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cap="all" dirty="0"/>
              <a:t>LYMPHATIC DRAINAGE</a:t>
            </a:r>
            <a:br>
              <a:rPr lang="en-IN" b="1" cap="all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92909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Abdominal part –</a:t>
            </a:r>
          </a:p>
          <a:p>
            <a:pPr>
              <a:buNone/>
            </a:pPr>
            <a:r>
              <a:rPr lang="en-IN" sz="3600" dirty="0"/>
              <a:t> </a:t>
            </a:r>
            <a:r>
              <a:rPr lang="en-IN" sz="3600" dirty="0" smtClean="0"/>
              <a:t>   Lumbar lymph nodes</a:t>
            </a:r>
          </a:p>
          <a:p>
            <a:r>
              <a:rPr lang="en-IN" sz="3600" dirty="0" smtClean="0"/>
              <a:t>Pelvic part- </a:t>
            </a:r>
          </a:p>
          <a:p>
            <a:pPr>
              <a:buNone/>
            </a:pPr>
            <a:r>
              <a:rPr lang="en-IN" sz="3600" dirty="0"/>
              <a:t> </a:t>
            </a:r>
            <a:r>
              <a:rPr lang="en-IN" sz="3600" dirty="0" smtClean="0"/>
              <a:t>   External &amp; Internal Iliac </a:t>
            </a:r>
            <a:r>
              <a:rPr lang="en-IN" sz="3600" dirty="0"/>
              <a:t>nodes.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5486400" cy="566738"/>
          </a:xfrm>
        </p:spPr>
        <p:txBody>
          <a:bodyPr>
            <a:noAutofit/>
          </a:bodyPr>
          <a:lstStyle/>
          <a:p>
            <a:r>
              <a:rPr lang="en-IN" sz="4400" dirty="0" smtClean="0"/>
              <a:t>DEVELOPMENT</a:t>
            </a:r>
            <a:endParaRPr lang="en-IN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57224" y="5367338"/>
            <a:ext cx="7143800" cy="1133496"/>
          </a:xfrm>
        </p:spPr>
        <p:txBody>
          <a:bodyPr>
            <a:noAutofit/>
          </a:bodyPr>
          <a:lstStyle/>
          <a:p>
            <a:r>
              <a:rPr lang="en-IN" sz="3200" dirty="0" smtClean="0"/>
              <a:t>From </a:t>
            </a:r>
            <a:r>
              <a:rPr lang="en-IN" sz="3200" dirty="0" err="1"/>
              <a:t>U</a:t>
            </a:r>
            <a:r>
              <a:rPr lang="en-IN" sz="3200" dirty="0" err="1" smtClean="0"/>
              <a:t>reteric</a:t>
            </a:r>
            <a:r>
              <a:rPr lang="en-IN" sz="3200" dirty="0" smtClean="0"/>
              <a:t> bud, which is an outgrowth from </a:t>
            </a:r>
            <a:r>
              <a:rPr lang="en-IN" sz="3200" dirty="0" err="1" smtClean="0"/>
              <a:t>mesonephric</a:t>
            </a:r>
            <a:r>
              <a:rPr lang="en-IN" sz="3200" dirty="0" smtClean="0"/>
              <a:t> duct</a:t>
            </a:r>
            <a:endParaRPr lang="en-IN" sz="3200" dirty="0"/>
          </a:p>
        </p:txBody>
      </p:sp>
      <p:pic>
        <p:nvPicPr>
          <p:cNvPr id="8" name="Picture Placeholder 7" descr="Mesonephric-duct-rotates-as-the-ureter-meets-the-bladder-At-the-point-where-the-ureter (1)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409" r="-342"/>
          <a:stretch>
            <a:fillRect/>
          </a:stretch>
        </p:blipFill>
        <p:spPr>
          <a:xfrm>
            <a:off x="642910" y="1142984"/>
            <a:ext cx="7500990" cy="40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HISTOLOGY</a:t>
            </a:r>
            <a:endParaRPr lang="en-IN" b="1" dirty="0"/>
          </a:p>
        </p:txBody>
      </p:sp>
      <p:pic>
        <p:nvPicPr>
          <p:cNvPr id="6" name="Content Placeholder 5" descr="Microscopic+structure+of+uret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652" t="16731" r="1561" b="2191"/>
          <a:stretch>
            <a:fillRect/>
          </a:stretch>
        </p:blipFill>
        <p:spPr>
          <a:xfrm>
            <a:off x="428596" y="1071546"/>
            <a:ext cx="8501122" cy="528641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786478"/>
          </a:xfrm>
        </p:spPr>
        <p:txBody>
          <a:bodyPr>
            <a:noAutofit/>
          </a:bodyPr>
          <a:lstStyle/>
          <a:p>
            <a:pPr marL="971550" lvl="1" indent="-514350">
              <a:buNone/>
            </a:pPr>
            <a:r>
              <a:rPr lang="en-IN" sz="3200" dirty="0" smtClean="0"/>
              <a:t>MUCOSA:   Innermost layer</a:t>
            </a:r>
          </a:p>
          <a:p>
            <a:pPr marL="971550" lvl="1" indent="-514350">
              <a:buNone/>
            </a:pPr>
            <a:r>
              <a:rPr lang="en-IN" sz="3200" dirty="0" smtClean="0"/>
              <a:t>    Lined by transitional epithelium</a:t>
            </a:r>
          </a:p>
          <a:p>
            <a:pPr marL="971550" lvl="1" indent="-514350">
              <a:buNone/>
            </a:pPr>
            <a:r>
              <a:rPr lang="en-IN" sz="3200" dirty="0" smtClean="0"/>
              <a:t>    Star shaped lumen</a:t>
            </a:r>
          </a:p>
          <a:p>
            <a:pPr marL="971550" lvl="1" indent="-514350">
              <a:buNone/>
            </a:pPr>
            <a:r>
              <a:rPr lang="en-IN" sz="3200" dirty="0" smtClean="0"/>
              <a:t>No SUBMUCOSA </a:t>
            </a:r>
          </a:p>
          <a:p>
            <a:pPr marL="971550" lvl="1" indent="-514350">
              <a:buNone/>
            </a:pPr>
            <a:r>
              <a:rPr lang="en-IN" sz="3200" dirty="0" smtClean="0"/>
              <a:t>MUSCLE LAYER:</a:t>
            </a:r>
          </a:p>
          <a:p>
            <a:pPr marL="971550" lvl="1" indent="-514350">
              <a:buNone/>
            </a:pPr>
            <a:r>
              <a:rPr lang="en-IN" sz="3200" dirty="0" smtClean="0"/>
              <a:t>     Below lamina </a:t>
            </a:r>
            <a:r>
              <a:rPr lang="en-IN" sz="3200" dirty="0" err="1" smtClean="0"/>
              <a:t>propria</a:t>
            </a:r>
            <a:endParaRPr lang="en-IN" sz="3200" dirty="0" smtClean="0"/>
          </a:p>
          <a:p>
            <a:pPr marL="971550" lvl="1" indent="-514350">
              <a:buNone/>
            </a:pPr>
            <a:r>
              <a:rPr lang="en-IN" sz="3200" dirty="0" smtClean="0"/>
              <a:t>     Inner </a:t>
            </a:r>
            <a:r>
              <a:rPr lang="en-IN" sz="3200" dirty="0" err="1" smtClean="0"/>
              <a:t>longitudianal</a:t>
            </a:r>
            <a:r>
              <a:rPr lang="en-IN" sz="3200" dirty="0" smtClean="0"/>
              <a:t> layer</a:t>
            </a:r>
          </a:p>
          <a:p>
            <a:pPr marL="971550" lvl="1" indent="-514350">
              <a:buNone/>
            </a:pPr>
            <a:r>
              <a:rPr lang="en-IN" sz="3200" dirty="0" smtClean="0"/>
              <a:t>     Middle circular</a:t>
            </a:r>
          </a:p>
          <a:p>
            <a:pPr marL="971550" lvl="1" indent="-514350">
              <a:buNone/>
            </a:pPr>
            <a:r>
              <a:rPr lang="en-IN" sz="3200" dirty="0" smtClean="0"/>
              <a:t>     Outer longitudinal layer</a:t>
            </a:r>
          </a:p>
          <a:p>
            <a:pPr marL="971550" lvl="1" indent="-514350">
              <a:buNone/>
            </a:pPr>
            <a:r>
              <a:rPr lang="en-IN" sz="3200" dirty="0" smtClean="0"/>
              <a:t>ADVENTITIA</a:t>
            </a:r>
          </a:p>
          <a:p>
            <a:pPr marL="971550" lvl="1" indent="-514350">
              <a:buNone/>
            </a:pPr>
            <a:r>
              <a:rPr lang="en-IN" sz="3200" dirty="0"/>
              <a:t> </a:t>
            </a:r>
            <a:r>
              <a:rPr lang="en-IN" sz="3200" dirty="0" smtClean="0"/>
              <a:t>   </a:t>
            </a:r>
          </a:p>
          <a:p>
            <a:pPr marL="971550" lvl="1" indent="-514350">
              <a:buFont typeface="+mj-lt"/>
              <a:buAutoNum type="romanUcPeriod"/>
            </a:pPr>
            <a:endParaRPr lang="en-IN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3600" b="1" dirty="0" smtClean="0"/>
              <a:t>Functions of Layers:</a:t>
            </a:r>
          </a:p>
          <a:p>
            <a:r>
              <a:rPr lang="en-IN" dirty="0" smtClean="0"/>
              <a:t>Transitional epithelium - prevents the entry of urine and its toxic substances into the </a:t>
            </a:r>
            <a:r>
              <a:rPr lang="en-IN" dirty="0" err="1" smtClean="0"/>
              <a:t>ureter</a:t>
            </a:r>
            <a:r>
              <a:rPr lang="en-IN" dirty="0" smtClean="0"/>
              <a:t> by diffusion.</a:t>
            </a:r>
          </a:p>
          <a:p>
            <a:r>
              <a:rPr lang="en-IN" dirty="0" smtClean="0"/>
              <a:t>Muscular layer is responsible for peristalsis in </a:t>
            </a:r>
            <a:r>
              <a:rPr lang="en-IN" dirty="0" err="1" smtClean="0"/>
              <a:t>ureter</a:t>
            </a:r>
            <a:r>
              <a:rPr lang="en-IN" dirty="0" smtClean="0"/>
              <a:t> which pushes the urine from kidney to urinary bladder.</a:t>
            </a:r>
          </a:p>
          <a:p>
            <a:r>
              <a:rPr lang="en-IN" dirty="0" smtClean="0"/>
              <a:t>Adventitia is protective and supportive in function.</a:t>
            </a: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APPLIED ANATOMY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4983179"/>
          </a:xfrm>
        </p:spPr>
        <p:txBody>
          <a:bodyPr>
            <a:normAutofit fontScale="92500" lnSpcReduction="20000"/>
          </a:bodyPr>
          <a:lstStyle/>
          <a:p>
            <a:r>
              <a:rPr lang="en-IN" dirty="0" err="1" smtClean="0"/>
              <a:t>Ureteric</a:t>
            </a:r>
            <a:r>
              <a:rPr lang="en-IN" dirty="0" smtClean="0"/>
              <a:t> injuries incidence :</a:t>
            </a:r>
          </a:p>
          <a:p>
            <a:pPr>
              <a:buNone/>
            </a:pPr>
            <a:r>
              <a:rPr lang="en-IN" dirty="0" smtClean="0"/>
              <a:t>    0.5 to 1.5% in all pelvic </a:t>
            </a:r>
            <a:r>
              <a:rPr lang="en-IN" dirty="0" err="1" smtClean="0"/>
              <a:t>sugeries</a:t>
            </a:r>
            <a:endParaRPr lang="en-IN" dirty="0" smtClean="0"/>
          </a:p>
          <a:p>
            <a:r>
              <a:rPr lang="en-IN" dirty="0" smtClean="0"/>
              <a:t>Out of which, 75% - </a:t>
            </a:r>
            <a:r>
              <a:rPr lang="en-IN" dirty="0" err="1" smtClean="0"/>
              <a:t>Gynaeecological</a:t>
            </a:r>
            <a:endParaRPr lang="en-IN" dirty="0" smtClean="0"/>
          </a:p>
          <a:p>
            <a:r>
              <a:rPr lang="en-IN" dirty="0" smtClean="0"/>
              <a:t>75 % - Abdominal surgeries</a:t>
            </a:r>
          </a:p>
          <a:p>
            <a:r>
              <a:rPr lang="en-IN" dirty="0" smtClean="0"/>
              <a:t>Common surgeries: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Abdominal hysterectomy 0.5 – 1%</a:t>
            </a:r>
          </a:p>
          <a:p>
            <a:pPr marL="514350" indent="-514350">
              <a:buFont typeface="+mj-lt"/>
              <a:buAutoNum type="alphaLcParenR"/>
            </a:pP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Vaginal hysterectomy 0.1%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Broad ligament tumour dissection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Ceserean</a:t>
            </a:r>
            <a:r>
              <a:rPr lang="en-IN" dirty="0" smtClean="0"/>
              <a:t> hysterectomy</a:t>
            </a:r>
          </a:p>
          <a:p>
            <a:pPr>
              <a:buFont typeface="Wingdings" pitchFamily="2" charset="2"/>
              <a:buChar char="§"/>
            </a:pP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Common surgeries: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Abdominal hysterectomy 0.5 – 1%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Wertheim’s hysterectomy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Vaginal hysterectomy 0.1%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Broad ligament tumour dissection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Ceserean</a:t>
            </a:r>
            <a:r>
              <a:rPr lang="en-IN" dirty="0" smtClean="0"/>
              <a:t> hysterectomy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Laproscopic</a:t>
            </a:r>
            <a:r>
              <a:rPr lang="en-IN" dirty="0" smtClean="0"/>
              <a:t> surgeries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Common sites of injury</a:t>
            </a:r>
            <a:br>
              <a:rPr lang="en-IN" dirty="0" smtClean="0"/>
            </a:b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768865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At the pelvic brim – While clamping </a:t>
            </a:r>
            <a:r>
              <a:rPr lang="en-IN" dirty="0" err="1" smtClean="0"/>
              <a:t>Infundibulopelvic</a:t>
            </a:r>
            <a:r>
              <a:rPr lang="en-IN" dirty="0" smtClean="0"/>
              <a:t> ligament &amp;while clamping ovarian vessels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Lateral pelvic wall – devascularisation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Base of broad ligament- while clamping uterine vessels &amp; in dissection broad ligament </a:t>
            </a:r>
            <a:r>
              <a:rPr lang="en-IN" dirty="0" err="1" smtClean="0"/>
              <a:t>myomas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Tunnel of </a:t>
            </a:r>
            <a:r>
              <a:rPr lang="en-IN" dirty="0" err="1" smtClean="0"/>
              <a:t>mackenrodts</a:t>
            </a:r>
            <a:r>
              <a:rPr lang="en-IN" dirty="0" smtClean="0"/>
              <a:t> ligament (over anterior vaginal fornix) – while dissecting the tunnel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Vaginal vault – while Clamping the vaginal angle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86808" cy="3714776"/>
          </a:xfrm>
        </p:spPr>
        <p:txBody>
          <a:bodyPr>
            <a:normAutofit/>
          </a:bodyPr>
          <a:lstStyle/>
          <a:p>
            <a:pPr fontAlgn="base"/>
            <a:r>
              <a:rPr lang="en-IN" sz="3600" dirty="0" smtClean="0"/>
              <a:t>Abdominal </a:t>
            </a:r>
            <a:r>
              <a:rPr lang="en-IN" sz="3600" dirty="0"/>
              <a:t>part </a:t>
            </a:r>
            <a:r>
              <a:rPr lang="en-IN" sz="3600" dirty="0" smtClean="0"/>
              <a:t>- </a:t>
            </a:r>
            <a:r>
              <a:rPr lang="en-IN" sz="3600" dirty="0"/>
              <a:t>R</a:t>
            </a:r>
            <a:r>
              <a:rPr lang="en-IN" sz="3600" dirty="0" smtClean="0"/>
              <a:t>enal </a:t>
            </a:r>
            <a:r>
              <a:rPr lang="en-IN" sz="3600" dirty="0"/>
              <a:t>pelvis to the bifurcation of the common iliac artery</a:t>
            </a:r>
            <a:r>
              <a:rPr lang="en-IN" sz="3600" dirty="0" smtClean="0"/>
              <a:t>.</a:t>
            </a:r>
          </a:p>
          <a:p>
            <a:pPr fontAlgn="base">
              <a:buNone/>
            </a:pPr>
            <a:endParaRPr lang="en-IN" sz="3600" dirty="0"/>
          </a:p>
          <a:p>
            <a:pPr fontAlgn="base"/>
            <a:r>
              <a:rPr lang="en-IN" sz="3600" dirty="0" smtClean="0"/>
              <a:t>Pelvic </a:t>
            </a:r>
            <a:r>
              <a:rPr lang="en-IN" sz="3600" dirty="0"/>
              <a:t>part </a:t>
            </a:r>
            <a:r>
              <a:rPr lang="en-IN" sz="3600" dirty="0" smtClean="0"/>
              <a:t>- Pelvic </a:t>
            </a:r>
            <a:r>
              <a:rPr lang="en-IN" sz="3600" dirty="0"/>
              <a:t>brim (at the level of bifurcation of the common iliac artery) to the base of the urinary bladder.</a:t>
            </a:r>
          </a:p>
          <a:p>
            <a:pPr>
              <a:buNone/>
            </a:pPr>
            <a:endParaRPr lang="en-IN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600" dirty="0" smtClean="0"/>
              <a:t>During surgeries,</a:t>
            </a:r>
          </a:p>
          <a:p>
            <a:pPr>
              <a:buNone/>
            </a:pPr>
            <a:r>
              <a:rPr lang="en-IN" sz="3600" dirty="0"/>
              <a:t> </a:t>
            </a:r>
            <a:r>
              <a:rPr lang="en-IN" sz="3600" dirty="0" smtClean="0"/>
              <a:t> </a:t>
            </a:r>
            <a:r>
              <a:rPr lang="en-IN" sz="3600" dirty="0" err="1" smtClean="0"/>
              <a:t>Ureter</a:t>
            </a:r>
            <a:r>
              <a:rPr lang="en-IN" sz="3600" dirty="0" smtClean="0"/>
              <a:t> is recognised by </a:t>
            </a:r>
          </a:p>
          <a:p>
            <a:r>
              <a:rPr lang="en-IN" sz="3600" dirty="0" smtClean="0"/>
              <a:t>Pale glistening appearance </a:t>
            </a:r>
          </a:p>
          <a:p>
            <a:r>
              <a:rPr lang="en-IN" sz="3600" dirty="0" smtClean="0"/>
              <a:t>Fine longitudinal plexus of vessels on its surface</a:t>
            </a:r>
          </a:p>
          <a:p>
            <a:r>
              <a:rPr lang="en-IN" sz="3600" dirty="0" smtClean="0"/>
              <a:t>Peristaltic movements</a:t>
            </a:r>
          </a:p>
          <a:p>
            <a:pPr>
              <a:buNone/>
            </a:pPr>
            <a:endParaRPr lang="en-IN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RISK FACTORS FOR URETERIC INJURY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Pelvic malignancy - Extensive involvement of </a:t>
            </a:r>
            <a:r>
              <a:rPr lang="en-IN" dirty="0" err="1" smtClean="0"/>
              <a:t>parametrium</a:t>
            </a:r>
            <a:r>
              <a:rPr lang="en-IN" dirty="0" smtClean="0"/>
              <a:t>, Stricture of </a:t>
            </a:r>
            <a:r>
              <a:rPr lang="en-IN" dirty="0" err="1" smtClean="0"/>
              <a:t>ureter</a:t>
            </a:r>
            <a:r>
              <a:rPr lang="en-IN" dirty="0" smtClean="0"/>
              <a:t> causes HYDRONEPHROSIS</a:t>
            </a:r>
          </a:p>
          <a:p>
            <a:r>
              <a:rPr lang="en-IN" dirty="0" smtClean="0"/>
              <a:t>Endometriosis</a:t>
            </a:r>
          </a:p>
          <a:p>
            <a:r>
              <a:rPr lang="en-IN" dirty="0" smtClean="0"/>
              <a:t>Chronic PID</a:t>
            </a:r>
          </a:p>
          <a:p>
            <a:r>
              <a:rPr lang="en-IN" dirty="0" smtClean="0"/>
              <a:t>Previous surgery</a:t>
            </a:r>
          </a:p>
          <a:p>
            <a:r>
              <a:rPr lang="en-IN" dirty="0" smtClean="0"/>
              <a:t>Broad ligament tumours– Large masses displace the anatomical position of </a:t>
            </a:r>
            <a:r>
              <a:rPr lang="en-IN" dirty="0" err="1" smtClean="0"/>
              <a:t>ureter</a:t>
            </a:r>
            <a:endParaRPr lang="en-IN" dirty="0" smtClean="0"/>
          </a:p>
          <a:p>
            <a:r>
              <a:rPr lang="en-IN" dirty="0" smtClean="0"/>
              <a:t>Pelvic organ </a:t>
            </a:r>
            <a:r>
              <a:rPr lang="en-IN" dirty="0" err="1" smtClean="0"/>
              <a:t>prolapse</a:t>
            </a: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TYPES OF URETERIC INJURY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Crushing</a:t>
            </a:r>
          </a:p>
          <a:p>
            <a:r>
              <a:rPr lang="en-IN" dirty="0" err="1" smtClean="0"/>
              <a:t>Angulation</a:t>
            </a:r>
            <a:r>
              <a:rPr lang="en-IN" dirty="0" smtClean="0"/>
              <a:t> &amp; Obstruction</a:t>
            </a:r>
          </a:p>
          <a:p>
            <a:r>
              <a:rPr lang="en-IN" dirty="0" smtClean="0"/>
              <a:t>Ligation</a:t>
            </a:r>
          </a:p>
          <a:p>
            <a:r>
              <a:rPr lang="en-IN" dirty="0" err="1" smtClean="0"/>
              <a:t>Transection</a:t>
            </a:r>
            <a:endParaRPr lang="en-IN" dirty="0" smtClean="0"/>
          </a:p>
          <a:p>
            <a:r>
              <a:rPr lang="en-IN" dirty="0" err="1" smtClean="0"/>
              <a:t>Ischaemia</a:t>
            </a:r>
            <a:endParaRPr lang="en-IN" dirty="0" smtClean="0"/>
          </a:p>
          <a:p>
            <a:r>
              <a:rPr lang="en-IN" dirty="0" smtClean="0"/>
              <a:t>Devascularisation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INTRAOPERATIVE DIAGNOSISOF URETERIC INJURY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Open </a:t>
            </a:r>
            <a:r>
              <a:rPr lang="en-IN" dirty="0" err="1" smtClean="0"/>
              <a:t>retroperitoneum</a:t>
            </a:r>
            <a:endParaRPr lang="en-IN" dirty="0" smtClean="0"/>
          </a:p>
          <a:p>
            <a:r>
              <a:rPr lang="en-IN" dirty="0" smtClean="0"/>
              <a:t>Visualise entire course of </a:t>
            </a:r>
            <a:r>
              <a:rPr lang="en-IN" dirty="0" err="1" smtClean="0"/>
              <a:t>ureter</a:t>
            </a:r>
            <a:r>
              <a:rPr lang="en-IN" dirty="0" smtClean="0"/>
              <a:t> in the pelvic to the bladder</a:t>
            </a:r>
          </a:p>
          <a:p>
            <a:r>
              <a:rPr lang="en-IN" dirty="0" smtClean="0"/>
              <a:t>IV Indigo carmine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INTRAOPERATIVE FINDINGS</a:t>
            </a:r>
            <a:br>
              <a:rPr lang="en-IN" dirty="0" smtClean="0"/>
            </a:br>
            <a:r>
              <a:rPr lang="en-IN" dirty="0" smtClean="0"/>
              <a:t>OF URETERIC INJURY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/>
          <a:lstStyle/>
          <a:p>
            <a:r>
              <a:rPr lang="en-IN" dirty="0" smtClean="0"/>
              <a:t>Collection of urine in the operative field</a:t>
            </a:r>
          </a:p>
          <a:p>
            <a:r>
              <a:rPr lang="en-IN" dirty="0" err="1" smtClean="0"/>
              <a:t>Ureter</a:t>
            </a:r>
            <a:r>
              <a:rPr lang="en-IN" dirty="0" smtClean="0"/>
              <a:t> </a:t>
            </a:r>
            <a:r>
              <a:rPr lang="en-IN" dirty="0" err="1" smtClean="0"/>
              <a:t>ligated</a:t>
            </a:r>
            <a:r>
              <a:rPr lang="en-IN" dirty="0" smtClean="0"/>
              <a:t> – proximal segment dilates &amp; peristalsis stops</a:t>
            </a:r>
          </a:p>
          <a:p>
            <a:r>
              <a:rPr lang="en-IN" dirty="0" smtClean="0"/>
              <a:t>Minor INJURY – No significant leakage of urine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INTRAOPERATIVE MANAGEMENT 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4348" y="357166"/>
            <a:ext cx="8072494" cy="1000132"/>
          </a:xfrm>
        </p:spPr>
        <p:txBody>
          <a:bodyPr>
            <a:normAutofit fontScale="85000" lnSpcReduction="20000"/>
          </a:bodyPr>
          <a:lstStyle/>
          <a:p>
            <a:r>
              <a:rPr lang="en-IN" sz="4000" dirty="0" smtClean="0"/>
              <a:t>1)In accidental ligation or crush injury to </a:t>
            </a:r>
            <a:r>
              <a:rPr lang="en-IN" sz="4000" dirty="0" err="1" smtClean="0"/>
              <a:t>ureter</a:t>
            </a:r>
            <a:r>
              <a:rPr lang="en-IN" sz="4000" dirty="0" smtClean="0"/>
              <a:t> with a clamp or Partial </a:t>
            </a:r>
            <a:r>
              <a:rPr lang="en-IN" sz="4000" dirty="0" err="1" smtClean="0"/>
              <a:t>transection</a:t>
            </a:r>
            <a:endParaRPr lang="en-IN" sz="4000" dirty="0" smtClean="0"/>
          </a:p>
          <a:p>
            <a:endParaRPr lang="en-IN" dirty="0"/>
          </a:p>
        </p:txBody>
      </p:sp>
      <p:pic>
        <p:nvPicPr>
          <p:cNvPr id="5" name="Content Placeholder 4" descr="kidney-stone-surgery-sten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3929089" cy="4397397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1285852" y="6218238"/>
            <a:ext cx="5500726" cy="639762"/>
          </a:xfrm>
        </p:spPr>
        <p:txBody>
          <a:bodyPr>
            <a:noAutofit/>
          </a:bodyPr>
          <a:lstStyle/>
          <a:p>
            <a:r>
              <a:rPr lang="en-IN" sz="3600" dirty="0" smtClean="0"/>
              <a:t>Double pigtail stent placed in the </a:t>
            </a:r>
            <a:r>
              <a:rPr lang="en-IN" sz="3600" dirty="0" err="1" smtClean="0"/>
              <a:t>ureter</a:t>
            </a:r>
            <a:endParaRPr lang="en-IN" sz="3600" dirty="0"/>
          </a:p>
        </p:txBody>
      </p:sp>
      <p:pic>
        <p:nvPicPr>
          <p:cNvPr id="8" name="Content Placeholder 7" descr="220px-DoubleJ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7686" y="1142984"/>
            <a:ext cx="3929090" cy="471490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2) COMPLETE TRANSECTION OF URETER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292895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IN" sz="4000" dirty="0" smtClean="0"/>
              <a:t>In Upper third of </a:t>
            </a:r>
            <a:r>
              <a:rPr lang="en-IN" sz="4000" dirty="0" err="1" smtClean="0"/>
              <a:t>ureter</a:t>
            </a:r>
            <a:r>
              <a:rPr lang="en-IN" sz="4000" dirty="0" smtClean="0"/>
              <a:t>:</a:t>
            </a:r>
          </a:p>
          <a:p>
            <a:pPr marL="514350" indent="-514350">
              <a:buNone/>
            </a:pPr>
            <a:endParaRPr lang="en-IN" sz="4000" dirty="0" smtClean="0"/>
          </a:p>
          <a:p>
            <a:pPr marL="514350" indent="-514350">
              <a:buFont typeface="+mj-lt"/>
              <a:buAutoNum type="alphaLcParenR"/>
            </a:pPr>
            <a:r>
              <a:rPr lang="en-IN" sz="4000" dirty="0" err="1" smtClean="0"/>
              <a:t>Ureterouretostomy</a:t>
            </a:r>
            <a:endParaRPr lang="en-IN" sz="4000" dirty="0" smtClean="0"/>
          </a:p>
          <a:p>
            <a:pPr marL="514350" indent="-514350">
              <a:buFont typeface="+mj-lt"/>
              <a:buAutoNum type="alphaLcParenR"/>
            </a:pPr>
            <a:r>
              <a:rPr lang="en-IN" sz="4000" dirty="0" err="1" smtClean="0"/>
              <a:t>Ureteroileal</a:t>
            </a:r>
            <a:r>
              <a:rPr lang="en-IN" sz="4000" dirty="0" smtClean="0"/>
              <a:t> interposition</a:t>
            </a:r>
            <a:endParaRPr lang="en-IN" sz="4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794" y="0"/>
            <a:ext cx="5686436" cy="86362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URETEROURETEROSTOMY</a:t>
            </a:r>
            <a:endParaRPr lang="en-IN" sz="3600" dirty="0"/>
          </a:p>
        </p:txBody>
      </p:sp>
      <p:pic>
        <p:nvPicPr>
          <p:cNvPr id="7" name="Content Placeholder 6" descr="3-s2.0-B9780323428781000195-f19-03-97803234287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013217"/>
            <a:ext cx="5490843" cy="584478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Cut ends of </a:t>
            </a:r>
            <a:r>
              <a:rPr lang="en-IN" sz="3600" dirty="0" err="1" smtClean="0"/>
              <a:t>ureter</a:t>
            </a:r>
            <a:r>
              <a:rPr lang="en-IN" sz="3600" dirty="0" smtClean="0"/>
              <a:t> are mobilised, </a:t>
            </a:r>
            <a:r>
              <a:rPr lang="en-IN" sz="3600" dirty="0" err="1" smtClean="0"/>
              <a:t>spatulated</a:t>
            </a:r>
            <a:r>
              <a:rPr lang="en-IN" sz="3600" dirty="0" smtClean="0"/>
              <a:t> &amp; sutured over an internal stent.</a:t>
            </a:r>
            <a:endParaRPr lang="en-IN" sz="3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000924" cy="928670"/>
          </a:xfrm>
        </p:spPr>
        <p:txBody>
          <a:bodyPr>
            <a:noAutofit/>
          </a:bodyPr>
          <a:lstStyle/>
          <a:p>
            <a:r>
              <a:rPr lang="en-IN" sz="3600" dirty="0" smtClean="0"/>
              <a:t>URETERO-ILEAL TRANSPOSITION</a:t>
            </a:r>
            <a:endParaRPr lang="en-IN" sz="3600" dirty="0"/>
          </a:p>
        </p:txBody>
      </p:sp>
      <p:pic>
        <p:nvPicPr>
          <p:cNvPr id="5" name="Content Placeholder 4" descr="Case-4-The-mid-and-lower-ureter-were-replaced-by-an-isolated-15-cm-ileal-segment-tha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857232"/>
            <a:ext cx="4581525" cy="56959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IN" sz="3200" dirty="0" smtClean="0"/>
              <a:t>When the segment of </a:t>
            </a:r>
            <a:r>
              <a:rPr lang="en-IN" sz="3200" dirty="0" err="1" smtClean="0"/>
              <a:t>ureter</a:t>
            </a:r>
            <a:r>
              <a:rPr lang="en-IN" sz="3200" dirty="0" smtClean="0"/>
              <a:t> has to be </a:t>
            </a:r>
            <a:r>
              <a:rPr lang="en-IN" sz="3200" dirty="0" err="1" smtClean="0"/>
              <a:t>resected</a:t>
            </a:r>
            <a:r>
              <a:rPr lang="en-IN" sz="3200" dirty="0" smtClean="0"/>
              <a:t>, a distal </a:t>
            </a:r>
            <a:r>
              <a:rPr lang="en-IN" sz="3200" dirty="0" err="1" smtClean="0"/>
              <a:t>ileal</a:t>
            </a:r>
            <a:r>
              <a:rPr lang="en-IN" sz="3200" dirty="0" smtClean="0"/>
              <a:t> segment is interposed between the 2 ends of </a:t>
            </a:r>
            <a:r>
              <a:rPr lang="en-IN" sz="3200" dirty="0" err="1" smtClean="0"/>
              <a:t>ureter</a:t>
            </a:r>
            <a:r>
              <a:rPr lang="en-IN" sz="3200" dirty="0" smtClean="0"/>
              <a:t> or between </a:t>
            </a:r>
            <a:r>
              <a:rPr lang="en-IN" sz="3200" dirty="0" err="1" smtClean="0"/>
              <a:t>ureter</a:t>
            </a:r>
            <a:r>
              <a:rPr lang="en-IN" sz="3200" dirty="0" smtClean="0"/>
              <a:t> &amp; bladder</a:t>
            </a:r>
            <a:endParaRPr lang="en-I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Also divided into 3 parts :</a:t>
            </a:r>
          </a:p>
          <a:p>
            <a:pPr marL="571500" indent="-571500">
              <a:buFont typeface="+mj-lt"/>
              <a:buAutoNum type="romanUcPeriod"/>
            </a:pPr>
            <a:r>
              <a:rPr lang="en-IN" dirty="0" smtClean="0"/>
              <a:t>Upper third -  Renal pelvis to upper border of Sacrum</a:t>
            </a:r>
          </a:p>
          <a:p>
            <a:pPr marL="571500" indent="-571500">
              <a:buFont typeface="+mj-lt"/>
              <a:buAutoNum type="romanUcPeriod"/>
            </a:pPr>
            <a:r>
              <a:rPr lang="en-IN" dirty="0" smtClean="0"/>
              <a:t>Middle third – upper border of Sacrum to lower border of Sacrum</a:t>
            </a:r>
          </a:p>
          <a:p>
            <a:pPr marL="571500" indent="-571500">
              <a:buFont typeface="+mj-lt"/>
              <a:buAutoNum type="romanUcPeriod"/>
            </a:pPr>
            <a:r>
              <a:rPr lang="en-IN" dirty="0" smtClean="0"/>
              <a:t>Lower third- lower border of sacrum to </a:t>
            </a:r>
            <a:r>
              <a:rPr lang="en-IN" dirty="0" err="1" smtClean="0"/>
              <a:t>thr</a:t>
            </a:r>
            <a:r>
              <a:rPr lang="en-IN" dirty="0" smtClean="0"/>
              <a:t> urinary bladder</a:t>
            </a:r>
          </a:p>
          <a:p>
            <a:pPr marL="571500" indent="-571500">
              <a:buFont typeface="+mj-lt"/>
              <a:buAutoNum type="romanUcPeriod"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COMPLETE TRANSECTION OF URETER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In Middle third of </a:t>
            </a:r>
            <a:r>
              <a:rPr lang="en-IN" dirty="0" err="1" smtClean="0"/>
              <a:t>ureter</a:t>
            </a:r>
            <a:r>
              <a:rPr lang="en-IN" dirty="0" smtClean="0"/>
              <a:t>:</a:t>
            </a:r>
          </a:p>
          <a:p>
            <a:pPr>
              <a:buNone/>
            </a:pP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Ureterouretostomy</a:t>
            </a: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Ureteroileal</a:t>
            </a:r>
            <a:r>
              <a:rPr lang="en-IN" dirty="0" smtClean="0"/>
              <a:t> interposition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Transureteroureterostomy</a:t>
            </a: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72386" cy="584182"/>
          </a:xfrm>
        </p:spPr>
        <p:txBody>
          <a:bodyPr>
            <a:noAutofit/>
          </a:bodyPr>
          <a:lstStyle/>
          <a:p>
            <a:r>
              <a:rPr lang="en-IN" sz="3600" dirty="0" smtClean="0"/>
              <a:t>TRANSURETEROURETEROSTOMY</a:t>
            </a:r>
            <a:endParaRPr lang="en-IN" sz="3600" dirty="0"/>
          </a:p>
        </p:txBody>
      </p:sp>
      <p:pic>
        <p:nvPicPr>
          <p:cNvPr id="5" name="Content Placeholder 4" descr="11871t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928670"/>
            <a:ext cx="5179721" cy="5607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When the length of the  segment of the </a:t>
            </a:r>
            <a:r>
              <a:rPr lang="en-IN" sz="3200" dirty="0" err="1" smtClean="0"/>
              <a:t>ureter</a:t>
            </a:r>
            <a:r>
              <a:rPr lang="en-IN" sz="3200" dirty="0" smtClean="0"/>
              <a:t> is not adequate, the cut end is </a:t>
            </a:r>
            <a:r>
              <a:rPr lang="en-IN" sz="3200" dirty="0" err="1" smtClean="0"/>
              <a:t>anastomised</a:t>
            </a:r>
            <a:r>
              <a:rPr lang="en-IN" sz="3200" dirty="0" smtClean="0"/>
              <a:t> to the </a:t>
            </a:r>
            <a:r>
              <a:rPr lang="en-IN" sz="3200" dirty="0" err="1" smtClean="0"/>
              <a:t>ureter</a:t>
            </a:r>
            <a:r>
              <a:rPr lang="en-IN" sz="3200" dirty="0" smtClean="0"/>
              <a:t> on the opposite side.</a:t>
            </a:r>
            <a:endParaRPr lang="en-IN" sz="3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COMPLETE TRANSECTION OF URETER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3600" dirty="0" smtClean="0"/>
              <a:t>In lower third of </a:t>
            </a:r>
            <a:r>
              <a:rPr lang="en-IN" sz="3600" dirty="0" err="1" smtClean="0"/>
              <a:t>ureter</a:t>
            </a:r>
            <a:r>
              <a:rPr lang="en-IN" sz="3600" dirty="0" smtClean="0"/>
              <a:t>:</a:t>
            </a:r>
          </a:p>
          <a:p>
            <a:pPr>
              <a:buNone/>
            </a:pPr>
            <a:endParaRPr lang="en-IN" sz="3600" dirty="0" smtClean="0"/>
          </a:p>
          <a:p>
            <a:pPr marL="514350" indent="-514350">
              <a:buFont typeface="+mj-lt"/>
              <a:buAutoNum type="alphaLcParenR"/>
            </a:pPr>
            <a:r>
              <a:rPr lang="en-IN" sz="3600" dirty="0" err="1" smtClean="0"/>
              <a:t>Ureteroneocystostomy</a:t>
            </a:r>
            <a:r>
              <a:rPr lang="en-IN" sz="3600" dirty="0" smtClean="0"/>
              <a:t> with </a:t>
            </a:r>
            <a:r>
              <a:rPr lang="en-IN" sz="3600" dirty="0" err="1" smtClean="0"/>
              <a:t>psoas</a:t>
            </a:r>
            <a:r>
              <a:rPr lang="en-IN" sz="3600" dirty="0" smtClean="0"/>
              <a:t> hitch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600" dirty="0" err="1" smtClean="0"/>
              <a:t>Boari</a:t>
            </a:r>
            <a:r>
              <a:rPr lang="en-IN" sz="3600" dirty="0" smtClean="0"/>
              <a:t> flap</a:t>
            </a:r>
            <a:endParaRPr lang="en-IN" sz="3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273050"/>
            <a:ext cx="9001156" cy="1155686"/>
          </a:xfrm>
        </p:spPr>
        <p:txBody>
          <a:bodyPr>
            <a:noAutofit/>
          </a:bodyPr>
          <a:lstStyle/>
          <a:p>
            <a:r>
              <a:rPr lang="en-IN" sz="3600" dirty="0" smtClean="0"/>
              <a:t>          URETERONEOCYSTOSTOMY WITH </a:t>
            </a:r>
            <a:br>
              <a:rPr lang="en-IN" sz="3600" dirty="0" smtClean="0"/>
            </a:br>
            <a:r>
              <a:rPr lang="en-IN" sz="3600" dirty="0" smtClean="0"/>
              <a:t>                             PSOAS HITCH</a:t>
            </a:r>
            <a:endParaRPr lang="en-IN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4572032" cy="500066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IN" sz="3600" dirty="0" err="1" smtClean="0"/>
              <a:t>Reimplantation</a:t>
            </a:r>
            <a:r>
              <a:rPr lang="en-IN" sz="3600" dirty="0" smtClean="0"/>
              <a:t> of the </a:t>
            </a:r>
            <a:r>
              <a:rPr lang="en-IN" sz="3600" dirty="0" err="1" smtClean="0"/>
              <a:t>ureter</a:t>
            </a:r>
            <a:r>
              <a:rPr lang="en-IN" sz="3600" dirty="0" smtClean="0"/>
              <a:t> into the bladder .</a:t>
            </a:r>
          </a:p>
          <a:p>
            <a:pPr>
              <a:buFont typeface="Arial" pitchFamily="34" charset="0"/>
              <a:buChar char="•"/>
            </a:pPr>
            <a:r>
              <a:rPr lang="en-IN" sz="3600" dirty="0" smtClean="0"/>
              <a:t>Bladder is mobilised &amp; stitched to the </a:t>
            </a:r>
            <a:r>
              <a:rPr lang="en-IN" sz="3600" dirty="0" err="1" smtClean="0"/>
              <a:t>psoas</a:t>
            </a:r>
            <a:r>
              <a:rPr lang="en-IN" sz="3600" dirty="0" smtClean="0"/>
              <a:t> muscle to relieve tension after </a:t>
            </a:r>
            <a:r>
              <a:rPr lang="en-IN" sz="3600" dirty="0" err="1" smtClean="0"/>
              <a:t>ureteroneocystostomy</a:t>
            </a:r>
            <a:endParaRPr lang="en-IN" sz="3600" dirty="0" smtClean="0"/>
          </a:p>
        </p:txBody>
      </p:sp>
      <p:pic>
        <p:nvPicPr>
          <p:cNvPr id="9" name="Content Placeholder 8" descr="7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500174"/>
            <a:ext cx="4572000" cy="4857784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02" y="500042"/>
            <a:ext cx="3008313" cy="506430"/>
          </a:xfrm>
        </p:spPr>
        <p:txBody>
          <a:bodyPr>
            <a:noAutofit/>
          </a:bodyPr>
          <a:lstStyle/>
          <a:p>
            <a:r>
              <a:rPr lang="en-IN" sz="4000" dirty="0" smtClean="0"/>
              <a:t>BOARI FLAP</a:t>
            </a:r>
            <a:endParaRPr lang="en-IN" sz="4000" dirty="0"/>
          </a:p>
        </p:txBody>
      </p:sp>
      <p:pic>
        <p:nvPicPr>
          <p:cNvPr id="6" name="Content Placeholder 5" descr="download.jpeg"/>
          <p:cNvPicPr>
            <a:picLocks noGrp="1" noChangeAspect="1"/>
          </p:cNvPicPr>
          <p:nvPr>
            <p:ph idx="1"/>
          </p:nvPr>
        </p:nvPicPr>
        <p:blipFill>
          <a:blip r:embed="rId2"/>
          <a:srcRect l="19906" t="10345"/>
          <a:stretch>
            <a:fillRect/>
          </a:stretch>
        </p:blipFill>
        <p:spPr>
          <a:xfrm>
            <a:off x="3929058" y="1303412"/>
            <a:ext cx="4954483" cy="426872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14282" y="1071546"/>
            <a:ext cx="3500462" cy="521497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IN" sz="3200" dirty="0" smtClean="0"/>
              <a:t>When the </a:t>
            </a:r>
            <a:r>
              <a:rPr lang="en-IN" sz="3200" dirty="0" err="1" smtClean="0"/>
              <a:t>ureteric</a:t>
            </a:r>
            <a:r>
              <a:rPr lang="en-IN" sz="3200" dirty="0" smtClean="0"/>
              <a:t> segment is not long enough, a bladder flap is shaped into a tube &amp; the lower end of </a:t>
            </a:r>
            <a:r>
              <a:rPr lang="en-IN" sz="3200" dirty="0" err="1" smtClean="0"/>
              <a:t>ureter</a:t>
            </a:r>
            <a:r>
              <a:rPr lang="en-IN" sz="3200" dirty="0" smtClean="0"/>
              <a:t> is attached to this.</a:t>
            </a:r>
          </a:p>
          <a:p>
            <a:pPr>
              <a:buFont typeface="Arial" pitchFamily="34" charset="0"/>
              <a:buChar char="•"/>
            </a:pPr>
            <a:r>
              <a:rPr lang="en-IN" sz="3200" dirty="0" smtClean="0"/>
              <a:t>Provides extra length to the </a:t>
            </a:r>
            <a:r>
              <a:rPr lang="en-IN" sz="3200" dirty="0" err="1" smtClean="0"/>
              <a:t>ureter</a:t>
            </a:r>
            <a:r>
              <a:rPr lang="en-IN" sz="3200" dirty="0" smtClean="0"/>
              <a:t> &amp; prevent tension</a:t>
            </a:r>
            <a:endParaRPr lang="en-IN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INJURIES DIAGNOSED POSTOPERATIVELY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Signs &amp; Symptoms:</a:t>
            </a:r>
          </a:p>
          <a:p>
            <a:r>
              <a:rPr lang="en-IN" dirty="0" smtClean="0"/>
              <a:t>Flank pain – </a:t>
            </a:r>
            <a:r>
              <a:rPr lang="en-IN" dirty="0" err="1" smtClean="0"/>
              <a:t>Hydronephrosis</a:t>
            </a:r>
            <a:r>
              <a:rPr lang="en-IN" dirty="0" smtClean="0"/>
              <a:t> (0-21 days)</a:t>
            </a:r>
          </a:p>
          <a:p>
            <a:r>
              <a:rPr lang="en-IN" dirty="0" smtClean="0"/>
              <a:t>Fever </a:t>
            </a:r>
          </a:p>
          <a:p>
            <a:r>
              <a:rPr lang="en-IN" dirty="0" smtClean="0"/>
              <a:t>Sepsis </a:t>
            </a:r>
          </a:p>
          <a:p>
            <a:r>
              <a:rPr lang="en-IN" dirty="0" smtClean="0"/>
              <a:t>Fistula</a:t>
            </a:r>
          </a:p>
          <a:p>
            <a:r>
              <a:rPr lang="en-IN" dirty="0" smtClean="0"/>
              <a:t>Paralytic </a:t>
            </a:r>
            <a:r>
              <a:rPr lang="en-IN" dirty="0" err="1" smtClean="0"/>
              <a:t>ileus</a:t>
            </a:r>
            <a:endParaRPr lang="en-IN" dirty="0" smtClean="0"/>
          </a:p>
          <a:p>
            <a:r>
              <a:rPr lang="en-IN" dirty="0" err="1" smtClean="0"/>
              <a:t>Anuria</a:t>
            </a:r>
            <a:r>
              <a:rPr lang="en-IN" dirty="0" smtClean="0"/>
              <a:t> – In Bilateral </a:t>
            </a:r>
            <a:r>
              <a:rPr lang="en-IN" dirty="0" err="1" smtClean="0"/>
              <a:t>ureteric</a:t>
            </a:r>
            <a:r>
              <a:rPr lang="en-IN" dirty="0" smtClean="0"/>
              <a:t> injury (&lt;24 hrs)</a:t>
            </a:r>
          </a:p>
          <a:p>
            <a:r>
              <a:rPr lang="en-IN" dirty="0" smtClean="0"/>
              <a:t>Renal failure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Investigations(Postoperatively):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Serum </a:t>
            </a:r>
            <a:r>
              <a:rPr lang="en-IN" dirty="0" err="1" smtClean="0"/>
              <a:t>creatinine</a:t>
            </a:r>
            <a:endParaRPr lang="en-IN" dirty="0" smtClean="0"/>
          </a:p>
          <a:p>
            <a:r>
              <a:rPr lang="en-IN" dirty="0" err="1" smtClean="0"/>
              <a:t>Ultrasonogram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 err="1" smtClean="0"/>
              <a:t>Hydronephrosis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err="1" smtClean="0"/>
              <a:t>Hydroureter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Fluid in the peritoneal cavity</a:t>
            </a:r>
          </a:p>
          <a:p>
            <a:r>
              <a:rPr lang="en-IN" dirty="0" smtClean="0"/>
              <a:t>IV </a:t>
            </a:r>
            <a:r>
              <a:rPr lang="en-IN" dirty="0" err="1" smtClean="0"/>
              <a:t>Urogram</a:t>
            </a:r>
            <a:endParaRPr lang="en-IN" dirty="0" smtClean="0"/>
          </a:p>
          <a:p>
            <a:r>
              <a:rPr lang="en-IN" dirty="0" smtClean="0"/>
              <a:t>CT Scan</a:t>
            </a:r>
          </a:p>
          <a:p>
            <a:r>
              <a:rPr lang="en-IN" dirty="0" err="1" smtClean="0"/>
              <a:t>Methylene</a:t>
            </a:r>
            <a:r>
              <a:rPr lang="en-IN" dirty="0" smtClean="0"/>
              <a:t> blue test – to exclude </a:t>
            </a:r>
            <a:r>
              <a:rPr lang="en-IN" dirty="0" err="1" smtClean="0"/>
              <a:t>vesicovaginal</a:t>
            </a:r>
            <a:r>
              <a:rPr lang="en-IN" dirty="0" smtClean="0"/>
              <a:t> fistula</a:t>
            </a:r>
          </a:p>
          <a:p>
            <a:r>
              <a:rPr lang="en-IN" dirty="0" err="1" smtClean="0"/>
              <a:t>Cystoscopy</a:t>
            </a:r>
            <a:endParaRPr lang="en-I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Postoperative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Intra- or </a:t>
            </a:r>
            <a:r>
              <a:rPr lang="en-IN" dirty="0" err="1" smtClean="0"/>
              <a:t>extraperitoneal</a:t>
            </a:r>
            <a:r>
              <a:rPr lang="en-IN" dirty="0" smtClean="0"/>
              <a:t> leakage/obstruction: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Stenting</a:t>
            </a: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Nephrostomy</a:t>
            </a:r>
            <a:endParaRPr lang="en-IN" dirty="0" smtClean="0"/>
          </a:p>
          <a:p>
            <a:pPr marL="514350" indent="-514350"/>
            <a:r>
              <a:rPr lang="en-IN" dirty="0" smtClean="0"/>
              <a:t>Small </a:t>
            </a:r>
            <a:r>
              <a:rPr lang="en-IN" dirty="0" err="1" smtClean="0"/>
              <a:t>Ureteric</a:t>
            </a:r>
            <a:r>
              <a:rPr lang="en-IN" dirty="0" smtClean="0"/>
              <a:t> Fistula- </a:t>
            </a:r>
            <a:r>
              <a:rPr lang="en-IN" dirty="0" err="1" smtClean="0"/>
              <a:t>Stenting</a:t>
            </a:r>
            <a:r>
              <a:rPr lang="en-IN" dirty="0" smtClean="0"/>
              <a:t> </a:t>
            </a:r>
          </a:p>
          <a:p>
            <a:pPr marL="514350" indent="-514350"/>
            <a:r>
              <a:rPr lang="en-IN" dirty="0" smtClean="0"/>
              <a:t>Large </a:t>
            </a:r>
            <a:r>
              <a:rPr lang="en-IN" dirty="0" err="1" smtClean="0"/>
              <a:t>Ureteric</a:t>
            </a:r>
            <a:r>
              <a:rPr lang="en-IN" dirty="0" smtClean="0"/>
              <a:t> fistula &amp; Failure of </a:t>
            </a:r>
            <a:r>
              <a:rPr lang="en-IN" dirty="0" err="1" smtClean="0"/>
              <a:t>stenting</a:t>
            </a:r>
            <a:r>
              <a:rPr lang="en-IN" dirty="0" smtClean="0"/>
              <a:t> – </a:t>
            </a:r>
          </a:p>
          <a:p>
            <a:pPr marL="514350" indent="-514350">
              <a:buNone/>
            </a:pPr>
            <a:r>
              <a:rPr lang="en-IN" dirty="0" smtClean="0"/>
              <a:t>Choice of surgery is based on the site of injury &amp; is same as diagnosed </a:t>
            </a:r>
            <a:r>
              <a:rPr lang="en-IN" dirty="0" err="1" smtClean="0"/>
              <a:t>intraoperatively</a:t>
            </a:r>
            <a:endParaRPr lang="en-IN" dirty="0" smtClean="0"/>
          </a:p>
          <a:p>
            <a:pPr marL="514350" indent="-514350"/>
            <a:endParaRPr lang="en-I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SHAW’s book of Gynaecology</a:t>
            </a:r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Essentials of gynaecology – </a:t>
            </a:r>
            <a:r>
              <a:rPr lang="en-IN" dirty="0" err="1" smtClean="0"/>
              <a:t>Lakshmi</a:t>
            </a:r>
            <a:r>
              <a:rPr lang="en-IN" dirty="0" smtClean="0"/>
              <a:t> </a:t>
            </a:r>
            <a:r>
              <a:rPr lang="en-IN" dirty="0" err="1" smtClean="0"/>
              <a:t>sheshadri</a:t>
            </a: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Human anatomy- BD </a:t>
            </a:r>
            <a:r>
              <a:rPr lang="en-IN" dirty="0" err="1" smtClean="0"/>
              <a:t>Chaurasia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DIMENSION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 smtClean="0"/>
              <a:t> </a:t>
            </a:r>
          </a:p>
          <a:p>
            <a:r>
              <a:rPr lang="en-IN" dirty="0" smtClean="0"/>
              <a:t>Total length – 25 cm (10 inches)</a:t>
            </a:r>
          </a:p>
          <a:p>
            <a:r>
              <a:rPr lang="en-IN" dirty="0" smtClean="0"/>
              <a:t>Upper Half - Posterior abdominal wall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(5 inches)</a:t>
            </a:r>
          </a:p>
          <a:p>
            <a:r>
              <a:rPr lang="en-IN" dirty="0" smtClean="0"/>
              <a:t>Lower Half – Lateral pelvic wall (5 inches)</a:t>
            </a:r>
          </a:p>
          <a:p>
            <a:r>
              <a:rPr lang="en-IN" dirty="0" smtClean="0"/>
              <a:t> Diameter – 3mm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COURSE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Arial"/>
              <a:buChar char="•"/>
            </a:pP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 </a:t>
            </a:r>
            <a:r>
              <a:rPr lang="en-IN" dirty="0">
                <a:solidFill>
                  <a:srgbClr val="333333"/>
                </a:solidFill>
                <a:latin typeface="Titillium Web"/>
              </a:rPr>
              <a:t>D</a:t>
            </a: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ownward continuance to the renal pelvis</a:t>
            </a:r>
          </a:p>
          <a:p>
            <a:pPr fontAlgn="base">
              <a:buFont typeface="Arial"/>
              <a:buChar char="•"/>
            </a:pPr>
            <a:r>
              <a:rPr lang="en-IN" dirty="0">
                <a:solidFill>
                  <a:srgbClr val="333333"/>
                </a:solidFill>
                <a:latin typeface="Titillium Web"/>
              </a:rPr>
              <a:t> </a:t>
            </a:r>
            <a:r>
              <a:rPr lang="en-IN" dirty="0" smtClean="0">
                <a:solidFill>
                  <a:srgbClr val="333333"/>
                </a:solidFill>
                <a:latin typeface="Titillium Web"/>
              </a:rPr>
              <a:t>At the lower</a:t>
            </a: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 end of Kidney, </a:t>
            </a:r>
            <a:r>
              <a:rPr lang="en-IN" dirty="0" smtClean="0">
                <a:solidFill>
                  <a:srgbClr val="333333"/>
                </a:solidFill>
                <a:latin typeface="Titillium Web"/>
              </a:rPr>
              <a:t>runs </a:t>
            </a: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downwards</a:t>
            </a:r>
            <a:r>
              <a:rPr lang="en-IN" dirty="0" smtClean="0">
                <a:solidFill>
                  <a:srgbClr val="333333"/>
                </a:solidFill>
                <a:latin typeface="Titillium Web"/>
              </a:rPr>
              <a:t> </a:t>
            </a: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medially on the </a:t>
            </a:r>
            <a:r>
              <a:rPr lang="en-IN" b="0" i="0" dirty="0" err="1" smtClean="0">
                <a:solidFill>
                  <a:srgbClr val="333333"/>
                </a:solidFill>
                <a:latin typeface="Titillium Web"/>
              </a:rPr>
              <a:t>psoas</a:t>
            </a: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 major and the traverse of the lumbar vertebrae.</a:t>
            </a:r>
          </a:p>
          <a:p>
            <a:pPr fontAlgn="base">
              <a:buFont typeface="Arial"/>
              <a:buChar char="•"/>
            </a:pP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 Enters the pelvic cavity by </a:t>
            </a:r>
            <a:r>
              <a:rPr lang="en-IN" b="1" i="0" dirty="0" smtClean="0">
                <a:solidFill>
                  <a:srgbClr val="333333"/>
                </a:solidFill>
                <a:latin typeface="Titillium Web"/>
              </a:rPr>
              <a:t>crossing in front of the bifurcation of the common iliac artery</a:t>
            </a: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 in the pelvic brim in front of the sacroiliac joint.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fontAlgn="base">
              <a:buFont typeface="Arial"/>
              <a:buChar char="•"/>
            </a:pP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In Pelvis, the </a:t>
            </a:r>
            <a:r>
              <a:rPr lang="en-IN" b="0" i="0" dirty="0" err="1" smtClean="0">
                <a:solidFill>
                  <a:srgbClr val="333333"/>
                </a:solidFill>
                <a:latin typeface="Titillium Web"/>
              </a:rPr>
              <a:t>ureter</a:t>
            </a: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 first runs downward, backward, and laterally along the anterior margin of the greater sciatic notch.</a:t>
            </a:r>
          </a:p>
          <a:p>
            <a:pPr fontAlgn="base">
              <a:buFont typeface="Arial"/>
              <a:buChar char="•"/>
            </a:pP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 Opposite to </a:t>
            </a:r>
            <a:r>
              <a:rPr lang="en-IN" b="0" i="0" dirty="0" err="1" smtClean="0">
                <a:solidFill>
                  <a:srgbClr val="333333"/>
                </a:solidFill>
                <a:latin typeface="Titillium Web"/>
              </a:rPr>
              <a:t>ischial</a:t>
            </a: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 spine, it turns forwards and medially </a:t>
            </a:r>
          </a:p>
          <a:p>
            <a:pPr fontAlgn="base">
              <a:buFont typeface="Arial"/>
              <a:buChar char="•"/>
            </a:pP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Enters the bladder wall in the lateral angle of its </a:t>
            </a:r>
            <a:r>
              <a:rPr lang="en-IN" b="0" i="0" dirty="0" err="1" smtClean="0">
                <a:solidFill>
                  <a:srgbClr val="333333"/>
                </a:solidFill>
                <a:latin typeface="Titillium Web"/>
              </a:rPr>
              <a:t>trigone</a:t>
            </a: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 as </a:t>
            </a:r>
            <a:r>
              <a:rPr lang="en-IN" b="0" i="0" dirty="0" err="1" smtClean="0">
                <a:solidFill>
                  <a:srgbClr val="333333"/>
                </a:solidFill>
                <a:latin typeface="Titillium Web"/>
              </a:rPr>
              <a:t>ureteric</a:t>
            </a:r>
            <a:r>
              <a:rPr lang="en-IN" b="0" i="0" dirty="0" smtClean="0">
                <a:solidFill>
                  <a:srgbClr val="333333"/>
                </a:solidFill>
                <a:latin typeface="Titillium Web"/>
              </a:rPr>
              <a:t> orifice.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URSE Urete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286808" cy="61436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en-IN" b="1" dirty="0" smtClean="0"/>
              <a:t>ANATOMICAL CONSTRICTIONS</a:t>
            </a:r>
            <a:endParaRPr lang="en-IN" b="1" dirty="0"/>
          </a:p>
        </p:txBody>
      </p:sp>
      <p:pic>
        <p:nvPicPr>
          <p:cNvPr id="5" name="Content Placeholder 4" descr="CONSTRICTIONS Ure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857232"/>
            <a:ext cx="5429287" cy="600076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1268</Words>
  <Application>Microsoft Office PowerPoint</Application>
  <PresentationFormat>On-screen Show (4:3)</PresentationFormat>
  <Paragraphs>230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PELVIC URETER</vt:lpstr>
      <vt:lpstr>Slide 2</vt:lpstr>
      <vt:lpstr>Slide 3</vt:lpstr>
      <vt:lpstr>Slide 4</vt:lpstr>
      <vt:lpstr>DIMENSION </vt:lpstr>
      <vt:lpstr>COURSE</vt:lpstr>
      <vt:lpstr>Slide 7</vt:lpstr>
      <vt:lpstr>Slide 8</vt:lpstr>
      <vt:lpstr>ANATOMICAL CONSTRICTIONS</vt:lpstr>
      <vt:lpstr>Slide 10</vt:lpstr>
      <vt:lpstr>RELATIONS  ABDOMINAL PART  </vt:lpstr>
      <vt:lpstr>Slide 12</vt:lpstr>
      <vt:lpstr>RELATIONS PELVIC PART</vt:lpstr>
      <vt:lpstr>Slide 14</vt:lpstr>
      <vt:lpstr>Slide 15</vt:lpstr>
      <vt:lpstr>Slide 16</vt:lpstr>
      <vt:lpstr>Slide 17</vt:lpstr>
      <vt:lpstr>BLOOD SUPPLY</vt:lpstr>
      <vt:lpstr>Slide 19</vt:lpstr>
      <vt:lpstr>Slide 20</vt:lpstr>
      <vt:lpstr>NERVE SUPPLY </vt:lpstr>
      <vt:lpstr>LYMPHATIC DRAINAGE </vt:lpstr>
      <vt:lpstr>DEVELOPMENT</vt:lpstr>
      <vt:lpstr>HISTOLOGY</vt:lpstr>
      <vt:lpstr>Slide 25</vt:lpstr>
      <vt:lpstr>Slide 26</vt:lpstr>
      <vt:lpstr>APPLIED ANATOMY</vt:lpstr>
      <vt:lpstr>Slide 28</vt:lpstr>
      <vt:lpstr>Common sites of injury </vt:lpstr>
      <vt:lpstr>Slide 30</vt:lpstr>
      <vt:lpstr>RISK FACTORS FOR URETERIC INJURY</vt:lpstr>
      <vt:lpstr>TYPES OF URETERIC INJURY</vt:lpstr>
      <vt:lpstr>INTRAOPERATIVE DIAGNOSISOF URETERIC INJURY</vt:lpstr>
      <vt:lpstr>INTRAOPERATIVE FINDINGS OF URETERIC INJURY</vt:lpstr>
      <vt:lpstr>INTRAOPERATIVE MANAGEMENT </vt:lpstr>
      <vt:lpstr>Slide 36</vt:lpstr>
      <vt:lpstr>2) COMPLETE TRANSECTION OF URETER</vt:lpstr>
      <vt:lpstr>URETEROURETEROSTOMY</vt:lpstr>
      <vt:lpstr>URETERO-ILEAL TRANSPOSITION</vt:lpstr>
      <vt:lpstr>COMPLETE TRANSECTION OF URETER</vt:lpstr>
      <vt:lpstr>TRANSURETEROURETEROSTOMY</vt:lpstr>
      <vt:lpstr>COMPLETE TRANSECTION OF URETER</vt:lpstr>
      <vt:lpstr>          URETERONEOCYSTOSTOMY WITH                               PSOAS HITCH</vt:lpstr>
      <vt:lpstr>BOARI FLAP</vt:lpstr>
      <vt:lpstr>INJURIES DIAGNOSED POSTOPERATIVELY</vt:lpstr>
      <vt:lpstr>Investigations(Postoperatively):</vt:lpstr>
      <vt:lpstr>Postoperative management</vt:lpstr>
      <vt:lpstr>References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URETER</dc:title>
  <dc:creator>Admin</dc:creator>
  <cp:lastModifiedBy>Admin</cp:lastModifiedBy>
  <cp:revision>11</cp:revision>
  <dcterms:created xsi:type="dcterms:W3CDTF">2019-08-16T16:20:01Z</dcterms:created>
  <dcterms:modified xsi:type="dcterms:W3CDTF">2019-10-03T05:18:06Z</dcterms:modified>
</cp:coreProperties>
</file>