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s/slide11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117.xml" ContentType="application/vnd.openxmlformats-officedocument.presentationml.slide+xml"/>
  <Override PartName="/ppt/slides/slide126.xml" ContentType="application/vnd.openxmlformats-officedocument.presentationml.slide+xml"/>
  <Override PartName="/ppt/slides/slide12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slides/slide115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83" r:id="rId2"/>
    <p:sldId id="361" r:id="rId3"/>
    <p:sldId id="362" r:id="rId4"/>
    <p:sldId id="363" r:id="rId5"/>
    <p:sldId id="364" r:id="rId6"/>
    <p:sldId id="365" r:id="rId7"/>
    <p:sldId id="366" r:id="rId8"/>
    <p:sldId id="367" r:id="rId9"/>
    <p:sldId id="368" r:id="rId10"/>
    <p:sldId id="370" r:id="rId11"/>
    <p:sldId id="369" r:id="rId12"/>
    <p:sldId id="371" r:id="rId13"/>
    <p:sldId id="372" r:id="rId14"/>
    <p:sldId id="373" r:id="rId15"/>
    <p:sldId id="374" r:id="rId16"/>
    <p:sldId id="375" r:id="rId17"/>
    <p:sldId id="376" r:id="rId18"/>
    <p:sldId id="377" r:id="rId19"/>
    <p:sldId id="378" r:id="rId20"/>
    <p:sldId id="379" r:id="rId21"/>
    <p:sldId id="380" r:id="rId22"/>
    <p:sldId id="381" r:id="rId23"/>
    <p:sldId id="382" r:id="rId24"/>
    <p:sldId id="359" r:id="rId25"/>
    <p:sldId id="360" r:id="rId26"/>
    <p:sldId id="384" r:id="rId27"/>
    <p:sldId id="355" r:id="rId28"/>
    <p:sldId id="356" r:id="rId29"/>
    <p:sldId id="357" r:id="rId30"/>
    <p:sldId id="358" r:id="rId31"/>
    <p:sldId id="385" r:id="rId32"/>
    <p:sldId id="386" r:id="rId33"/>
    <p:sldId id="334" r:id="rId34"/>
    <p:sldId id="336" r:id="rId35"/>
    <p:sldId id="387" r:id="rId36"/>
    <p:sldId id="337" r:id="rId37"/>
    <p:sldId id="338" r:id="rId38"/>
    <p:sldId id="339" r:id="rId39"/>
    <p:sldId id="340" r:id="rId40"/>
    <p:sldId id="341" r:id="rId41"/>
    <p:sldId id="343" r:id="rId42"/>
    <p:sldId id="342" r:id="rId43"/>
    <p:sldId id="316" r:id="rId44"/>
    <p:sldId id="318" r:id="rId45"/>
    <p:sldId id="319" r:id="rId46"/>
    <p:sldId id="320" r:id="rId47"/>
    <p:sldId id="389" r:id="rId48"/>
    <p:sldId id="388" r:id="rId49"/>
    <p:sldId id="317" r:id="rId50"/>
    <p:sldId id="321" r:id="rId51"/>
    <p:sldId id="390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33" r:id="rId64"/>
    <p:sldId id="315" r:id="rId65"/>
    <p:sldId id="344" r:id="rId66"/>
    <p:sldId id="347" r:id="rId67"/>
    <p:sldId id="346" r:id="rId68"/>
    <p:sldId id="348" r:id="rId69"/>
    <p:sldId id="349" r:id="rId70"/>
    <p:sldId id="350" r:id="rId71"/>
    <p:sldId id="351" r:id="rId72"/>
    <p:sldId id="352" r:id="rId73"/>
    <p:sldId id="353" r:id="rId74"/>
    <p:sldId id="354" r:id="rId75"/>
    <p:sldId id="289" r:id="rId76"/>
    <p:sldId id="290" r:id="rId77"/>
    <p:sldId id="291" r:id="rId78"/>
    <p:sldId id="292" r:id="rId79"/>
    <p:sldId id="293" r:id="rId80"/>
    <p:sldId id="294" r:id="rId81"/>
    <p:sldId id="295" r:id="rId82"/>
    <p:sldId id="391" r:id="rId83"/>
    <p:sldId id="296" r:id="rId84"/>
    <p:sldId id="297" r:id="rId85"/>
    <p:sldId id="393" r:id="rId86"/>
    <p:sldId id="299" r:id="rId87"/>
    <p:sldId id="298" r:id="rId88"/>
    <p:sldId id="300" r:id="rId89"/>
    <p:sldId id="302" r:id="rId90"/>
    <p:sldId id="301" r:id="rId91"/>
    <p:sldId id="303" r:id="rId92"/>
    <p:sldId id="394" r:id="rId93"/>
    <p:sldId id="305" r:id="rId94"/>
    <p:sldId id="306" r:id="rId95"/>
    <p:sldId id="307" r:id="rId96"/>
    <p:sldId id="308" r:id="rId97"/>
    <p:sldId id="309" r:id="rId98"/>
    <p:sldId id="310" r:id="rId99"/>
    <p:sldId id="311" r:id="rId100"/>
    <p:sldId id="312" r:id="rId101"/>
    <p:sldId id="313" r:id="rId102"/>
    <p:sldId id="314" r:id="rId103"/>
    <p:sldId id="257" r:id="rId104"/>
    <p:sldId id="256" r:id="rId105"/>
    <p:sldId id="258" r:id="rId106"/>
    <p:sldId id="259" r:id="rId107"/>
    <p:sldId id="261" r:id="rId108"/>
    <p:sldId id="260" r:id="rId109"/>
    <p:sldId id="262" r:id="rId110"/>
    <p:sldId id="263" r:id="rId111"/>
    <p:sldId id="265" r:id="rId112"/>
    <p:sldId id="264" r:id="rId113"/>
    <p:sldId id="266" r:id="rId114"/>
    <p:sldId id="267" r:id="rId115"/>
    <p:sldId id="268" r:id="rId116"/>
    <p:sldId id="269" r:id="rId117"/>
    <p:sldId id="395" r:id="rId118"/>
    <p:sldId id="271" r:id="rId119"/>
    <p:sldId id="272" r:id="rId120"/>
    <p:sldId id="270" r:id="rId121"/>
    <p:sldId id="273" r:id="rId122"/>
    <p:sldId id="396" r:id="rId123"/>
    <p:sldId id="274" r:id="rId124"/>
    <p:sldId id="275" r:id="rId125"/>
    <p:sldId id="276" r:id="rId126"/>
    <p:sldId id="278" r:id="rId127"/>
    <p:sldId id="279" r:id="rId128"/>
    <p:sldId id="280" r:id="rId129"/>
    <p:sldId id="281" r:id="rId130"/>
    <p:sldId id="282" r:id="rId131"/>
    <p:sldId id="283" r:id="rId132"/>
    <p:sldId id="284" r:id="rId133"/>
    <p:sldId id="285" r:id="rId134"/>
    <p:sldId id="286" r:id="rId135"/>
    <p:sldId id="287" r:id="rId136"/>
    <p:sldId id="288" r:id="rId1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5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slide" Target="slides/slide115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137" Type="http://schemas.openxmlformats.org/officeDocument/2006/relationships/slide" Target="slides/slide13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C15FF0-D4B1-4770-AF23-4BD4D8076152}" type="datetimeFigureOut">
              <a:rPr lang="en-US" smtClean="0"/>
              <a:pPr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2B6F6-B235-4304-A8BC-52D280FD4B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PHYSIOLOGICAL CHANGES IN PREGNANCY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5105401"/>
            <a:ext cx="4953000" cy="99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smtClean="0">
                <a:solidFill>
                  <a:srgbClr val="0000FF"/>
                </a:solidFill>
              </a:rPr>
              <a:t> </a:t>
            </a: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457200"/>
            <a:ext cx="5867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LUNG VOLUMES</a:t>
            </a:r>
            <a:r>
              <a:rPr lang="en-US" b="1" dirty="0" smtClean="0"/>
              <a:t>(changes observed by the 6</a:t>
            </a:r>
            <a:r>
              <a:rPr lang="en-US" b="1" baseline="30000" dirty="0" smtClean="0"/>
              <a:t>th</a:t>
            </a:r>
            <a:r>
              <a:rPr lang="en-US" b="1" dirty="0" smtClean="0"/>
              <a:t> month with a progressive decline across pregnancy)</a:t>
            </a: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3200400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FUNCTIONAL RESIDUAL</a:t>
                      </a:r>
                      <a:r>
                        <a:rPr lang="en-US" baseline="0" dirty="0" smtClean="0"/>
                        <a:t> 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-ERV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Decreases  by 200-300ml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-RESIDUAL VOLUME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Decreases by 200-400ml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INSPIRATORY 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Increases by 200-250ml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LUNG CAPACITY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Remains</a:t>
                      </a:r>
                      <a:r>
                        <a:rPr lang="en-US" baseline="0" dirty="0" smtClean="0"/>
                        <a:t> unchanged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tidal volume</a:t>
            </a:r>
            <a:r>
              <a:rPr lang="en-US" b="1" dirty="0" smtClean="0"/>
              <a:t> increase from 0.66 to 0.8l/min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Resting minute ventilation</a:t>
            </a:r>
            <a:r>
              <a:rPr lang="en-US" b="1" dirty="0" smtClean="0"/>
              <a:t>  from 10.7 to 14.1l/min</a:t>
            </a:r>
          </a:p>
          <a:p>
            <a:r>
              <a:rPr lang="en-US" b="1" dirty="0" smtClean="0"/>
              <a:t>Main cause of the increase is the effect of </a:t>
            </a:r>
            <a:r>
              <a:rPr lang="en-US" b="1" dirty="0" smtClean="0">
                <a:solidFill>
                  <a:srgbClr val="FF00FF"/>
                </a:solidFill>
              </a:rPr>
              <a:t>progesterone </a:t>
            </a:r>
            <a:r>
              <a:rPr lang="en-US" b="1" dirty="0" smtClean="0"/>
              <a:t>and low expiratory reserve volume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Peak </a:t>
            </a:r>
            <a:r>
              <a:rPr lang="en-US" b="1" dirty="0" err="1" smtClean="0">
                <a:solidFill>
                  <a:srgbClr val="FF00FF"/>
                </a:solidFill>
              </a:rPr>
              <a:t>epiratory</a:t>
            </a:r>
            <a:r>
              <a:rPr lang="en-US" b="1" dirty="0" smtClean="0">
                <a:solidFill>
                  <a:srgbClr val="FF00FF"/>
                </a:solidFill>
              </a:rPr>
              <a:t> flow rate</a:t>
            </a:r>
            <a:r>
              <a:rPr lang="en-US" b="1" dirty="0" smtClean="0"/>
              <a:t> is increased as gestation advances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Lung compliance</a:t>
            </a:r>
            <a:r>
              <a:rPr lang="en-US" b="1" dirty="0" smtClean="0"/>
              <a:t> unaffected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Total pulmonary resistance</a:t>
            </a:r>
            <a:r>
              <a:rPr lang="en-US" b="1" dirty="0" smtClean="0"/>
              <a:t> reduced</a:t>
            </a:r>
            <a:endParaRPr lang="en-US" b="1" dirty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There is increased awareness of desire to breathe even in early pregnancy. The</a:t>
            </a:r>
            <a:r>
              <a:rPr lang="en-US" b="1" dirty="0" smtClean="0">
                <a:solidFill>
                  <a:srgbClr val="FF00FF"/>
                </a:solidFill>
              </a:rPr>
              <a:t> physiological </a:t>
            </a:r>
            <a:r>
              <a:rPr lang="en-US" b="1" dirty="0" err="1" smtClean="0">
                <a:solidFill>
                  <a:srgbClr val="FF00FF"/>
                </a:solidFill>
              </a:rPr>
              <a:t>dsypnea</a:t>
            </a:r>
            <a:r>
              <a:rPr lang="en-US" b="1" dirty="0" smtClean="0"/>
              <a:t> is due to increased tidal volume and fall in blood pco2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Which is due to central effect of</a:t>
            </a:r>
            <a:r>
              <a:rPr lang="en-US" b="1" dirty="0" smtClean="0">
                <a:solidFill>
                  <a:srgbClr val="FF00FF"/>
                </a:solidFill>
              </a:rPr>
              <a:t> progesterone</a:t>
            </a:r>
            <a:r>
              <a:rPr lang="en-US" b="1" dirty="0" smtClean="0"/>
              <a:t> on the respiratory centre</a:t>
            </a:r>
          </a:p>
          <a:p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>
                <a:solidFill>
                  <a:srgbClr val="FF00FF"/>
                </a:solidFill>
              </a:rPr>
              <a:t>Pulmonary arterial pressure is not increased</a:t>
            </a:r>
            <a:r>
              <a:rPr lang="en-US" b="1" dirty="0" smtClean="0"/>
              <a:t>, so to accommodate the augmented flow  there is </a:t>
            </a:r>
            <a:r>
              <a:rPr lang="en-US" b="1" dirty="0" err="1" smtClean="0"/>
              <a:t>vasodilataion</a:t>
            </a:r>
            <a:r>
              <a:rPr lang="en-US" b="1" dirty="0" smtClean="0"/>
              <a:t> which causes increase vascular markings in lung fields </a:t>
            </a:r>
            <a:endParaRPr lang="en-US" b="1" dirty="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ENDOCRINE SYSTEM</a:t>
            </a:r>
            <a:endParaRPr lang="en-US" dirty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PITUITARY GLAND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during a normal pregnancy the pituitary enlarges to </a:t>
            </a:r>
            <a:r>
              <a:rPr lang="en-US" b="1" dirty="0" smtClean="0">
                <a:solidFill>
                  <a:srgbClr val="7030A0"/>
                </a:solidFill>
              </a:rPr>
              <a:t>135 percent</a:t>
            </a:r>
            <a:r>
              <a:rPr lang="en-US" b="1" dirty="0" smtClean="0"/>
              <a:t>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 increase size compress the optic </a:t>
            </a:r>
            <a:r>
              <a:rPr lang="en-US" b="1" dirty="0" err="1" smtClean="0"/>
              <a:t>chiasma</a:t>
            </a:r>
            <a:r>
              <a:rPr lang="en-US" b="1" dirty="0" smtClean="0"/>
              <a:t> to </a:t>
            </a:r>
            <a:r>
              <a:rPr lang="en-US" b="1" dirty="0" smtClean="0">
                <a:solidFill>
                  <a:srgbClr val="7030A0"/>
                </a:solidFill>
              </a:rPr>
              <a:t>reduce visual fields</a:t>
            </a:r>
            <a:r>
              <a:rPr lang="en-US" b="1" dirty="0" smtClean="0"/>
              <a:t>, but impaired vision is rare.</a:t>
            </a:r>
          </a:p>
          <a:p>
            <a:endParaRPr lang="en-US" b="1" dirty="0" smtClean="0"/>
          </a:p>
          <a:p>
            <a:r>
              <a:rPr lang="en-US" b="1" dirty="0" smtClean="0"/>
              <a:t>The cause for the increase size of the pituitary is </a:t>
            </a:r>
            <a:r>
              <a:rPr lang="en-US" b="1" dirty="0" smtClean="0">
                <a:solidFill>
                  <a:srgbClr val="7030A0"/>
                </a:solidFill>
              </a:rPr>
              <a:t>ESTROGEN STIMULATED HYPERTROPHY OF LACTOTROPHS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/>
          <a:lstStyle/>
          <a:p>
            <a:r>
              <a:rPr lang="en-US" b="1" dirty="0" err="1" smtClean="0"/>
              <a:t>Gonadotrophs</a:t>
            </a:r>
            <a:r>
              <a:rPr lang="en-US" b="1" dirty="0" smtClean="0"/>
              <a:t> decrease in number</a:t>
            </a:r>
          </a:p>
          <a:p>
            <a:r>
              <a:rPr lang="en-US" b="1" dirty="0" err="1" smtClean="0"/>
              <a:t>Corticotrophs</a:t>
            </a:r>
            <a:r>
              <a:rPr lang="en-US" b="1" dirty="0" smtClean="0"/>
              <a:t> and </a:t>
            </a:r>
            <a:r>
              <a:rPr lang="en-US" b="1" dirty="0" err="1" smtClean="0"/>
              <a:t>thyrotrophs</a:t>
            </a:r>
            <a:r>
              <a:rPr lang="en-US" b="1" dirty="0" smtClean="0"/>
              <a:t> remain constant</a:t>
            </a:r>
          </a:p>
          <a:p>
            <a:r>
              <a:rPr lang="en-US" b="1" dirty="0" err="1" smtClean="0"/>
              <a:t>Somatotrophs</a:t>
            </a:r>
            <a:r>
              <a:rPr lang="en-US" b="1" dirty="0" smtClean="0"/>
              <a:t> suppressed due to negative feedback by placental production of growth hormone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in </a:t>
            </a:r>
            <a:r>
              <a:rPr lang="en-US" b="1" dirty="0" smtClean="0">
                <a:solidFill>
                  <a:srgbClr val="7030A0"/>
                </a:solidFill>
              </a:rPr>
              <a:t>post partum, the</a:t>
            </a:r>
            <a:r>
              <a:rPr lang="en-US" b="1" dirty="0" smtClean="0"/>
              <a:t> pituitary size may reach 12mm on MR imaging, but the gland involutes rapidly and comes to normal by 6 months post partum.</a:t>
            </a:r>
          </a:p>
          <a:p>
            <a:pPr marL="514350" indent="-514350"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/>
              <a:t>the incidence of </a:t>
            </a:r>
            <a:r>
              <a:rPr lang="en-US" b="1" dirty="0" err="1" smtClean="0">
                <a:solidFill>
                  <a:srgbClr val="7030A0"/>
                </a:solidFill>
              </a:rPr>
              <a:t>pitutary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prolactinoma</a:t>
            </a:r>
            <a:r>
              <a:rPr lang="en-US" b="1" dirty="0" smtClean="0"/>
              <a:t> is more in pregnancy it’s a </a:t>
            </a:r>
            <a:r>
              <a:rPr lang="en-US" b="1" dirty="0" err="1" smtClean="0">
                <a:solidFill>
                  <a:srgbClr val="7030A0"/>
                </a:solidFill>
              </a:rPr>
              <a:t>macroadenoma</a:t>
            </a:r>
            <a:r>
              <a:rPr lang="en-US" b="1" dirty="0" smtClean="0"/>
              <a:t> that is &gt;10mm,the growth during pregnancy is more likely</a:t>
            </a:r>
          </a:p>
          <a:p>
            <a:endParaRPr lang="en-US" b="1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SHEEHAN SYNDROME</a:t>
            </a:r>
            <a:r>
              <a:rPr lang="en-US" b="1" dirty="0" smtClean="0"/>
              <a:t>: is called postpartum pituitary gland necrosis caused due to ischemia due to blood loss and hypovolemic shock during and after childbirth</a:t>
            </a:r>
            <a:endParaRPr lang="en-US" b="1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MELANOCYTE STIMULATING HORMONE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>
                <a:solidFill>
                  <a:srgbClr val="7030A0"/>
                </a:solidFill>
              </a:rPr>
              <a:t>Skin changes</a:t>
            </a:r>
            <a:r>
              <a:rPr lang="en-US" b="1" dirty="0" smtClean="0"/>
              <a:t> in pregnancy</a:t>
            </a:r>
          </a:p>
          <a:p>
            <a:r>
              <a:rPr lang="en-US" b="1" dirty="0" smtClean="0"/>
              <a:t>E g :- increased pigmentation of areola of the nipple</a:t>
            </a:r>
          </a:p>
          <a:p>
            <a:pPr>
              <a:buNone/>
            </a:pPr>
            <a:r>
              <a:rPr lang="en-US" b="1" dirty="0" smtClean="0"/>
              <a:t>         -darkening of the </a:t>
            </a:r>
            <a:r>
              <a:rPr lang="en-US" b="1" dirty="0" err="1" smtClean="0"/>
              <a:t>linea</a:t>
            </a:r>
            <a:r>
              <a:rPr lang="en-US" b="1" dirty="0" smtClean="0"/>
              <a:t> alba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   - mask like pigmentation of   face(</a:t>
            </a:r>
            <a:r>
              <a:rPr lang="en-US" b="1" dirty="0" err="1" smtClean="0"/>
              <a:t>cholasma</a:t>
            </a:r>
            <a:r>
              <a:rPr lang="en-US" b="1" dirty="0" smtClean="0"/>
              <a:t>)</a:t>
            </a:r>
            <a:endParaRPr lang="en-US" b="1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PITUITARY HORMONES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GONADOTROPINS</a:t>
            </a:r>
          </a:p>
          <a:p>
            <a:r>
              <a:rPr lang="en-US" b="1" dirty="0" smtClean="0"/>
              <a:t>Both maternal FSH and LH are reduced in pregnancy</a:t>
            </a:r>
          </a:p>
          <a:p>
            <a:r>
              <a:rPr lang="en-US" b="1" dirty="0" smtClean="0"/>
              <a:t>So no further ovulation occurs</a:t>
            </a:r>
          </a:p>
          <a:p>
            <a:endParaRPr lang="en-US" b="1" dirty="0"/>
          </a:p>
          <a:p>
            <a:r>
              <a:rPr lang="en-US" b="1" dirty="0" smtClean="0">
                <a:solidFill>
                  <a:srgbClr val="FF00FF"/>
                </a:solidFill>
              </a:rPr>
              <a:t>ADRENOCORTICOTROPHIC HORMONES</a:t>
            </a:r>
          </a:p>
          <a:p>
            <a:r>
              <a:rPr lang="en-US" b="1" dirty="0" smtClean="0"/>
              <a:t>Levels increased</a:t>
            </a:r>
            <a:endParaRPr lang="en-US" b="1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FF"/>
                </a:solidFill>
              </a:rPr>
              <a:t>GROWTH HORMONE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/>
              <a:t>In the</a:t>
            </a:r>
            <a:r>
              <a:rPr lang="en-US" b="1" dirty="0" smtClean="0">
                <a:solidFill>
                  <a:srgbClr val="7030A0"/>
                </a:solidFill>
              </a:rPr>
              <a:t> first trimester</a:t>
            </a:r>
            <a:r>
              <a:rPr lang="en-US" b="1" dirty="0" smtClean="0"/>
              <a:t>, GH is produced from the </a:t>
            </a:r>
            <a:r>
              <a:rPr lang="en-US" b="1" dirty="0" smtClean="0">
                <a:solidFill>
                  <a:srgbClr val="7030A0"/>
                </a:solidFill>
              </a:rPr>
              <a:t>pituitary gland</a:t>
            </a:r>
            <a:r>
              <a:rPr lang="en-US" b="1" dirty="0" smtClean="0"/>
              <a:t> and concentration are within non pregnant values:0.5-7.5ng/ml</a:t>
            </a:r>
          </a:p>
          <a:p>
            <a:endParaRPr lang="en-US" b="1" dirty="0" smtClean="0"/>
          </a:p>
          <a:p>
            <a:r>
              <a:rPr lang="en-US" b="1" dirty="0" smtClean="0"/>
              <a:t>At  </a:t>
            </a:r>
            <a:r>
              <a:rPr lang="en-US" b="1" dirty="0" smtClean="0">
                <a:solidFill>
                  <a:srgbClr val="7030A0"/>
                </a:solidFill>
              </a:rPr>
              <a:t>8 weeks of gestation</a:t>
            </a:r>
            <a:r>
              <a:rPr lang="en-US" b="1" dirty="0" smtClean="0"/>
              <a:t>, GH from the</a:t>
            </a:r>
            <a:r>
              <a:rPr lang="en-US" b="1" dirty="0" smtClean="0">
                <a:solidFill>
                  <a:srgbClr val="7030A0"/>
                </a:solidFill>
              </a:rPr>
              <a:t> placenta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becomes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dectable</a:t>
            </a:r>
            <a:r>
              <a:rPr lang="en-US" b="1" dirty="0" smtClean="0"/>
              <a:t> and by </a:t>
            </a:r>
            <a:r>
              <a:rPr lang="en-US" b="1" dirty="0" smtClean="0">
                <a:solidFill>
                  <a:srgbClr val="7030A0"/>
                </a:solidFill>
              </a:rPr>
              <a:t>17 weeks</a:t>
            </a:r>
            <a:r>
              <a:rPr lang="en-US" b="1" dirty="0" smtClean="0"/>
              <a:t> the function is taken over by the placenta</a:t>
            </a:r>
          </a:p>
          <a:p>
            <a:endParaRPr lang="en-US" b="1" dirty="0" smtClean="0"/>
          </a:p>
          <a:p>
            <a:r>
              <a:rPr lang="en-US" b="1" dirty="0" smtClean="0"/>
              <a:t>Maternal serum values start increasing from approx 3.5ng/ml at 10 weeks and plateaus at 28weeks at approx 14ng/ml</a:t>
            </a:r>
            <a:endParaRPr lang="en-US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Normal </a:t>
            </a:r>
            <a:r>
              <a:rPr lang="en-US" b="1" dirty="0" err="1" smtClean="0"/>
              <a:t>anteverted</a:t>
            </a:r>
            <a:r>
              <a:rPr lang="en-US" b="1" dirty="0" smtClean="0"/>
              <a:t> uterus position is exaggerated </a:t>
            </a:r>
            <a:r>
              <a:rPr lang="en-US" b="1" dirty="0" err="1" smtClean="0"/>
              <a:t>upto</a:t>
            </a:r>
            <a:r>
              <a:rPr lang="en-US" b="1" dirty="0" smtClean="0"/>
              <a:t> 8 weeks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This enlarged uterus will lie on the bladder rendering it incapable of filling , and increase frequency of </a:t>
            </a:r>
            <a:r>
              <a:rPr lang="en-US" b="1" dirty="0" err="1" smtClean="0"/>
              <a:t>micturartion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With the pregnant women standing , the longitudinal axis of the uterus corresponds to the pelvic inlet axis . The abdominal wall supports the uterus.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With the pregnant women supine ,the uterus falls back to rest on the vertebral column and blood vessels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b="1" dirty="0" smtClean="0"/>
              <a:t>Placental GH is a major determinant of </a:t>
            </a:r>
            <a:r>
              <a:rPr lang="en-US" b="1" dirty="0" smtClean="0">
                <a:solidFill>
                  <a:srgbClr val="7030A0"/>
                </a:solidFill>
              </a:rPr>
              <a:t>maternal insulin resistance</a:t>
            </a:r>
            <a:r>
              <a:rPr lang="en-US" b="1" dirty="0" smtClean="0"/>
              <a:t> after mid pregnancy.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/>
              <a:t> T</a:t>
            </a:r>
            <a:r>
              <a:rPr lang="en-US" b="1" dirty="0" smtClean="0"/>
              <a:t>his hormone regulates the </a:t>
            </a:r>
            <a:r>
              <a:rPr lang="en-US" b="1" dirty="0" smtClean="0">
                <a:solidFill>
                  <a:srgbClr val="7030A0"/>
                </a:solidFill>
              </a:rPr>
              <a:t>fetal growth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CAUSES OF INCREASED PROLACTIN</a:t>
            </a:r>
          </a:p>
          <a:p>
            <a:pPr>
              <a:buNone/>
            </a:pPr>
            <a:r>
              <a:rPr lang="en-US" b="1" dirty="0" smtClean="0"/>
              <a:t>    -estrogen acts on the ant pituitary </a:t>
            </a:r>
            <a:r>
              <a:rPr lang="en-US" b="1" dirty="0" err="1" smtClean="0"/>
              <a:t>lactotrophs</a:t>
            </a:r>
            <a:r>
              <a:rPr lang="en-US" b="1" dirty="0" smtClean="0"/>
              <a:t> and increase the release of prolactin</a:t>
            </a:r>
          </a:p>
          <a:p>
            <a:pPr>
              <a:buNone/>
            </a:pPr>
            <a:r>
              <a:rPr lang="en-US" dirty="0" smtClean="0"/>
              <a:t>    -</a:t>
            </a:r>
            <a:r>
              <a:rPr lang="en-US" b="1" dirty="0" smtClean="0"/>
              <a:t>TSH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-serotonin</a:t>
            </a:r>
          </a:p>
          <a:p>
            <a:pPr>
              <a:buNone/>
            </a:pPr>
            <a:endParaRPr lang="en-US" b="1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DOPAMINE inhibits</a:t>
            </a:r>
            <a:r>
              <a:rPr lang="en-US" b="1" dirty="0" smtClean="0"/>
              <a:t> the secretion of prolactin</a:t>
            </a:r>
            <a:endParaRPr lang="en-US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FF"/>
                </a:solidFill>
              </a:rPr>
              <a:t>PROLACTIN</a:t>
            </a:r>
          </a:p>
          <a:p>
            <a:r>
              <a:rPr lang="en-US" b="1" dirty="0" smtClean="0"/>
              <a:t>Maternal plasma prolactin levels increase during pregnancy , and at </a:t>
            </a:r>
            <a:r>
              <a:rPr lang="en-US" b="1" dirty="0" smtClean="0">
                <a:solidFill>
                  <a:srgbClr val="7030A0"/>
                </a:solidFill>
              </a:rPr>
              <a:t>TERM</a:t>
            </a:r>
            <a:r>
              <a:rPr lang="en-US" b="1" dirty="0" smtClean="0"/>
              <a:t> it is about </a:t>
            </a:r>
            <a:r>
              <a:rPr lang="en-US" b="1" dirty="0" smtClean="0">
                <a:solidFill>
                  <a:srgbClr val="7030A0"/>
                </a:solidFill>
              </a:rPr>
              <a:t>150ng/ml</a:t>
            </a: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After delivery the levels fall ,however there are </a:t>
            </a:r>
            <a:r>
              <a:rPr lang="en-US" b="1" dirty="0" err="1" smtClean="0"/>
              <a:t>pulsatile</a:t>
            </a:r>
            <a:r>
              <a:rPr lang="en-US" b="1" dirty="0" smtClean="0"/>
              <a:t>  bursts during lactation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FUNCTIONS OF PROLACTIN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-lactation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-initiate DNA synthesis and mitosis of glandular cells and alveolar cells of the breast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-increase the estrogen and prolactin receptors in these</a:t>
            </a:r>
            <a:r>
              <a:rPr lang="en-US" dirty="0" smtClean="0"/>
              <a:t> </a:t>
            </a:r>
            <a:r>
              <a:rPr lang="en-US" b="1" dirty="0" smtClean="0"/>
              <a:t>cells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-initiate RNA</a:t>
            </a:r>
            <a:r>
              <a:rPr lang="en-US" dirty="0" smtClean="0"/>
              <a:t> </a:t>
            </a:r>
            <a:r>
              <a:rPr lang="en-US" b="1" dirty="0" smtClean="0"/>
              <a:t>synthesis ,</a:t>
            </a:r>
            <a:r>
              <a:rPr lang="en-US" b="1" dirty="0" err="1" smtClean="0"/>
              <a:t>galactopoiesis</a:t>
            </a:r>
            <a:r>
              <a:rPr lang="en-US" b="1" dirty="0" smtClean="0"/>
              <a:t> production of </a:t>
            </a:r>
            <a:r>
              <a:rPr lang="en-US" b="1" dirty="0" err="1" smtClean="0"/>
              <a:t>caesin</a:t>
            </a:r>
            <a:r>
              <a:rPr lang="en-US" b="1" dirty="0" smtClean="0"/>
              <a:t> ,</a:t>
            </a:r>
            <a:r>
              <a:rPr lang="en-US" b="1" dirty="0" err="1" smtClean="0"/>
              <a:t>lactoalbumin</a:t>
            </a:r>
            <a:r>
              <a:rPr lang="en-US" b="1" dirty="0" smtClean="0"/>
              <a:t> , lactose and lipids</a:t>
            </a:r>
            <a:endParaRPr lang="en-US" b="1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400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PROLACTIN in amniotic fluid</a:t>
            </a:r>
            <a:r>
              <a:rPr lang="en-US" b="1" dirty="0" smtClean="0"/>
              <a:t> are at peaks of 10,000ng/ml at 20-26 weeks of gestation then the levels fall and then reach a peak after 34 weeks.</a:t>
            </a:r>
          </a:p>
          <a:p>
            <a:endParaRPr lang="en-US" b="1" dirty="0"/>
          </a:p>
          <a:p>
            <a:r>
              <a:rPr lang="en-US" b="1" dirty="0" smtClean="0"/>
              <a:t>This prolactin comes from the </a:t>
            </a:r>
            <a:r>
              <a:rPr lang="en-US" b="1" dirty="0" smtClean="0">
                <a:solidFill>
                  <a:srgbClr val="7030A0"/>
                </a:solidFill>
              </a:rPr>
              <a:t>uterine </a:t>
            </a:r>
            <a:r>
              <a:rPr lang="en-US" b="1" dirty="0" err="1" smtClean="0">
                <a:solidFill>
                  <a:srgbClr val="7030A0"/>
                </a:solidFill>
              </a:rPr>
              <a:t>decidua</a:t>
            </a: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b="1" dirty="0"/>
          </a:p>
          <a:p>
            <a:r>
              <a:rPr lang="en-US" b="1" dirty="0" smtClean="0">
                <a:solidFill>
                  <a:srgbClr val="7030A0"/>
                </a:solidFill>
              </a:rPr>
              <a:t>Importance</a:t>
            </a:r>
            <a:r>
              <a:rPr lang="en-US" b="1" dirty="0" smtClean="0"/>
              <a:t>: impairs water transfer from the fetus into maternal compartment thus </a:t>
            </a:r>
            <a:r>
              <a:rPr lang="en-US" b="1" dirty="0" smtClean="0">
                <a:solidFill>
                  <a:srgbClr val="7030A0"/>
                </a:solidFill>
              </a:rPr>
              <a:t>preventing dehydration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OXYTOCIN AND ANTIDIURETIC HORMONE</a:t>
            </a:r>
            <a:endParaRPr lang="en-US" b="1" dirty="0" smtClean="0"/>
          </a:p>
          <a:p>
            <a:pPr>
              <a:buNone/>
            </a:pPr>
            <a:r>
              <a:rPr lang="en-US" b="1" dirty="0">
                <a:solidFill>
                  <a:srgbClr val="FF00FF"/>
                </a:solidFill>
              </a:rPr>
              <a:t> </a:t>
            </a:r>
            <a:r>
              <a:rPr lang="en-US" b="1" dirty="0" smtClean="0">
                <a:solidFill>
                  <a:srgbClr val="FF00FF"/>
                </a:solidFill>
              </a:rPr>
              <a:t>   </a:t>
            </a:r>
            <a:r>
              <a:rPr lang="en-US" b="1" dirty="0" smtClean="0"/>
              <a:t>-oxytocin stimulates uterine contractions and produces milk ejection during lactation</a:t>
            </a:r>
          </a:p>
          <a:p>
            <a:pPr>
              <a:buNone/>
            </a:pPr>
            <a:r>
              <a:rPr lang="en-US" b="1" dirty="0">
                <a:solidFill>
                  <a:srgbClr val="FF00FF"/>
                </a:solidFill>
              </a:rPr>
              <a:t> </a:t>
            </a:r>
            <a:r>
              <a:rPr lang="en-US" b="1" dirty="0" smtClean="0">
                <a:solidFill>
                  <a:srgbClr val="FF00FF"/>
                </a:solidFill>
              </a:rPr>
              <a:t>   </a:t>
            </a:r>
            <a:r>
              <a:rPr lang="en-US" b="1" dirty="0" smtClean="0"/>
              <a:t>-at term the uterus responds strongly to oxytocin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>
                <a:solidFill>
                  <a:srgbClr val="FF00FF"/>
                </a:solidFill>
              </a:rPr>
              <a:t> </a:t>
            </a:r>
            <a:r>
              <a:rPr lang="en-US" b="1" dirty="0" smtClean="0">
                <a:solidFill>
                  <a:srgbClr val="FF00FF"/>
                </a:solidFill>
              </a:rPr>
              <a:t>   -</a:t>
            </a:r>
            <a:r>
              <a:rPr lang="en-US" b="1" dirty="0" smtClean="0"/>
              <a:t>ADH :there is increase of ADH in pregnancy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pPr>
              <a:buNone/>
            </a:pPr>
            <a:r>
              <a:rPr lang="en-US" b="1" dirty="0">
                <a:solidFill>
                  <a:srgbClr val="FF00FF"/>
                </a:solidFill>
              </a:rPr>
              <a:t> </a:t>
            </a:r>
            <a:r>
              <a:rPr lang="en-US" b="1" dirty="0" smtClean="0">
                <a:solidFill>
                  <a:srgbClr val="FF00FF"/>
                </a:solidFill>
              </a:rPr>
              <a:t>   -</a:t>
            </a:r>
            <a:r>
              <a:rPr lang="en-US" b="1" dirty="0" smtClean="0"/>
              <a:t>deficiency causes </a:t>
            </a:r>
            <a:r>
              <a:rPr lang="en-US" b="1" dirty="0" smtClean="0">
                <a:solidFill>
                  <a:srgbClr val="7030A0"/>
                </a:solidFill>
              </a:rPr>
              <a:t>DIABETES INSIPIDUS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THYROID GLANDS</a:t>
            </a:r>
          </a:p>
          <a:p>
            <a:r>
              <a:rPr lang="en-US" b="1" dirty="0" smtClean="0"/>
              <a:t>Anatomically, the thyroid glands undergoes moderate enlargement during pregnancy caused by </a:t>
            </a:r>
            <a:r>
              <a:rPr lang="en-US" b="1" dirty="0" smtClean="0">
                <a:solidFill>
                  <a:srgbClr val="7030A0"/>
                </a:solidFill>
              </a:rPr>
              <a:t>glandular hyperplasia and increased vascularity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Thyroid volume :increases from </a:t>
            </a:r>
            <a:r>
              <a:rPr lang="en-US" b="1" dirty="0" smtClean="0">
                <a:solidFill>
                  <a:srgbClr val="7030A0"/>
                </a:solidFill>
              </a:rPr>
              <a:t>12ml</a:t>
            </a:r>
            <a:r>
              <a:rPr lang="en-US" b="1" dirty="0" smtClean="0"/>
              <a:t> in first trimester to </a:t>
            </a:r>
            <a:r>
              <a:rPr lang="en-US" b="1" dirty="0" smtClean="0">
                <a:solidFill>
                  <a:srgbClr val="7030A0"/>
                </a:solidFill>
              </a:rPr>
              <a:t>15ml</a:t>
            </a:r>
            <a:r>
              <a:rPr lang="en-US" b="1" dirty="0" smtClean="0"/>
              <a:t> at delivery</a:t>
            </a:r>
          </a:p>
          <a:p>
            <a:endParaRPr lang="en-US" b="1" dirty="0" smtClean="0"/>
          </a:p>
          <a:p>
            <a:r>
              <a:rPr lang="en-US" b="1" dirty="0" smtClean="0"/>
              <a:t>This enlargement is not pathological, but normal pregnancy does not cause thyromegaly, hence any goiter must be ruled out.</a:t>
            </a:r>
            <a:endParaRPr lang="en-US" b="1" dirty="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/>
              <a:t>Values earlier,</a:t>
            </a:r>
          </a:p>
          <a:p>
            <a:pPr>
              <a:buNone/>
            </a:pPr>
            <a:r>
              <a:rPr lang="en-US" b="1" dirty="0" smtClean="0"/>
              <a:t>   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According to the recent ACOG guidelines 2017 the upper limit of thyroid function in pregnancy is raised to 4.0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1397000"/>
          <a:ext cx="6096000" cy="20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stage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Normal TSH level</a:t>
                      </a:r>
                      <a:endParaRPr lang="en-US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First trimester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 than 2.5mIU/L</a:t>
                      </a:r>
                      <a:endParaRPr lang="en-US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Second trimester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 than 3mIU/L</a:t>
                      </a:r>
                      <a:endParaRPr lang="en-US" dirty="0"/>
                    </a:p>
                  </a:txBody>
                  <a:tcPr/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dirty="0" smtClean="0"/>
                        <a:t>Third trimester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 than 3mIU/L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019800"/>
          </a:xfrm>
        </p:spPr>
        <p:txBody>
          <a:bodyPr/>
          <a:lstStyle/>
          <a:p>
            <a:r>
              <a:rPr lang="en-US" b="1" dirty="0" err="1" smtClean="0">
                <a:solidFill>
                  <a:srgbClr val="7030A0"/>
                </a:solidFill>
              </a:rPr>
              <a:t>Thyrotropin</a:t>
            </a:r>
            <a:r>
              <a:rPr lang="en-US" b="1" dirty="0" smtClean="0">
                <a:solidFill>
                  <a:srgbClr val="7030A0"/>
                </a:solidFill>
              </a:rPr>
              <a:t> releasing hormone(</a:t>
            </a:r>
            <a:r>
              <a:rPr lang="en-US" b="1" dirty="0" err="1" smtClean="0">
                <a:solidFill>
                  <a:srgbClr val="7030A0"/>
                </a:solidFill>
              </a:rPr>
              <a:t>trh</a:t>
            </a:r>
            <a:r>
              <a:rPr lang="en-US" b="1" dirty="0" smtClean="0"/>
              <a:t>) is secreted by the hypothalamus ,stimulate the thyrotrope cells of anterior pituitary to release the</a:t>
            </a:r>
            <a:r>
              <a:rPr lang="en-US" b="1" dirty="0" smtClean="0">
                <a:solidFill>
                  <a:srgbClr val="7030A0"/>
                </a:solidFill>
              </a:rPr>
              <a:t> TSH/</a:t>
            </a:r>
            <a:r>
              <a:rPr lang="en-US" b="1" dirty="0" err="1" smtClean="0">
                <a:solidFill>
                  <a:srgbClr val="7030A0"/>
                </a:solidFill>
              </a:rPr>
              <a:t>thyrotropin</a:t>
            </a:r>
            <a:endParaRPr lang="en-US" b="1" dirty="0" smtClean="0">
              <a:solidFill>
                <a:srgbClr val="7030A0"/>
              </a:solidFill>
            </a:endParaRPr>
          </a:p>
          <a:p>
            <a:endParaRPr lang="en-US" b="1" dirty="0"/>
          </a:p>
          <a:p>
            <a:r>
              <a:rPr lang="en-US" b="1" dirty="0" smtClean="0">
                <a:solidFill>
                  <a:srgbClr val="7030A0"/>
                </a:solidFill>
              </a:rPr>
              <a:t>TRH</a:t>
            </a:r>
            <a:r>
              <a:rPr lang="en-US" b="1" dirty="0" smtClean="0"/>
              <a:t> levels are </a:t>
            </a:r>
            <a:r>
              <a:rPr lang="en-US" b="1" dirty="0" smtClean="0">
                <a:solidFill>
                  <a:srgbClr val="7030A0"/>
                </a:solidFill>
              </a:rPr>
              <a:t>not increased</a:t>
            </a:r>
            <a:r>
              <a:rPr lang="en-US" b="1" dirty="0" smtClean="0"/>
              <a:t> during pregnancy but, this </a:t>
            </a:r>
            <a:r>
              <a:rPr lang="en-US" b="1" dirty="0" smtClean="0">
                <a:solidFill>
                  <a:srgbClr val="7030A0"/>
                </a:solidFill>
              </a:rPr>
              <a:t>crosses the placenta</a:t>
            </a:r>
            <a:r>
              <a:rPr lang="en-US" b="1" dirty="0" smtClean="0"/>
              <a:t> to stimulate the </a:t>
            </a:r>
            <a:r>
              <a:rPr lang="en-US" b="1" dirty="0" smtClean="0">
                <a:solidFill>
                  <a:srgbClr val="7030A0"/>
                </a:solidFill>
              </a:rPr>
              <a:t>fetal pituitary</a:t>
            </a:r>
            <a:r>
              <a:rPr lang="en-US" b="1" dirty="0" smtClean="0"/>
              <a:t> to secrete the </a:t>
            </a:r>
            <a:r>
              <a:rPr lang="en-US" b="1" dirty="0" err="1" smtClean="0"/>
              <a:t>thyrotropin</a:t>
            </a:r>
            <a:endParaRPr lang="en-US" b="1" dirty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91200"/>
          </a:xfrm>
        </p:spPr>
        <p:txBody>
          <a:bodyPr/>
          <a:lstStyle/>
          <a:p>
            <a:r>
              <a:rPr lang="en-US" b="1" dirty="0" smtClean="0"/>
              <a:t>TSH and BHCG are</a:t>
            </a:r>
            <a:r>
              <a:rPr lang="en-US" dirty="0"/>
              <a:t> </a:t>
            </a:r>
            <a:r>
              <a:rPr lang="en-US" b="1" dirty="0" smtClean="0">
                <a:solidFill>
                  <a:srgbClr val="7030A0"/>
                </a:solidFill>
              </a:rPr>
              <a:t>glycoprotein's</a:t>
            </a:r>
            <a:r>
              <a:rPr lang="en-US" b="1" dirty="0" smtClean="0"/>
              <a:t> where the </a:t>
            </a:r>
            <a:r>
              <a:rPr lang="en-US" b="1" dirty="0" smtClean="0">
                <a:solidFill>
                  <a:srgbClr val="7030A0"/>
                </a:solidFill>
              </a:rPr>
              <a:t>alpha subunit are identical</a:t>
            </a:r>
            <a:r>
              <a:rPr lang="en-US" b="1" dirty="0" smtClean="0"/>
              <a:t> but beta subunit differs in the amino acid sequence</a:t>
            </a:r>
          </a:p>
          <a:p>
            <a:endParaRPr lang="en-US" b="1" dirty="0"/>
          </a:p>
          <a:p>
            <a:r>
              <a:rPr lang="en-US" b="1" dirty="0" smtClean="0"/>
              <a:t>Cause of the </a:t>
            </a:r>
            <a:r>
              <a:rPr lang="en-US" b="1" dirty="0" smtClean="0">
                <a:solidFill>
                  <a:srgbClr val="7030A0"/>
                </a:solidFill>
              </a:rPr>
              <a:t>structural similarity</a:t>
            </a:r>
            <a:r>
              <a:rPr lang="en-US" b="1" dirty="0" smtClean="0"/>
              <a:t> HCG has a thyrotrophic activity and high HCG levels causes </a:t>
            </a:r>
            <a:r>
              <a:rPr lang="en-US" b="1" dirty="0" smtClean="0">
                <a:solidFill>
                  <a:srgbClr val="7030A0"/>
                </a:solidFill>
              </a:rPr>
              <a:t>thyroid stimulation.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BRAXTON –HICKS </a:t>
            </a:r>
            <a:endParaRPr lang="en-US" b="1" dirty="0" smtClean="0"/>
          </a:p>
          <a:p>
            <a:r>
              <a:rPr lang="en-US" b="1" dirty="0" smtClean="0"/>
              <a:t>Uterine contractions in pregnancy</a:t>
            </a:r>
          </a:p>
          <a:p>
            <a:r>
              <a:rPr lang="en-US" b="1" dirty="0" smtClean="0"/>
              <a:t>These are spontaneous</a:t>
            </a:r>
          </a:p>
          <a:p>
            <a:r>
              <a:rPr lang="en-US" b="1" dirty="0" smtClean="0"/>
              <a:t>Can be excited by rubbing the uterus</a:t>
            </a:r>
          </a:p>
          <a:p>
            <a:r>
              <a:rPr lang="en-US" b="1" dirty="0" smtClean="0"/>
              <a:t>These are felt on bimanual palpation of the uterus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Irregular, infrequent ,spasmodic , painless without any effect on dilation of the cervix</a:t>
            </a:r>
          </a:p>
          <a:p>
            <a:r>
              <a:rPr lang="en-US" b="1" dirty="0" smtClean="0"/>
              <a:t>In abdominal pregnancy ,</a:t>
            </a:r>
            <a:r>
              <a:rPr lang="en-US" b="1" dirty="0" err="1" smtClean="0"/>
              <a:t>braxton</a:t>
            </a:r>
            <a:r>
              <a:rPr lang="en-US" b="1" dirty="0" smtClean="0"/>
              <a:t> hicks contractions are not felt.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"/>
            <a:ext cx="5486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/>
          </a:bodyPr>
          <a:lstStyle/>
          <a:p>
            <a:r>
              <a:rPr lang="en-US" b="1" dirty="0" smtClean="0"/>
              <a:t>Iodine intake increases in a normal pregnancy.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In women with less intake leads to decrease in </a:t>
            </a:r>
            <a:r>
              <a:rPr lang="en-US" b="1" dirty="0" err="1" smtClean="0"/>
              <a:t>thyroxine</a:t>
            </a:r>
            <a:r>
              <a:rPr lang="en-US" b="1" dirty="0" smtClean="0"/>
              <a:t> and increase in TSH.</a:t>
            </a:r>
          </a:p>
          <a:p>
            <a:endParaRPr lang="en-US" b="1" dirty="0" smtClean="0"/>
          </a:p>
          <a:p>
            <a:r>
              <a:rPr lang="en-US" b="1" dirty="0" smtClean="0"/>
              <a:t>For the fetus, early exposure to thyroid hormones is essential for development of the</a:t>
            </a:r>
            <a:r>
              <a:rPr lang="en-US" b="1" dirty="0" smtClean="0">
                <a:solidFill>
                  <a:srgbClr val="7030A0"/>
                </a:solidFill>
              </a:rPr>
              <a:t> nervous system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Severe deficiency leads to  </a:t>
            </a:r>
            <a:r>
              <a:rPr lang="en-US" b="1" dirty="0" smtClean="0">
                <a:solidFill>
                  <a:srgbClr val="7030A0"/>
                </a:solidFill>
              </a:rPr>
              <a:t>CRETINISM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SUBCLINICAL HYPOTHYROIDISM</a:t>
            </a:r>
            <a:r>
              <a:rPr lang="en-US" b="1" dirty="0" smtClean="0"/>
              <a:t>: when TSH levels are either above or below the normal range , but the circulating thyroid hormones(free t3 and t4) are normal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PARATHYROID GLANDS</a:t>
            </a:r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>
                <a:solidFill>
                  <a:srgbClr val="7030A0"/>
                </a:solidFill>
              </a:rPr>
              <a:t>PARATHYROID HORMONE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Decrease</a:t>
            </a:r>
            <a:r>
              <a:rPr lang="en-US" b="1" dirty="0" smtClean="0"/>
              <a:t> in plasma calcium  or magnesium </a:t>
            </a:r>
            <a:r>
              <a:rPr lang="en-US" b="1" dirty="0" smtClean="0">
                <a:solidFill>
                  <a:srgbClr val="7030A0"/>
                </a:solidFill>
              </a:rPr>
              <a:t>stimulate PTH</a:t>
            </a:r>
            <a:r>
              <a:rPr lang="en-US" b="1" dirty="0" smtClean="0"/>
              <a:t> which increases the calcium and decrease the phosphate levels</a:t>
            </a:r>
          </a:p>
          <a:p>
            <a:endParaRPr lang="en-US" b="1" dirty="0"/>
          </a:p>
          <a:p>
            <a:r>
              <a:rPr lang="en-US" b="1" dirty="0" smtClean="0"/>
              <a:t>For the fetus mineralization </a:t>
            </a:r>
            <a:r>
              <a:rPr lang="en-US" b="1" dirty="0" smtClean="0">
                <a:solidFill>
                  <a:srgbClr val="7030A0"/>
                </a:solidFill>
              </a:rPr>
              <a:t>30g of calcium</a:t>
            </a:r>
            <a:r>
              <a:rPr lang="en-US" b="1" dirty="0" smtClean="0"/>
              <a:t> is needed especially in the third trimester.</a:t>
            </a:r>
          </a:p>
          <a:p>
            <a:endParaRPr lang="en-US" b="1" dirty="0"/>
          </a:p>
          <a:p>
            <a:r>
              <a:rPr lang="en-US" b="1" dirty="0" smtClean="0"/>
              <a:t>The excess calcium is obtained by increased</a:t>
            </a:r>
            <a:r>
              <a:rPr lang="en-US" b="1" dirty="0" smtClean="0">
                <a:solidFill>
                  <a:srgbClr val="7030A0"/>
                </a:solidFill>
              </a:rPr>
              <a:t> maternal calcium absorption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/>
              <a:t>during normal pregnancy(1</a:t>
            </a:r>
            <a:r>
              <a:rPr lang="en-US" b="1" baseline="30000" dirty="0" smtClean="0"/>
              <a:t>st</a:t>
            </a:r>
            <a:r>
              <a:rPr lang="en-US" b="1" dirty="0" smtClean="0"/>
              <a:t> trimester) PTH levels are less </a:t>
            </a:r>
          </a:p>
          <a:p>
            <a:endParaRPr lang="en-US" b="1" dirty="0" smtClean="0"/>
          </a:p>
          <a:p>
            <a:r>
              <a:rPr lang="en-US" b="1" dirty="0" smtClean="0"/>
              <a:t>This stimulates for 1,25 </a:t>
            </a:r>
            <a:r>
              <a:rPr lang="en-US" b="1" dirty="0" err="1" smtClean="0"/>
              <a:t>dihydroxyvutamin</a:t>
            </a:r>
            <a:r>
              <a:rPr lang="en-US" b="1" dirty="0" smtClean="0"/>
              <a:t> D in the mother which increases the calcium absorption</a:t>
            </a:r>
            <a:endParaRPr lang="en-US" b="1" dirty="0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382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CALCITONIN</a:t>
            </a:r>
          </a:p>
          <a:p>
            <a:r>
              <a:rPr lang="en-US" b="1" dirty="0" smtClean="0"/>
              <a:t>Pregnancy and lactation are states of </a:t>
            </a:r>
            <a:r>
              <a:rPr lang="en-US" b="1" dirty="0" smtClean="0">
                <a:solidFill>
                  <a:srgbClr val="7030A0"/>
                </a:solidFill>
              </a:rPr>
              <a:t>calcium stress.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During these times </a:t>
            </a:r>
            <a:r>
              <a:rPr lang="en-US" b="1" dirty="0" err="1" smtClean="0"/>
              <a:t>calcitonin</a:t>
            </a:r>
            <a:r>
              <a:rPr lang="en-US" b="1" dirty="0" smtClean="0"/>
              <a:t> levels are high</a:t>
            </a:r>
          </a:p>
          <a:p>
            <a:r>
              <a:rPr lang="en-US" b="1" dirty="0" smtClean="0"/>
              <a:t>Produced by the </a:t>
            </a:r>
            <a:r>
              <a:rPr lang="en-US" b="1" dirty="0" smtClean="0">
                <a:solidFill>
                  <a:srgbClr val="7030A0"/>
                </a:solidFill>
              </a:rPr>
              <a:t>C cells of the </a:t>
            </a:r>
            <a:r>
              <a:rPr lang="en-US" b="1" dirty="0" err="1" smtClean="0">
                <a:solidFill>
                  <a:srgbClr val="7030A0"/>
                </a:solidFill>
              </a:rPr>
              <a:t>parafollicular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areas</a:t>
            </a:r>
            <a:r>
              <a:rPr lang="en-US" b="1" dirty="0" smtClean="0"/>
              <a:t> of the thyroid gland</a:t>
            </a:r>
          </a:p>
          <a:p>
            <a:endParaRPr lang="en-US" b="1" dirty="0" smtClean="0"/>
          </a:p>
          <a:p>
            <a:r>
              <a:rPr lang="en-US" b="1" dirty="0"/>
              <a:t> </a:t>
            </a:r>
            <a:r>
              <a:rPr lang="en-US" b="1" dirty="0" smtClean="0"/>
              <a:t>  -calcium</a:t>
            </a:r>
          </a:p>
          <a:p>
            <a:r>
              <a:rPr lang="en-US" b="1" dirty="0"/>
              <a:t> </a:t>
            </a:r>
            <a:r>
              <a:rPr lang="en-US" b="1" dirty="0" smtClean="0"/>
              <a:t>  -magnesium</a:t>
            </a:r>
          </a:p>
          <a:p>
            <a:r>
              <a:rPr lang="en-US" b="1" dirty="0"/>
              <a:t> </a:t>
            </a:r>
            <a:r>
              <a:rPr lang="en-US" b="1" dirty="0" smtClean="0"/>
              <a:t>  -</a:t>
            </a:r>
            <a:r>
              <a:rPr lang="en-US" b="1" dirty="0" err="1" smtClean="0"/>
              <a:t>gastrin</a:t>
            </a:r>
            <a:r>
              <a:rPr lang="en-US" b="1" dirty="0" smtClean="0"/>
              <a:t> </a:t>
            </a:r>
            <a:r>
              <a:rPr lang="en-US" b="1" dirty="0" err="1" smtClean="0"/>
              <a:t>pentagastrin</a:t>
            </a:r>
            <a:r>
              <a:rPr lang="en-US" b="1" dirty="0" smtClean="0"/>
              <a:t> glucagon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r>
              <a:rPr lang="en-US" b="1" dirty="0" smtClean="0"/>
              <a:t>All increase the </a:t>
            </a:r>
            <a:r>
              <a:rPr lang="en-US" b="1" dirty="0" err="1" smtClean="0"/>
              <a:t>calcitonin</a:t>
            </a:r>
            <a:r>
              <a:rPr lang="en-US" b="1" dirty="0" smtClean="0"/>
              <a:t> levels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81000"/>
            <a:ext cx="8458200" cy="6248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ADRENAL GLANDS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ALDOSTERONE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/>
              <a:t>By </a:t>
            </a:r>
            <a:r>
              <a:rPr lang="en-US" b="1" dirty="0" smtClean="0">
                <a:solidFill>
                  <a:srgbClr val="7030A0"/>
                </a:solidFill>
              </a:rPr>
              <a:t>15 weeks</a:t>
            </a:r>
            <a:r>
              <a:rPr lang="en-US" b="1" dirty="0" smtClean="0"/>
              <a:t> the maternal adrenal glands secrete </a:t>
            </a:r>
            <a:r>
              <a:rPr lang="en-US" b="1" dirty="0" err="1" smtClean="0"/>
              <a:t>aldosterone</a:t>
            </a:r>
            <a:r>
              <a:rPr lang="en-US" b="1" dirty="0" smtClean="0"/>
              <a:t>(</a:t>
            </a:r>
            <a:r>
              <a:rPr lang="en-US" b="1" dirty="0" err="1" smtClean="0"/>
              <a:t>mineralocorticoid</a:t>
            </a:r>
            <a:r>
              <a:rPr lang="en-US" b="1" dirty="0" smtClean="0"/>
              <a:t>)</a:t>
            </a:r>
          </a:p>
          <a:p>
            <a:endParaRPr lang="en-US" b="1" dirty="0" smtClean="0"/>
          </a:p>
          <a:p>
            <a:r>
              <a:rPr lang="en-US" b="1" dirty="0" smtClean="0"/>
              <a:t>By the </a:t>
            </a:r>
            <a:r>
              <a:rPr lang="en-US" b="1" dirty="0" smtClean="0">
                <a:solidFill>
                  <a:srgbClr val="7030A0"/>
                </a:solidFill>
              </a:rPr>
              <a:t>third trimester approx 1mg/day</a:t>
            </a:r>
            <a:r>
              <a:rPr lang="en-US" b="1" dirty="0" smtClean="0"/>
              <a:t> is secreted</a:t>
            </a:r>
          </a:p>
          <a:p>
            <a:r>
              <a:rPr lang="en-US" b="1" dirty="0" smtClean="0"/>
              <a:t>If sodium is restricted ,</a:t>
            </a:r>
            <a:r>
              <a:rPr lang="en-US" b="1" dirty="0" err="1" smtClean="0"/>
              <a:t>aldosterone</a:t>
            </a:r>
            <a:r>
              <a:rPr lang="en-US" b="1" dirty="0" smtClean="0"/>
              <a:t> secretion elevated even further ,</a:t>
            </a:r>
            <a:r>
              <a:rPr lang="en-US" b="1" dirty="0" err="1" smtClean="0"/>
              <a:t>renin</a:t>
            </a:r>
            <a:r>
              <a:rPr lang="en-US" b="1" dirty="0" smtClean="0"/>
              <a:t> and </a:t>
            </a:r>
            <a:r>
              <a:rPr lang="en-US" b="1" dirty="0" err="1" smtClean="0"/>
              <a:t>angiotensin</a:t>
            </a:r>
            <a:r>
              <a:rPr lang="en-US" b="1" dirty="0" smtClean="0"/>
              <a:t> 2 levels are elevated</a:t>
            </a:r>
          </a:p>
          <a:p>
            <a:endParaRPr lang="en-US" b="1" dirty="0" smtClean="0"/>
          </a:p>
          <a:p>
            <a:r>
              <a:rPr lang="en-US" b="1" dirty="0" smtClean="0"/>
              <a:t>This acts on the </a:t>
            </a:r>
            <a:r>
              <a:rPr lang="en-US" b="1" dirty="0" err="1" smtClean="0"/>
              <a:t>zona</a:t>
            </a:r>
            <a:r>
              <a:rPr lang="en-US" b="1" dirty="0" smtClean="0"/>
              <a:t> </a:t>
            </a:r>
            <a:r>
              <a:rPr lang="en-US" b="1" dirty="0" err="1" smtClean="0"/>
              <a:t>glomerulosa</a:t>
            </a:r>
            <a:r>
              <a:rPr lang="en-US" b="1" dirty="0" smtClean="0"/>
              <a:t> of the maternal adrenals which increases the </a:t>
            </a:r>
            <a:r>
              <a:rPr lang="en-US" b="1" dirty="0" err="1" smtClean="0"/>
              <a:t>aldosterone</a:t>
            </a:r>
            <a:r>
              <a:rPr lang="en-US" b="1" dirty="0" smtClean="0"/>
              <a:t> secretion</a:t>
            </a:r>
            <a:endParaRPr lang="en-US" b="1" dirty="0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57200"/>
            <a:ext cx="8686800" cy="56689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Importance: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- protects from the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natriuretic</a:t>
            </a:r>
            <a:r>
              <a:rPr lang="en-US" b="1" dirty="0" smtClean="0">
                <a:solidFill>
                  <a:srgbClr val="7030A0"/>
                </a:solidFill>
              </a:rPr>
              <a:t> effect</a:t>
            </a:r>
            <a:r>
              <a:rPr lang="en-US" b="1" dirty="0" smtClean="0"/>
              <a:t> of  the progesterone and </a:t>
            </a:r>
            <a:r>
              <a:rPr lang="en-US" b="1" dirty="0" err="1" smtClean="0"/>
              <a:t>atrial</a:t>
            </a:r>
            <a:r>
              <a:rPr lang="en-US" b="1" dirty="0" smtClean="0"/>
              <a:t> </a:t>
            </a:r>
            <a:r>
              <a:rPr lang="en-US" b="1" dirty="0" err="1" smtClean="0"/>
              <a:t>natriuretic</a:t>
            </a:r>
            <a:r>
              <a:rPr lang="en-US" b="1" dirty="0" smtClean="0"/>
              <a:t> peptide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-modulating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trophoblast</a:t>
            </a:r>
            <a:r>
              <a:rPr lang="en-US" b="1" dirty="0" smtClean="0">
                <a:solidFill>
                  <a:srgbClr val="7030A0"/>
                </a:solidFill>
              </a:rPr>
              <a:t> growth</a:t>
            </a:r>
            <a:r>
              <a:rPr lang="en-US" b="1" dirty="0" smtClean="0"/>
              <a:t> and placental size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DEOXYCORTICOSTERONE</a:t>
            </a:r>
          </a:p>
          <a:p>
            <a:pPr>
              <a:buNone/>
            </a:pP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7030A0"/>
                </a:solidFill>
              </a:rPr>
              <a:t>   </a:t>
            </a:r>
            <a:r>
              <a:rPr lang="en-US" b="1" dirty="0" smtClean="0"/>
              <a:t>-</a:t>
            </a:r>
            <a:r>
              <a:rPr lang="en-US" b="1" dirty="0" err="1" smtClean="0"/>
              <a:t>mineralocorticosteroid</a:t>
            </a:r>
            <a:r>
              <a:rPr lang="en-US" b="1" dirty="0" smtClean="0"/>
              <a:t> which progressively increases in pregnancy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smtClean="0"/>
              <a:t>   -at term </a:t>
            </a:r>
            <a:r>
              <a:rPr lang="en-US" b="1" dirty="0" smtClean="0">
                <a:solidFill>
                  <a:srgbClr val="7030A0"/>
                </a:solidFill>
              </a:rPr>
              <a:t>1500pg/ml</a:t>
            </a: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-this increase  is due to increased kidney production resulting from </a:t>
            </a:r>
            <a:r>
              <a:rPr lang="en-US" b="1" dirty="0" smtClean="0">
                <a:solidFill>
                  <a:srgbClr val="7030A0"/>
                </a:solidFill>
              </a:rPr>
              <a:t>estrogen stimulation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ANDROGENS</a:t>
            </a:r>
          </a:p>
          <a:p>
            <a:r>
              <a:rPr lang="en-US" b="1" dirty="0" smtClean="0"/>
              <a:t>Maternal levels of both </a:t>
            </a:r>
            <a:r>
              <a:rPr lang="en-US" b="1" dirty="0" err="1" smtClean="0"/>
              <a:t>androstenedione</a:t>
            </a:r>
            <a:r>
              <a:rPr lang="en-US" b="1" dirty="0" smtClean="0"/>
              <a:t> and testosterone are</a:t>
            </a:r>
            <a:r>
              <a:rPr lang="en-US" b="1" dirty="0" smtClean="0">
                <a:solidFill>
                  <a:srgbClr val="7030A0"/>
                </a:solidFill>
              </a:rPr>
              <a:t> increased</a:t>
            </a:r>
            <a:r>
              <a:rPr lang="en-US" b="1" dirty="0" smtClean="0"/>
              <a:t> during pregnancy</a:t>
            </a:r>
          </a:p>
          <a:p>
            <a:endParaRPr lang="en-US" b="1" dirty="0" smtClean="0"/>
          </a:p>
          <a:p>
            <a:r>
              <a:rPr lang="en-US" b="1" dirty="0" smtClean="0"/>
              <a:t>Both are converted to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estradiol</a:t>
            </a:r>
            <a:r>
              <a:rPr lang="en-US" b="1" dirty="0" smtClean="0">
                <a:solidFill>
                  <a:srgbClr val="7030A0"/>
                </a:solidFill>
              </a:rPr>
              <a:t> in placenta</a:t>
            </a:r>
            <a:r>
              <a:rPr lang="en-US" b="1" dirty="0" smtClean="0"/>
              <a:t> which increases their clearance so nothing reaches the fetus.</a:t>
            </a:r>
          </a:p>
          <a:p>
            <a:endParaRPr lang="en-US" b="1" dirty="0" smtClean="0"/>
          </a:p>
          <a:p>
            <a:r>
              <a:rPr lang="en-US" b="1" dirty="0" smtClean="0"/>
              <a:t>Increase in </a:t>
            </a:r>
            <a:r>
              <a:rPr lang="en-US" b="1" dirty="0" smtClean="0">
                <a:solidFill>
                  <a:srgbClr val="7030A0"/>
                </a:solidFill>
              </a:rPr>
              <a:t>sex hormone binding globulin</a:t>
            </a:r>
            <a:r>
              <a:rPr lang="en-US" b="1" dirty="0" smtClean="0"/>
              <a:t> in pregnant women retards the testosterone clearance.</a:t>
            </a:r>
          </a:p>
          <a:p>
            <a:endParaRPr lang="en-US" b="1" dirty="0" smtClean="0"/>
          </a:p>
          <a:p>
            <a:r>
              <a:rPr lang="en-US" b="1" dirty="0" smtClean="0"/>
              <a:t>Maternal serum and urine levels of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rgbClr val="7030A0"/>
                </a:solidFill>
              </a:rPr>
              <a:t>dehydroepiandrosterone</a:t>
            </a:r>
            <a:r>
              <a:rPr lang="en-US" b="1" dirty="0" smtClean="0">
                <a:solidFill>
                  <a:srgbClr val="7030A0"/>
                </a:solidFill>
              </a:rPr>
              <a:t> sulfate  decreased</a:t>
            </a:r>
            <a:r>
              <a:rPr lang="en-US" b="1" dirty="0" smtClean="0"/>
              <a:t> in pregnancy due to increase metabolic </a:t>
            </a:r>
            <a:r>
              <a:rPr lang="en-US" b="1" dirty="0" err="1" smtClean="0"/>
              <a:t>clearnace</a:t>
            </a:r>
            <a:r>
              <a:rPr lang="en-US" b="1" dirty="0" smtClean="0">
                <a:solidFill>
                  <a:srgbClr val="7030A0"/>
                </a:solidFill>
              </a:rPr>
              <a:t>(metabolic beta hydroxylation)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rgbClr val="7030A0"/>
                </a:solidFill>
              </a:rPr>
              <a:t>placental conversion </a:t>
            </a:r>
            <a:r>
              <a:rPr lang="en-US" b="1" dirty="0" smtClean="0"/>
              <a:t>to estrogen</a:t>
            </a:r>
            <a:endParaRPr lang="en-U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UTEROPLACENTAL BLOOD FLOW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Total blood flow at term 450 -650 ml /min.</a:t>
            </a:r>
          </a:p>
          <a:p>
            <a:r>
              <a:rPr lang="en-US" b="1" dirty="0" smtClean="0"/>
              <a:t>During contraction complete closure of uterine veins</a:t>
            </a:r>
          </a:p>
          <a:p>
            <a:r>
              <a:rPr lang="en-US" b="1" dirty="0" smtClean="0"/>
              <a:t>Partial occlusion of arteries in the </a:t>
            </a:r>
            <a:r>
              <a:rPr lang="en-US" b="1" dirty="0" err="1" smtClean="0"/>
              <a:t>intervillous</a:t>
            </a:r>
            <a:r>
              <a:rPr lang="en-US" b="1" dirty="0" smtClean="0"/>
              <a:t> space resulting in stagnation of blood in the space.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FF00FF"/>
                </a:solidFill>
              </a:rPr>
              <a:t>This diminishes the placental perfusion causing fetal hypoxia.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143000"/>
          </a:xfrm>
        </p:spPr>
        <p:txBody>
          <a:bodyPr/>
          <a:lstStyle/>
          <a:p>
            <a:r>
              <a:rPr lang="en-US" dirty="0" smtClean="0"/>
              <a:t>MUSCULOSKELETAL SYSTEM</a:t>
            </a:r>
            <a:endParaRPr lang="en-US" dirty="0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Vascularity of the pelvis is increased  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Pelvic ligaments become </a:t>
            </a:r>
            <a:r>
              <a:rPr lang="en-US" b="1" dirty="0" smtClean="0">
                <a:solidFill>
                  <a:srgbClr val="7030A0"/>
                </a:solidFill>
              </a:rPr>
              <a:t>lax</a:t>
            </a:r>
            <a:r>
              <a:rPr lang="en-US" b="1" dirty="0" smtClean="0"/>
              <a:t> due to hormones.</a:t>
            </a: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err="1" smtClean="0">
                <a:solidFill>
                  <a:srgbClr val="7030A0"/>
                </a:solidFill>
              </a:rPr>
              <a:t>Mobilty</a:t>
            </a:r>
            <a:r>
              <a:rPr lang="en-US" b="1" dirty="0" smtClean="0"/>
              <a:t> increases at the </a:t>
            </a:r>
            <a:r>
              <a:rPr lang="en-US" b="1" dirty="0" err="1" smtClean="0"/>
              <a:t>sacrococcygeal</a:t>
            </a:r>
            <a:r>
              <a:rPr lang="en-US" b="1" dirty="0" smtClean="0"/>
              <a:t> </a:t>
            </a:r>
            <a:r>
              <a:rPr lang="en-US" b="1" dirty="0" err="1" smtClean="0"/>
              <a:t>join,sacroiliac</a:t>
            </a:r>
            <a:r>
              <a:rPr lang="en-US" b="1" dirty="0" smtClean="0"/>
              <a:t> and the pubic bones.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Women complain of pain over the joint, difficulty in walking and discomfort in the lower portion of back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Increased </a:t>
            </a:r>
            <a:r>
              <a:rPr lang="en-US" b="1" dirty="0" err="1" smtClean="0"/>
              <a:t>protuberence</a:t>
            </a:r>
            <a:r>
              <a:rPr lang="en-US" b="1" dirty="0" smtClean="0"/>
              <a:t> of abdomen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Center of gravity falls </a:t>
            </a:r>
            <a:r>
              <a:rPr lang="en-US" b="1" dirty="0" err="1" smtClean="0"/>
              <a:t>anterioly</a:t>
            </a: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Compensatory </a:t>
            </a:r>
            <a:r>
              <a:rPr lang="en-US" b="1" dirty="0" err="1" smtClean="0">
                <a:solidFill>
                  <a:srgbClr val="7030A0"/>
                </a:solidFill>
              </a:rPr>
              <a:t>lordosis</a:t>
            </a:r>
            <a:endParaRPr lang="en-US" b="1" dirty="0" smtClean="0">
              <a:solidFill>
                <a:srgbClr val="7030A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Rotation of the femur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This leads to anterior flexion of neck and slumping of shoulder girdle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This causes traction of on the </a:t>
            </a:r>
            <a:r>
              <a:rPr lang="en-US" b="1" dirty="0" err="1" smtClean="0"/>
              <a:t>ulnar</a:t>
            </a:r>
            <a:r>
              <a:rPr lang="en-US" b="1" dirty="0" smtClean="0"/>
              <a:t> and median nerves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Leading to numbness and pain in upper extremity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Joint strengthening begins immediately following delivery and is completed within 3-5 months. </a:t>
            </a:r>
            <a:endParaRPr lang="en-US" b="1" dirty="0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143000"/>
          </a:xfrm>
        </p:spPr>
        <p:txBody>
          <a:bodyPr/>
          <a:lstStyle/>
          <a:p>
            <a:r>
              <a:rPr lang="en-US" b="1" dirty="0" smtClean="0"/>
              <a:t>CENTRAL NERVOUS SYSTEM</a:t>
            </a:r>
            <a:endParaRPr lang="en-US" b="1" dirty="0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MEMORY</a:t>
            </a:r>
          </a:p>
          <a:p>
            <a:r>
              <a:rPr lang="en-US" b="1" dirty="0" smtClean="0"/>
              <a:t>Women often report problems with attention, concentration and memory 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 memory decline was common in the third trimester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On MRI, the blood flow in the middle and posterior cerebral arteries decreased from 147 and 56ml/min to 118ml/min and 44ml/min in late pregnancy</a:t>
            </a:r>
            <a:endParaRPr lang="en-US" b="1" dirty="0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EYES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7030A0"/>
                </a:solidFill>
              </a:rPr>
              <a:t>Intraocular pressure</a:t>
            </a:r>
            <a:r>
              <a:rPr lang="en-US" b="1" dirty="0" smtClean="0"/>
              <a:t> decreases due to increase in vitreous outflow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Corneal sensitivity decreased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Corneal thickness increased due to edema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Brown opacities on the posterior surface of the cornea is seen: </a:t>
            </a:r>
            <a:r>
              <a:rPr lang="en-US" b="1" dirty="0" smtClean="0">
                <a:solidFill>
                  <a:srgbClr val="7030A0"/>
                </a:solidFill>
              </a:rPr>
              <a:t>KRUKENBERG SPINDLES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Trasnsient</a:t>
            </a:r>
            <a:r>
              <a:rPr lang="en-US" b="1" dirty="0" smtClean="0"/>
              <a:t> loss of </a:t>
            </a:r>
            <a:r>
              <a:rPr lang="en-US" b="1" dirty="0" err="1" smtClean="0"/>
              <a:t>accomodation</a:t>
            </a:r>
            <a:r>
              <a:rPr lang="en-US" b="1" dirty="0" smtClean="0"/>
              <a:t> is seen</a:t>
            </a:r>
          </a:p>
          <a:p>
            <a:pPr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SLEEP</a:t>
            </a:r>
          </a:p>
          <a:p>
            <a:r>
              <a:rPr lang="en-US" b="1" dirty="0" smtClean="0"/>
              <a:t>12weeks of gestation and extending through the first two months of postpartum</a:t>
            </a:r>
          </a:p>
          <a:p>
            <a:r>
              <a:rPr lang="en-US" b="1" dirty="0" smtClean="0"/>
              <a:t>Difficulty in going to sleep , frequent awakenings, fewer hours of night sleep,</a:t>
            </a:r>
          </a:p>
          <a:p>
            <a:r>
              <a:rPr lang="en-US" b="1" smtClean="0"/>
              <a:t>Post partum  </a:t>
            </a:r>
            <a:r>
              <a:rPr lang="en-US" b="1" dirty="0" smtClean="0"/>
              <a:t>blues or post partum depression</a:t>
            </a:r>
          </a:p>
          <a:p>
            <a:r>
              <a:rPr lang="en-US" b="1" dirty="0" smtClean="0"/>
              <a:t>Melancholia( depression ,  loss of interest in everything)  and real psychosis develop.</a:t>
            </a:r>
            <a:endParaRPr lang="en-U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UTEROPLACENTAL BLOOD FLOW REGULATION</a:t>
            </a:r>
          </a:p>
          <a:p>
            <a:r>
              <a:rPr lang="en-US" b="1" dirty="0" smtClean="0"/>
              <a:t>Maternal placental blood flow increases during gestation by means of </a:t>
            </a:r>
            <a:r>
              <a:rPr lang="en-US" b="1" dirty="0" smtClean="0">
                <a:solidFill>
                  <a:srgbClr val="FF00FF"/>
                </a:solidFill>
              </a:rPr>
              <a:t>vasodilatation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Uterine artery diameter doubled by 20 weeks.</a:t>
            </a:r>
          </a:p>
          <a:p>
            <a:r>
              <a:rPr lang="en-US" b="1" dirty="0" smtClean="0"/>
              <a:t>Vasodilatation is due to </a:t>
            </a:r>
            <a:r>
              <a:rPr lang="en-US" b="1" dirty="0" smtClean="0">
                <a:solidFill>
                  <a:srgbClr val="FF00FF"/>
                </a:solidFill>
              </a:rPr>
              <a:t>estrogen stimulation </a:t>
            </a:r>
            <a:r>
              <a:rPr lang="en-US" b="1" dirty="0" smtClean="0"/>
              <a:t>which causes decrease in vascular resistance.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Other factors : </a:t>
            </a:r>
            <a:r>
              <a:rPr lang="en-US" b="1" dirty="0" smtClean="0">
                <a:solidFill>
                  <a:srgbClr val="FF00FF"/>
                </a:solidFill>
              </a:rPr>
              <a:t>PLGF, VEGF</a:t>
            </a:r>
            <a:r>
              <a:rPr lang="en-US" b="1" dirty="0" smtClean="0"/>
              <a:t> these lead to increase NOS activity and NO production. These factors are further decreased in response to the placental secretion of the soluble receptors </a:t>
            </a:r>
            <a:r>
              <a:rPr lang="en-US" b="1" dirty="0" smtClean="0">
                <a:solidFill>
                  <a:srgbClr val="FF00FF"/>
                </a:solidFill>
              </a:rPr>
              <a:t>SOLUBLE FMS-LIKE TYROSINE KINASE 1</a:t>
            </a:r>
            <a:r>
              <a:rPr lang="en-US" b="1" dirty="0" smtClean="0"/>
              <a:t> 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/>
          <a:lstStyle/>
          <a:p>
            <a:r>
              <a:rPr lang="en-US" b="1" dirty="0" smtClean="0"/>
              <a:t>Refractoriness to the </a:t>
            </a:r>
            <a:r>
              <a:rPr lang="en-US" b="1" dirty="0" err="1" smtClean="0"/>
              <a:t>pressor</a:t>
            </a:r>
            <a:r>
              <a:rPr lang="en-US" b="1" dirty="0" smtClean="0"/>
              <a:t> effects of infused </a:t>
            </a:r>
            <a:r>
              <a:rPr lang="en-US" b="1" dirty="0" err="1" smtClean="0"/>
              <a:t>angiotensin</a:t>
            </a:r>
            <a:r>
              <a:rPr lang="en-US" b="1" dirty="0" smtClean="0"/>
              <a:t> 2 and nor </a:t>
            </a:r>
            <a:r>
              <a:rPr lang="en-US" b="1" dirty="0" err="1" smtClean="0"/>
              <a:t>epineprine</a:t>
            </a:r>
            <a:r>
              <a:rPr lang="en-US" b="1" dirty="0" smtClean="0"/>
              <a:t>.</a:t>
            </a:r>
          </a:p>
          <a:p>
            <a:r>
              <a:rPr lang="en-US" b="1" dirty="0" err="1" smtClean="0"/>
              <a:t>Relaxin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Potassium channels expressed in uterine vascular smooth muscles through several mediators.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CERVIX</a:t>
            </a:r>
          </a:p>
          <a:p>
            <a:r>
              <a:rPr lang="en-US" b="1" dirty="0" smtClean="0"/>
              <a:t>As early as one month after conception the cervix begins to undergo softening and cyanosis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STROMA</a:t>
            </a:r>
          </a:p>
          <a:p>
            <a:r>
              <a:rPr lang="en-US" b="1" dirty="0" smtClean="0"/>
              <a:t>-hypertrophy and hyperplasia of cervical glands</a:t>
            </a:r>
          </a:p>
          <a:p>
            <a:r>
              <a:rPr lang="en-US" b="1" dirty="0" smtClean="0"/>
              <a:t>-Increased vascularity and edema</a:t>
            </a:r>
          </a:p>
          <a:p>
            <a:r>
              <a:rPr lang="en-US" b="1" dirty="0" smtClean="0"/>
              <a:t>- Increased amount of connective tissue and less smooth muscle is necessary to maintain pregnancy to term , dilatation to aid delivery , and repair following parturition so that the successful pregnancy can be repeated.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553200"/>
          </a:xfrm>
        </p:spPr>
        <p:txBody>
          <a:bodyPr/>
          <a:lstStyle/>
          <a:p>
            <a:r>
              <a:rPr lang="en-US" b="1" dirty="0" smtClean="0"/>
              <a:t>Cervical glands undergo proliferation and by the end of pregnancy they occupy the one half of the entire cervical mass.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This represents an extension or </a:t>
            </a:r>
            <a:r>
              <a:rPr lang="en-US" b="1" dirty="0" smtClean="0">
                <a:solidFill>
                  <a:srgbClr val="FF00FF"/>
                </a:solidFill>
              </a:rPr>
              <a:t>EVERSION</a:t>
            </a:r>
            <a:r>
              <a:rPr lang="en-US" b="1" dirty="0" smtClean="0"/>
              <a:t> of proliferating columnar </a:t>
            </a:r>
            <a:r>
              <a:rPr lang="en-US" b="1" dirty="0" err="1" smtClean="0"/>
              <a:t>endocervical</a:t>
            </a:r>
            <a:r>
              <a:rPr lang="en-US" b="1" dirty="0" smtClean="0"/>
              <a:t>  glands.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This tends to be red and velvety and bleeds even with minor trauma.</a:t>
            </a:r>
          </a:p>
          <a:p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85800"/>
            <a:ext cx="70866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FF"/>
                </a:solidFill>
              </a:rPr>
              <a:t>SECRETION</a:t>
            </a:r>
          </a:p>
          <a:p>
            <a:r>
              <a:rPr lang="en-US" b="1" dirty="0" smtClean="0"/>
              <a:t>Copious and tenacious also called </a:t>
            </a:r>
            <a:r>
              <a:rPr lang="en-US" b="1" dirty="0" smtClean="0">
                <a:solidFill>
                  <a:srgbClr val="7030A0"/>
                </a:solidFill>
              </a:rPr>
              <a:t>physiological leucorrhea of pregnancy</a:t>
            </a:r>
            <a:r>
              <a:rPr lang="en-US" b="1" dirty="0" smtClean="0"/>
              <a:t> due to the effect of progesterone.</a:t>
            </a:r>
          </a:p>
          <a:p>
            <a:r>
              <a:rPr lang="en-US" b="1" dirty="0" smtClean="0"/>
              <a:t>Mucous fills up the cervical canal forming a seal .</a:t>
            </a:r>
          </a:p>
          <a:p>
            <a:r>
              <a:rPr lang="en-US" b="1" dirty="0" smtClean="0"/>
              <a:t>At the onset of labor or before the mucous plug is expelled resulting in </a:t>
            </a:r>
            <a:r>
              <a:rPr lang="en-US" b="1" dirty="0" smtClean="0">
                <a:solidFill>
                  <a:srgbClr val="7030A0"/>
                </a:solidFill>
              </a:rPr>
              <a:t>bloody show</a:t>
            </a:r>
            <a:r>
              <a:rPr lang="en-US" b="1" dirty="0" smtClean="0"/>
              <a:t>.</a:t>
            </a:r>
          </a:p>
          <a:p>
            <a:r>
              <a:rPr lang="en-US" b="1" dirty="0" smtClean="0"/>
              <a:t>When the cervical mucus is spread on a slide  </a:t>
            </a:r>
            <a:r>
              <a:rPr lang="en-US" b="1" dirty="0" smtClean="0">
                <a:solidFill>
                  <a:srgbClr val="7030A0"/>
                </a:solidFill>
              </a:rPr>
              <a:t>crystallization – beading, fragmentation- ferning (result of amniotic fluid leakage)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REPRODUCTIVE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066800"/>
            <a:ext cx="55626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7315200"/>
          </a:xfrm>
        </p:spPr>
        <p:txBody>
          <a:bodyPr/>
          <a:lstStyle/>
          <a:p>
            <a:r>
              <a:rPr lang="en-US" b="1" dirty="0" smtClean="0"/>
              <a:t>During pregnancy basal cells near </a:t>
            </a:r>
            <a:r>
              <a:rPr lang="en-US" b="1" dirty="0" err="1" smtClean="0"/>
              <a:t>squamous</a:t>
            </a:r>
            <a:r>
              <a:rPr lang="en-US" b="1" dirty="0" smtClean="0"/>
              <a:t> columnar junction are prominent.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These changes are considered to be estrogen induced.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Pregnancy is associated with both </a:t>
            </a:r>
            <a:r>
              <a:rPr lang="en-US" b="1" dirty="0" err="1" smtClean="0"/>
              <a:t>endocervical</a:t>
            </a:r>
            <a:r>
              <a:rPr lang="en-US" b="1" dirty="0" smtClean="0"/>
              <a:t> gland hyperplasia and </a:t>
            </a:r>
            <a:r>
              <a:rPr lang="en-US" b="1" dirty="0" err="1" smtClean="0"/>
              <a:t>hypersecretory</a:t>
            </a:r>
            <a:r>
              <a:rPr lang="en-US" b="1" dirty="0" smtClean="0"/>
              <a:t> appearance- </a:t>
            </a:r>
            <a:r>
              <a:rPr lang="en-US" b="1" dirty="0" smtClean="0">
                <a:solidFill>
                  <a:srgbClr val="FF00FF"/>
                </a:solidFill>
              </a:rPr>
              <a:t>ARIAS –STELLA REACTION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OVARY</a:t>
            </a:r>
            <a:endParaRPr lang="en-US" b="1" dirty="0" smtClean="0"/>
          </a:p>
          <a:p>
            <a:r>
              <a:rPr lang="en-US" b="1" dirty="0" smtClean="0"/>
              <a:t>The growth and function of the corpus luteum reaches its max by 8</a:t>
            </a:r>
            <a:r>
              <a:rPr lang="en-US" b="1" baseline="30000" dirty="0" smtClean="0"/>
              <a:t>th</a:t>
            </a:r>
            <a:r>
              <a:rPr lang="en-US" b="1" dirty="0" smtClean="0"/>
              <a:t> week and it measures 2.5cm and becomes cystic.</a:t>
            </a:r>
          </a:p>
          <a:p>
            <a:r>
              <a:rPr lang="en-US" b="1" dirty="0" smtClean="0"/>
              <a:t>Regression occurs following the decline in secretion of BHCG from the placenta.</a:t>
            </a:r>
          </a:p>
          <a:p>
            <a:r>
              <a:rPr lang="en-US" b="1" dirty="0" smtClean="0"/>
              <a:t>Colloidal degeneration  occurs at the 12</a:t>
            </a:r>
            <a:r>
              <a:rPr lang="en-US" b="1" baseline="30000" dirty="0" smtClean="0"/>
              <a:t>th</a:t>
            </a:r>
            <a:r>
              <a:rPr lang="en-US" b="1" dirty="0" smtClean="0"/>
              <a:t> week</a:t>
            </a:r>
          </a:p>
          <a:p>
            <a:r>
              <a:rPr lang="en-US" b="1" dirty="0" smtClean="0"/>
              <a:t>Estrogen and progesterone secreted by the corpus luteum maintain the ovum before action taken over by the placenta.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DECIDUAL REACTION</a:t>
            </a:r>
            <a:endParaRPr lang="en-US" b="1" dirty="0" smtClean="0"/>
          </a:p>
          <a:p>
            <a:r>
              <a:rPr lang="en-US" b="1" dirty="0" smtClean="0"/>
              <a:t>An extra uterine reaction on and beneath the surface of the ovaries is common in pregnancy.</a:t>
            </a:r>
          </a:p>
          <a:p>
            <a:r>
              <a:rPr lang="en-US" b="1" dirty="0" smtClean="0"/>
              <a:t>These elevated patches bleed easily, and resemble torn adhesions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>
            <a:normAutofit/>
          </a:bodyPr>
          <a:lstStyle/>
          <a:p>
            <a:r>
              <a:rPr lang="en-US" b="1" dirty="0" smtClean="0"/>
              <a:t>In early pregnancy ,women experience</a:t>
            </a:r>
            <a:r>
              <a:rPr lang="en-US" b="1" dirty="0" smtClean="0">
                <a:solidFill>
                  <a:srgbClr val="7030A0"/>
                </a:solidFill>
              </a:rPr>
              <a:t> breast tenderness and paresthesias</a:t>
            </a:r>
          </a:p>
          <a:p>
            <a:r>
              <a:rPr lang="en-US" b="1" dirty="0" smtClean="0"/>
              <a:t>after the second month, breasts increase in size and delicate veins become visible just beneath the skin.</a:t>
            </a:r>
          </a:p>
          <a:p>
            <a:r>
              <a:rPr lang="en-US" b="1" dirty="0" smtClean="0"/>
              <a:t>Nipples more deeply pigmented ,more erectile.</a:t>
            </a:r>
          </a:p>
          <a:p>
            <a:r>
              <a:rPr lang="en-US" b="1" dirty="0" smtClean="0"/>
              <a:t>After few months ,a thick yellowish fluid </a:t>
            </a:r>
            <a:r>
              <a:rPr lang="en-US" b="1" dirty="0" smtClean="0">
                <a:solidFill>
                  <a:srgbClr val="FF00FF"/>
                </a:solidFill>
              </a:rPr>
              <a:t>-COLUSTRUM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 smtClean="0"/>
              <a:t>Prominent , </a:t>
            </a:r>
            <a:r>
              <a:rPr lang="en-US" b="1" dirty="0" smtClean="0">
                <a:solidFill>
                  <a:srgbClr val="7030A0"/>
                </a:solidFill>
              </a:rPr>
              <a:t>MONTGOMERY TUBERCLES</a:t>
            </a:r>
            <a:r>
              <a:rPr lang="en-US" b="1" dirty="0" smtClean="0"/>
              <a:t> seen in the primary areola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These hypertrophic sebaceous glands.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About the fifth month, a less deeply pigmented area forms around the primary areola  know as </a:t>
            </a:r>
            <a:r>
              <a:rPr lang="en-US" b="1" dirty="0" smtClean="0">
                <a:solidFill>
                  <a:srgbClr val="7030A0"/>
                </a:solidFill>
              </a:rPr>
              <a:t>secondary areola</a:t>
            </a:r>
            <a:r>
              <a:rPr lang="en-US" b="1" dirty="0" smtClean="0"/>
              <a:t> and on this tubercles, secondary </a:t>
            </a:r>
            <a:r>
              <a:rPr lang="en-US" b="1" dirty="0" err="1" smtClean="0"/>
              <a:t>montgomery</a:t>
            </a:r>
            <a:r>
              <a:rPr lang="en-US" b="1" dirty="0" smtClean="0"/>
              <a:t> follicles.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85800"/>
            <a:ext cx="6629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SKIN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ABDOMINAL WALL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STRIAE GRAVIDARUM/STRETCH MARKS </a:t>
            </a:r>
            <a:r>
              <a:rPr lang="en-US" b="1" dirty="0" smtClean="0"/>
              <a:t>reddish, slightly depressed streaks commonly develop in the abdominal skin and sometimes in skin of breast and thighs.</a:t>
            </a:r>
          </a:p>
          <a:p>
            <a:pPr>
              <a:buNone/>
            </a:pPr>
            <a:r>
              <a:rPr lang="en-US" b="1" dirty="0" smtClean="0"/>
              <a:t>      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DIASTASIS RECTI: </a:t>
            </a:r>
            <a:r>
              <a:rPr lang="en-US" b="1" dirty="0" smtClean="0"/>
              <a:t>muscles of the abdominal wall  do not withstand the tension to which they are subjected, as a result the rectus muscles separate in the midline.</a:t>
            </a:r>
            <a:endParaRPr lang="en-US" b="1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HYPERPIGMENTATION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LINEA ALBA, </a:t>
            </a:r>
            <a:r>
              <a:rPr lang="en-US" b="1" dirty="0" smtClean="0"/>
              <a:t>midline of the anterior abdominal wall skin takes a dark brown pigmentation to form </a:t>
            </a:r>
            <a:r>
              <a:rPr lang="en-US" b="1" dirty="0" smtClean="0">
                <a:solidFill>
                  <a:srgbClr val="7030A0"/>
                </a:solidFill>
              </a:rPr>
              <a:t>LINEA NIGRA</a:t>
            </a:r>
          </a:p>
          <a:p>
            <a:r>
              <a:rPr lang="en-US" b="1" dirty="0" smtClean="0"/>
              <a:t>Irregular brownish patches appear on the face and neck, </a:t>
            </a:r>
            <a:r>
              <a:rPr lang="en-US" b="1" dirty="0" smtClean="0">
                <a:solidFill>
                  <a:srgbClr val="7030A0"/>
                </a:solidFill>
              </a:rPr>
              <a:t>MELASMA GRAVIDARUM</a:t>
            </a:r>
          </a:p>
          <a:p>
            <a:r>
              <a:rPr lang="en-US" b="1" dirty="0" smtClean="0"/>
              <a:t>Pigmentation of </a:t>
            </a:r>
            <a:r>
              <a:rPr lang="en-US" b="1" dirty="0" err="1" smtClean="0"/>
              <a:t>areolae</a:t>
            </a:r>
            <a:r>
              <a:rPr lang="en-US" b="1" dirty="0" smtClean="0"/>
              <a:t> and genital skin may also be accentuated.</a:t>
            </a:r>
          </a:p>
          <a:p>
            <a:r>
              <a:rPr lang="en-US" b="1" dirty="0" smtClean="0"/>
              <a:t>It is due to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>
                <a:solidFill>
                  <a:srgbClr val="FF00FF"/>
                </a:solidFill>
              </a:rPr>
              <a:t>MELANOCYTE STIMULATING HORMONE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VULVA</a:t>
            </a:r>
          </a:p>
          <a:p>
            <a:r>
              <a:rPr lang="en-US" b="1" dirty="0" smtClean="0"/>
              <a:t>Edematous  ,vascular, superficial varicosities are seen</a:t>
            </a:r>
          </a:p>
          <a:p>
            <a:r>
              <a:rPr lang="en-US" b="1" dirty="0" smtClean="0"/>
              <a:t>Labia minor are pigmented and hypertrophied.</a:t>
            </a:r>
          </a:p>
          <a:p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VAGINA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JACQUEMIERS SIGN</a:t>
            </a:r>
            <a:r>
              <a:rPr lang="en-US" b="1" dirty="0" smtClean="0"/>
              <a:t>: bluish coloration of the mucosa</a:t>
            </a:r>
          </a:p>
          <a:p>
            <a:r>
              <a:rPr lang="en-US" b="1" dirty="0" smtClean="0"/>
              <a:t>Length of the anterior wall is increased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VASCULAR CHANGES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ANGIOMAS/VASCULAR SPIDERS: </a:t>
            </a:r>
            <a:r>
              <a:rPr lang="en-US" b="1" dirty="0" smtClean="0"/>
              <a:t>common on the face, neck, upper chest and arms , these are minute red skin elevations with radicles branching out from the central lesion.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PALMAR ERYTHEMA</a:t>
            </a:r>
            <a:endParaRPr lang="en-US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1" y="762001"/>
            <a:ext cx="5486400" cy="4591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457200"/>
            <a:ext cx="6096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METABOLIC CHANGES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WHO ,estimates that the additional total pregnancy energy demands associated with normal pregnancy are approx </a:t>
            </a:r>
            <a:r>
              <a:rPr lang="en-US" b="1" dirty="0" smtClean="0">
                <a:solidFill>
                  <a:srgbClr val="7030A0"/>
                </a:solidFill>
              </a:rPr>
              <a:t>85kcal/day ,285kcal/day and 475kcal/day in first second and third trimester respectively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WEIGHT GAIN</a:t>
            </a:r>
            <a:r>
              <a:rPr lang="en-US" b="1" dirty="0" smtClean="0">
                <a:solidFill>
                  <a:srgbClr val="7030A0"/>
                </a:solidFill>
              </a:rPr>
              <a:t>: total weight gain in pregnancy is </a:t>
            </a:r>
            <a:r>
              <a:rPr lang="en-US" b="1" dirty="0" smtClean="0">
                <a:solidFill>
                  <a:srgbClr val="FF00FF"/>
                </a:solidFill>
              </a:rPr>
              <a:t>approx 12.5kg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1KG FIRST TRIMESTER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5KG SECOND TRIMESTER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5KG THIRD TRIMESTER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r>
              <a:rPr lang="en-US" b="1" dirty="0" smtClean="0">
                <a:solidFill>
                  <a:srgbClr val="FF00FF"/>
                </a:solidFill>
              </a:rPr>
              <a:t>Rapid weight </a:t>
            </a:r>
            <a:r>
              <a:rPr lang="en-US" b="1" dirty="0" err="1" smtClean="0">
                <a:solidFill>
                  <a:srgbClr val="FF00FF"/>
                </a:solidFill>
              </a:rPr>
              <a:t>gaiN</a:t>
            </a:r>
            <a:endParaRPr lang="en-US" b="1" dirty="0" smtClean="0">
              <a:solidFill>
                <a:srgbClr val="FF00FF"/>
              </a:solidFill>
            </a:endParaRPr>
          </a:p>
          <a:p>
            <a:pPr>
              <a:buNone/>
            </a:pPr>
            <a:r>
              <a:rPr lang="en-US" b="1" dirty="0" smtClean="0"/>
              <a:t>-more than o.5kg in a week or more than 2kg in a month :PRE ECLAMPSIA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rgbClr val="FF00FF"/>
                </a:solidFill>
              </a:rPr>
              <a:t>STATIONERY OR FALLING WEIGHT</a:t>
            </a:r>
          </a:p>
          <a:p>
            <a:pPr>
              <a:buNone/>
            </a:pPr>
            <a:r>
              <a:rPr lang="en-US" b="1" dirty="0" smtClean="0"/>
              <a:t>-suggests intrauterine death of fetus or growth retardation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Tissues and fluids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Weight</a:t>
                      </a:r>
                      <a:r>
                        <a:rPr lang="en-US" baseline="0" dirty="0" smtClean="0"/>
                        <a:t> gain(g)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Fetus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3400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Placenta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Amniotic fluid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Uterus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970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Breasts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405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Blood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1450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Ecf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1480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/>
                        <a:t>Maternal</a:t>
                      </a:r>
                      <a:r>
                        <a:rPr lang="en-US" baseline="0" dirty="0" smtClean="0"/>
                        <a:t> fat stores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3345</a:t>
                      </a:r>
                      <a:endParaRPr lang="en-US" dirty="0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total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12,500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WATER METABOLISM</a:t>
            </a:r>
          </a:p>
          <a:p>
            <a:r>
              <a:rPr lang="en-US" b="1" dirty="0" smtClean="0"/>
              <a:t>Increased water retention is a normal physiological alteration in pregnancy</a:t>
            </a:r>
          </a:p>
          <a:p>
            <a:r>
              <a:rPr lang="en-US" b="1" dirty="0" smtClean="0"/>
              <a:t>Fall in plasma </a:t>
            </a:r>
            <a:r>
              <a:rPr lang="en-US" b="1" dirty="0" err="1" smtClean="0"/>
              <a:t>osmolality</a:t>
            </a:r>
            <a:r>
              <a:rPr lang="en-US" b="1" dirty="0" smtClean="0"/>
              <a:t> by approx 10mOsm/kg(total 6.5L)</a:t>
            </a:r>
          </a:p>
          <a:p>
            <a:r>
              <a:rPr lang="en-US" b="1" dirty="0" smtClean="0"/>
              <a:t>the</a:t>
            </a:r>
          </a:p>
          <a:p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3200400"/>
          <a:ext cx="81534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819150">
                <a:tc>
                  <a:txBody>
                    <a:bodyPr/>
                    <a:lstStyle/>
                    <a:p>
                      <a:r>
                        <a:rPr lang="en-US" dirty="0" smtClean="0"/>
                        <a:t>Source of water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Amount(L)</a:t>
                      </a:r>
                      <a:endParaRPr lang="en-US" dirty="0"/>
                    </a:p>
                  </a:txBody>
                  <a:tcPr/>
                </a:tc>
              </a:tr>
              <a:tr h="81915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Fetus,placenta,amniotic</a:t>
                      </a:r>
                      <a:r>
                        <a:rPr lang="en-US" dirty="0" smtClean="0"/>
                        <a:t> fluid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3.5</a:t>
                      </a:r>
                      <a:endParaRPr lang="en-US" dirty="0"/>
                    </a:p>
                  </a:txBody>
                  <a:tcPr/>
                </a:tc>
              </a:tr>
              <a:tr h="819150"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 in maternal blood </a:t>
                      </a:r>
                      <a:r>
                        <a:rPr lang="en-US" dirty="0" err="1" smtClean="0"/>
                        <a:t>volume,uterine</a:t>
                      </a:r>
                      <a:r>
                        <a:rPr lang="en-US" dirty="0" smtClean="0"/>
                        <a:t>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819150"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 in venous pressure due to partial occlusion of inferior vena cava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838201"/>
            <a:ext cx="5555581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PROTEIN METABOLISM</a:t>
            </a:r>
          </a:p>
          <a:p>
            <a:r>
              <a:rPr lang="en-US" b="1" dirty="0" smtClean="0"/>
              <a:t>Metabolism increases during pregnancy</a:t>
            </a:r>
          </a:p>
          <a:p>
            <a:r>
              <a:rPr lang="en-US" b="1" dirty="0" smtClean="0"/>
              <a:t>Fetus and placenta contain approx 500g of protein</a:t>
            </a:r>
          </a:p>
          <a:p>
            <a:r>
              <a:rPr lang="en-US" b="1" dirty="0" smtClean="0"/>
              <a:t>500g of protein is added to the uterus as contractile protein and to the maternal blood as hemoglobin and plasma proteins</a:t>
            </a:r>
          </a:p>
          <a:p>
            <a:r>
              <a:rPr lang="en-US" b="1" dirty="0" smtClean="0"/>
              <a:t>Fetus has more concentration of amino acids than the maternal compartment, this increased concentration is regulated by the placenta</a:t>
            </a:r>
          </a:p>
          <a:p>
            <a:pPr>
              <a:buNone/>
            </a:pPr>
            <a:r>
              <a:rPr lang="en-US" b="1" dirty="0" smtClean="0"/>
              <a:t>    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Secretion:</a:t>
            </a:r>
          </a:p>
          <a:p>
            <a:r>
              <a:rPr lang="en-US" b="1" dirty="0" smtClean="0"/>
              <a:t>-copious, thin and </a:t>
            </a:r>
            <a:r>
              <a:rPr lang="en-US" b="1" dirty="0" err="1" smtClean="0"/>
              <a:t>curdy</a:t>
            </a:r>
            <a:r>
              <a:rPr lang="en-US" b="1" dirty="0" smtClean="0"/>
              <a:t> white due to marked exfoliated cells.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-ph is acidic 3.5-6</a:t>
            </a:r>
            <a:r>
              <a:rPr lang="en-US" b="1" dirty="0" smtClean="0"/>
              <a:t>(due to conversion of glycogen to lactic acid by the lactobacillus acidophilus</a:t>
            </a:r>
          </a:p>
          <a:p>
            <a:r>
              <a:rPr lang="en-US" b="1" dirty="0" smtClean="0"/>
              <a:t>-This high ph prevents the multiplication of the pathogenic organisms</a:t>
            </a:r>
          </a:p>
          <a:p>
            <a:r>
              <a:rPr lang="en-US" b="1" dirty="0" smtClean="0"/>
              <a:t>-cells seen in the vagina are the </a:t>
            </a:r>
            <a:r>
              <a:rPr lang="en-US" b="1" dirty="0" err="1" smtClean="0"/>
              <a:t>navicular</a:t>
            </a:r>
            <a:r>
              <a:rPr lang="en-US" b="1" dirty="0" smtClean="0"/>
              <a:t> cells(small intermediate cells with elongated nuclei)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CARBHOHYDRATE METABOLISM</a:t>
            </a:r>
            <a:endParaRPr lang="en-US" b="1" dirty="0" smtClean="0"/>
          </a:p>
          <a:p>
            <a:r>
              <a:rPr lang="en-US" b="1" dirty="0" smtClean="0">
                <a:solidFill>
                  <a:srgbClr val="FF00FF"/>
                </a:solidFill>
              </a:rPr>
              <a:t>normal pregnancy is characterized by mild fasting  hypoglycemia,  postprandial hyperglycemia, and </a:t>
            </a:r>
            <a:r>
              <a:rPr lang="en-US" b="1" dirty="0" err="1" smtClean="0">
                <a:solidFill>
                  <a:srgbClr val="FF00FF"/>
                </a:solidFill>
              </a:rPr>
              <a:t>hyperinsulinemia</a:t>
            </a: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/>
              <a:t>After an oral glucose load, the gravid women demonstrates prolonged hyperglycemia and </a:t>
            </a:r>
            <a:r>
              <a:rPr lang="en-US" b="1" dirty="0" err="1" smtClean="0"/>
              <a:t>hyperinsulinemia</a:t>
            </a:r>
            <a:r>
              <a:rPr lang="en-US" b="1" dirty="0" smtClean="0"/>
              <a:t>, </a:t>
            </a:r>
            <a:r>
              <a:rPr lang="en-US" b="1" dirty="0" smtClean="0">
                <a:solidFill>
                  <a:srgbClr val="FF00FF"/>
                </a:solidFill>
              </a:rPr>
              <a:t>because of peripheral resistance to insulin</a:t>
            </a:r>
            <a:r>
              <a:rPr lang="en-US" b="1" dirty="0" smtClean="0"/>
              <a:t>, because of this sustained  postprandial </a:t>
            </a:r>
            <a:r>
              <a:rPr lang="en-US" b="1" dirty="0" smtClean="0">
                <a:solidFill>
                  <a:srgbClr val="FF00FF"/>
                </a:solidFill>
              </a:rPr>
              <a:t>supply of glucose to fetus </a:t>
            </a:r>
            <a:r>
              <a:rPr lang="en-US" b="1" dirty="0" smtClean="0"/>
              <a:t>is seen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457200"/>
            <a:ext cx="78486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FF"/>
                </a:solidFill>
              </a:rPr>
              <a:t>Insulin resistance</a:t>
            </a:r>
            <a:r>
              <a:rPr lang="en-US" b="1" dirty="0" smtClean="0"/>
              <a:t> is due to</a:t>
            </a:r>
          </a:p>
          <a:p>
            <a:pPr>
              <a:buNone/>
            </a:pPr>
            <a:r>
              <a:rPr lang="en-US" b="1" dirty="0" smtClean="0"/>
              <a:t>      -estrogen and progesterone</a:t>
            </a:r>
          </a:p>
          <a:p>
            <a:pPr>
              <a:buNone/>
            </a:pPr>
            <a:r>
              <a:rPr lang="en-US" b="1" dirty="0" smtClean="0"/>
              <a:t>      -placental </a:t>
            </a:r>
            <a:r>
              <a:rPr lang="en-US" b="1" dirty="0" err="1" smtClean="0"/>
              <a:t>lactogen</a:t>
            </a:r>
            <a:r>
              <a:rPr lang="en-US" b="1" dirty="0" smtClean="0"/>
              <a:t>: this promotes </a:t>
            </a:r>
            <a:r>
              <a:rPr lang="en-US" b="1" dirty="0" err="1" smtClean="0"/>
              <a:t>lipolysis</a:t>
            </a:r>
            <a:r>
              <a:rPr lang="en-US" b="1" dirty="0" smtClean="0"/>
              <a:t>, more release of free fatty acids which </a:t>
            </a:r>
            <a:r>
              <a:rPr lang="en-US" b="1" dirty="0" err="1" smtClean="0"/>
              <a:t>antagonises</a:t>
            </a:r>
            <a:r>
              <a:rPr lang="en-US" b="1" dirty="0" smtClean="0"/>
              <a:t> insulin action in the periphery and more glucose to fetus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Accelerated starvation:</a:t>
            </a:r>
            <a:r>
              <a:rPr lang="en-US" b="1" dirty="0" smtClean="0"/>
              <a:t> fasting blood sugar values is lower in pregnancy, this low levels of glucose and high levels of fatty acids in normal pregnant women represent accelerated starvation stage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HEMATOLOGICAL CHANGES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BLOOD VOLUME</a:t>
            </a:r>
          </a:p>
          <a:p>
            <a:r>
              <a:rPr lang="en-US" b="1" dirty="0" smtClean="0"/>
              <a:t>The</a:t>
            </a:r>
            <a:r>
              <a:rPr lang="en-US" b="1" dirty="0" smtClean="0">
                <a:solidFill>
                  <a:srgbClr val="FF00FF"/>
                </a:solidFill>
              </a:rPr>
              <a:t> </a:t>
            </a:r>
            <a:r>
              <a:rPr lang="en-US" b="1" dirty="0" err="1" smtClean="0">
                <a:solidFill>
                  <a:srgbClr val="FF00FF"/>
                </a:solidFill>
              </a:rPr>
              <a:t>hypervolemic</a:t>
            </a:r>
            <a:r>
              <a:rPr lang="en-US" b="1" dirty="0" smtClean="0">
                <a:solidFill>
                  <a:srgbClr val="FF00FF"/>
                </a:solidFill>
              </a:rPr>
              <a:t> state </a:t>
            </a:r>
            <a:r>
              <a:rPr lang="en-US" b="1" dirty="0" smtClean="0"/>
              <a:t>in pregnancy is more commonly seen after 32 to 34 weeks.</a:t>
            </a:r>
          </a:p>
          <a:p>
            <a:endParaRPr lang="en-US" b="1" dirty="0" smtClean="0"/>
          </a:p>
          <a:p>
            <a:r>
              <a:rPr lang="en-US" b="1" dirty="0" smtClean="0"/>
              <a:t>Pregnancy induced hypervolemia has several</a:t>
            </a:r>
            <a:r>
              <a:rPr lang="en-US" b="1" dirty="0" smtClean="0">
                <a:solidFill>
                  <a:srgbClr val="FF00FF"/>
                </a:solidFill>
              </a:rPr>
              <a:t> important functions</a:t>
            </a:r>
          </a:p>
          <a:p>
            <a:pPr>
              <a:buNone/>
            </a:pPr>
            <a:r>
              <a:rPr lang="en-US" b="1" dirty="0" smtClean="0"/>
              <a:t>          -meets the metabolic demand of the enlarged uterus</a:t>
            </a:r>
          </a:p>
          <a:p>
            <a:pPr>
              <a:buNone/>
            </a:pPr>
            <a:r>
              <a:rPr lang="en-US" b="1" dirty="0" smtClean="0"/>
              <a:t>          -supplies nutrients and elements to support the rapidly growing placenta and fetus.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      -protects the mother and fetus from the deleterious effects of impaired venous return in the supine and erect position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      -protects the mother from the adverse effects of parturition associated blood loss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Blood volume expansion results from an increase in both plasma and erythrocytes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Increase in erythrocyte volume is</a:t>
            </a:r>
            <a:r>
              <a:rPr lang="en-US" b="1" dirty="0" smtClean="0">
                <a:solidFill>
                  <a:srgbClr val="FF00FF"/>
                </a:solidFill>
              </a:rPr>
              <a:t> 450ml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err="1" smtClean="0">
                <a:solidFill>
                  <a:srgbClr val="FF00FF"/>
                </a:solidFill>
              </a:rPr>
              <a:t>Erythroid</a:t>
            </a:r>
            <a:r>
              <a:rPr lang="en-US" b="1" dirty="0" smtClean="0">
                <a:solidFill>
                  <a:srgbClr val="FF00FF"/>
                </a:solidFill>
              </a:rPr>
              <a:t> hyperplasia</a:t>
            </a:r>
            <a:r>
              <a:rPr lang="en-US" b="1" dirty="0" smtClean="0"/>
              <a:t> in bone marrow is seen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err="1" smtClean="0">
                <a:solidFill>
                  <a:srgbClr val="FF00FF"/>
                </a:solidFill>
              </a:rPr>
              <a:t>Reticulocyte</a:t>
            </a:r>
            <a:r>
              <a:rPr lang="en-US" b="1" dirty="0" smtClean="0">
                <a:solidFill>
                  <a:srgbClr val="FF00FF"/>
                </a:solidFill>
              </a:rPr>
              <a:t> count</a:t>
            </a:r>
            <a:r>
              <a:rPr lang="en-US" b="1" dirty="0" smtClean="0"/>
              <a:t> is elevated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This occurs under the influence of </a:t>
            </a:r>
            <a:r>
              <a:rPr lang="en-US" b="1" dirty="0" smtClean="0">
                <a:solidFill>
                  <a:srgbClr val="FF00FF"/>
                </a:solidFill>
              </a:rPr>
              <a:t>erythropoietin </a:t>
            </a:r>
            <a:r>
              <a:rPr lang="en-US" b="1" dirty="0" smtClean="0"/>
              <a:t>levels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Hemoglobin concentration and </a:t>
            </a:r>
            <a:r>
              <a:rPr lang="en-US" b="1" dirty="0" err="1" smtClean="0"/>
              <a:t>hematocrit</a:t>
            </a:r>
            <a:r>
              <a:rPr lang="en-US" b="1" dirty="0" smtClean="0"/>
              <a:t> decrease slightly during pregnancy</a:t>
            </a:r>
          </a:p>
          <a:p>
            <a:r>
              <a:rPr lang="en-US" b="1" dirty="0" smtClean="0"/>
              <a:t>So the blood viscosity decreases</a:t>
            </a:r>
          </a:p>
          <a:p>
            <a:pPr>
              <a:buNone/>
            </a:pPr>
            <a:r>
              <a:rPr lang="en-US" b="1" dirty="0" smtClean="0">
                <a:solidFill>
                  <a:srgbClr val="FF00FF"/>
                </a:solidFill>
              </a:rPr>
              <a:t>      advantages of decreased blood viscosity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92D050"/>
                </a:solidFill>
              </a:rPr>
              <a:t>  optimum gas exchange between maternal and fetal circulation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92D050"/>
                </a:solidFill>
              </a:rPr>
              <a:t>Protects women against adverse effects of supine posture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92D050"/>
                </a:solidFill>
              </a:rPr>
              <a:t>Protects mother from the blood loss during pregnancy 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92D050"/>
                </a:solidFill>
              </a:rPr>
              <a:t>   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HB concentration at term is 12g/dl  and in 5% of women it is below 11g/dl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/>
              <a:t>So</a:t>
            </a:r>
            <a:r>
              <a:rPr lang="en-US" b="1" dirty="0" smtClean="0">
                <a:solidFill>
                  <a:srgbClr val="FF00FF"/>
                </a:solidFill>
              </a:rPr>
              <a:t> HB below 11g/dl</a:t>
            </a:r>
            <a:r>
              <a:rPr lang="en-US" b="1" dirty="0" smtClean="0"/>
              <a:t> should be considered</a:t>
            </a:r>
            <a:r>
              <a:rPr lang="en-US" b="1" dirty="0" smtClean="0">
                <a:solidFill>
                  <a:srgbClr val="FF00FF"/>
                </a:solidFill>
              </a:rPr>
              <a:t> abnormal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PHYSIOLOGICAL ANEMIA</a:t>
            </a:r>
          </a:p>
          <a:p>
            <a:r>
              <a:rPr lang="en-US" b="1" dirty="0" smtClean="0"/>
              <a:t>Disproportionate increase in plasma and RBC volume produces a state of hemodilution (fall in </a:t>
            </a:r>
            <a:r>
              <a:rPr lang="en-US" b="1" dirty="0" err="1" smtClean="0"/>
              <a:t>hematocrit</a:t>
            </a:r>
            <a:r>
              <a:rPr lang="en-US" b="1" dirty="0" smtClean="0"/>
              <a:t>) during pregnancy.</a:t>
            </a:r>
          </a:p>
          <a:p>
            <a:r>
              <a:rPr lang="en-US" b="1" dirty="0" smtClean="0"/>
              <a:t>Thus even though the total hemoglobin mass increases during pregnancy to an extent of 18-20% ,there is an apparent fall in </a:t>
            </a:r>
            <a:r>
              <a:rPr lang="en-US" b="1" dirty="0" err="1" smtClean="0"/>
              <a:t>Hb</a:t>
            </a:r>
            <a:r>
              <a:rPr lang="en-US" b="1" dirty="0" smtClean="0"/>
              <a:t> concentration.</a:t>
            </a:r>
          </a:p>
          <a:p>
            <a:r>
              <a:rPr lang="en-US" b="1" dirty="0" smtClean="0"/>
              <a:t>At term , the fall is 2g% from the non pregnant value.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3762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620486">
                <a:tc>
                  <a:txBody>
                    <a:bodyPr/>
                    <a:lstStyle/>
                    <a:p>
                      <a:r>
                        <a:rPr lang="en-US" dirty="0" smtClean="0"/>
                        <a:t>parameters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 pregnant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Pregnancy near</a:t>
                      </a:r>
                      <a:r>
                        <a:rPr lang="en-US" baseline="0" dirty="0" smtClean="0"/>
                        <a:t> term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change</a:t>
                      </a:r>
                      <a:endParaRPr lang="en-US" dirty="0"/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/>
                        <a:t>Blood volume (ml)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+30-40%</a:t>
                      </a:r>
                      <a:endParaRPr lang="en-US" dirty="0"/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/>
                        <a:t>Plasma volume(ml)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+40-50%</a:t>
                      </a:r>
                      <a:endParaRPr lang="en-US" dirty="0"/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/>
                        <a:t>Red cell volume</a:t>
                      </a:r>
                      <a:r>
                        <a:rPr lang="en-US" baseline="0" dirty="0" smtClean="0"/>
                        <a:t> (ml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+20-30%</a:t>
                      </a:r>
                      <a:endParaRPr lang="en-US" dirty="0"/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r>
                        <a:rPr lang="en-US" baseline="0" dirty="0" smtClean="0"/>
                        <a:t> HB (g)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+18-20%</a:t>
                      </a:r>
                      <a:endParaRPr lang="en-US" dirty="0"/>
                    </a:p>
                  </a:txBody>
                  <a:tcPr/>
                </a:tc>
              </a:tr>
              <a:tr h="62048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Hematocrit</a:t>
                      </a:r>
                      <a:r>
                        <a:rPr lang="en-US" baseline="0" dirty="0" smtClean="0"/>
                        <a:t>  (</a:t>
                      </a:r>
                      <a:r>
                        <a:rPr lang="en-US" dirty="0" smtClean="0"/>
                        <a:t>whole blood)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32%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1" y="609600"/>
            <a:ext cx="7010400" cy="4815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UTERUS</a:t>
            </a:r>
          </a:p>
          <a:p>
            <a:r>
              <a:rPr lang="en-US" b="1" dirty="0" smtClean="0"/>
              <a:t>In non pregnant state, uterus weighs 6og with a cavity of 5-10ml and measures about 7.5cm in length.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AT TERM</a:t>
            </a:r>
            <a:r>
              <a:rPr lang="en-US" b="1" dirty="0" smtClean="0"/>
              <a:t> , it weighs 900-1000g and measures 35cm in length with a cavity of 5L.</a:t>
            </a: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>
                <a:solidFill>
                  <a:srgbClr val="FF00FF"/>
                </a:solidFill>
              </a:rPr>
              <a:t>BODY:</a:t>
            </a:r>
          </a:p>
          <a:p>
            <a:r>
              <a:rPr lang="en-US" b="1" dirty="0" smtClean="0"/>
              <a:t>-</a:t>
            </a:r>
            <a:r>
              <a:rPr lang="en-US" b="1" dirty="0" smtClean="0">
                <a:solidFill>
                  <a:srgbClr val="7030A0"/>
                </a:solidFill>
              </a:rPr>
              <a:t>ENLARGEMENT</a:t>
            </a:r>
          </a:p>
          <a:p>
            <a:pPr>
              <a:buNone/>
            </a:pPr>
            <a:r>
              <a:rPr lang="en-US" b="1" dirty="0" smtClean="0"/>
              <a:t>      </a:t>
            </a:r>
            <a:r>
              <a:rPr lang="en-US" b="1" dirty="0" smtClean="0">
                <a:solidFill>
                  <a:srgbClr val="00B050"/>
                </a:solidFill>
              </a:rPr>
              <a:t>1.hypertrophy and hyperplasia of the muscle fibers</a:t>
            </a:r>
          </a:p>
          <a:p>
            <a:pPr>
              <a:buNone/>
            </a:pPr>
            <a:r>
              <a:rPr lang="en-US" b="1" dirty="0" smtClean="0"/>
              <a:t>      this occurs due to hormones like estrogen and progesterone</a:t>
            </a:r>
          </a:p>
          <a:p>
            <a:pPr>
              <a:buNone/>
            </a:pPr>
            <a:r>
              <a:rPr lang="en-US" b="1" dirty="0" smtClean="0"/>
              <a:t>       it is pronounced </a:t>
            </a:r>
            <a:r>
              <a:rPr lang="en-US" b="1" dirty="0" err="1" smtClean="0"/>
              <a:t>upto</a:t>
            </a:r>
            <a:r>
              <a:rPr lang="en-US" b="1" dirty="0" smtClean="0"/>
              <a:t> 12 weeks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IRON METABOLISM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1000 mg of iron  is needed in normal pregnancy </a:t>
            </a:r>
            <a:r>
              <a:rPr lang="en-US" b="1" dirty="0" smtClean="0"/>
              <a:t>300mg actively transferred to fetus and placenta 200mg lost through excretion routes(GI)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 increase in erythrocyte </a:t>
            </a:r>
            <a:r>
              <a:rPr lang="en-US" b="1" dirty="0" err="1" smtClean="0"/>
              <a:t>vol</a:t>
            </a:r>
            <a:r>
              <a:rPr lang="en-US" b="1" dirty="0" smtClean="0"/>
              <a:t> is 450 ml which requires another 500mg(each 1ml of erythrocyte contains 1.1mg of iron)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In the </a:t>
            </a:r>
            <a:r>
              <a:rPr lang="en-US" b="1" dirty="0" smtClean="0">
                <a:solidFill>
                  <a:srgbClr val="FF00FF"/>
                </a:solidFill>
              </a:rPr>
              <a:t>later half of pregnancy max iron is used </a:t>
            </a:r>
            <a:r>
              <a:rPr lang="en-US" b="1" dirty="0" smtClean="0"/>
              <a:t>, so the requirement of iron </a:t>
            </a:r>
            <a:r>
              <a:rPr lang="en-US" b="1" dirty="0" smtClean="0">
                <a:solidFill>
                  <a:srgbClr val="FF00FF"/>
                </a:solidFill>
              </a:rPr>
              <a:t>increases to 6-7mg/day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72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IRON METABOLISM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295400"/>
            <a:ext cx="6553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/>
              <a:t>Thus without</a:t>
            </a:r>
            <a:r>
              <a:rPr lang="en-US" b="1" dirty="0" smtClean="0">
                <a:solidFill>
                  <a:srgbClr val="FF00FF"/>
                </a:solidFill>
              </a:rPr>
              <a:t> supplemental iron </a:t>
            </a:r>
            <a:r>
              <a:rPr lang="en-US" b="1" dirty="0" smtClean="0"/>
              <a:t>the optimal increase in maternal erythrocyte volume will not develop and the hemoglobin and </a:t>
            </a:r>
            <a:r>
              <a:rPr lang="en-US" b="1" dirty="0" err="1" smtClean="0"/>
              <a:t>hematocrit</a:t>
            </a:r>
            <a:r>
              <a:rPr lang="en-US" b="1" dirty="0" smtClean="0"/>
              <a:t> values will drop</a:t>
            </a:r>
          </a:p>
          <a:p>
            <a:endParaRPr lang="en-US" b="1" dirty="0" smtClean="0"/>
          </a:p>
          <a:p>
            <a:r>
              <a:rPr lang="en-US" b="1" dirty="0" smtClean="0"/>
              <a:t>Serum iron values begin to drop after the 24</a:t>
            </a:r>
            <a:r>
              <a:rPr lang="en-US" b="1" baseline="30000" dirty="0" smtClean="0"/>
              <a:t>th</a:t>
            </a:r>
            <a:r>
              <a:rPr lang="en-US" b="1" dirty="0" smtClean="0"/>
              <a:t> week with an increase in total iron binding capacity.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DURING PUERPERIUM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</a:t>
            </a:r>
            <a:r>
              <a:rPr lang="en-US" b="1" dirty="0" smtClean="0"/>
              <a:t>-during a vaginal delivery and first postpartum days only half of the added erythrocytes are lost</a:t>
            </a:r>
          </a:p>
          <a:p>
            <a:pPr>
              <a:buNone/>
            </a:pPr>
            <a:r>
              <a:rPr lang="en-US" b="1" dirty="0" smtClean="0">
                <a:solidFill>
                  <a:srgbClr val="FF00FF"/>
                </a:solidFill>
              </a:rPr>
              <a:t>       -500 -600 ml of blood is lost with vaginal delivery of single fetus</a:t>
            </a:r>
          </a:p>
          <a:p>
            <a:pPr>
              <a:buNone/>
            </a:pPr>
            <a:r>
              <a:rPr lang="en-US" b="1" dirty="0" smtClean="0">
                <a:solidFill>
                  <a:srgbClr val="FF00FF"/>
                </a:solidFill>
              </a:rPr>
              <a:t>       -1000ml of blood is lost with </a:t>
            </a:r>
            <a:r>
              <a:rPr lang="en-US" b="1" dirty="0" err="1" smtClean="0">
                <a:solidFill>
                  <a:srgbClr val="FF00FF"/>
                </a:solidFill>
              </a:rPr>
              <a:t>cesaren</a:t>
            </a:r>
            <a:r>
              <a:rPr lang="en-US" b="1" dirty="0" smtClean="0">
                <a:solidFill>
                  <a:srgbClr val="FF00FF"/>
                </a:solidFill>
              </a:rPr>
              <a:t> delivery or vaginal delivery with twins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14600"/>
            <a:ext cx="8229600" cy="1143000"/>
          </a:xfrm>
        </p:spPr>
        <p:txBody>
          <a:bodyPr/>
          <a:lstStyle/>
          <a:p>
            <a:r>
              <a:rPr lang="en-US" b="1" dirty="0" smtClean="0"/>
              <a:t>IMMUNOLOGICAL FUNCTIONS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534400" cy="6858000"/>
          </a:xfrm>
        </p:spPr>
        <p:txBody>
          <a:bodyPr>
            <a:normAutofit/>
          </a:bodyPr>
          <a:lstStyle/>
          <a:p>
            <a:r>
              <a:rPr lang="en-US" b="1" dirty="0" smtClean="0"/>
              <a:t>Pregnancy is associated with suppression of </a:t>
            </a:r>
            <a:r>
              <a:rPr lang="en-US" b="1" dirty="0" err="1" smtClean="0"/>
              <a:t>humoral</a:t>
            </a:r>
            <a:r>
              <a:rPr lang="en-US" b="1" dirty="0" smtClean="0"/>
              <a:t> and cell mediated immunological functions.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There is suppression of</a:t>
            </a:r>
            <a:r>
              <a:rPr lang="en-US" b="1" dirty="0" smtClean="0">
                <a:solidFill>
                  <a:srgbClr val="FF00FF"/>
                </a:solidFill>
              </a:rPr>
              <a:t> T HELPER 1 cells and CYTOTOXIC T CELLS</a:t>
            </a:r>
            <a:r>
              <a:rPr lang="en-US" b="1" dirty="0" smtClean="0"/>
              <a:t> which in turn decreases secretion of interleukin 2,inteferon gamma and tumor necrosis factor beta</a:t>
            </a:r>
          </a:p>
          <a:p>
            <a:endParaRPr lang="en-US" b="1" dirty="0" smtClean="0"/>
          </a:p>
          <a:p>
            <a:r>
              <a:rPr lang="en-US" b="1" dirty="0" smtClean="0"/>
              <a:t>Helper t cells suppression is needed for the continuation of pregnancy and to prevent </a:t>
            </a:r>
            <a:r>
              <a:rPr lang="en-US" b="1" dirty="0" err="1" smtClean="0"/>
              <a:t>preg</a:t>
            </a:r>
            <a:r>
              <a:rPr lang="en-US" b="1" dirty="0" smtClean="0"/>
              <a:t> associated autoimmune disorders :RA MS </a:t>
            </a:r>
            <a:r>
              <a:rPr lang="en-US" b="1" dirty="0" err="1" smtClean="0"/>
              <a:t>HT.Also</a:t>
            </a:r>
            <a:r>
              <a:rPr lang="en-US" b="1" dirty="0" smtClean="0"/>
              <a:t> needed to prevent pre </a:t>
            </a:r>
            <a:r>
              <a:rPr lang="en-US" b="1" dirty="0" err="1" smtClean="0"/>
              <a:t>eclampsia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0"/>
            <a:ext cx="8458200" cy="6400800"/>
          </a:xfrm>
        </p:spPr>
        <p:txBody>
          <a:bodyPr/>
          <a:lstStyle/>
          <a:p>
            <a:r>
              <a:rPr lang="en-US" b="1" dirty="0" smtClean="0"/>
              <a:t>With suppression of  T helper cells there is </a:t>
            </a:r>
            <a:r>
              <a:rPr lang="en-US" b="1" dirty="0" smtClean="0">
                <a:solidFill>
                  <a:srgbClr val="FF00FF"/>
                </a:solidFill>
              </a:rPr>
              <a:t>up regulation of helper 2 cells</a:t>
            </a:r>
            <a:r>
              <a:rPr lang="en-US" b="1" dirty="0" smtClean="0"/>
              <a:t> to increase  secretion  of IL 4,6,13 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In cervical mucus ,</a:t>
            </a:r>
            <a:r>
              <a:rPr lang="en-US" b="1" dirty="0" smtClean="0">
                <a:solidFill>
                  <a:srgbClr val="FF00FF"/>
                </a:solidFill>
              </a:rPr>
              <a:t> immunoglobulin's  A and G </a:t>
            </a:r>
            <a:r>
              <a:rPr lang="en-US" b="1" dirty="0" smtClean="0"/>
              <a:t>peak levels  of are significantly higher in pregnancy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/>
              <a:t>Leukocyte count are increased </a:t>
            </a:r>
            <a:r>
              <a:rPr lang="en-US" b="1" dirty="0" err="1" smtClean="0"/>
              <a:t>upto</a:t>
            </a:r>
            <a:r>
              <a:rPr lang="en-US" b="1" dirty="0" smtClean="0"/>
              <a:t> 15,000/</a:t>
            </a:r>
            <a:r>
              <a:rPr lang="en-US" b="1" dirty="0" err="1" smtClean="0"/>
              <a:t>ul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during pregnancy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-during </a:t>
            </a:r>
            <a:r>
              <a:rPr lang="en-US" b="1" dirty="0" err="1" smtClean="0"/>
              <a:t>labour</a:t>
            </a:r>
            <a:r>
              <a:rPr lang="en-US" b="1" dirty="0" smtClean="0"/>
              <a:t> and early </a:t>
            </a:r>
            <a:r>
              <a:rPr lang="en-US" b="1" dirty="0" err="1" smtClean="0"/>
              <a:t>puerperium</a:t>
            </a:r>
            <a:r>
              <a:rPr lang="en-US" b="1" dirty="0" smtClean="0"/>
              <a:t> values are elevated reaching </a:t>
            </a:r>
            <a:r>
              <a:rPr lang="en-US" b="1" dirty="0" err="1" smtClean="0"/>
              <a:t>upto</a:t>
            </a:r>
            <a:r>
              <a:rPr lang="en-US" b="1" dirty="0" smtClean="0"/>
              <a:t> 25,000/</a:t>
            </a:r>
            <a:r>
              <a:rPr lang="en-US" b="1" dirty="0" err="1" smtClean="0"/>
              <a:t>ul</a:t>
            </a:r>
            <a:endParaRPr lang="en-US" b="1" dirty="0" smtClean="0"/>
          </a:p>
          <a:p>
            <a:pPr>
              <a:buNone/>
            </a:pPr>
            <a:r>
              <a:rPr lang="en-US" b="1" dirty="0" smtClean="0"/>
              <a:t>  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INFLAMMATORY MARKERS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-</a:t>
            </a:r>
            <a:r>
              <a:rPr lang="en-US" b="1" dirty="0" smtClean="0">
                <a:solidFill>
                  <a:srgbClr val="FF00FF"/>
                </a:solidFill>
              </a:rPr>
              <a:t>LEUKOCYTE ALKALINE PHOSPHATSE</a:t>
            </a:r>
            <a:r>
              <a:rPr lang="en-US" b="1" dirty="0" smtClean="0">
                <a:solidFill>
                  <a:srgbClr val="FF0000"/>
                </a:solidFill>
              </a:rPr>
              <a:t>: </a:t>
            </a:r>
            <a:r>
              <a:rPr lang="en-US" b="1" dirty="0" smtClean="0"/>
              <a:t>are used to evaluate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myeloproliferative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disorders </a:t>
            </a:r>
            <a:r>
              <a:rPr lang="en-US" b="1" dirty="0" smtClean="0"/>
              <a:t>and increased early in pregnancy 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-</a:t>
            </a:r>
            <a:r>
              <a:rPr lang="en-US" b="1" dirty="0" smtClean="0">
                <a:solidFill>
                  <a:srgbClr val="FF00FF"/>
                </a:solidFill>
              </a:rPr>
              <a:t>C REACTIVE PROTEIN </a:t>
            </a:r>
            <a:r>
              <a:rPr lang="en-US" b="1" dirty="0" smtClean="0"/>
              <a:t>: tissue trauma and inflammation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/>
              <a:t>    -</a:t>
            </a:r>
            <a:r>
              <a:rPr lang="en-US" b="1" dirty="0" smtClean="0">
                <a:solidFill>
                  <a:srgbClr val="FF00FF"/>
                </a:solidFill>
              </a:rPr>
              <a:t>ESR</a:t>
            </a:r>
            <a:r>
              <a:rPr lang="en-US" b="1" dirty="0" smtClean="0"/>
              <a:t>: elevated in normal pregnancy due to plasma globulins and fibrinogens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Complement factors</a:t>
            </a:r>
            <a:r>
              <a:rPr lang="en-US" b="1" dirty="0" smtClean="0"/>
              <a:t> C3 and C4 are elevated during second and third trimester </a:t>
            </a:r>
          </a:p>
          <a:p>
            <a:endParaRPr lang="en-US" b="1" dirty="0" smtClean="0"/>
          </a:p>
          <a:p>
            <a:r>
              <a:rPr lang="en-US" b="1" dirty="0" err="1" smtClean="0">
                <a:solidFill>
                  <a:srgbClr val="7030A0"/>
                </a:solidFill>
              </a:rPr>
              <a:t>Procalcitonin</a:t>
            </a:r>
            <a:r>
              <a:rPr lang="en-US" b="1" dirty="0" smtClean="0"/>
              <a:t> increase in the third trimester and few days postpartum </a:t>
            </a:r>
          </a:p>
          <a:p>
            <a:pPr>
              <a:buNone/>
            </a:pPr>
            <a:r>
              <a:rPr lang="en-US" b="1" dirty="0" smtClean="0"/>
              <a:t>      -values are high in severe bacterial infections but remain low in viral infections</a:t>
            </a:r>
          </a:p>
          <a:p>
            <a:pPr>
              <a:buNone/>
            </a:pPr>
            <a:r>
              <a:rPr lang="en-US" b="1" dirty="0" smtClean="0"/>
              <a:t>      -concluded a threshold 0f 0.25ug/l can be used during the third trimester  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2.STRETCHING</a:t>
            </a: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rgbClr val="00B050"/>
                </a:solidFill>
              </a:rPr>
              <a:t>  </a:t>
            </a:r>
            <a:r>
              <a:rPr lang="en-US" b="1" dirty="0" smtClean="0"/>
              <a:t>   -the muscle fibers undergo elongation</a:t>
            </a:r>
          </a:p>
          <a:p>
            <a:pPr>
              <a:buNone/>
            </a:pPr>
            <a:r>
              <a:rPr lang="en-US" b="1" dirty="0" smtClean="0"/>
              <a:t>     -by term the </a:t>
            </a:r>
            <a:r>
              <a:rPr lang="en-US" b="1" dirty="0" err="1" smtClean="0"/>
              <a:t>myometrium</a:t>
            </a:r>
            <a:r>
              <a:rPr lang="en-US" b="1" dirty="0" smtClean="0"/>
              <a:t> is only 1 to 2 cm thick</a:t>
            </a:r>
          </a:p>
          <a:p>
            <a:pPr>
              <a:buNone/>
            </a:pPr>
            <a:r>
              <a:rPr lang="en-US" b="1" dirty="0" smtClean="0"/>
              <a:t>     -the uterus feels soft and elastic in contrast to firm feel of the non gravid uterus.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r>
              <a:rPr lang="en-US" b="1" dirty="0" smtClean="0">
                <a:solidFill>
                  <a:srgbClr val="FF00FF"/>
                </a:solidFill>
              </a:rPr>
              <a:t>Uterine enlargement is more pronounced in the </a:t>
            </a:r>
            <a:r>
              <a:rPr lang="en-US" b="1" dirty="0" err="1" smtClean="0">
                <a:solidFill>
                  <a:srgbClr val="FF00FF"/>
                </a:solidFill>
              </a:rPr>
              <a:t>fundus</a:t>
            </a:r>
            <a:endParaRPr lang="en-US" b="1" dirty="0" smtClean="0">
              <a:solidFill>
                <a:srgbClr val="FF00FF"/>
              </a:solidFill>
            </a:endParaRPr>
          </a:p>
          <a:p>
            <a:pPr>
              <a:buNone/>
            </a:pPr>
            <a:r>
              <a:rPr lang="en-US" b="1" dirty="0" smtClean="0"/>
              <a:t>    -it is evident as in the early months of pregnancy the fallopian tube and ovarian and round ligaments attach slightly low at the apex of the </a:t>
            </a:r>
            <a:r>
              <a:rPr lang="en-US" b="1" dirty="0" err="1" smtClean="0"/>
              <a:t>fundus</a:t>
            </a:r>
            <a:r>
              <a:rPr lang="en-US" b="1" dirty="0" smtClean="0"/>
              <a:t>.</a:t>
            </a:r>
          </a:p>
          <a:p>
            <a:pPr>
              <a:buNone/>
            </a:pPr>
            <a:r>
              <a:rPr lang="en-US" b="1" dirty="0" smtClean="0"/>
              <a:t>    -in later months ,they are located slightly above the middle of the uterus.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88392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COAGULATION AND FIBRINOLYSIS</a:t>
            </a:r>
          </a:p>
          <a:p>
            <a:r>
              <a:rPr lang="en-US" b="1" dirty="0" smtClean="0"/>
              <a:t>-</a:t>
            </a:r>
            <a:r>
              <a:rPr lang="en-US" b="1" dirty="0" smtClean="0">
                <a:solidFill>
                  <a:srgbClr val="7030A0"/>
                </a:solidFill>
              </a:rPr>
              <a:t>FIBRINOGEN LEVELS</a:t>
            </a:r>
            <a:r>
              <a:rPr lang="en-US" b="1" dirty="0" smtClean="0"/>
              <a:t>: in a normal pregnancy </a:t>
            </a:r>
            <a:r>
              <a:rPr lang="en-US" b="1" dirty="0" smtClean="0">
                <a:solidFill>
                  <a:srgbClr val="FF00FF"/>
                </a:solidFill>
              </a:rPr>
              <a:t>increases by 50%</a:t>
            </a:r>
            <a:r>
              <a:rPr lang="en-US" b="1" dirty="0" smtClean="0"/>
              <a:t>.In a non pregnant women it is 260mg/dl ,in pregnancy at term  it ranges between 288mg/dl-576mg/dl</a:t>
            </a:r>
          </a:p>
          <a:p>
            <a:endParaRPr lang="en-US" b="1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CLOTTING FACTORTS</a:t>
            </a:r>
            <a:r>
              <a:rPr lang="en-US" b="1" dirty="0" smtClean="0"/>
              <a:t>: all factors increase </a:t>
            </a:r>
            <a:r>
              <a:rPr lang="en-US" b="1" dirty="0" smtClean="0">
                <a:solidFill>
                  <a:srgbClr val="FF00FF"/>
                </a:solidFill>
              </a:rPr>
              <a:t>except 11 and 13</a:t>
            </a:r>
            <a:r>
              <a:rPr lang="en-US" b="1" dirty="0" smtClean="0"/>
              <a:t> increase in pregnancy.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PLATELETS</a:t>
            </a:r>
            <a:r>
              <a:rPr lang="en-US" b="1" dirty="0" smtClean="0"/>
              <a:t> :levels decrease(from 2,50,00u/l to 2,13,000u/l)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CLOTTING TIME AND BLEEDING TIME</a:t>
            </a:r>
            <a:r>
              <a:rPr lang="en-US" b="1" dirty="0" smtClean="0"/>
              <a:t>: are unchanged </a:t>
            </a:r>
          </a:p>
          <a:p>
            <a:pPr>
              <a:buNone/>
            </a:pP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400800"/>
          </a:xfrm>
        </p:spPr>
        <p:txBody>
          <a:bodyPr/>
          <a:lstStyle/>
          <a:p>
            <a:r>
              <a:rPr lang="en-US" b="1" dirty="0" smtClean="0"/>
              <a:t>The end product of coagulation cascade is fibrin formation ,and the main function of the </a:t>
            </a:r>
            <a:r>
              <a:rPr lang="en-US" b="1" dirty="0" err="1" smtClean="0">
                <a:solidFill>
                  <a:srgbClr val="7030A0"/>
                </a:solidFill>
              </a:rPr>
              <a:t>fibrinolytic</a:t>
            </a:r>
            <a:r>
              <a:rPr lang="en-US" b="1" dirty="0" smtClean="0">
                <a:solidFill>
                  <a:srgbClr val="7030A0"/>
                </a:solidFill>
              </a:rPr>
              <a:t> system is to remove excess fibrin</a:t>
            </a:r>
            <a:r>
              <a:rPr lang="en-US" b="1" dirty="0" smtClean="0"/>
              <a:t>.</a:t>
            </a:r>
          </a:p>
          <a:p>
            <a:endParaRPr lang="en-US" b="1" dirty="0" smtClean="0"/>
          </a:p>
          <a:p>
            <a:r>
              <a:rPr lang="en-US" b="1" dirty="0" smtClean="0"/>
              <a:t>Tissue </a:t>
            </a:r>
            <a:r>
              <a:rPr lang="en-US" b="1" dirty="0" err="1" smtClean="0"/>
              <a:t>plasminogen</a:t>
            </a:r>
            <a:r>
              <a:rPr lang="en-US" b="1" dirty="0" smtClean="0"/>
              <a:t> activator(</a:t>
            </a:r>
            <a:r>
              <a:rPr lang="en-US" b="1" dirty="0" err="1" smtClean="0"/>
              <a:t>tPA</a:t>
            </a:r>
            <a:r>
              <a:rPr lang="en-US" b="1" dirty="0" smtClean="0"/>
              <a:t>) converts </a:t>
            </a:r>
            <a:r>
              <a:rPr lang="en-US" b="1" dirty="0" err="1" smtClean="0"/>
              <a:t>plasminogen</a:t>
            </a:r>
            <a:r>
              <a:rPr lang="en-US" b="1" dirty="0" smtClean="0"/>
              <a:t> to </a:t>
            </a:r>
            <a:r>
              <a:rPr lang="en-US" b="1" dirty="0" err="1" smtClean="0"/>
              <a:t>plasmin</a:t>
            </a:r>
            <a:r>
              <a:rPr lang="en-US" b="1" dirty="0" smtClean="0"/>
              <a:t> ,which causes </a:t>
            </a:r>
            <a:r>
              <a:rPr lang="en-US" b="1" dirty="0" err="1" smtClean="0"/>
              <a:t>fibrinolysis</a:t>
            </a:r>
            <a:r>
              <a:rPr lang="en-US" b="1" dirty="0" smtClean="0"/>
              <a:t> and produces fibrin-degradation such as D-</a:t>
            </a:r>
            <a:r>
              <a:rPr lang="en-US" b="1" dirty="0" err="1" smtClean="0"/>
              <a:t>dimers</a:t>
            </a:r>
            <a:r>
              <a:rPr lang="en-US" b="1" dirty="0" smtClean="0"/>
              <a:t>.</a:t>
            </a:r>
          </a:p>
          <a:p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err="1" smtClean="0">
                <a:solidFill>
                  <a:srgbClr val="7030A0"/>
                </a:solidFill>
              </a:rPr>
              <a:t>Fibrinolytic</a:t>
            </a:r>
            <a:r>
              <a:rPr lang="en-US" b="1" dirty="0" smtClean="0">
                <a:solidFill>
                  <a:srgbClr val="7030A0"/>
                </a:solidFill>
              </a:rPr>
              <a:t> activity</a:t>
            </a:r>
            <a:r>
              <a:rPr lang="en-US" b="1" dirty="0" smtClean="0"/>
              <a:t> is actually </a:t>
            </a:r>
            <a:r>
              <a:rPr lang="en-US" b="1" dirty="0" smtClean="0">
                <a:solidFill>
                  <a:srgbClr val="7030A0"/>
                </a:solidFill>
              </a:rPr>
              <a:t>reduced</a:t>
            </a:r>
            <a:r>
              <a:rPr lang="en-US" b="1" dirty="0" smtClean="0"/>
              <a:t> during pregnancy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534400" cy="6019800"/>
          </a:xfrm>
        </p:spPr>
        <p:txBody>
          <a:bodyPr/>
          <a:lstStyle/>
          <a:p>
            <a:r>
              <a:rPr lang="en-US" b="1" dirty="0" err="1" smtClean="0"/>
              <a:t>tPA</a:t>
            </a:r>
            <a:r>
              <a:rPr lang="en-US" b="1" dirty="0" smtClean="0"/>
              <a:t> activity is reduced</a:t>
            </a:r>
          </a:p>
          <a:p>
            <a:r>
              <a:rPr lang="en-US" b="1" dirty="0" err="1" smtClean="0"/>
              <a:t>Plasminogen</a:t>
            </a:r>
            <a:r>
              <a:rPr lang="en-US" b="1" dirty="0" smtClean="0"/>
              <a:t>  activator inhibitor type 1 and type 2 are increased in pregnancy.</a:t>
            </a:r>
          </a:p>
          <a:p>
            <a:r>
              <a:rPr lang="en-US" b="1" dirty="0" smtClean="0"/>
              <a:t>So </a:t>
            </a:r>
            <a:r>
              <a:rPr lang="en-US" b="1" dirty="0" err="1" smtClean="0"/>
              <a:t>fibrinolytic</a:t>
            </a:r>
            <a:r>
              <a:rPr lang="en-US" b="1" dirty="0" smtClean="0"/>
              <a:t> activity reduced.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REGULATORY PROTEINS</a:t>
            </a:r>
          </a:p>
          <a:p>
            <a:r>
              <a:rPr lang="en-US" b="1" dirty="0" smtClean="0"/>
              <a:t>-</a:t>
            </a:r>
            <a:r>
              <a:rPr lang="en-US" b="1" dirty="0" smtClean="0">
                <a:solidFill>
                  <a:srgbClr val="7030A0"/>
                </a:solidFill>
              </a:rPr>
              <a:t>protein c s and </a:t>
            </a:r>
            <a:r>
              <a:rPr lang="en-US" b="1" dirty="0" err="1" smtClean="0">
                <a:solidFill>
                  <a:srgbClr val="7030A0"/>
                </a:solidFill>
              </a:rPr>
              <a:t>antithrombin</a:t>
            </a:r>
            <a:r>
              <a:rPr lang="en-US" b="1" dirty="0" smtClean="0"/>
              <a:t> ,natural inhibitors of coagulation, deficiencies of these called </a:t>
            </a:r>
            <a:r>
              <a:rPr lang="en-US" b="1" dirty="0" smtClean="0">
                <a:solidFill>
                  <a:srgbClr val="FF00FF"/>
                </a:solidFill>
              </a:rPr>
              <a:t>THROMBOPHILIAS </a:t>
            </a:r>
            <a:r>
              <a:rPr lang="en-US" b="1" dirty="0" smtClean="0"/>
              <a:t>account for </a:t>
            </a:r>
            <a:r>
              <a:rPr lang="en-US" b="1" dirty="0" err="1" smtClean="0"/>
              <a:t>thromboembolic</a:t>
            </a:r>
            <a:r>
              <a:rPr lang="en-US" b="1" dirty="0" smtClean="0"/>
              <a:t> episodes in pregnancy.</a:t>
            </a:r>
          </a:p>
          <a:p>
            <a:endParaRPr lang="en-US" b="1" dirty="0" smtClean="0"/>
          </a:p>
          <a:p>
            <a:r>
              <a:rPr lang="en-US" b="1" dirty="0" smtClean="0"/>
              <a:t>Protein C decrease from 2.4 to 1.9u/ml and free S decrease from 0.4 to 0.16 u/ml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Oral contraceptives decrease free protein S</a:t>
            </a:r>
          </a:p>
          <a:p>
            <a:pPr>
              <a:buNone/>
            </a:pPr>
            <a:r>
              <a:rPr lang="en-US" b="1" dirty="0" smtClean="0"/>
              <a:t> </a:t>
            </a:r>
          </a:p>
          <a:p>
            <a:r>
              <a:rPr lang="en-US" b="1" dirty="0" smtClean="0"/>
              <a:t>Levels of </a:t>
            </a:r>
            <a:r>
              <a:rPr lang="en-US" b="1" dirty="0" err="1" smtClean="0"/>
              <a:t>antithrombin</a:t>
            </a:r>
            <a:r>
              <a:rPr lang="en-US" b="1" dirty="0" smtClean="0"/>
              <a:t> remain constant.</a:t>
            </a:r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09800"/>
            <a:ext cx="8229600" cy="1143000"/>
          </a:xfrm>
        </p:spPr>
        <p:txBody>
          <a:bodyPr/>
          <a:lstStyle/>
          <a:p>
            <a:r>
              <a:rPr lang="en-US" dirty="0" smtClean="0"/>
              <a:t>CARDIOVASCULAR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/>
              <a:t>Cardiac changes begin in the first 8 weeks of pregnancy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Cardiac output is increased as early as the 5</a:t>
            </a:r>
            <a:r>
              <a:rPr lang="en-US" b="1" baseline="30000" dirty="0" smtClean="0">
                <a:solidFill>
                  <a:srgbClr val="FF00FF"/>
                </a:solidFill>
              </a:rPr>
              <a:t>th</a:t>
            </a:r>
            <a:r>
              <a:rPr lang="en-US" b="1" dirty="0" smtClean="0">
                <a:solidFill>
                  <a:srgbClr val="FF00FF"/>
                </a:solidFill>
              </a:rPr>
              <a:t> week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/>
              <a:t>Pulse rate increases by</a:t>
            </a:r>
            <a:r>
              <a:rPr lang="en-US" b="1" dirty="0" smtClean="0">
                <a:solidFill>
                  <a:srgbClr val="FF00FF"/>
                </a:solidFill>
              </a:rPr>
              <a:t> 10beats/min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/>
              <a:t>Between 10 and 20  weeks plasma </a:t>
            </a:r>
            <a:r>
              <a:rPr lang="en-US" b="1" dirty="0" err="1" smtClean="0"/>
              <a:t>vol</a:t>
            </a:r>
            <a:r>
              <a:rPr lang="en-US" b="1" dirty="0" smtClean="0"/>
              <a:t> expansion begins ,so preload increases.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HEART SOUNDS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First heart sound</a:t>
            </a:r>
            <a:r>
              <a:rPr lang="en-US" b="1" dirty="0" smtClean="0"/>
              <a:t>: loud , split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Second heart sound</a:t>
            </a:r>
            <a:r>
              <a:rPr lang="en-US" b="1" dirty="0" smtClean="0"/>
              <a:t>: no change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Third heart sound </a:t>
            </a:r>
            <a:r>
              <a:rPr lang="en-US" b="1" dirty="0" smtClean="0"/>
              <a:t>:due to rapid ventricular filling during the diastole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Systolic ejection murmurs </a:t>
            </a:r>
            <a:r>
              <a:rPr lang="en-US" b="1" dirty="0" smtClean="0"/>
              <a:t>:due to increased blood flow through great vessels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Soft diastolic murmur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Continuous murmur</a:t>
            </a:r>
            <a:r>
              <a:rPr lang="en-US" b="1" dirty="0" smtClean="0"/>
              <a:t> from the breast tissue</a:t>
            </a:r>
          </a:p>
          <a:p>
            <a:r>
              <a:rPr lang="en-US" b="1" dirty="0" smtClean="0"/>
              <a:t>All murmurs increase intensity on </a:t>
            </a:r>
            <a:r>
              <a:rPr lang="en-US" b="1" dirty="0" smtClean="0">
                <a:solidFill>
                  <a:srgbClr val="FF00FF"/>
                </a:solidFill>
              </a:rPr>
              <a:t>inspiration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HEART</a:t>
            </a:r>
          </a:p>
          <a:p>
            <a:r>
              <a:rPr lang="en-US" b="1" dirty="0" smtClean="0"/>
              <a:t>Diaphragm elevated</a:t>
            </a:r>
          </a:p>
          <a:p>
            <a:r>
              <a:rPr lang="en-US" b="1" dirty="0" smtClean="0"/>
              <a:t>The heart is displaced to the left and upward ,rotated on the long axis and apex beat is shifted to the fourth </a:t>
            </a:r>
            <a:r>
              <a:rPr lang="en-US" b="1" dirty="0" err="1" smtClean="0"/>
              <a:t>intercostal</a:t>
            </a:r>
            <a:r>
              <a:rPr lang="en-US" b="1" dirty="0" smtClean="0"/>
              <a:t> space and outwards to the left by 3cm in all trimesters</a:t>
            </a:r>
          </a:p>
          <a:p>
            <a:r>
              <a:rPr lang="en-US" b="1" dirty="0" smtClean="0"/>
              <a:t>Cardiothoracic diameter is increased</a:t>
            </a:r>
          </a:p>
          <a:p>
            <a:r>
              <a:rPr lang="en-US" b="1" dirty="0" smtClean="0"/>
              <a:t>Cardiac volume shows an increase of 75ml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CARDIAC OUTPUT</a:t>
            </a:r>
          </a:p>
          <a:p>
            <a:r>
              <a:rPr lang="en-US" b="1" dirty="0" smtClean="0"/>
              <a:t>In pregnancy ,mean arterial pressure and vascular resistance decrease, while blood volume and basal metabolic rate increase.</a:t>
            </a:r>
          </a:p>
          <a:p>
            <a:r>
              <a:rPr lang="en-US" b="1" dirty="0" smtClean="0"/>
              <a:t>Cardiac output=stroke </a:t>
            </a:r>
            <a:r>
              <a:rPr lang="en-US" b="1" dirty="0" err="1" smtClean="0"/>
              <a:t>vol</a:t>
            </a:r>
            <a:r>
              <a:rPr lang="en-US" b="1" dirty="0" smtClean="0"/>
              <a:t>*HR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Normal cardiac output:4-8L/min</a:t>
            </a:r>
          </a:p>
          <a:p>
            <a:r>
              <a:rPr lang="en-US" b="1" dirty="0" smtClean="0"/>
              <a:t>Starts to increase from the 5</a:t>
            </a:r>
            <a:r>
              <a:rPr lang="en-US" b="1" baseline="30000" dirty="0" smtClean="0"/>
              <a:t>th</a:t>
            </a:r>
            <a:r>
              <a:rPr lang="en-US" b="1" dirty="0" smtClean="0"/>
              <a:t> week of pregnancy reaches a peak about 30-40 weeks then the output remains static till term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The co returns to normal 1 week after delivery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533400"/>
            <a:ext cx="6781801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172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ARRANGEMENT OF MUSCLE FIBRES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 </a:t>
            </a:r>
            <a:r>
              <a:rPr lang="en-US" b="1" dirty="0" smtClean="0">
                <a:solidFill>
                  <a:srgbClr val="00B050"/>
                </a:solidFill>
              </a:rPr>
              <a:t> -outer longitudinal: </a:t>
            </a:r>
            <a:r>
              <a:rPr lang="en-US" b="1" dirty="0" smtClean="0"/>
              <a:t>hood like arrangement over the </a:t>
            </a:r>
            <a:r>
              <a:rPr lang="en-US" b="1" dirty="0" err="1" smtClean="0"/>
              <a:t>fundus</a:t>
            </a:r>
            <a:r>
              <a:rPr lang="en-US" b="1" dirty="0" smtClean="0"/>
              <a:t> which extends into the various ligaments.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  </a:t>
            </a:r>
            <a:r>
              <a:rPr lang="en-US" b="1" dirty="0" smtClean="0">
                <a:solidFill>
                  <a:srgbClr val="00B050"/>
                </a:solidFill>
              </a:rPr>
              <a:t>-inner circular</a:t>
            </a:r>
            <a:r>
              <a:rPr lang="en-US" b="1" dirty="0" smtClean="0">
                <a:solidFill>
                  <a:srgbClr val="7030A0"/>
                </a:solidFill>
              </a:rPr>
              <a:t> : sphincter like arrangement around the fallopian tubes and the internal </a:t>
            </a:r>
            <a:r>
              <a:rPr lang="en-US" b="1" dirty="0" err="1" smtClean="0">
                <a:solidFill>
                  <a:srgbClr val="7030A0"/>
                </a:solidFill>
              </a:rPr>
              <a:t>os</a:t>
            </a:r>
            <a:r>
              <a:rPr lang="en-US" b="1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</a:t>
            </a:r>
            <a:r>
              <a:rPr lang="en-US" b="1" dirty="0" smtClean="0">
                <a:solidFill>
                  <a:srgbClr val="00B050"/>
                </a:solidFill>
              </a:rPr>
              <a:t>  -intermediate</a:t>
            </a:r>
            <a:r>
              <a:rPr lang="en-US" b="1" dirty="0" smtClean="0">
                <a:solidFill>
                  <a:srgbClr val="7030A0"/>
                </a:solidFill>
              </a:rPr>
              <a:t>: the thickest and the strongest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                             runs in a </a:t>
            </a:r>
            <a:r>
              <a:rPr lang="en-US" b="1" dirty="0" err="1" smtClean="0">
                <a:solidFill>
                  <a:srgbClr val="7030A0"/>
                </a:solidFill>
              </a:rPr>
              <a:t>criss</a:t>
            </a:r>
            <a:r>
              <a:rPr lang="en-US" b="1" dirty="0" smtClean="0">
                <a:solidFill>
                  <a:srgbClr val="7030A0"/>
                </a:solidFill>
              </a:rPr>
              <a:t> cross fashion    through which the blood vessels run.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                             </a:t>
            </a:r>
            <a:r>
              <a:rPr lang="en-US" b="1" dirty="0" smtClean="0">
                <a:solidFill>
                  <a:srgbClr val="FF00FF"/>
                </a:solidFill>
              </a:rPr>
              <a:t>FIGURE OF 8,LIVING LIGATURES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SUPINE HYPOTENSION SYNDROME</a:t>
            </a:r>
          </a:p>
          <a:p>
            <a:r>
              <a:rPr lang="en-US" b="1" dirty="0" smtClean="0"/>
              <a:t>-when the patient is in supine position ,the </a:t>
            </a:r>
            <a:r>
              <a:rPr lang="en-US" b="1" dirty="0" smtClean="0">
                <a:solidFill>
                  <a:srgbClr val="FF00FF"/>
                </a:solidFill>
              </a:rPr>
              <a:t>enlarged gravid uterus presses on the inferior vena cava</a:t>
            </a:r>
            <a:r>
              <a:rPr lang="en-US" b="1" dirty="0" smtClean="0"/>
              <a:t> which reduces the venous return to the heart and decreases cardiac output and this cause hypotension.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This can be avoided if patient lies in left lateral position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143000"/>
            <a:ext cx="7391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BLOOD PRESSURE</a:t>
            </a:r>
          </a:p>
          <a:p>
            <a:r>
              <a:rPr lang="en-US" b="1" dirty="0" smtClean="0"/>
              <a:t>It normally varies 110mmhg and 120 </a:t>
            </a:r>
            <a:r>
              <a:rPr lang="en-US" b="1" dirty="0" err="1" smtClean="0"/>
              <a:t>mmhg</a:t>
            </a:r>
            <a:r>
              <a:rPr lang="en-US" b="1" dirty="0" smtClean="0"/>
              <a:t> systolic and between 75mmhg and 85mmhg diastolic</a:t>
            </a:r>
          </a:p>
          <a:p>
            <a:r>
              <a:rPr lang="en-US" b="1" dirty="0" smtClean="0"/>
              <a:t>Arterial pressure decreases to a nadir at 24 to 26 weeks and rises thereafter</a:t>
            </a:r>
          </a:p>
          <a:p>
            <a:r>
              <a:rPr lang="en-US" b="1" dirty="0" smtClean="0"/>
              <a:t>Diastolic decreases more than systolic</a:t>
            </a:r>
          </a:p>
          <a:p>
            <a:r>
              <a:rPr lang="en-US" b="1" dirty="0" smtClean="0"/>
              <a:t>Venous pressure in the veins of the arm is not altered but pressure in femoral and other leg veins are high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990600"/>
            <a:ext cx="56388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FF"/>
                </a:solidFill>
              </a:rPr>
              <a:t>Varicose veins</a:t>
            </a:r>
            <a:r>
              <a:rPr lang="en-US" b="1" dirty="0" smtClean="0"/>
              <a:t> tend to develop in the lower half of the body in pregnant women</a:t>
            </a:r>
          </a:p>
          <a:p>
            <a:r>
              <a:rPr lang="en-US" b="1" dirty="0" smtClean="0"/>
              <a:t>The usual sites are legs ,vulva ,rectum , anus and vagina in order.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CAUSES:</a:t>
            </a:r>
          </a:p>
          <a:p>
            <a:pPr>
              <a:buNone/>
            </a:pPr>
            <a:r>
              <a:rPr lang="en-US" b="1" dirty="0" smtClean="0"/>
              <a:t>     -increase in intra abdominal pressure</a:t>
            </a:r>
          </a:p>
          <a:p>
            <a:pPr>
              <a:buNone/>
            </a:pPr>
            <a:r>
              <a:rPr lang="en-US" b="1" dirty="0" smtClean="0"/>
              <a:t>     -obstruction to common iliac veins owing to rush of blood from enlarged </a:t>
            </a:r>
            <a:r>
              <a:rPr lang="en-US" b="1" dirty="0" err="1" smtClean="0"/>
              <a:t>hypogastric</a:t>
            </a:r>
            <a:r>
              <a:rPr lang="en-US" b="1" dirty="0" smtClean="0"/>
              <a:t> plexus</a:t>
            </a:r>
          </a:p>
          <a:p>
            <a:pPr>
              <a:buNone/>
            </a:pPr>
            <a:r>
              <a:rPr lang="en-US" b="1" dirty="0" smtClean="0"/>
              <a:t>     -increase in total amount of blood and consequent enlargement of veins to accommodate this increase</a:t>
            </a:r>
          </a:p>
          <a:p>
            <a:pPr>
              <a:buNone/>
            </a:pPr>
            <a:r>
              <a:rPr lang="en-US" b="1" dirty="0" smtClean="0"/>
              <a:t>     -heredity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514600"/>
            <a:ext cx="8229600" cy="1143000"/>
          </a:xfrm>
        </p:spPr>
        <p:txBody>
          <a:bodyPr/>
          <a:lstStyle/>
          <a:p>
            <a:r>
              <a:rPr lang="en-US" b="1" dirty="0" smtClean="0"/>
              <a:t>GASTROINTESTINAL TRACT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FF0000"/>
                </a:solidFill>
              </a:rPr>
              <a:t>PREGNANCY GINGIVITS </a:t>
            </a:r>
            <a:r>
              <a:rPr lang="en-US" b="1" dirty="0" smtClean="0"/>
              <a:t>:during pregnancy gums become </a:t>
            </a:r>
            <a:r>
              <a:rPr lang="en-US" b="1" dirty="0" err="1" smtClean="0"/>
              <a:t>hperemic</a:t>
            </a:r>
            <a:r>
              <a:rPr lang="en-US" b="1" dirty="0" smtClean="0"/>
              <a:t> , soft and bleed with mild trauma as with tooth brush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FF0000"/>
                </a:solidFill>
              </a:rPr>
              <a:t>EPULIS </a:t>
            </a:r>
            <a:r>
              <a:rPr lang="en-US" b="1" dirty="0" err="1" smtClean="0">
                <a:solidFill>
                  <a:srgbClr val="FF0000"/>
                </a:solidFill>
              </a:rPr>
              <a:t>GRAVIDARUM</a:t>
            </a:r>
            <a:r>
              <a:rPr lang="en-US" b="1" dirty="0" err="1" smtClean="0"/>
              <a:t>:a</a:t>
            </a:r>
            <a:r>
              <a:rPr lang="en-US" b="1" dirty="0" smtClean="0"/>
              <a:t> focal high vascular swelling of the gum ,it is a </a:t>
            </a:r>
            <a:r>
              <a:rPr lang="en-US" b="1" dirty="0" err="1" smtClean="0"/>
              <a:t>pyogenic</a:t>
            </a:r>
            <a:r>
              <a:rPr lang="en-US" b="1" dirty="0" smtClean="0"/>
              <a:t> </a:t>
            </a:r>
            <a:r>
              <a:rPr lang="en-US" b="1" dirty="0" err="1" smtClean="0"/>
              <a:t>granuloma</a:t>
            </a:r>
            <a:endParaRPr lang="en-US" b="1" dirty="0" smtClean="0"/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As the uterus enlarges the stomach and intestines are </a:t>
            </a:r>
            <a:r>
              <a:rPr lang="en-US" b="1" dirty="0" smtClean="0">
                <a:solidFill>
                  <a:srgbClr val="7030A0"/>
                </a:solidFill>
              </a:rPr>
              <a:t>displaced</a:t>
            </a:r>
            <a:r>
              <a:rPr lang="en-US" b="1" dirty="0" smtClean="0"/>
              <a:t> .</a:t>
            </a:r>
            <a:r>
              <a:rPr lang="en-US" b="1" dirty="0" err="1" smtClean="0"/>
              <a:t>eg</a:t>
            </a:r>
            <a:r>
              <a:rPr lang="en-US" b="1" dirty="0" smtClean="0"/>
              <a:t>: the </a:t>
            </a:r>
            <a:r>
              <a:rPr lang="en-US" b="1" dirty="0" smtClean="0">
                <a:solidFill>
                  <a:srgbClr val="7030A0"/>
                </a:solidFill>
              </a:rPr>
              <a:t>appendix</a:t>
            </a:r>
            <a:r>
              <a:rPr lang="en-US" b="1" dirty="0" smtClean="0"/>
              <a:t> is displaced more upward and laterally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>
                <a:solidFill>
                  <a:srgbClr val="FF0000"/>
                </a:solidFill>
              </a:rPr>
              <a:t>PYROSIS(HEART BURN):</a:t>
            </a:r>
            <a:r>
              <a:rPr lang="en-US" b="1" dirty="0" smtClean="0"/>
              <a:t>common in pregnancy due to reflux of acid secretions into lower esophageal sphincter</a:t>
            </a:r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</a:t>
            </a:r>
            <a:r>
              <a:rPr lang="en-US" b="1" dirty="0" smtClean="0"/>
              <a:t>-intra esophageal pressure is low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</a:t>
            </a:r>
            <a:r>
              <a:rPr lang="en-US" b="1" dirty="0" smtClean="0"/>
              <a:t>-intra gastric pressure is high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</a:t>
            </a:r>
            <a:r>
              <a:rPr lang="en-US" b="1" dirty="0" smtClean="0"/>
              <a:t>-lower esophageal sphincter tone is lowered</a:t>
            </a:r>
          </a:p>
          <a:p>
            <a:pPr marL="514350" indent="-514350">
              <a:buNone/>
            </a:pPr>
            <a:endParaRPr lang="en-US" b="1" dirty="0" smtClean="0"/>
          </a:p>
          <a:p>
            <a:pPr marL="514350" indent="-514350">
              <a:buNone/>
            </a:pPr>
            <a:r>
              <a:rPr lang="en-US" b="1" dirty="0" smtClean="0"/>
              <a:t>          -esophageal </a:t>
            </a:r>
            <a:r>
              <a:rPr lang="en-US" b="1" dirty="0" err="1" smtClean="0"/>
              <a:t>peristalisis</a:t>
            </a:r>
            <a:r>
              <a:rPr lang="en-US" b="1" dirty="0" smtClean="0"/>
              <a:t> Is lowered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B    GASRTIC EMPTYING TIME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 </a:t>
            </a:r>
            <a:r>
              <a:rPr lang="en-US" b="1" dirty="0" smtClean="0"/>
              <a:t>during labor the time is</a:t>
            </a:r>
            <a:r>
              <a:rPr lang="en-US" b="1" dirty="0" smtClean="0">
                <a:solidFill>
                  <a:srgbClr val="7030A0"/>
                </a:solidFill>
              </a:rPr>
              <a:t> prolonged. As</a:t>
            </a:r>
            <a:r>
              <a:rPr lang="en-US" b="1" dirty="0" smtClean="0"/>
              <a:t> a result ,one danger of general anesthesia for delivery is </a:t>
            </a:r>
            <a:r>
              <a:rPr lang="en-US" b="1" dirty="0" smtClean="0">
                <a:solidFill>
                  <a:srgbClr val="7030A0"/>
                </a:solidFill>
              </a:rPr>
              <a:t>regurgitation and aspiration</a:t>
            </a:r>
            <a:r>
              <a:rPr lang="en-US" b="1" dirty="0" smtClean="0"/>
              <a:t> of food and highly acidic contents.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C    HEMORRHOIDS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     </a:t>
            </a:r>
            <a:r>
              <a:rPr lang="en-US" b="1" dirty="0" smtClean="0"/>
              <a:t>caused by constipation and elevated pressure in veins below the level of enlarged uterus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3246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LIVER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Hepatic arterial and portal venous blood flow are increased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7030A0"/>
                </a:solidFill>
              </a:rPr>
              <a:t>Total alkaline </a:t>
            </a:r>
            <a:r>
              <a:rPr lang="en-US" b="1" dirty="0" err="1" smtClean="0">
                <a:solidFill>
                  <a:srgbClr val="7030A0"/>
                </a:solidFill>
              </a:rPr>
              <a:t>phosphatase</a:t>
            </a:r>
            <a:r>
              <a:rPr lang="en-US" b="1" dirty="0" smtClean="0"/>
              <a:t> levels are increased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7030A0"/>
                </a:solidFill>
              </a:rPr>
              <a:t>AST ALT GGT and </a:t>
            </a:r>
            <a:r>
              <a:rPr lang="en-US" b="1" dirty="0" err="1" smtClean="0">
                <a:solidFill>
                  <a:srgbClr val="7030A0"/>
                </a:solidFill>
              </a:rPr>
              <a:t>bilirubin</a:t>
            </a:r>
            <a:r>
              <a:rPr lang="en-US" b="1" dirty="0" smtClean="0">
                <a:solidFill>
                  <a:srgbClr val="7030A0"/>
                </a:solidFill>
              </a:rPr>
              <a:t> levels</a:t>
            </a:r>
            <a:r>
              <a:rPr lang="en-US" b="1" dirty="0" smtClean="0"/>
              <a:t> remain unchanged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7030A0"/>
                </a:solidFill>
              </a:rPr>
              <a:t>Serum albumin levels</a:t>
            </a:r>
            <a:r>
              <a:rPr lang="en-US" b="1" dirty="0" smtClean="0"/>
              <a:t> are lowered, but towards the end of the pregnancy the values may be 3g/dl compared to approx 4.3g/dl in non pregnant women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Serum</a:t>
            </a:r>
            <a:r>
              <a:rPr lang="en-US" b="1" dirty="0" smtClean="0">
                <a:solidFill>
                  <a:srgbClr val="7030A0"/>
                </a:solidFill>
              </a:rPr>
              <a:t> globulin</a:t>
            </a:r>
            <a:r>
              <a:rPr lang="en-US" b="1" dirty="0" smtClean="0"/>
              <a:t> levels are high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Albumin globulin ratio from 1.7:1 to 1:1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838200"/>
            <a:ext cx="6096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5.</a:t>
            </a:r>
            <a:r>
              <a:rPr lang="en-US" b="1" dirty="0" smtClean="0">
                <a:solidFill>
                  <a:srgbClr val="7030A0"/>
                </a:solidFill>
              </a:rPr>
              <a:t>Leucine </a:t>
            </a:r>
            <a:r>
              <a:rPr lang="en-US" b="1" dirty="0" err="1" smtClean="0">
                <a:solidFill>
                  <a:srgbClr val="7030A0"/>
                </a:solidFill>
              </a:rPr>
              <a:t>aminopeptidase</a:t>
            </a:r>
            <a:r>
              <a:rPr lang="en-US" b="1" dirty="0" smtClean="0"/>
              <a:t> is a </a:t>
            </a:r>
            <a:r>
              <a:rPr lang="en-US" b="1" dirty="0" err="1" smtClean="0"/>
              <a:t>proteolytic</a:t>
            </a:r>
            <a:r>
              <a:rPr lang="en-US" b="1" dirty="0" smtClean="0"/>
              <a:t> liver enzyme whose levels are increased with liver disease . its activity is markedly elevated in pregnant women.</a:t>
            </a:r>
          </a:p>
          <a:p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b="1" dirty="0" smtClean="0">
                <a:solidFill>
                  <a:srgbClr val="FF0000"/>
                </a:solidFill>
              </a:rPr>
              <a:t>GALLBLADDER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en-US" b="1" dirty="0" smtClean="0"/>
              <a:t>-gallbladder contractility reduced leads to stasis of bile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en-US" b="1" dirty="0" smtClean="0"/>
              <a:t>-this occurs due to progesterone which inhibits CCK</a:t>
            </a:r>
          </a:p>
          <a:p>
            <a:pPr>
              <a:buNone/>
            </a:pPr>
            <a:r>
              <a:rPr lang="en-US" b="1" dirty="0" smtClean="0"/>
              <a:t>    -impaired emptying, subsequent stasis and increased bile cholesterol saturation of pregnancy leads to</a:t>
            </a:r>
            <a:r>
              <a:rPr lang="en-US" b="1" dirty="0" smtClean="0">
                <a:solidFill>
                  <a:srgbClr val="7030A0"/>
                </a:solidFill>
              </a:rPr>
              <a:t> CHOLESTEROL GALLSTONES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/>
              <a:t>Stasis of bile leads to </a:t>
            </a:r>
            <a:r>
              <a:rPr lang="en-US" b="1" dirty="0" smtClean="0">
                <a:solidFill>
                  <a:srgbClr val="7030A0"/>
                </a:solidFill>
              </a:rPr>
              <a:t>PRURITIS GRAVIDARUM</a:t>
            </a:r>
          </a:p>
          <a:p>
            <a:pPr>
              <a:buNone/>
            </a:pPr>
            <a:endParaRPr lang="en-US" b="1" dirty="0" smtClean="0">
              <a:solidFill>
                <a:srgbClr val="7030A0"/>
              </a:solidFill>
            </a:endParaRPr>
          </a:p>
          <a:p>
            <a:r>
              <a:rPr lang="en-US" b="1" dirty="0" smtClean="0">
                <a:solidFill>
                  <a:srgbClr val="7030A0"/>
                </a:solidFill>
              </a:rPr>
              <a:t>INTRAHEPATIC CHOLESTASIS</a:t>
            </a:r>
            <a:r>
              <a:rPr lang="en-US" b="1" dirty="0" smtClean="0"/>
              <a:t> has been linked to high levels of estrogen which inhibit the intraductal bile acid transport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/>
                        <a:t>Alkaline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phosphatase</a:t>
                      </a:r>
                      <a:r>
                        <a:rPr lang="en-US" baseline="0" dirty="0" smtClean="0"/>
                        <a:t> (u/l)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 pregnant adult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trimester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2ndtrimrster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dirty="0" smtClean="0"/>
                        <a:t> trimester</a:t>
                      </a:r>
                      <a:endParaRPr lang="en-US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33-96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17-88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25-126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38-229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URINARY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KIDNEY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</a:t>
            </a:r>
            <a:r>
              <a:rPr lang="en-US" b="1" dirty="0" smtClean="0"/>
              <a:t>-kidney size increase approx to 1.5cm 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 -</a:t>
            </a:r>
            <a:r>
              <a:rPr lang="en-US" b="1" dirty="0" smtClean="0"/>
              <a:t>dilatation of the renal calyces and ureters is seen due to the progesterone effect before 14 weeks.</a:t>
            </a:r>
          </a:p>
          <a:p>
            <a:pPr>
              <a:buNone/>
            </a:pPr>
            <a:r>
              <a:rPr lang="en-US" b="1" dirty="0" smtClean="0"/>
              <a:t>     -marked dilation being apparent in mid pregnancy because of ureteral compression </a:t>
            </a:r>
          </a:p>
          <a:p>
            <a:pPr>
              <a:buNone/>
            </a:pPr>
            <a:r>
              <a:rPr lang="en-US" b="1" dirty="0" smtClean="0"/>
              <a:t>     -vesicoureteral reflux is seen during pregnancy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GFR and renal plasma flow increase In early pregnancy</a:t>
            </a:r>
          </a:p>
          <a:p>
            <a:pPr>
              <a:buNone/>
            </a:pPr>
            <a:r>
              <a:rPr lang="en-US" b="1" dirty="0" smtClean="0"/>
              <a:t>     -GFR increases as much as 25% by the second week after conception and 50% by the beginning of the second trimester</a:t>
            </a:r>
          </a:p>
          <a:p>
            <a:pPr>
              <a:buNone/>
            </a:pPr>
            <a:r>
              <a:rPr lang="en-US" b="1" dirty="0" smtClean="0"/>
              <a:t>    -this hyperfilteration occurs because of two reasons: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0"/>
            <a:ext cx="8458200" cy="6858000"/>
          </a:xfrm>
        </p:spPr>
        <p:txBody>
          <a:bodyPr>
            <a:normAutofit/>
          </a:bodyPr>
          <a:lstStyle/>
          <a:p>
            <a:r>
              <a:rPr lang="en-US" b="1" dirty="0" smtClean="0"/>
              <a:t>1.</a:t>
            </a:r>
            <a:r>
              <a:rPr lang="en-US" b="1" dirty="0" smtClean="0">
                <a:solidFill>
                  <a:srgbClr val="7030A0"/>
                </a:solidFill>
              </a:rPr>
              <a:t>hypervolemia </a:t>
            </a:r>
            <a:r>
              <a:rPr lang="en-US" b="1" dirty="0" smtClean="0"/>
              <a:t>induced hemodilution lowers protein concentration and hence lowers the oncotic pressure of plasma entering the glomerular  filtration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2.</a:t>
            </a:r>
            <a:r>
              <a:rPr lang="en-US" b="1" dirty="0" smtClean="0">
                <a:solidFill>
                  <a:srgbClr val="7030A0"/>
                </a:solidFill>
              </a:rPr>
              <a:t>renal plasma flow</a:t>
            </a:r>
            <a:r>
              <a:rPr lang="en-US" b="1" dirty="0" smtClean="0"/>
              <a:t> increases by approx 80 % by the end of the first trimester.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>
                <a:solidFill>
                  <a:srgbClr val="7030A0"/>
                </a:solidFill>
              </a:rPr>
              <a:t>GFR remains elevated till term</a:t>
            </a:r>
            <a:r>
              <a:rPr lang="en-US" b="1" dirty="0" smtClean="0"/>
              <a:t> even though the renal plasma flow decreases during late pregnancy ,therefore 60% of the women report </a:t>
            </a:r>
            <a:r>
              <a:rPr lang="en-US" b="1" dirty="0" smtClean="0">
                <a:solidFill>
                  <a:srgbClr val="7030A0"/>
                </a:solidFill>
              </a:rPr>
              <a:t>urinary frequency</a:t>
            </a:r>
            <a:r>
              <a:rPr lang="en-US" b="1" dirty="0" smtClean="0"/>
              <a:t> during pregnancy</a:t>
            </a:r>
            <a:endParaRPr lang="en-US" dirty="0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685800"/>
            <a:ext cx="6705599" cy="5638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324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-RELAXIN </a:t>
            </a:r>
          </a:p>
          <a:p>
            <a:r>
              <a:rPr lang="en-US" b="1" dirty="0" smtClean="0"/>
              <a:t>-increases the</a:t>
            </a:r>
            <a:r>
              <a:rPr lang="en-US" b="1" dirty="0" smtClean="0">
                <a:solidFill>
                  <a:srgbClr val="7030A0"/>
                </a:solidFill>
              </a:rPr>
              <a:t> endothelin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7030A0"/>
                </a:solidFill>
              </a:rPr>
              <a:t>nitric oxide</a:t>
            </a:r>
            <a:r>
              <a:rPr lang="en-US" b="1" dirty="0" smtClean="0"/>
              <a:t> production in the renal circulation</a:t>
            </a:r>
          </a:p>
          <a:p>
            <a:r>
              <a:rPr lang="en-US" b="1" dirty="0" smtClean="0"/>
              <a:t>Renal vasodilatation and decreased renal afferent and efferent arteriolar resistance</a:t>
            </a:r>
          </a:p>
          <a:p>
            <a:r>
              <a:rPr lang="en-US" b="1" dirty="0" smtClean="0"/>
              <a:t>Which leads to increase in renal blood flow and GFR</a:t>
            </a:r>
          </a:p>
          <a:p>
            <a:r>
              <a:rPr lang="en-US" b="1" dirty="0" err="1" smtClean="0"/>
              <a:t>Relaxin</a:t>
            </a:r>
            <a:r>
              <a:rPr lang="en-US" b="1" dirty="0" smtClean="0"/>
              <a:t> causes increase in vascular gelatinase activity during pregnancy 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915400" cy="6172200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RENAL FUNCTION TEST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-serum </a:t>
            </a:r>
            <a:r>
              <a:rPr lang="en-US" b="1" dirty="0" err="1" smtClean="0">
                <a:solidFill>
                  <a:srgbClr val="FF00FF"/>
                </a:solidFill>
              </a:rPr>
              <a:t>creatinine</a:t>
            </a:r>
            <a:r>
              <a:rPr lang="en-US" b="1" dirty="0" smtClean="0">
                <a:solidFill>
                  <a:srgbClr val="FF00FF"/>
                </a:solidFill>
              </a:rPr>
              <a:t> levels</a:t>
            </a:r>
            <a:r>
              <a:rPr lang="en-US" b="1" dirty="0" smtClean="0"/>
              <a:t> decrease during the normal pregnancy from 0.7 mg/dl to 0.5 mg/dl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Values of </a:t>
            </a:r>
            <a:r>
              <a:rPr lang="en-US" b="1" dirty="0" smtClean="0">
                <a:solidFill>
                  <a:srgbClr val="FF00FF"/>
                </a:solidFill>
              </a:rPr>
              <a:t>more than 0.9mg/dl</a:t>
            </a:r>
            <a:r>
              <a:rPr lang="en-US" b="1" dirty="0" smtClean="0"/>
              <a:t> or greater should suspect renal disease and prompt further evaluation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This test is useful to estimate the renal function , provided that complete urine collection is made  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324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UTERINE SIZE,SHAPE AND POSITION</a:t>
            </a:r>
          </a:p>
          <a:p>
            <a:r>
              <a:rPr lang="en-US" b="1" dirty="0" smtClean="0"/>
              <a:t>In early months the non pregnant pyriform shape</a:t>
            </a:r>
          </a:p>
          <a:p>
            <a:r>
              <a:rPr lang="en-US" b="1" dirty="0" smtClean="0"/>
              <a:t>It becomes globular/spherical by 12 weeks.</a:t>
            </a:r>
          </a:p>
          <a:p>
            <a:r>
              <a:rPr lang="en-US" b="1" dirty="0" smtClean="0"/>
              <a:t>As the uterus enlarges shape becomes pyriform by 28 weeks and changes to spherical beyond 36 weeks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As the uterus ascends it usually rotates to the right</a:t>
            </a:r>
            <a:r>
              <a:rPr lang="en-US" b="1" dirty="0" smtClean="0">
                <a:solidFill>
                  <a:srgbClr val="FF00FF"/>
                </a:solidFill>
              </a:rPr>
              <a:t>(DEXTROROTATION)</a:t>
            </a:r>
            <a:r>
              <a:rPr lang="en-US" b="1" dirty="0" smtClean="0"/>
              <a:t>,and the cervix deviated to the left </a:t>
            </a:r>
            <a:r>
              <a:rPr lang="en-US" b="1" dirty="0" smtClean="0">
                <a:solidFill>
                  <a:srgbClr val="FF00FF"/>
                </a:solidFill>
              </a:rPr>
              <a:t>(LEVOROTATION) </a:t>
            </a:r>
            <a:r>
              <a:rPr lang="en-US" b="1" dirty="0" smtClean="0"/>
              <a:t>bringing it closer to the ureter</a:t>
            </a:r>
          </a:p>
          <a:p>
            <a:pPr>
              <a:buNone/>
            </a:pPr>
            <a:r>
              <a:rPr lang="en-US" b="1" dirty="0" smtClean="0"/>
              <a:t>    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/>
          <a:lstStyle/>
          <a:p>
            <a:r>
              <a:rPr lang="en-US" b="1" dirty="0" smtClean="0"/>
              <a:t>During the day, pregnant women tend to accumulate water as</a:t>
            </a:r>
            <a:r>
              <a:rPr lang="en-US" b="1" dirty="0" smtClean="0">
                <a:solidFill>
                  <a:srgbClr val="FF00FF"/>
                </a:solidFill>
              </a:rPr>
              <a:t> dependent edema</a:t>
            </a:r>
            <a:r>
              <a:rPr lang="en-US" b="1" dirty="0" smtClean="0"/>
              <a:t> and at night while recumbent, they mobilize this fluid causing </a:t>
            </a:r>
            <a:r>
              <a:rPr lang="en-US" b="1" dirty="0" err="1" smtClean="0">
                <a:solidFill>
                  <a:srgbClr val="FF00FF"/>
                </a:solidFill>
              </a:rPr>
              <a:t>diuresis</a:t>
            </a:r>
            <a:r>
              <a:rPr lang="en-US" b="1" dirty="0" smtClean="0"/>
              <a:t> and the urine is more dilute.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7030A0"/>
                </a:solidFill>
              </a:rPr>
              <a:t>URINANALYSIS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GLYCOSURIA</a:t>
            </a:r>
            <a:r>
              <a:rPr lang="en-US" b="1" dirty="0" smtClean="0"/>
              <a:t> is more common in pregnancy but is not necessarily pathologic. It is due to </a:t>
            </a:r>
            <a:r>
              <a:rPr lang="en-US" b="1" dirty="0" smtClean="0">
                <a:solidFill>
                  <a:srgbClr val="FF00FF"/>
                </a:solidFill>
              </a:rPr>
              <a:t>increase in GFR without an increase in the tubular reabsorption</a:t>
            </a:r>
            <a:r>
              <a:rPr lang="en-US" b="1" dirty="0" smtClean="0"/>
              <a:t> of the filtered glucose</a:t>
            </a:r>
            <a:r>
              <a:rPr lang="en-US" b="1" dirty="0" smtClean="0">
                <a:solidFill>
                  <a:srgbClr val="FF00FF"/>
                </a:solidFill>
              </a:rPr>
              <a:t>.</a:t>
            </a:r>
          </a:p>
          <a:p>
            <a:endParaRPr lang="en-US" b="1" dirty="0" smtClean="0">
              <a:solidFill>
                <a:srgbClr val="FF00FF"/>
              </a:solidFill>
            </a:endParaRPr>
          </a:p>
          <a:p>
            <a:pPr>
              <a:buNone/>
            </a:pPr>
            <a:r>
              <a:rPr lang="en-US" b="1" dirty="0" smtClean="0"/>
              <a:t>The proximal tubule can reabsorb only limited amount of glucose (375mg/min).When the blood glucose levels raise to 160-180mg/dl the proximal tubule of the kidneys begin to extract glucose from the blood and excrete in the urine causing </a:t>
            </a:r>
            <a:r>
              <a:rPr lang="en-US" b="1" dirty="0" err="1" smtClean="0">
                <a:solidFill>
                  <a:srgbClr val="FF00FF"/>
                </a:solidFill>
              </a:rPr>
              <a:t>glycosuria</a:t>
            </a:r>
            <a:r>
              <a:rPr lang="en-US" b="1" dirty="0" smtClean="0">
                <a:solidFill>
                  <a:srgbClr val="FF00FF"/>
                </a:solidFill>
              </a:rPr>
              <a:t>.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FF"/>
                </a:solidFill>
              </a:rPr>
              <a:t>HEMATURIA</a:t>
            </a:r>
            <a:r>
              <a:rPr lang="en-US" b="1" dirty="0" smtClean="0">
                <a:solidFill>
                  <a:srgbClr val="7030A0"/>
                </a:solidFill>
              </a:rPr>
              <a:t> </a:t>
            </a:r>
            <a:r>
              <a:rPr lang="en-US" b="1" dirty="0" smtClean="0"/>
              <a:t>is often due to contamination during collection. If not , it mostly suggests urinary tract disease.</a:t>
            </a:r>
          </a:p>
          <a:p>
            <a:pPr>
              <a:buNone/>
            </a:pPr>
            <a:r>
              <a:rPr lang="en-US" b="1" dirty="0" smtClean="0"/>
              <a:t>       -it is more common after difficult labor due to trauma to bladder and urethra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04800"/>
            <a:ext cx="4191000" cy="58213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PROTEINURIA</a:t>
            </a:r>
          </a:p>
          <a:p>
            <a:r>
              <a:rPr lang="en-US" b="1" dirty="0" err="1" smtClean="0"/>
              <a:t>Nonpregnant</a:t>
            </a:r>
            <a:r>
              <a:rPr lang="en-US" b="1" dirty="0" smtClean="0"/>
              <a:t>:&gt;150mg/d</a:t>
            </a:r>
          </a:p>
          <a:p>
            <a:r>
              <a:rPr lang="en-US" b="1" dirty="0" err="1" smtClean="0">
                <a:solidFill>
                  <a:srgbClr val="FF00FF"/>
                </a:solidFill>
              </a:rPr>
              <a:t>Preg</a:t>
            </a:r>
            <a:r>
              <a:rPr lang="en-US" b="1" dirty="0" smtClean="0">
                <a:solidFill>
                  <a:srgbClr val="FF00FF"/>
                </a:solidFill>
              </a:rPr>
              <a:t> :&gt;300mg/day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Importance</a:t>
            </a:r>
          </a:p>
          <a:p>
            <a:pPr>
              <a:buNone/>
            </a:pPr>
            <a:r>
              <a:rPr lang="en-US" b="1" dirty="0" smtClean="0">
                <a:solidFill>
                  <a:srgbClr val="FF00FF"/>
                </a:solidFill>
              </a:rPr>
              <a:t>     -PRE ECLAMPSIA</a:t>
            </a:r>
          </a:p>
          <a:p>
            <a:pPr>
              <a:buNone/>
            </a:pPr>
            <a:r>
              <a:rPr lang="en-US" b="1" dirty="0" smtClean="0">
                <a:solidFill>
                  <a:srgbClr val="FF00FF"/>
                </a:solidFill>
              </a:rPr>
              <a:t>     </a:t>
            </a:r>
            <a:r>
              <a:rPr lang="en-US" b="1" dirty="0" smtClean="0"/>
              <a:t>1.greater than or equal to 300mg per 24hrs urine collection sample</a:t>
            </a:r>
          </a:p>
          <a:p>
            <a:pPr>
              <a:buNone/>
            </a:pPr>
            <a:r>
              <a:rPr lang="en-US" b="1" dirty="0" smtClean="0"/>
              <a:t>     2.protein/</a:t>
            </a:r>
            <a:r>
              <a:rPr lang="en-US" b="1" dirty="0" err="1" smtClean="0"/>
              <a:t>creatinine</a:t>
            </a:r>
            <a:r>
              <a:rPr lang="en-US" b="1" dirty="0" smtClean="0"/>
              <a:t> ratio greater than 0.3</a:t>
            </a:r>
          </a:p>
          <a:p>
            <a:pPr>
              <a:buNone/>
            </a:pPr>
            <a:r>
              <a:rPr lang="en-US" b="1" dirty="0" smtClean="0"/>
              <a:t>     3.dipstick reading of 1+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914400"/>
            <a:ext cx="4267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URETERS</a:t>
            </a:r>
          </a:p>
          <a:p>
            <a:r>
              <a:rPr lang="en-US" b="1" dirty="0" smtClean="0"/>
              <a:t>After ureters out of the pelvis, it compresses them at the pelvic brim</a:t>
            </a:r>
          </a:p>
          <a:p>
            <a:r>
              <a:rPr lang="en-US" b="1" dirty="0" smtClean="0"/>
              <a:t>This leads to ureteral dilation more on the</a:t>
            </a:r>
            <a:r>
              <a:rPr lang="en-US" b="1" dirty="0" smtClean="0">
                <a:solidFill>
                  <a:srgbClr val="FF00FF"/>
                </a:solidFill>
              </a:rPr>
              <a:t> RIGHT </a:t>
            </a:r>
            <a:r>
              <a:rPr lang="en-US" b="1" dirty="0" smtClean="0"/>
              <a:t>side, as the left ureter is protected by the sigmoid</a:t>
            </a:r>
          </a:p>
          <a:p>
            <a:r>
              <a:rPr lang="en-US" b="1" dirty="0" smtClean="0">
                <a:solidFill>
                  <a:srgbClr val="FF00FF"/>
                </a:solidFill>
              </a:rPr>
              <a:t>RIGHT OVARION COMPLEX</a:t>
            </a:r>
            <a:r>
              <a:rPr lang="en-US" b="1" dirty="0" smtClean="0"/>
              <a:t> lies obliquely over the right ureter and contribute to the ureteral dilation</a:t>
            </a:r>
          </a:p>
          <a:p>
            <a:r>
              <a:rPr lang="en-US" b="1" dirty="0" smtClean="0"/>
              <a:t>Along with the distension are the elongation kinking and outward displacement of the ureters</a:t>
            </a:r>
            <a:endParaRPr lang="en-US" b="1" dirty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2484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BLADDER</a:t>
            </a:r>
          </a:p>
          <a:p>
            <a:r>
              <a:rPr lang="en-US" b="1" dirty="0" smtClean="0"/>
              <a:t>-from the </a:t>
            </a:r>
            <a:r>
              <a:rPr lang="en-US" b="1" dirty="0" smtClean="0">
                <a:solidFill>
                  <a:srgbClr val="FF00FF"/>
                </a:solidFill>
              </a:rPr>
              <a:t>fourth month </a:t>
            </a:r>
            <a:r>
              <a:rPr lang="en-US" b="1" dirty="0" smtClean="0"/>
              <a:t>, the bladder shows</a:t>
            </a:r>
            <a:r>
              <a:rPr lang="en-US" b="1" dirty="0" smtClean="0">
                <a:solidFill>
                  <a:srgbClr val="FF00FF"/>
                </a:solidFill>
              </a:rPr>
              <a:t> hyperplasia</a:t>
            </a:r>
            <a:r>
              <a:rPr lang="en-US" b="1" dirty="0" smtClean="0"/>
              <a:t> of its muscle and connective tissue and the </a:t>
            </a:r>
            <a:r>
              <a:rPr lang="en-US" b="1" dirty="0" err="1" smtClean="0">
                <a:solidFill>
                  <a:srgbClr val="FF00FF"/>
                </a:solidFill>
              </a:rPr>
              <a:t>trigone</a:t>
            </a:r>
            <a:r>
              <a:rPr lang="en-US" b="1" dirty="0" smtClean="0">
                <a:solidFill>
                  <a:srgbClr val="FF00FF"/>
                </a:solidFill>
              </a:rPr>
              <a:t> of the bladder</a:t>
            </a:r>
            <a:r>
              <a:rPr lang="en-US" b="1" dirty="0" smtClean="0"/>
              <a:t> is elevated</a:t>
            </a:r>
          </a:p>
          <a:p>
            <a:r>
              <a:rPr lang="en-US" b="1" dirty="0" smtClean="0"/>
              <a:t>In </a:t>
            </a:r>
            <a:r>
              <a:rPr lang="en-US" b="1" dirty="0" err="1" smtClean="0">
                <a:solidFill>
                  <a:srgbClr val="FF00FF"/>
                </a:solidFill>
              </a:rPr>
              <a:t>primi</a:t>
            </a:r>
            <a:r>
              <a:rPr lang="en-US" b="1" dirty="0" smtClean="0"/>
              <a:t>, the bladder pressure increased from 8cm of h20 early in pregnancy to 20 cm at term</a:t>
            </a:r>
          </a:p>
          <a:p>
            <a:r>
              <a:rPr lang="en-US" b="1" dirty="0" smtClean="0"/>
              <a:t>To compensate for the reduced bladder capacity the absolute and functional urethral lengths increased by 6.7 and 4.8mm respectively</a:t>
            </a:r>
            <a:endParaRPr lang="en-US" b="1" dirty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0"/>
            <a:ext cx="8458200" cy="6553200"/>
          </a:xfrm>
        </p:spPr>
        <p:txBody>
          <a:bodyPr>
            <a:normAutofit/>
          </a:bodyPr>
          <a:lstStyle/>
          <a:p>
            <a:r>
              <a:rPr lang="en-US" b="1" dirty="0" smtClean="0"/>
              <a:t>At the same time ,</a:t>
            </a:r>
            <a:r>
              <a:rPr lang="en-US" b="1" dirty="0" smtClean="0">
                <a:solidFill>
                  <a:srgbClr val="FF00FF"/>
                </a:solidFill>
              </a:rPr>
              <a:t>max urethral pressure </a:t>
            </a:r>
            <a:r>
              <a:rPr lang="en-US" b="1" dirty="0" smtClean="0"/>
              <a:t>increased from </a:t>
            </a:r>
            <a:r>
              <a:rPr lang="en-US" b="1" dirty="0" smtClean="0">
                <a:solidFill>
                  <a:srgbClr val="FF00FF"/>
                </a:solidFill>
              </a:rPr>
              <a:t>70 to 90 cm of h20</a:t>
            </a:r>
            <a:r>
              <a:rPr lang="en-US" b="1" dirty="0" smtClean="0"/>
              <a:t> and continence is maintained</a:t>
            </a:r>
          </a:p>
          <a:p>
            <a:r>
              <a:rPr lang="en-US" b="1" dirty="0" smtClean="0"/>
              <a:t>But in the </a:t>
            </a:r>
            <a:r>
              <a:rPr lang="en-US" b="1" dirty="0" smtClean="0">
                <a:solidFill>
                  <a:srgbClr val="FF00FF"/>
                </a:solidFill>
              </a:rPr>
              <a:t>third trimester</a:t>
            </a:r>
            <a:r>
              <a:rPr lang="en-US" b="1" dirty="0" smtClean="0"/>
              <a:t> some women experience incontinence and should be considered as the </a:t>
            </a:r>
            <a:r>
              <a:rPr lang="en-US" b="1" dirty="0" smtClean="0">
                <a:solidFill>
                  <a:srgbClr val="FF00FF"/>
                </a:solidFill>
              </a:rPr>
              <a:t>differential diagnosis of ruptured of </a:t>
            </a:r>
            <a:r>
              <a:rPr lang="en-US" b="1" dirty="0" err="1" smtClean="0">
                <a:solidFill>
                  <a:srgbClr val="FF00FF"/>
                </a:solidFill>
              </a:rPr>
              <a:t>memebranes</a:t>
            </a:r>
            <a:r>
              <a:rPr lang="en-US" b="1" dirty="0" smtClean="0">
                <a:solidFill>
                  <a:srgbClr val="FF00FF"/>
                </a:solidFill>
              </a:rPr>
              <a:t>.</a:t>
            </a:r>
          </a:p>
          <a:p>
            <a:r>
              <a:rPr lang="en-US" b="1" dirty="0" smtClean="0"/>
              <a:t>Toward the end pregnancy ,particularly in nulliparous the presenting part often engages before labor ,the entire base of the bladder is pushed</a:t>
            </a:r>
            <a:r>
              <a:rPr lang="en-US" b="1" dirty="0" smtClean="0">
                <a:solidFill>
                  <a:srgbClr val="FF00FF"/>
                </a:solidFill>
              </a:rPr>
              <a:t> forward and upward</a:t>
            </a:r>
            <a:r>
              <a:rPr lang="en-US" b="1" dirty="0" smtClean="0"/>
              <a:t> converting </a:t>
            </a:r>
            <a:r>
              <a:rPr lang="en-US" b="1" dirty="0" smtClean="0">
                <a:solidFill>
                  <a:srgbClr val="FF00FF"/>
                </a:solidFill>
              </a:rPr>
              <a:t>normal convex to concave</a:t>
            </a: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b="1" dirty="0" smtClean="0"/>
              <a:t>As a result difficulties in diagnostic and therapeutic procedures are increased.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Pressure from the presenting part impairs blood and lymph drainage from the bladder base, often making the area edematous ,easily traumatized and more prone to infection</a:t>
            </a:r>
            <a:endParaRPr lang="en-US" b="1" dirty="0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RESPIRATORY SYSTEM</a:t>
            </a:r>
            <a:endParaRPr lang="en-US" dirty="0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915400" cy="62484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lower ribs flare up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err="1" smtClean="0">
                <a:solidFill>
                  <a:srgbClr val="FF00FF"/>
                </a:solidFill>
              </a:rPr>
              <a:t>Subcostal</a:t>
            </a:r>
            <a:r>
              <a:rPr lang="en-US" b="1" dirty="0" smtClean="0">
                <a:solidFill>
                  <a:srgbClr val="FF00FF"/>
                </a:solidFill>
              </a:rPr>
              <a:t> angle</a:t>
            </a:r>
            <a:r>
              <a:rPr lang="en-US" b="1" dirty="0" smtClean="0"/>
              <a:t> increases from 68 degrees in early pregnancy to 103 degrees at term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 smtClean="0">
                <a:solidFill>
                  <a:srgbClr val="FF00FF"/>
                </a:solidFill>
              </a:rPr>
              <a:t>level of diaphragm</a:t>
            </a:r>
            <a:r>
              <a:rPr lang="en-US" b="1" dirty="0" smtClean="0"/>
              <a:t> is raised by 4cm</a:t>
            </a:r>
          </a:p>
          <a:p>
            <a:pPr>
              <a:buNone/>
            </a:pPr>
            <a:endParaRPr lang="en-US" b="1" dirty="0" smtClean="0">
              <a:solidFill>
                <a:srgbClr val="FF00FF"/>
              </a:solidFill>
            </a:endParaRPr>
          </a:p>
          <a:p>
            <a:r>
              <a:rPr lang="en-US" b="1" dirty="0" smtClean="0">
                <a:solidFill>
                  <a:srgbClr val="FF00FF"/>
                </a:solidFill>
              </a:rPr>
              <a:t>Transverse diameter</a:t>
            </a:r>
            <a:r>
              <a:rPr lang="en-US" b="1" dirty="0" smtClean="0"/>
              <a:t> of the chest increases by about 2cm</a:t>
            </a:r>
            <a:endParaRPr lang="en-US" b="1" dirty="0" smtClean="0">
              <a:solidFill>
                <a:srgbClr val="FF00FF"/>
              </a:solidFill>
            </a:endParaRPr>
          </a:p>
          <a:p>
            <a:pPr>
              <a:buNone/>
            </a:pPr>
            <a:endParaRPr lang="en-US" b="1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1824</TotalTime>
  <Words>5228</Words>
  <Application>Microsoft Office PowerPoint</Application>
  <PresentationFormat>On-screen Show (4:3)</PresentationFormat>
  <Paragraphs>678</Paragraphs>
  <Slides>136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136</vt:i4>
      </vt:variant>
    </vt:vector>
  </HeadingPairs>
  <TitlesOfParts>
    <vt:vector size="137" baseType="lpstr">
      <vt:lpstr>Office Theme</vt:lpstr>
      <vt:lpstr>PHYSIOLOGICAL CHANGES IN PREGNANCY</vt:lpstr>
      <vt:lpstr>REPRODUCTIVE SYSTEM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BREASTS</vt:lpstr>
      <vt:lpstr>Slide 25</vt:lpstr>
      <vt:lpstr>Slide 26</vt:lpstr>
      <vt:lpstr>SKIN</vt:lpstr>
      <vt:lpstr>Slide 28</vt:lpstr>
      <vt:lpstr>Slide 29</vt:lpstr>
      <vt:lpstr>Slide 30</vt:lpstr>
      <vt:lpstr>Slide 31</vt:lpstr>
      <vt:lpstr>Slide 32</vt:lpstr>
      <vt:lpstr>METABOLIC CHANGES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HEMATOLOGICAL CHANGES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IRON METABOLISM</vt:lpstr>
      <vt:lpstr>Slide 52</vt:lpstr>
      <vt:lpstr>Slide 53</vt:lpstr>
      <vt:lpstr>IMMUNOLOGICAL FUNCTIONS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CARDIOVASCULAR SYSTEM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GASTROINTESTINAL TRACT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URINARY SYSTEM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RESPIRATORY SYSTEM</vt:lpstr>
      <vt:lpstr>Slide 99</vt:lpstr>
      <vt:lpstr>Slide 100</vt:lpstr>
      <vt:lpstr>Slide 101</vt:lpstr>
      <vt:lpstr>Slide 102</vt:lpstr>
      <vt:lpstr>ENDOCRINE SYSTEM</vt:lpstr>
      <vt:lpstr>Slide 104</vt:lpstr>
      <vt:lpstr>Slide 105</vt:lpstr>
      <vt:lpstr>Slide 106</vt:lpstr>
      <vt:lpstr>Slide 107</vt:lpstr>
      <vt:lpstr>PITUITARY HORMONES</vt:lpstr>
      <vt:lpstr>Slide 109</vt:lpstr>
      <vt:lpstr>Slide 110</vt:lpstr>
      <vt:lpstr>Slide 111</vt:lpstr>
      <vt:lpstr>Slide 112</vt:lpstr>
      <vt:lpstr>Slide 113</vt:lpstr>
      <vt:lpstr>Slide 114</vt:lpstr>
      <vt:lpstr>Slide 115</vt:lpstr>
      <vt:lpstr>Slide 116</vt:lpstr>
      <vt:lpstr>Slide 117</vt:lpstr>
      <vt:lpstr>Slide 118</vt:lpstr>
      <vt:lpstr>Slide 119</vt:lpstr>
      <vt:lpstr>Slide 120</vt:lpstr>
      <vt:lpstr>Slide 121</vt:lpstr>
      <vt:lpstr>Slide 122</vt:lpstr>
      <vt:lpstr>Slide 123</vt:lpstr>
      <vt:lpstr>Slide 124</vt:lpstr>
      <vt:lpstr>Slide 125</vt:lpstr>
      <vt:lpstr>Slide 126</vt:lpstr>
      <vt:lpstr>Slide 127</vt:lpstr>
      <vt:lpstr>Slide 128</vt:lpstr>
      <vt:lpstr>Slide 129</vt:lpstr>
      <vt:lpstr>MUSCULOSKELETAL SYSTEM</vt:lpstr>
      <vt:lpstr>Slide 131</vt:lpstr>
      <vt:lpstr>Slide 132</vt:lpstr>
      <vt:lpstr>CENTRAL NERVOUS SYSTEM</vt:lpstr>
      <vt:lpstr>Slide 134</vt:lpstr>
      <vt:lpstr>Slide 135</vt:lpstr>
      <vt:lpstr>Slide 136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ENDOCRINE SYSTEM</dc:title>
  <dc:creator>DELL</dc:creator>
  <cp:lastModifiedBy>Admin</cp:lastModifiedBy>
  <cp:revision>289</cp:revision>
  <dcterms:created xsi:type="dcterms:W3CDTF">2019-09-26T02:20:18Z</dcterms:created>
  <dcterms:modified xsi:type="dcterms:W3CDTF">2019-10-03T06:44:58Z</dcterms:modified>
</cp:coreProperties>
</file>