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9" r:id="rId16"/>
    <p:sldId id="280" r:id="rId17"/>
    <p:sldId id="281" r:id="rId18"/>
    <p:sldId id="282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85" r:id="rId27"/>
    <p:sldId id="284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612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D7CC2-1922-48DE-8FF6-2595B82812BD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60E0-615A-47AA-842D-8F2912045BD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PLACENTA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The </a:t>
            </a:r>
            <a:r>
              <a:rPr lang="en-IN" dirty="0" err="1" smtClean="0"/>
              <a:t>trophoblast</a:t>
            </a:r>
            <a:r>
              <a:rPr lang="en-IN" dirty="0" smtClean="0"/>
              <a:t> is made up of single layer of cells. As these cells multiply, 2distinct layers are formed.</a:t>
            </a:r>
          </a:p>
          <a:p>
            <a:endParaRPr lang="en-IN" dirty="0" smtClean="0"/>
          </a:p>
          <a:p>
            <a:r>
              <a:rPr lang="en-IN" b="1" dirty="0" smtClean="0"/>
              <a:t>SYNCYTIOTROPHOBLAST:  </a:t>
            </a:r>
          </a:p>
          <a:p>
            <a:pPr>
              <a:buNone/>
            </a:pPr>
            <a:r>
              <a:rPr lang="en-IN" dirty="0" smtClean="0"/>
              <a:t>   Cells that are nearest to the </a:t>
            </a:r>
            <a:r>
              <a:rPr lang="en-IN" dirty="0" err="1" smtClean="0"/>
              <a:t>decidua</a:t>
            </a:r>
            <a:r>
              <a:rPr lang="en-IN" dirty="0" smtClean="0"/>
              <a:t> lose their boundaries, thus continuous sheet of cytoplasm containing many nuclei is formed.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dirty="0" smtClean="0"/>
              <a:t>CYTOTROPHOBLAST: </a:t>
            </a:r>
          </a:p>
          <a:p>
            <a:pPr>
              <a:buNone/>
            </a:pPr>
            <a:r>
              <a:rPr lang="en-IN" dirty="0" smtClean="0"/>
              <a:t>   Deep to the </a:t>
            </a:r>
            <a:r>
              <a:rPr lang="en-IN" dirty="0" err="1" smtClean="0"/>
              <a:t>syncytium</a:t>
            </a:r>
            <a:r>
              <a:rPr lang="en-IN" dirty="0" smtClean="0"/>
              <a:t>, cells of the </a:t>
            </a:r>
            <a:r>
              <a:rPr lang="en-IN" dirty="0" err="1" smtClean="0"/>
              <a:t>trophoblast</a:t>
            </a:r>
            <a:r>
              <a:rPr lang="en-IN" dirty="0" smtClean="0"/>
              <a:t> retain their cell walls  and form </a:t>
            </a:r>
            <a:r>
              <a:rPr lang="en-IN" dirty="0" err="1" smtClean="0"/>
              <a:t>cytotrophoblast</a:t>
            </a:r>
            <a:r>
              <a:rPr lang="en-IN" dirty="0" smtClean="0"/>
              <a:t> which rests on extra embryonic mesoderm.</a:t>
            </a:r>
          </a:p>
          <a:p>
            <a:pPr>
              <a:buNone/>
            </a:pPr>
            <a:r>
              <a:rPr lang="en-IN" dirty="0" smtClean="0"/>
              <a:t>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b="1" dirty="0" smtClean="0"/>
              <a:t>                              </a:t>
            </a:r>
            <a:br>
              <a:rPr lang="en-IN" b="1" dirty="0" smtClean="0"/>
            </a:br>
            <a:r>
              <a:rPr lang="en-IN" b="1" dirty="0" smtClean="0"/>
              <a:t>                          CHORIONIC VILLI</a:t>
            </a:r>
            <a:endParaRPr lang="en-IN" b="1" dirty="0"/>
          </a:p>
        </p:txBody>
      </p:sp>
      <p:pic>
        <p:nvPicPr>
          <p:cNvPr id="4" name="Picture 2" descr="绒毛干的分化发育彩图">
            <a:hlinkClick r:id="" action="ppaction://noaction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50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16764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5050"/>
                </a:solidFill>
              </a:rPr>
              <a:t>primary </a:t>
            </a:r>
            <a:r>
              <a:rPr lang="en-US" altLang="zh-CN" sz="2400" b="1" dirty="0" err="1" smtClean="0">
                <a:solidFill>
                  <a:srgbClr val="FF5050"/>
                </a:solidFill>
              </a:rPr>
              <a:t>villus</a:t>
            </a:r>
            <a:r>
              <a:rPr lang="en-US" altLang="zh-CN" sz="2400" b="1" dirty="0" smtClean="0">
                <a:solidFill>
                  <a:srgbClr val="FF5050"/>
                </a:solidFill>
              </a:rPr>
              <a:t>: </a:t>
            </a:r>
            <a:r>
              <a:rPr lang="en-US" altLang="zh-CN" sz="2400" dirty="0" smtClean="0"/>
              <a:t>central core of </a:t>
            </a:r>
            <a:r>
              <a:rPr lang="en-US" altLang="zh-CN" sz="2400" dirty="0" err="1" smtClean="0"/>
              <a:t>cytotrophoblast</a:t>
            </a:r>
            <a:r>
              <a:rPr lang="en-US" altLang="zh-CN" sz="2400" dirty="0" smtClean="0"/>
              <a:t> covered by layer of </a:t>
            </a:r>
            <a:r>
              <a:rPr lang="en-US" altLang="zh-CN" sz="2400" dirty="0" err="1" smtClean="0"/>
              <a:t>syncytiotrophoblast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228600" y="3581400"/>
            <a:ext cx="86868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FF5050"/>
                </a:solidFill>
              </a:rPr>
              <a:t>Secondary </a:t>
            </a:r>
            <a:r>
              <a:rPr lang="en-US" altLang="zh-CN" sz="2400" b="1" dirty="0" err="1" smtClean="0">
                <a:solidFill>
                  <a:srgbClr val="FF5050"/>
                </a:solidFill>
              </a:rPr>
              <a:t>villus</a:t>
            </a:r>
            <a:r>
              <a:rPr lang="en-US" altLang="zh-CN" sz="2400" b="1" dirty="0" smtClean="0">
                <a:solidFill>
                  <a:srgbClr val="FF5050"/>
                </a:solidFill>
              </a:rPr>
              <a:t>: </a:t>
            </a:r>
            <a:r>
              <a:rPr lang="en-US" altLang="zh-CN" sz="2400" dirty="0" smtClean="0"/>
              <a:t>extra embryonic mesoderm covered successively by </a:t>
            </a:r>
            <a:r>
              <a:rPr lang="en-US" altLang="zh-CN" sz="2400" dirty="0" err="1" smtClean="0"/>
              <a:t>cyto</a:t>
            </a:r>
            <a:r>
              <a:rPr lang="en-US" altLang="zh-CN" sz="2400" dirty="0" smtClean="0"/>
              <a:t>-and </a:t>
            </a:r>
            <a:r>
              <a:rPr lang="en-US" altLang="zh-CN" sz="2400" dirty="0" err="1" smtClean="0"/>
              <a:t>syncytiotrophoblasts</a:t>
            </a:r>
            <a:r>
              <a:rPr lang="en-US" altLang="zh-CN" sz="2400" dirty="0" smtClean="0"/>
              <a:t>.</a:t>
            </a:r>
          </a:p>
          <a:p>
            <a:pPr algn="just"/>
            <a:endParaRPr lang="en-US" altLang="zh-CN" sz="2400" dirty="0" smtClean="0"/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Tertiary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villus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:</a:t>
            </a:r>
            <a:r>
              <a:rPr lang="en-US" altLang="zh-CN" sz="2400" b="1" dirty="0" smtClean="0"/>
              <a:t> fetal blood vessels</a:t>
            </a:r>
            <a:r>
              <a:rPr lang="en-US" altLang="zh-CN" sz="2400" dirty="0" smtClean="0"/>
              <a:t> which are surrounded successively from within outwards by primary mesoderm, </a:t>
            </a:r>
            <a:r>
              <a:rPr lang="en-US" altLang="zh-CN" sz="2400" dirty="0" err="1" smtClean="0"/>
              <a:t>cyto</a:t>
            </a:r>
            <a:r>
              <a:rPr lang="en-US" altLang="zh-CN" sz="2400" dirty="0" smtClean="0"/>
              <a:t> and </a:t>
            </a:r>
            <a:r>
              <a:rPr lang="en-US" altLang="zh-CN" sz="2400" dirty="0" err="1" smtClean="0"/>
              <a:t>syncytiotrophoblasts</a:t>
            </a:r>
            <a:r>
              <a:rPr lang="en-US" altLang="zh-CN" sz="2400" dirty="0" smtClean="0"/>
              <a:t>.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762000"/>
            <a:ext cx="6400800" cy="5638800"/>
          </a:xfrm>
        </p:spPr>
        <p:txBody>
          <a:bodyPr>
            <a:normAutofit/>
          </a:bodyPr>
          <a:lstStyle/>
          <a:p>
            <a:r>
              <a:rPr lang="en-IN" sz="2800" dirty="0" err="1" smtClean="0"/>
              <a:t>Villi</a:t>
            </a:r>
            <a:r>
              <a:rPr lang="en-IN" sz="2800" dirty="0" smtClean="0"/>
              <a:t> are attached on the </a:t>
            </a:r>
            <a:r>
              <a:rPr lang="en-IN" sz="2800" dirty="0" err="1" smtClean="0"/>
              <a:t>fetal</a:t>
            </a:r>
            <a:r>
              <a:rPr lang="en-IN" sz="2800" dirty="0" smtClean="0"/>
              <a:t> side to the embryonic mesoderm and on the maternal side to the </a:t>
            </a:r>
            <a:r>
              <a:rPr lang="en-IN" sz="2800" dirty="0" err="1" smtClean="0"/>
              <a:t>cytotrophoblastic</a:t>
            </a:r>
            <a:r>
              <a:rPr lang="en-IN" sz="2800" dirty="0" smtClean="0"/>
              <a:t> shell. They are called anchoring </a:t>
            </a:r>
            <a:r>
              <a:rPr lang="en-IN" sz="2800" dirty="0" err="1" smtClean="0"/>
              <a:t>villi</a:t>
            </a:r>
            <a:r>
              <a:rPr lang="en-IN" sz="2800" dirty="0" smtClean="0"/>
              <a:t>.</a:t>
            </a:r>
          </a:p>
          <a:p>
            <a:endParaRPr lang="en-IN" sz="2800" dirty="0" smtClean="0"/>
          </a:p>
          <a:p>
            <a:r>
              <a:rPr lang="en-IN" sz="2800" dirty="0" smtClean="0"/>
              <a:t>Each anchoring </a:t>
            </a:r>
            <a:r>
              <a:rPr lang="en-IN" sz="2800" dirty="0" err="1" smtClean="0"/>
              <a:t>villus</a:t>
            </a:r>
            <a:r>
              <a:rPr lang="en-IN" sz="2800" dirty="0" smtClean="0"/>
              <a:t> consists of a stem-TRUNCUS CHORII, this divides into number of branches-RAMI CHORII, which </a:t>
            </a:r>
            <a:r>
              <a:rPr lang="en-IN" sz="2800" dirty="0" err="1" smtClean="0"/>
              <a:t>inturn</a:t>
            </a:r>
            <a:r>
              <a:rPr lang="en-IN" sz="2800" dirty="0" smtClean="0"/>
              <a:t> divide into finer branches-RAMULI CHORII</a:t>
            </a:r>
          </a:p>
        </p:txBody>
      </p:sp>
      <p:pic>
        <p:nvPicPr>
          <p:cNvPr id="6" name="Picture 6" descr="绒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27432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Further development of Placenta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71160"/>
          </a:xfrm>
        </p:spPr>
        <p:txBody>
          <a:bodyPr/>
          <a:lstStyle/>
          <a:p>
            <a:r>
              <a:rPr lang="en-IN" dirty="0" smtClean="0"/>
              <a:t>Placenta becomes subdivided into number of lobes by septa that grow into the </a:t>
            </a:r>
            <a:r>
              <a:rPr lang="en-IN" dirty="0" err="1" smtClean="0"/>
              <a:t>intervillous</a:t>
            </a:r>
            <a:r>
              <a:rPr lang="en-IN" dirty="0" smtClean="0"/>
              <a:t> space from the maternal side. Each such lobe is called MATERNAL COTYLEDON.</a:t>
            </a:r>
          </a:p>
          <a:p>
            <a:r>
              <a:rPr lang="en-IN" dirty="0" smtClean="0"/>
              <a:t>The number of lobes varies 15-20.</a:t>
            </a:r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Each maternal cotyledon contains number of anchoring </a:t>
            </a:r>
            <a:r>
              <a:rPr lang="en-IN" dirty="0" err="1" smtClean="0"/>
              <a:t>villi</a:t>
            </a:r>
            <a:r>
              <a:rPr lang="en-IN" dirty="0" smtClean="0"/>
              <a:t> and their branches. Each such </a:t>
            </a:r>
            <a:r>
              <a:rPr lang="en-IN" dirty="0" err="1" smtClean="0"/>
              <a:t>villus</a:t>
            </a:r>
            <a:r>
              <a:rPr lang="en-IN" dirty="0" smtClean="0"/>
              <a:t> and its branches constitute a FETAL COTYLEDON.</a:t>
            </a:r>
          </a:p>
          <a:p>
            <a:r>
              <a:rPr lang="en-IN" dirty="0" smtClean="0"/>
              <a:t>Fully formed placenta has 60-100 </a:t>
            </a:r>
            <a:r>
              <a:rPr lang="en-IN" dirty="0" err="1" smtClean="0"/>
              <a:t>fetal</a:t>
            </a:r>
            <a:r>
              <a:rPr lang="en-IN" dirty="0" smtClean="0"/>
              <a:t> cotyledons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zh-CN" dirty="0" smtClean="0"/>
              <a:t>Full term placenta presents the following measurements: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altLang="zh-CN" dirty="0" smtClean="0"/>
              <a:t>Diameter -  15 to 20 cm.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altLang="zh-CN" dirty="0" smtClean="0"/>
              <a:t>Thickness -  3cm.(at the center).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altLang="zh-CN" dirty="0" smtClean="0"/>
              <a:t>Weight    -   500-600gms.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altLang="zh-CN" dirty="0" smtClean="0"/>
              <a:t>Surface area – 4-14 square meters</a:t>
            </a:r>
          </a:p>
          <a:p>
            <a:pPr algn="just">
              <a:lnSpc>
                <a:spcPct val="120000"/>
              </a:lnSpc>
              <a:buNone/>
            </a:pPr>
            <a:endParaRPr lang="en-US" altLang="zh-C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 Surfaces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Maternal surface:</a:t>
            </a:r>
            <a:r>
              <a:rPr lang="en-US" altLang="zh-CN" dirty="0" smtClean="0"/>
              <a:t> rough, irregular, and is mapped out into 15-20 polygonal areas known as the cotyledons which are limited by fissures. Each fissure is occupied by a placental septum.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IN" dirty="0" smtClean="0"/>
          </a:p>
          <a:p>
            <a:r>
              <a:rPr lang="en-IN" b="1" dirty="0" err="1" smtClean="0"/>
              <a:t>Fetal</a:t>
            </a:r>
            <a:r>
              <a:rPr lang="en-IN" b="1" dirty="0" smtClean="0"/>
              <a:t> surface: </a:t>
            </a:r>
            <a:r>
              <a:rPr lang="en-US" altLang="zh-CN" dirty="0" smtClean="0"/>
              <a:t>smooth, covered by amnion and presents the attachment of the umbilical cord close to its center. Beneath the amnion umbilical vessels radiate from the cord. </a:t>
            </a:r>
            <a:endParaRPr lang="en-I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384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43200"/>
            <a:ext cx="3219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/>
              <a:t>Peripheral margin</a:t>
            </a:r>
            <a:r>
              <a:rPr lang="en-US" altLang="zh-CN" sz="3200" dirty="0" smtClean="0"/>
              <a:t> is continuous with the fetal membrane which consists from outside inwards of fused </a:t>
            </a:r>
            <a:r>
              <a:rPr lang="en-US" altLang="zh-CN" sz="3200" dirty="0" err="1" smtClean="0"/>
              <a:t>decidua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parietalis</a:t>
            </a:r>
            <a:r>
              <a:rPr lang="en-US" altLang="zh-CN" sz="3200" dirty="0" smtClean="0"/>
              <a:t> and </a:t>
            </a:r>
            <a:r>
              <a:rPr lang="en-US" altLang="zh-CN" sz="3200" dirty="0" err="1" smtClean="0"/>
              <a:t>capsularis</a:t>
            </a:r>
            <a:r>
              <a:rPr lang="en-US" altLang="zh-CN" sz="3200" dirty="0" smtClean="0"/>
              <a:t>, </a:t>
            </a:r>
            <a:r>
              <a:rPr lang="en-US" altLang="zh-CN" sz="3200" dirty="0" err="1" smtClean="0"/>
              <a:t>chorion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laeve</a:t>
            </a:r>
            <a:r>
              <a:rPr lang="en-US" altLang="zh-CN" sz="3200" dirty="0" smtClean="0"/>
              <a:t> and amnion.</a:t>
            </a:r>
          </a:p>
          <a:p>
            <a:pPr>
              <a:buNone/>
            </a:pPr>
            <a:endParaRPr lang="en-US" altLang="zh-CN" sz="3200" dirty="0" smtClean="0"/>
          </a:p>
          <a:p>
            <a:r>
              <a:rPr lang="en-US" sz="3200" b="1" dirty="0" smtClean="0"/>
              <a:t>Attachment: </a:t>
            </a:r>
            <a:r>
              <a:rPr lang="en-US" sz="3200" dirty="0" smtClean="0"/>
              <a:t>upper part of the uterus encroaching the </a:t>
            </a:r>
            <a:r>
              <a:rPr lang="en-US" sz="3200" dirty="0" err="1" smtClean="0"/>
              <a:t>fundus</a:t>
            </a:r>
            <a:r>
              <a:rPr lang="en-US" sz="3200" dirty="0" smtClean="0"/>
              <a:t> adjacent to the anterior or posterior wall</a:t>
            </a:r>
            <a:endParaRPr lang="en-US" sz="3200" b="1" dirty="0" smtClean="0"/>
          </a:p>
          <a:p>
            <a:pPr>
              <a:buNone/>
            </a:pP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4191000"/>
            <a:ext cx="8856662" cy="2667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effectLst/>
              </a:rPr>
              <a:t>Placental circulation</a:t>
            </a:r>
            <a:endParaRPr lang="en-US" sz="2800" i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err="1" smtClean="0">
                <a:solidFill>
                  <a:schemeClr val="tx2"/>
                </a:solidFill>
                <a:effectLst/>
              </a:rPr>
              <a:t>Fet</a:t>
            </a:r>
            <a:r>
              <a:rPr lang="cs-CZ" sz="2800" b="1" dirty="0" smtClean="0">
                <a:solidFill>
                  <a:schemeClr val="tx2"/>
                </a:solidFill>
                <a:effectLst/>
              </a:rPr>
              <a:t>o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placental circulation</a:t>
            </a:r>
            <a:r>
              <a:rPr lang="en-US" sz="2800" dirty="0" smtClean="0">
                <a:effectLst/>
              </a:rPr>
              <a:t>: Deoxygenated blood leaves the fetus and passes through the 2 umbilical arteries to the placenta</a:t>
            </a:r>
            <a:r>
              <a:rPr lang="cs-CZ" sz="2800" dirty="0" smtClean="0">
                <a:effectLst/>
              </a:rPr>
              <a:t>,</a:t>
            </a:r>
            <a:r>
              <a:rPr lang="en-US" sz="2800" dirty="0" smtClean="0">
                <a:effectLst/>
              </a:rPr>
              <a:t> arteries branch and ultimately give rise to </a:t>
            </a:r>
            <a:r>
              <a:rPr lang="cs-CZ" sz="2800" dirty="0" smtClean="0">
                <a:effectLst/>
              </a:rPr>
              <a:t>capillaries</a:t>
            </a:r>
            <a:r>
              <a:rPr lang="en-US" sz="2800" dirty="0" smtClean="0">
                <a:effectLst/>
              </a:rPr>
              <a:t> of</a:t>
            </a:r>
            <a:r>
              <a:rPr lang="en-IN" sz="2800" dirty="0" smtClean="0"/>
              <a:t> </a:t>
            </a:r>
            <a:r>
              <a:rPr lang="en-US" sz="2800" dirty="0" smtClean="0">
                <a:effectLst/>
              </a:rPr>
              <a:t>chorionic </a:t>
            </a:r>
            <a:r>
              <a:rPr lang="en-US" sz="2800" dirty="0" err="1" smtClean="0">
                <a:effectLst/>
              </a:rPr>
              <a:t>villi</a:t>
            </a:r>
            <a:r>
              <a:rPr lang="cs-CZ" sz="2800" dirty="0" smtClean="0">
                <a:effectLst/>
              </a:rPr>
              <a:t>, oxygenated </a:t>
            </a:r>
            <a:r>
              <a:rPr lang="en-US" sz="2800" dirty="0" smtClean="0">
                <a:effectLst/>
              </a:rPr>
              <a:t>fetal blood return</a:t>
            </a:r>
            <a:r>
              <a:rPr lang="cs-CZ" sz="2800" dirty="0" smtClean="0">
                <a:effectLst/>
              </a:rPr>
              <a:t>s</a:t>
            </a:r>
            <a:r>
              <a:rPr lang="en-US" sz="2800" dirty="0" smtClean="0">
                <a:effectLst/>
              </a:rPr>
              <a:t> to the fetus through </a:t>
            </a:r>
            <a:r>
              <a:rPr lang="cs-CZ" sz="2800" dirty="0" smtClean="0">
                <a:effectLst/>
              </a:rPr>
              <a:t>the </a:t>
            </a:r>
            <a:r>
              <a:rPr lang="en-US" sz="2800" dirty="0" smtClean="0">
                <a:effectLst/>
              </a:rPr>
              <a:t>one umbilical vein</a:t>
            </a:r>
            <a:endParaRPr lang="en-US" sz="2800" i="1" dirty="0" smtClean="0">
              <a:effectLst/>
            </a:endParaRPr>
          </a:p>
        </p:txBody>
      </p:sp>
      <p:pic>
        <p:nvPicPr>
          <p:cNvPr id="30723" name="Picture 3" descr="placenta_transv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712152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7164388" y="115888"/>
            <a:ext cx="19796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Maternal part:</a:t>
            </a:r>
            <a:r>
              <a:rPr lang="en-GB"/>
              <a:t> is decidua basalis that usually forms a compact layer</a:t>
            </a:r>
            <a:r>
              <a:rPr lang="cs-CZ"/>
              <a:t> </a:t>
            </a:r>
            <a:r>
              <a:rPr lang="en-GB"/>
              <a:t>known as the </a:t>
            </a:r>
            <a:r>
              <a:rPr lang="en-GB" b="1">
                <a:solidFill>
                  <a:schemeClr val="tx2"/>
                </a:solidFill>
              </a:rPr>
              <a:t>basal plate</a:t>
            </a:r>
            <a:r>
              <a:rPr lang="en-GB"/>
              <a:t> </a:t>
            </a:r>
            <a:endParaRPr lang="cs-CZ"/>
          </a:p>
          <a:p>
            <a:endParaRPr lang="cs-CZ"/>
          </a:p>
          <a:p>
            <a:r>
              <a:rPr lang="cs-CZ"/>
              <a:t>p</a:t>
            </a:r>
            <a:r>
              <a:rPr lang="en-GB"/>
              <a:t>rotrudes </a:t>
            </a:r>
            <a:r>
              <a:rPr lang="cs-CZ"/>
              <a:t>between </a:t>
            </a:r>
            <a:r>
              <a:rPr lang="en-GB"/>
              <a:t>individual cotyledons as </a:t>
            </a:r>
            <a:r>
              <a:rPr lang="en-GB" b="1"/>
              <a:t>placental septa</a:t>
            </a:r>
            <a:r>
              <a:rPr lang="en-GB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7338" y="4191000"/>
            <a:ext cx="8856662" cy="2667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  <a:effectLst/>
              </a:rPr>
              <a:t>Maternal</a:t>
            </a:r>
            <a:r>
              <a:rPr lang="cs-CZ" sz="2800" b="1" dirty="0" smtClean="0">
                <a:solidFill>
                  <a:schemeClr val="tx2"/>
                </a:solidFill>
                <a:effectLst/>
              </a:rPr>
              <a:t>-</a:t>
            </a:r>
            <a:r>
              <a:rPr lang="en-US" sz="2800" b="1" dirty="0" smtClean="0">
                <a:solidFill>
                  <a:schemeClr val="tx2"/>
                </a:solidFill>
                <a:effectLst/>
              </a:rPr>
              <a:t>placental circulation:</a:t>
            </a:r>
            <a:r>
              <a:rPr lang="en-US" sz="2800" dirty="0" smtClean="0">
                <a:effectLst/>
              </a:rPr>
              <a:t> 80 to 100 spiral arteries </a:t>
            </a:r>
            <a:r>
              <a:rPr lang="cs-CZ" sz="2800" dirty="0" smtClean="0">
                <a:effectLst/>
              </a:rPr>
              <a:t>( branches of </a:t>
            </a:r>
            <a:r>
              <a:rPr lang="en-US" sz="2800" dirty="0" smtClean="0">
                <a:effectLst/>
              </a:rPr>
              <a:t>the uterine artery</a:t>
            </a:r>
            <a:r>
              <a:rPr lang="cs-CZ" sz="2800" dirty="0" smtClean="0">
                <a:effectLst/>
              </a:rPr>
              <a:t>)</a:t>
            </a:r>
            <a:r>
              <a:rPr lang="en-IN" sz="2800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open in the middle of the placenta; blood flows into </a:t>
            </a:r>
            <a:r>
              <a:rPr lang="cs-CZ" sz="2800" dirty="0" smtClean="0">
                <a:effectLst/>
              </a:rPr>
              <a:t>the </a:t>
            </a:r>
            <a:r>
              <a:rPr lang="en-US" sz="2800" dirty="0" err="1" smtClean="0">
                <a:effectLst/>
              </a:rPr>
              <a:t>intervillous</a:t>
            </a:r>
            <a:r>
              <a:rPr lang="en-US" sz="2800" dirty="0" smtClean="0">
                <a:effectLst/>
              </a:rPr>
              <a:t> space and passes over </a:t>
            </a:r>
            <a:r>
              <a:rPr lang="cs-CZ" sz="2800" dirty="0" smtClean="0">
                <a:effectLst/>
              </a:rPr>
              <a:t>villus</a:t>
            </a:r>
            <a:r>
              <a:rPr lang="en-US" sz="2800" dirty="0" smtClean="0">
                <a:effectLst/>
              </a:rPr>
              <a:t> surfaces </a:t>
            </a:r>
            <a:r>
              <a:rPr lang="cs-CZ" sz="2800" dirty="0" smtClean="0">
                <a:effectLst/>
              </a:rPr>
              <a:t>toward the chorionic plate; </a:t>
            </a:r>
            <a:endParaRPr lang="en-IN" sz="28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IN" sz="2800" dirty="0" smtClean="0"/>
              <a:t>   </a:t>
            </a:r>
            <a:r>
              <a:rPr lang="cs-CZ" sz="2800" dirty="0" smtClean="0">
                <a:effectLst/>
              </a:rPr>
              <a:t>t</a:t>
            </a:r>
            <a:r>
              <a:rPr lang="en-US" sz="2800" dirty="0" smtClean="0">
                <a:effectLst/>
              </a:rPr>
              <a:t>he maternal blood leaves the </a:t>
            </a:r>
            <a:r>
              <a:rPr lang="en-US" sz="2800" dirty="0" err="1" smtClean="0">
                <a:effectLst/>
              </a:rPr>
              <a:t>intervillous</a:t>
            </a:r>
            <a:r>
              <a:rPr lang="en-US" sz="2800" dirty="0" smtClean="0">
                <a:effectLst/>
              </a:rPr>
              <a:t> space through</a:t>
            </a:r>
            <a:r>
              <a:rPr lang="en-IN" sz="2800" dirty="0" smtClean="0"/>
              <a:t> </a:t>
            </a:r>
            <a:r>
              <a:rPr lang="cs-CZ" sz="2800" dirty="0" smtClean="0">
                <a:effectLst/>
              </a:rPr>
              <a:t>the</a:t>
            </a:r>
            <a:r>
              <a:rPr lang="en-US" sz="2800" dirty="0" smtClean="0">
                <a:effectLst/>
              </a:rPr>
              <a:t> endometrial veins (located near the periphery of the placenta)</a:t>
            </a:r>
            <a:endParaRPr lang="cs-CZ" sz="2800" dirty="0" smtClean="0">
              <a:effectLst/>
            </a:endParaRPr>
          </a:p>
        </p:txBody>
      </p:sp>
      <p:pic>
        <p:nvPicPr>
          <p:cNvPr id="30723" name="Picture 3" descr="placenta_transv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Times New Roman" pitchFamily="18" charset="0"/>
              </a:rPr>
              <a:t>P</a:t>
            </a:r>
            <a:r>
              <a:rPr lang="en-US" altLang="zh-CN" b="1" dirty="0" smtClean="0">
                <a:latin typeface="Times New Roman" pitchFamily="18" charset="0"/>
                <a:ea typeface="黑体" pitchFamily="2" charset="-122"/>
              </a:rPr>
              <a:t>lacental membrane/Barrier:</a:t>
            </a:r>
            <a:r>
              <a:rPr lang="zh-CN" altLang="en-US" dirty="0" smtClean="0">
                <a:latin typeface="Times New Roman" pitchFamily="18" charset="0"/>
              </a:rPr>
              <a:t/>
            </a:r>
            <a:br>
              <a:rPr lang="zh-CN" altLang="en-US" dirty="0" smtClean="0">
                <a:latin typeface="Times New Roman" pitchFamily="18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3200" dirty="0" smtClean="0">
                <a:latin typeface="Times New Roman" pitchFamily="18" charset="0"/>
              </a:rPr>
              <a:t>Structure that constitute the placental barrier are:</a:t>
            </a:r>
          </a:p>
          <a:p>
            <a:pPr>
              <a:buFont typeface="Wingdings" pitchFamily="2" charset="2"/>
              <a:buNone/>
            </a:pPr>
            <a:r>
              <a:rPr lang="zh-CN" altLang="en-US" dirty="0" smtClean="0">
                <a:latin typeface="Times New Roman" pitchFamily="18" charset="0"/>
              </a:rPr>
              <a:t>    </a:t>
            </a:r>
            <a:r>
              <a:rPr lang="en-US" altLang="zh-CN" sz="2800" dirty="0" smtClean="0">
                <a:latin typeface="Times New Roman" pitchFamily="18" charset="0"/>
              </a:rPr>
              <a:t>①</a:t>
            </a:r>
            <a:r>
              <a:rPr lang="en-US" altLang="zh-CN" sz="2800" dirty="0" err="1" smtClean="0">
                <a:latin typeface="Times New Roman" pitchFamily="18" charset="0"/>
              </a:rPr>
              <a:t>Syncytiotrophoblast</a:t>
            </a:r>
            <a:endParaRPr lang="zh-CN" altLang="en-US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 smtClean="0">
                <a:latin typeface="Times New Roman" pitchFamily="18" charset="0"/>
              </a:rPr>
              <a:t>    ②</a:t>
            </a:r>
            <a:r>
              <a:rPr lang="en-US" altLang="zh-CN" sz="2800" dirty="0" err="1" smtClean="0">
                <a:latin typeface="Times New Roman" pitchFamily="18" charset="0"/>
              </a:rPr>
              <a:t>Cytotrophoblast</a:t>
            </a:r>
            <a:r>
              <a:rPr lang="en-US" altLang="zh-CN" sz="2800" dirty="0" smtClean="0">
                <a:latin typeface="Times New Roman" pitchFamily="18" charset="0"/>
              </a:rPr>
              <a:t> and its basal lamina</a:t>
            </a:r>
            <a:endParaRPr lang="zh-CN" altLang="en-US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 smtClean="0">
                <a:latin typeface="Times New Roman" pitchFamily="18" charset="0"/>
              </a:rPr>
              <a:t>    ③Connective tissue</a:t>
            </a:r>
            <a:endParaRPr lang="zh-CN" altLang="en-US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 smtClean="0">
                <a:latin typeface="Times New Roman" pitchFamily="18" charset="0"/>
              </a:rPr>
              <a:t>    ④Endothelium of fetal blood vessels and its basal </a:t>
            </a:r>
          </a:p>
          <a:p>
            <a:pPr>
              <a:buFont typeface="Wingdings" pitchFamily="2" charset="2"/>
              <a:buNone/>
            </a:pPr>
            <a:r>
              <a:rPr lang="en-US" altLang="zh-CN" sz="2800" dirty="0" smtClean="0">
                <a:latin typeface="Times New Roman" pitchFamily="18" charset="0"/>
              </a:rPr>
              <a:t>         lamina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810000"/>
            <a:ext cx="52578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067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3886200"/>
            <a:ext cx="483305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2800" dirty="0" smtClean="0"/>
              <a:t>This is a </a:t>
            </a:r>
            <a:r>
              <a:rPr lang="en-US" sz="2800" b="1" dirty="0" err="1" smtClean="0">
                <a:solidFill>
                  <a:schemeClr val="accent2"/>
                </a:solidFill>
              </a:rPr>
              <a:t>fetomaternal</a:t>
            </a:r>
            <a:r>
              <a:rPr lang="en-US" sz="2800" b="1" dirty="0" smtClean="0">
                <a:solidFill>
                  <a:schemeClr val="accent2"/>
                </a:solidFill>
              </a:rPr>
              <a:t> organ.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4958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Placenta is a discoid, </a:t>
            </a:r>
            <a:r>
              <a:rPr lang="en-US" altLang="zh-CN" sz="3200" dirty="0" err="1" smtClean="0"/>
              <a:t>chorio-deciduate</a:t>
            </a:r>
            <a:r>
              <a:rPr lang="en-US" altLang="zh-CN" sz="3200" dirty="0" smtClean="0"/>
              <a:t> organ which connects the fetus with the uterine wall of the mother.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  <a:solidFill>
            <a:srgbClr val="F9E9DF"/>
          </a:solidFill>
          <a:ln w="57150" cap="flat" cmpd="thickThin">
            <a:solidFill>
              <a:srgbClr val="DB89DF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47625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4000" dirty="0" smtClean="0">
                <a:solidFill>
                  <a:schemeClr val="hlink"/>
                </a:solidFill>
                <a:latin typeface="Times New Roman" pitchFamily="18" charset="0"/>
              </a:rPr>
              <a:t>      </a:t>
            </a:r>
            <a:r>
              <a:rPr lang="en-US" altLang="zh-CN" sz="4000" dirty="0" smtClean="0">
                <a:solidFill>
                  <a:srgbClr val="A80E36"/>
                </a:solidFill>
                <a:latin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A80E36"/>
                </a:solidFill>
                <a:latin typeface="Times New Roman" pitchFamily="18" charset="0"/>
              </a:rPr>
              <a:t>Respiratory, Excretory, Nutritive</a:t>
            </a:r>
            <a:endParaRPr lang="en-US" altLang="zh-CN" sz="2800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0" indent="476250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b="1" dirty="0"/>
              <a:t>　　　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24000"/>
          </a:xfrm>
          <a:solidFill>
            <a:schemeClr val="bg1"/>
          </a:solidFill>
          <a:ln/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A80E36"/>
                </a:solidFill>
                <a:latin typeface="Times New Roman" pitchFamily="18" charset="0"/>
              </a:rPr>
              <a:t>                     </a:t>
            </a:r>
            <a:r>
              <a:rPr lang="en-US" altLang="zh-CN" b="1" dirty="0" smtClean="0">
                <a:solidFill>
                  <a:srgbClr val="A80E36"/>
                </a:solidFill>
                <a:latin typeface="Times New Roman" pitchFamily="18" charset="0"/>
              </a:rPr>
              <a:t>Functions of Placenta</a:t>
            </a:r>
            <a:r>
              <a:rPr lang="en-US" altLang="zh-CN" dirty="0" smtClean="0">
                <a:solidFill>
                  <a:srgbClr val="A80E36"/>
                </a:solidFill>
                <a:latin typeface="Times New Roman" pitchFamily="18" charset="0"/>
              </a:rPr>
              <a:t/>
            </a:r>
            <a:br>
              <a:rPr lang="en-US" altLang="zh-CN" dirty="0" smtClean="0">
                <a:solidFill>
                  <a:srgbClr val="A80E36"/>
                </a:solidFill>
                <a:latin typeface="Times New Roman" pitchFamily="18" charset="0"/>
              </a:rPr>
            </a:br>
            <a:r>
              <a:rPr lang="en-US" altLang="zh-CN" dirty="0" smtClean="0">
                <a:solidFill>
                  <a:srgbClr val="A80E36"/>
                </a:solidFill>
                <a:latin typeface="Times New Roman" pitchFamily="18" charset="0"/>
              </a:rPr>
              <a:t>1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Substance exchange 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76171" name="Group 43"/>
          <p:cNvGraphicFramePr>
            <a:graphicFrameLocks noGrp="1"/>
          </p:cNvGraphicFramePr>
          <p:nvPr/>
        </p:nvGraphicFramePr>
        <p:xfrm>
          <a:off x="827088" y="3124200"/>
          <a:ext cx="7345362" cy="3080703"/>
        </p:xfrm>
        <a:graphic>
          <a:graphicData uri="http://schemas.openxmlformats.org/drawingml/2006/table">
            <a:tbl>
              <a:tblPr/>
              <a:tblGrid>
                <a:gridCol w="3721100"/>
                <a:gridCol w="362426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Capillary of fetus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Blood of mother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Ｏ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 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Nutrients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Water</a:t>
                      </a:r>
                      <a:r>
                        <a:rPr kumimoji="0" lang="en-I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,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salt</a:t>
                      </a:r>
                      <a:r>
                        <a:rPr kumimoji="0" lang="en-I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,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others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  water</a:t>
                      </a:r>
                      <a:r>
                        <a:rPr kumimoji="0" lang="en-I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,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salt</a:t>
                      </a:r>
                      <a:r>
                        <a:rPr kumimoji="0" lang="en-I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,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 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ＣＯ</a:t>
                      </a:r>
                      <a:r>
                        <a:rPr kumimoji="0" lang="en-US" altLang="zh-CN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Metabolic waste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45720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6157" name="Line 29"/>
          <p:cNvSpPr>
            <a:spLocks noChangeShapeType="1"/>
          </p:cNvSpPr>
          <p:nvPr/>
        </p:nvSpPr>
        <p:spPr bwMode="auto">
          <a:xfrm>
            <a:off x="46482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6158" name="Line 30"/>
          <p:cNvSpPr>
            <a:spLocks noChangeShapeType="1"/>
          </p:cNvSpPr>
          <p:nvPr/>
        </p:nvSpPr>
        <p:spPr bwMode="auto">
          <a:xfrm>
            <a:off x="47244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6159" name="Line 31"/>
          <p:cNvSpPr>
            <a:spLocks noChangeShapeType="1"/>
          </p:cNvSpPr>
          <p:nvPr/>
        </p:nvSpPr>
        <p:spPr bwMode="auto">
          <a:xfrm>
            <a:off x="44958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6160" name="Line 32"/>
          <p:cNvSpPr>
            <a:spLocks noChangeShapeType="1"/>
          </p:cNvSpPr>
          <p:nvPr/>
        </p:nvSpPr>
        <p:spPr bwMode="auto">
          <a:xfrm>
            <a:off x="44196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6161" name="Line 33"/>
          <p:cNvSpPr>
            <a:spLocks noChangeShapeType="1"/>
          </p:cNvSpPr>
          <p:nvPr/>
        </p:nvSpPr>
        <p:spPr bwMode="auto">
          <a:xfrm>
            <a:off x="48006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6162" name="AutoShape 34"/>
          <p:cNvSpPr>
            <a:spLocks noChangeArrowheads="1"/>
          </p:cNvSpPr>
          <p:nvPr/>
        </p:nvSpPr>
        <p:spPr bwMode="auto">
          <a:xfrm>
            <a:off x="3779838" y="5916613"/>
            <a:ext cx="1692275" cy="1063625"/>
          </a:xfrm>
          <a:prstGeom prst="upArrowCallout">
            <a:avLst>
              <a:gd name="adj1" fmla="val 39776"/>
              <a:gd name="adj2" fmla="val 39776"/>
              <a:gd name="adj3" fmla="val 16667"/>
              <a:gd name="adj4" fmla="val 66667"/>
            </a:avLst>
          </a:prstGeom>
          <a:solidFill>
            <a:srgbClr val="FFFFFF"/>
          </a:solidFill>
          <a:ln w="57150">
            <a:solidFill>
              <a:srgbClr val="3127F3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chemeClr val="folHlink"/>
                </a:solidFill>
                <a:latin typeface="Times New Roman" pitchFamily="18" charset="0"/>
              </a:rPr>
              <a:t>Placenta membrane</a:t>
            </a:r>
          </a:p>
        </p:txBody>
      </p:sp>
      <p:sp>
        <p:nvSpPr>
          <p:cNvPr id="176163" name="Line 35"/>
          <p:cNvSpPr>
            <a:spLocks noChangeShapeType="1"/>
          </p:cNvSpPr>
          <p:nvPr/>
        </p:nvSpPr>
        <p:spPr bwMode="auto">
          <a:xfrm flipH="1">
            <a:off x="3657600" y="3886200"/>
            <a:ext cx="1828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6164" name="Line 36"/>
          <p:cNvSpPr>
            <a:spLocks noChangeShapeType="1"/>
          </p:cNvSpPr>
          <p:nvPr/>
        </p:nvSpPr>
        <p:spPr bwMode="auto">
          <a:xfrm flipH="1">
            <a:off x="3657600" y="4876800"/>
            <a:ext cx="1828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6165" name="Line 37"/>
          <p:cNvSpPr>
            <a:spLocks noChangeShapeType="1"/>
          </p:cNvSpPr>
          <p:nvPr/>
        </p:nvSpPr>
        <p:spPr bwMode="auto">
          <a:xfrm flipH="1">
            <a:off x="3657600" y="4343400"/>
            <a:ext cx="1828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6166" name="Line 38"/>
          <p:cNvSpPr>
            <a:spLocks noChangeShapeType="1"/>
          </p:cNvSpPr>
          <p:nvPr/>
        </p:nvSpPr>
        <p:spPr bwMode="auto">
          <a:xfrm flipH="1">
            <a:off x="3657600" y="5410200"/>
            <a:ext cx="1828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6167" name="Line 39"/>
          <p:cNvSpPr>
            <a:spLocks noChangeShapeType="1"/>
          </p:cNvSpPr>
          <p:nvPr/>
        </p:nvSpPr>
        <p:spPr bwMode="auto">
          <a:xfrm flipH="1">
            <a:off x="3657600" y="5867400"/>
            <a:ext cx="1828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3" grpId="0" animBg="1"/>
      <p:bldP spid="176164" grpId="0" animBg="1"/>
      <p:bldP spid="176165" grpId="0" animBg="1"/>
      <p:bldP spid="176166" grpId="0" animBg="1"/>
      <p:bldP spid="1761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  <a:solidFill>
            <a:srgbClr val="F9E9DF"/>
          </a:solidFill>
          <a:ln w="57150" cap="flat" cmpd="thickThin">
            <a:solidFill>
              <a:srgbClr val="DB89DF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47625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hlink"/>
                </a:solidFill>
                <a:latin typeface="Times New Roman" pitchFamily="18" charset="0"/>
              </a:rPr>
              <a:t>Placenta acts as a barrier and prevents many bacteria &amp; harmful substances reaching the fetus</a:t>
            </a:r>
            <a:endParaRPr lang="en-US" altLang="zh-CN" sz="2800" dirty="0">
              <a:solidFill>
                <a:schemeClr val="hlink"/>
              </a:solidFill>
            </a:endParaRPr>
          </a:p>
          <a:p>
            <a:pPr marL="0" indent="476250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b="1" dirty="0"/>
              <a:t>　　　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solidFill>
                  <a:srgbClr val="A80E36"/>
                </a:solidFill>
                <a:latin typeface="Times New Roman" pitchFamily="18" charset="0"/>
              </a:rPr>
              <a:t>2. Barrier function:</a:t>
            </a:r>
            <a:endParaRPr lang="zh-CN" altLang="en-US" dirty="0">
              <a:solidFill>
                <a:srgbClr val="A80E36"/>
              </a:solidFill>
              <a:latin typeface="Times New Roman" pitchFamily="18" charset="0"/>
            </a:endParaRPr>
          </a:p>
        </p:txBody>
      </p:sp>
      <p:graphicFrame>
        <p:nvGraphicFramePr>
          <p:cNvPr id="177194" name="Group 42"/>
          <p:cNvGraphicFramePr>
            <a:graphicFrameLocks noGrp="1"/>
          </p:cNvGraphicFramePr>
          <p:nvPr/>
        </p:nvGraphicFramePr>
        <p:xfrm>
          <a:off x="1258888" y="3048000"/>
          <a:ext cx="6769100" cy="3206115"/>
        </p:xfrm>
        <a:graphic>
          <a:graphicData uri="http://schemas.openxmlformats.org/drawingml/2006/table">
            <a:tbl>
              <a:tblPr/>
              <a:tblGrid>
                <a:gridCol w="3427412"/>
                <a:gridCol w="3341688"/>
              </a:tblGrid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Capillary of fetus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Blood of mother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s</a:t>
                      </a:r>
                      <a:endParaRPr kumimoji="0" lang="en-US" altLang="zh-CN" sz="20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D113BF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113BF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176" name="Line 24"/>
          <p:cNvSpPr>
            <a:spLocks noChangeShapeType="1"/>
          </p:cNvSpPr>
          <p:nvPr/>
        </p:nvSpPr>
        <p:spPr bwMode="auto">
          <a:xfrm>
            <a:off x="45720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7177" name="Line 25"/>
          <p:cNvSpPr>
            <a:spLocks noChangeShapeType="1"/>
          </p:cNvSpPr>
          <p:nvPr/>
        </p:nvSpPr>
        <p:spPr bwMode="auto">
          <a:xfrm>
            <a:off x="46482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7178" name="Line 26"/>
          <p:cNvSpPr>
            <a:spLocks noChangeShapeType="1"/>
          </p:cNvSpPr>
          <p:nvPr/>
        </p:nvSpPr>
        <p:spPr bwMode="auto">
          <a:xfrm>
            <a:off x="47244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7179" name="Line 27"/>
          <p:cNvSpPr>
            <a:spLocks noChangeShapeType="1"/>
          </p:cNvSpPr>
          <p:nvPr/>
        </p:nvSpPr>
        <p:spPr bwMode="auto">
          <a:xfrm>
            <a:off x="44958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7180" name="Line 28"/>
          <p:cNvSpPr>
            <a:spLocks noChangeShapeType="1"/>
          </p:cNvSpPr>
          <p:nvPr/>
        </p:nvSpPr>
        <p:spPr bwMode="auto">
          <a:xfrm>
            <a:off x="44196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7181" name="Line 29"/>
          <p:cNvSpPr>
            <a:spLocks noChangeShapeType="1"/>
          </p:cNvSpPr>
          <p:nvPr/>
        </p:nvSpPr>
        <p:spPr bwMode="auto">
          <a:xfrm>
            <a:off x="48006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7182" name="AutoShape 30"/>
          <p:cNvSpPr>
            <a:spLocks noChangeArrowheads="1"/>
          </p:cNvSpPr>
          <p:nvPr/>
        </p:nvSpPr>
        <p:spPr bwMode="auto">
          <a:xfrm>
            <a:off x="3427413" y="6196013"/>
            <a:ext cx="2379662" cy="696912"/>
          </a:xfrm>
          <a:prstGeom prst="upArrowCallout">
            <a:avLst>
              <a:gd name="adj1" fmla="val 85365"/>
              <a:gd name="adj2" fmla="val 85365"/>
              <a:gd name="adj3" fmla="val 16667"/>
              <a:gd name="adj4" fmla="val 66667"/>
            </a:avLst>
          </a:prstGeom>
          <a:solidFill>
            <a:srgbClr val="FFFFFF"/>
          </a:solidFill>
          <a:ln w="57150">
            <a:solidFill>
              <a:srgbClr val="3127F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chemeClr val="folHlink"/>
                </a:solidFill>
                <a:latin typeface="Times New Roman" pitchFamily="18" charset="0"/>
              </a:rPr>
              <a:t>Placenta barrier</a:t>
            </a:r>
            <a:endParaRPr lang="zh-CN" altLang="en-US" sz="24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7184" name="Line 32"/>
          <p:cNvSpPr>
            <a:spLocks noChangeShapeType="1"/>
          </p:cNvSpPr>
          <p:nvPr/>
        </p:nvSpPr>
        <p:spPr bwMode="auto">
          <a:xfrm flipH="1">
            <a:off x="4819650" y="4572000"/>
            <a:ext cx="97155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7185" name="Line 33"/>
          <p:cNvSpPr>
            <a:spLocks noChangeShapeType="1"/>
          </p:cNvSpPr>
          <p:nvPr/>
        </p:nvSpPr>
        <p:spPr bwMode="auto">
          <a:xfrm flipH="1">
            <a:off x="4800600" y="4572000"/>
            <a:ext cx="97155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7186" name="Line 34"/>
          <p:cNvSpPr>
            <a:spLocks noChangeShapeType="1"/>
          </p:cNvSpPr>
          <p:nvPr/>
        </p:nvSpPr>
        <p:spPr bwMode="auto">
          <a:xfrm flipH="1">
            <a:off x="4800600" y="4572000"/>
            <a:ext cx="97155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7187" name="Line 35"/>
          <p:cNvSpPr>
            <a:spLocks noChangeShapeType="1"/>
          </p:cNvSpPr>
          <p:nvPr/>
        </p:nvSpPr>
        <p:spPr bwMode="auto">
          <a:xfrm flipH="1">
            <a:off x="4800600" y="4572000"/>
            <a:ext cx="97155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177188" name="Picture 36" descr="06small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810000"/>
            <a:ext cx="2009775" cy="2603500"/>
          </a:xfrm>
          <a:prstGeom prst="rect">
            <a:avLst/>
          </a:prstGeom>
          <a:noFill/>
        </p:spPr>
      </p:pic>
      <p:sp>
        <p:nvSpPr>
          <p:cNvPr id="177189" name="AutoShape 37"/>
          <p:cNvSpPr>
            <a:spLocks noChangeArrowheads="1"/>
          </p:cNvSpPr>
          <p:nvPr/>
        </p:nvSpPr>
        <p:spPr bwMode="auto">
          <a:xfrm>
            <a:off x="468313" y="5373688"/>
            <a:ext cx="1893887" cy="1027112"/>
          </a:xfrm>
          <a:prstGeom prst="cloudCallout">
            <a:avLst>
              <a:gd name="adj1" fmla="val 39690"/>
              <a:gd name="adj2" fmla="val -166227"/>
            </a:avLst>
          </a:prstGeom>
          <a:solidFill>
            <a:srgbClr val="FFFFFF"/>
          </a:solidFill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D113BF"/>
                </a:solidFill>
                <a:latin typeface="Times New Roman" pitchFamily="18" charset="0"/>
              </a:rPr>
              <a:t>No way</a:t>
            </a:r>
            <a:r>
              <a:rPr lang="zh-CN" altLang="en-US" sz="2400" b="1">
                <a:solidFill>
                  <a:srgbClr val="D113BF"/>
                </a:solidFill>
                <a:latin typeface="Times New Roman" pitchFamily="18" charset="0"/>
              </a:rPr>
              <a:t>！</a:t>
            </a:r>
          </a:p>
        </p:txBody>
      </p:sp>
      <p:sp>
        <p:nvSpPr>
          <p:cNvPr id="177190" name="Text Box 38"/>
          <p:cNvSpPr txBox="1">
            <a:spLocks noChangeArrowheads="1"/>
          </p:cNvSpPr>
          <p:nvPr/>
        </p:nvSpPr>
        <p:spPr bwMode="auto">
          <a:xfrm>
            <a:off x="5715000" y="4152900"/>
            <a:ext cx="238601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>
                <a:solidFill>
                  <a:schemeClr val="folHlink"/>
                </a:solidFill>
                <a:latin typeface="Times New Roman" pitchFamily="18" charset="0"/>
                <a:ea typeface="楷体_GB2312" pitchFamily="49" charset="-122"/>
              </a:rPr>
              <a:t>Most of microorganism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A8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A8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8A8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84" grpId="0" animBg="1"/>
      <p:bldP spid="177185" grpId="0" animBg="1"/>
      <p:bldP spid="177186" grpId="0" animBg="1"/>
      <p:bldP spid="177187" grpId="0" animBg="1"/>
      <p:bldP spid="177189" grpId="0" animBg="1" autoUpdateAnimBg="0"/>
      <p:bldP spid="17719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600200"/>
            <a:ext cx="7620000" cy="4800600"/>
          </a:xfrm>
          <a:solidFill>
            <a:srgbClr val="F9E9DF"/>
          </a:solidFill>
          <a:ln w="57150" cap="flat" cmpd="thickThin">
            <a:solidFill>
              <a:srgbClr val="DB89DF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476250"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hlink"/>
                </a:solidFill>
                <a:latin typeface="Times New Roman" pitchFamily="18" charset="0"/>
              </a:rPr>
              <a:t>However drugs taken by the mother, viruses- poliomyelitis, measles, rubella may enter fetal circulation leading to congenital malformations.</a:t>
            </a:r>
            <a:endParaRPr lang="zh-CN" altLang="en-US" sz="2800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0" indent="476250"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b="1" dirty="0"/>
              <a:t>　　　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solidFill>
                  <a:srgbClr val="A80E36"/>
                </a:solidFill>
                <a:latin typeface="Times New Roman" pitchFamily="18" charset="0"/>
              </a:rPr>
              <a:t>2. Barrier function:</a:t>
            </a:r>
            <a:endParaRPr lang="zh-CN" altLang="en-US" dirty="0">
              <a:solidFill>
                <a:srgbClr val="A80E36"/>
              </a:solidFill>
              <a:latin typeface="Times New Roman" pitchFamily="18" charset="0"/>
            </a:endParaRPr>
          </a:p>
        </p:txBody>
      </p:sp>
      <p:graphicFrame>
        <p:nvGraphicFramePr>
          <p:cNvPr id="178217" name="Group 41"/>
          <p:cNvGraphicFramePr>
            <a:graphicFrameLocks noGrp="1"/>
          </p:cNvGraphicFramePr>
          <p:nvPr/>
        </p:nvGraphicFramePr>
        <p:xfrm>
          <a:off x="1116013" y="3124200"/>
          <a:ext cx="7056437" cy="3465576"/>
        </p:xfrm>
        <a:graphic>
          <a:graphicData uri="http://schemas.openxmlformats.org/drawingml/2006/table">
            <a:tbl>
              <a:tblPr/>
              <a:tblGrid>
                <a:gridCol w="3575050"/>
                <a:gridCol w="3481387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Capillary of fetus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Blood of mother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27F3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 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Most of drugs</a:t>
                      </a:r>
                      <a:endParaRPr kumimoji="0" lang="en-US" altLang="zh-CN" sz="20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D113BF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D113BF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45720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46482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>
            <a:off x="47244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03" name="Line 27"/>
          <p:cNvSpPr>
            <a:spLocks noChangeShapeType="1"/>
          </p:cNvSpPr>
          <p:nvPr/>
        </p:nvSpPr>
        <p:spPr bwMode="auto">
          <a:xfrm>
            <a:off x="44958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>
            <a:off x="44196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>
            <a:off x="4800600" y="3124200"/>
            <a:ext cx="0" cy="2971800"/>
          </a:xfrm>
          <a:prstGeom prst="line">
            <a:avLst/>
          </a:prstGeom>
          <a:noFill/>
          <a:ln w="57150">
            <a:solidFill>
              <a:srgbClr val="3127F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06" name="AutoShape 30"/>
          <p:cNvSpPr>
            <a:spLocks noChangeArrowheads="1"/>
          </p:cNvSpPr>
          <p:nvPr/>
        </p:nvSpPr>
        <p:spPr bwMode="auto">
          <a:xfrm>
            <a:off x="3625850" y="6286500"/>
            <a:ext cx="1968500" cy="560388"/>
          </a:xfrm>
          <a:prstGeom prst="upArrowCallout">
            <a:avLst>
              <a:gd name="adj1" fmla="val 87819"/>
              <a:gd name="adj2" fmla="val 87819"/>
              <a:gd name="adj3" fmla="val 16667"/>
              <a:gd name="adj4" fmla="val 66667"/>
            </a:avLst>
          </a:prstGeom>
          <a:solidFill>
            <a:srgbClr val="FFFFFF"/>
          </a:solidFill>
          <a:ln w="57150">
            <a:solidFill>
              <a:srgbClr val="3127F3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folHlink"/>
                </a:solidFill>
              </a:rPr>
              <a:t>Placenta barrier</a:t>
            </a:r>
            <a:endParaRPr lang="zh-CN" altLang="en-US" sz="24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 flipH="1">
            <a:off x="3657600" y="3886200"/>
            <a:ext cx="1828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 flipH="1">
            <a:off x="4819650" y="4572000"/>
            <a:ext cx="97155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09" name="Line 33"/>
          <p:cNvSpPr>
            <a:spLocks noChangeShapeType="1"/>
          </p:cNvSpPr>
          <p:nvPr/>
        </p:nvSpPr>
        <p:spPr bwMode="auto">
          <a:xfrm flipH="1">
            <a:off x="4800600" y="4572000"/>
            <a:ext cx="97155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10" name="Line 34"/>
          <p:cNvSpPr>
            <a:spLocks noChangeShapeType="1"/>
          </p:cNvSpPr>
          <p:nvPr/>
        </p:nvSpPr>
        <p:spPr bwMode="auto">
          <a:xfrm flipH="1">
            <a:off x="4800600" y="4572000"/>
            <a:ext cx="97155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11" name="Line 35"/>
          <p:cNvSpPr>
            <a:spLocks noChangeShapeType="1"/>
          </p:cNvSpPr>
          <p:nvPr/>
        </p:nvSpPr>
        <p:spPr bwMode="auto">
          <a:xfrm flipH="1">
            <a:off x="4800600" y="4572000"/>
            <a:ext cx="97155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12" name="Text Box 36"/>
          <p:cNvSpPr txBox="1">
            <a:spLocks noChangeArrowheads="1"/>
          </p:cNvSpPr>
          <p:nvPr/>
        </p:nvSpPr>
        <p:spPr bwMode="auto">
          <a:xfrm>
            <a:off x="5715000" y="4152900"/>
            <a:ext cx="245745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chemeClr val="folHlink"/>
                </a:solidFill>
                <a:latin typeface="Times New Roman" pitchFamily="18" charset="0"/>
              </a:rPr>
              <a:t>Most of microorganism</a:t>
            </a:r>
            <a:endParaRPr lang="zh-CN" altLang="en-US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8213" name="Line 37"/>
          <p:cNvSpPr>
            <a:spLocks noChangeShapeType="1"/>
          </p:cNvSpPr>
          <p:nvPr/>
        </p:nvSpPr>
        <p:spPr bwMode="auto">
          <a:xfrm flipH="1">
            <a:off x="3581400" y="5486400"/>
            <a:ext cx="219075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78214" name="Text Box 38"/>
          <p:cNvSpPr txBox="1">
            <a:spLocks noChangeArrowheads="1"/>
          </p:cNvSpPr>
          <p:nvPr/>
        </p:nvSpPr>
        <p:spPr bwMode="auto">
          <a:xfrm>
            <a:off x="5715000" y="5029200"/>
            <a:ext cx="2025650" cy="1096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chemeClr val="folHlink"/>
                </a:solidFill>
                <a:latin typeface="Times New Roman" pitchFamily="18" charset="0"/>
                <a:ea typeface="楷体_GB2312" pitchFamily="49" charset="-122"/>
              </a:rPr>
              <a:t>Some of</a:t>
            </a:r>
            <a:r>
              <a:rPr lang="en-US" altLang="zh-CN" sz="2400" b="1">
                <a:latin typeface="Times New Roman" pitchFamily="18" charset="0"/>
                <a:ea typeface="楷体_GB2312" pitchFamily="49" charset="-122"/>
              </a:rPr>
              <a:t> </a:t>
            </a:r>
          </a:p>
          <a:p>
            <a:pPr algn="ctr"/>
            <a:r>
              <a:rPr lang="en-US" altLang="zh-CN" b="1">
                <a:solidFill>
                  <a:schemeClr val="folHlink"/>
                </a:solidFill>
                <a:latin typeface="Times New Roman" pitchFamily="18" charset="0"/>
              </a:rPr>
              <a:t>microorganism</a:t>
            </a:r>
            <a:endParaRPr lang="zh-CN" altLang="en-US" b="1">
              <a:solidFill>
                <a:schemeClr val="folHlink"/>
              </a:solidFill>
              <a:latin typeface="Times New Roman" pitchFamily="18" charset="0"/>
            </a:endParaRPr>
          </a:p>
          <a:p>
            <a:pPr algn="ctr"/>
            <a:endParaRPr lang="en-US" altLang="zh-CN" sz="2400" b="1">
              <a:solidFill>
                <a:schemeClr val="hlink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178215" name="Picture 39" descr="小孩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114800"/>
            <a:ext cx="176053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13" grpId="0" animBg="1"/>
      <p:bldP spid="17821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A80E36"/>
                </a:solidFill>
                <a:latin typeface="Times New Roman" pitchFamily="18" charset="0"/>
              </a:rPr>
              <a:t>3.Endocrine function:</a:t>
            </a:r>
            <a:endParaRPr lang="zh-CN" altLang="en-US" sz="3600" b="1" dirty="0">
              <a:solidFill>
                <a:srgbClr val="A80E36"/>
              </a:solidFill>
              <a:latin typeface="Times New Roman" pitchFamily="18" charset="0"/>
            </a:endParaRPr>
          </a:p>
        </p:txBody>
      </p:sp>
      <p:graphicFrame>
        <p:nvGraphicFramePr>
          <p:cNvPr id="174155" name="Group 75"/>
          <p:cNvGraphicFramePr>
            <a:graphicFrameLocks noGrp="1"/>
          </p:cNvGraphicFramePr>
          <p:nvPr/>
        </p:nvGraphicFramePr>
        <p:xfrm>
          <a:off x="838200" y="1981200"/>
          <a:ext cx="7343775" cy="4089274"/>
        </p:xfrm>
        <a:graphic>
          <a:graphicData uri="http://schemas.openxmlformats.org/drawingml/2006/table">
            <a:tbl>
              <a:tblPr/>
              <a:tblGrid>
                <a:gridCol w="1484312"/>
                <a:gridCol w="2474913"/>
                <a:gridCol w="1724025"/>
                <a:gridCol w="1660525"/>
              </a:tblGrid>
              <a:tr h="710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Hormone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Function</a:t>
                      </a:r>
                      <a:endParaRPr kumimoji="0" lang="en-US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Appearance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peak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HCG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Corpus </a:t>
                      </a:r>
                      <a:r>
                        <a:rPr kumimoji="0" lang="en-US" altLang="zh-C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luteum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Pregnancy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3rd week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8th week</a:t>
                      </a:r>
                      <a:endParaRPr kumimoji="0" lang="en-US" altLang="zh-CN" sz="2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HCS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Mammary gland</a:t>
                      </a:r>
                      <a:endParaRPr kumimoji="0" lang="en-US" altLang="zh-CN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2nd month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8th month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HPE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Corpus luteum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4th month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8th month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HPP</a:t>
                      </a:r>
                      <a:endParaRPr kumimoji="0" lang="en-US" altLang="zh-CN" sz="2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3127F3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Corpus luteum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4th month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8th month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4.Immunological function: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200" dirty="0" smtClean="0"/>
              <a:t>Maternal antibodies </a:t>
            </a:r>
            <a:r>
              <a:rPr lang="en-IN" sz="3200" dirty="0" err="1" smtClean="0"/>
              <a:t>IgG</a:t>
            </a:r>
            <a:r>
              <a:rPr lang="en-IN" sz="3200" dirty="0" smtClean="0"/>
              <a:t>, gamma globulins reaching the </a:t>
            </a:r>
            <a:r>
              <a:rPr lang="en-IN" sz="3200" dirty="0" err="1" smtClean="0"/>
              <a:t>fetus</a:t>
            </a:r>
            <a:r>
              <a:rPr lang="en-IN" sz="3200" dirty="0" smtClean="0"/>
              <a:t> through the placenta gives the </a:t>
            </a:r>
            <a:r>
              <a:rPr lang="en-IN" sz="3200" dirty="0" err="1" smtClean="0"/>
              <a:t>fetus</a:t>
            </a:r>
            <a:r>
              <a:rPr lang="en-IN" sz="3200" dirty="0" smtClean="0"/>
              <a:t> immunity against infections 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705600" cy="685800"/>
          </a:xfrm>
        </p:spPr>
        <p:txBody>
          <a:bodyPr/>
          <a:lstStyle/>
          <a:p>
            <a:r>
              <a:rPr lang="cs-CZ" b="1" dirty="0" smtClean="0"/>
              <a:t>Abnormalities of the placenta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Abnomalities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in the size 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shape</a:t>
            </a:r>
            <a:r>
              <a:rPr lang="en-IN" sz="36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cs-CZ" sz="3600" dirty="0" smtClean="0"/>
          </a:p>
          <a:p>
            <a:r>
              <a:rPr lang="en-IN" sz="2800" b="1" dirty="0" smtClean="0"/>
              <a:t>P</a:t>
            </a:r>
            <a:r>
              <a:rPr lang="en-US" sz="2800" b="1" dirty="0" err="1" smtClean="0"/>
              <a:t>lacenta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succenturiata</a:t>
            </a:r>
            <a:r>
              <a:rPr lang="en-US" sz="2800" dirty="0" smtClean="0"/>
              <a:t> </a:t>
            </a:r>
            <a:r>
              <a:rPr lang="cs-CZ" sz="2800" dirty="0" smtClean="0"/>
              <a:t>-a</a:t>
            </a:r>
            <a:r>
              <a:rPr lang="en-US" sz="2800" dirty="0" smtClean="0"/>
              <a:t> placenta with one main lobe and one or two small accessory lobes</a:t>
            </a:r>
          </a:p>
          <a:p>
            <a:endParaRPr lang="en-IN" sz="2800" b="1" dirty="0" smtClean="0"/>
          </a:p>
          <a:p>
            <a:endParaRPr lang="en-IN" sz="2800" b="1" dirty="0" smtClean="0"/>
          </a:p>
          <a:p>
            <a:endParaRPr lang="en-IN" sz="2800" b="1" dirty="0" smtClean="0"/>
          </a:p>
          <a:p>
            <a:endParaRPr lang="en-IN" sz="2800" b="1" dirty="0" smtClean="0"/>
          </a:p>
          <a:p>
            <a:endParaRPr lang="en-IN" sz="2800" b="1" dirty="0" smtClean="0"/>
          </a:p>
          <a:p>
            <a:r>
              <a:rPr lang="en-IN" sz="2800" b="1" dirty="0" smtClean="0"/>
              <a:t>P</a:t>
            </a:r>
            <a:r>
              <a:rPr lang="en-US" sz="2800" b="1" dirty="0" err="1" smtClean="0"/>
              <a:t>lacenta</a:t>
            </a:r>
            <a:r>
              <a:rPr lang="en-US" sz="2800" b="1" dirty="0" smtClean="0"/>
              <a:t> duplex, triplex or multiplex</a:t>
            </a:r>
            <a:r>
              <a:rPr lang="en-US" sz="2800" dirty="0" smtClean="0"/>
              <a:t> - a placenta that is divided in two, three or more completely separate lobes</a:t>
            </a:r>
            <a:r>
              <a:rPr lang="cs-CZ" sz="2800" dirty="0" smtClean="0"/>
              <a:t> </a:t>
            </a:r>
          </a:p>
          <a:p>
            <a:endParaRPr lang="en-US" sz="2800" dirty="0" smtClean="0"/>
          </a:p>
          <a:p>
            <a:endParaRPr lang="en-IN" sz="2800" dirty="0" smtClean="0"/>
          </a:p>
          <a:p>
            <a:endParaRPr lang="en-US" sz="2800" dirty="0" smtClean="0"/>
          </a:p>
          <a:p>
            <a:pPr>
              <a:buClr>
                <a:schemeClr val="tx2"/>
              </a:buClr>
              <a:buSzTx/>
            </a:pPr>
            <a:endParaRPr lang="en-US" sz="2800" dirty="0" smtClean="0"/>
          </a:p>
          <a:p>
            <a:endParaRPr lang="en-US" sz="2800" dirty="0" smtClean="0"/>
          </a:p>
          <a:p>
            <a:endParaRPr lang="en-IN" dirty="0"/>
          </a:p>
        </p:txBody>
      </p:sp>
      <p:pic>
        <p:nvPicPr>
          <p:cNvPr id="5" name="Picture 3" descr="abnormpla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54276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B</a:t>
            </a:r>
            <a:r>
              <a:rPr lang="en-US" sz="2800" b="1" dirty="0" err="1" smtClean="0"/>
              <a:t>attledore</a:t>
            </a:r>
            <a:r>
              <a:rPr lang="en-US" sz="2800" b="1" dirty="0" smtClean="0"/>
              <a:t> placenta</a:t>
            </a:r>
            <a:r>
              <a:rPr lang="en-US" sz="2800" dirty="0" smtClean="0"/>
              <a:t> (marginal insertion - </a:t>
            </a:r>
            <a:r>
              <a:rPr lang="en-US" sz="2800" dirty="0" err="1" smtClean="0"/>
              <a:t>insertio</a:t>
            </a:r>
            <a:r>
              <a:rPr lang="en-US" sz="2800" dirty="0" smtClean="0"/>
              <a:t> </a:t>
            </a:r>
            <a:r>
              <a:rPr lang="en-US" sz="2800" dirty="0" err="1" smtClean="0"/>
              <a:t>marginalis</a:t>
            </a:r>
            <a:r>
              <a:rPr lang="en-US" sz="2800" dirty="0" smtClean="0"/>
              <a:t>) - the umbilical cord is attached to the margin of the placenta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IN" sz="2800" b="1" dirty="0" smtClean="0"/>
              <a:t>V</a:t>
            </a:r>
            <a:r>
              <a:rPr lang="en-US" sz="2800" b="1" dirty="0" err="1" smtClean="0"/>
              <a:t>elamentous</a:t>
            </a:r>
            <a:r>
              <a:rPr lang="en-US" sz="2800" b="1" dirty="0" smtClean="0"/>
              <a:t> placenta</a:t>
            </a:r>
            <a:r>
              <a:rPr lang="en-US" sz="2800" dirty="0" smtClean="0"/>
              <a:t> (</a:t>
            </a:r>
            <a:r>
              <a:rPr lang="en-US" sz="2800" dirty="0" err="1" smtClean="0"/>
              <a:t>insertio</a:t>
            </a:r>
            <a:r>
              <a:rPr lang="en-US" sz="2800" dirty="0" smtClean="0"/>
              <a:t> </a:t>
            </a:r>
            <a:r>
              <a:rPr lang="en-US" sz="2800" dirty="0" err="1" smtClean="0"/>
              <a:t>velamentosa</a:t>
            </a:r>
            <a:r>
              <a:rPr lang="en-US" sz="2800" dirty="0" smtClean="0"/>
              <a:t>) - the </a:t>
            </a:r>
            <a:r>
              <a:rPr lang="en-US" sz="2800" dirty="0" err="1" smtClean="0"/>
              <a:t>umbical</a:t>
            </a:r>
            <a:r>
              <a:rPr lang="en-US" sz="2800" dirty="0" smtClean="0"/>
              <a:t> cord is not attached to the placenta but to the </a:t>
            </a:r>
            <a:r>
              <a:rPr lang="en-US" sz="2800" dirty="0" err="1" smtClean="0"/>
              <a:t>amniochorionic</a:t>
            </a:r>
            <a:r>
              <a:rPr lang="en-US" sz="2800" dirty="0" smtClean="0"/>
              <a:t> sac (such placenta is hazardous to the fetus because vessels may be compressed during pregnancy or ruptured during the course of </a:t>
            </a:r>
            <a:r>
              <a:rPr lang="cs-CZ" sz="2800" dirty="0" smtClean="0"/>
              <a:t>labor</a:t>
            </a:r>
            <a:endParaRPr lang="en-US" sz="2800" b="1" dirty="0" smtClean="0"/>
          </a:p>
          <a:p>
            <a:endParaRPr lang="en-IN" dirty="0"/>
          </a:p>
        </p:txBody>
      </p:sp>
      <p:pic>
        <p:nvPicPr>
          <p:cNvPr id="4" name="Picture 4" descr="abnormpla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229600" cy="54864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Tx/>
            </a:pPr>
            <a:r>
              <a:rPr lang="cs-CZ" sz="2400" b="1" dirty="0" smtClean="0"/>
              <a:t>p</a:t>
            </a:r>
            <a:r>
              <a:rPr lang="en-US" sz="2400" b="1" dirty="0" err="1" smtClean="0"/>
              <a:t>lacenta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fenestrata</a:t>
            </a:r>
            <a:r>
              <a:rPr lang="en-US" sz="2400" dirty="0" smtClean="0"/>
              <a:t> - a placenta with openings in the chorionic plate and absence of chorionic </a:t>
            </a:r>
            <a:r>
              <a:rPr lang="en-US" sz="2400" dirty="0" err="1" smtClean="0"/>
              <a:t>villi</a:t>
            </a:r>
            <a:r>
              <a:rPr lang="en-US" sz="2400" dirty="0" smtClean="0"/>
              <a:t> in sites of openings</a:t>
            </a:r>
          </a:p>
          <a:p>
            <a:pPr>
              <a:buClr>
                <a:schemeClr val="tx2"/>
              </a:buClr>
              <a:buSzTx/>
              <a:buNone/>
            </a:pPr>
            <a:endParaRPr lang="en-IN" sz="2400" b="1" dirty="0" smtClean="0"/>
          </a:p>
          <a:p>
            <a:pPr>
              <a:buClr>
                <a:schemeClr val="tx2"/>
              </a:buClr>
              <a:buSzTx/>
            </a:pPr>
            <a:r>
              <a:rPr lang="cs-CZ" sz="2400" b="1" dirty="0" smtClean="0"/>
              <a:t>v</a:t>
            </a:r>
            <a:r>
              <a:rPr lang="en-US" sz="2400" b="1" dirty="0" err="1" smtClean="0"/>
              <a:t>ery</a:t>
            </a:r>
            <a:r>
              <a:rPr lang="en-US" sz="2400" b="1" dirty="0" smtClean="0"/>
              <a:t> small placenta -</a:t>
            </a:r>
            <a:r>
              <a:rPr lang="en-US" sz="2400" dirty="0" smtClean="0"/>
              <a:t> is</a:t>
            </a:r>
            <a:r>
              <a:rPr lang="en-US" sz="2400" b="1" dirty="0" smtClean="0"/>
              <a:t> </a:t>
            </a:r>
            <a:r>
              <a:rPr lang="en-US" sz="2400" dirty="0" smtClean="0"/>
              <a:t>found in women suffering from chronic hypertension</a:t>
            </a:r>
          </a:p>
          <a:p>
            <a:pPr>
              <a:buClr>
                <a:schemeClr val="tx2"/>
              </a:buClr>
              <a:buSzTx/>
              <a:buNone/>
            </a:pPr>
            <a:endParaRPr lang="cs-CZ" sz="2400" dirty="0" smtClean="0"/>
          </a:p>
          <a:p>
            <a:r>
              <a:rPr lang="cs-CZ" sz="2400" b="1" dirty="0" smtClean="0"/>
              <a:t>v</a:t>
            </a:r>
            <a:r>
              <a:rPr lang="en-US" sz="2400" b="1" dirty="0" err="1" smtClean="0"/>
              <a:t>ery</a:t>
            </a:r>
            <a:r>
              <a:rPr lang="en-US" sz="2400" b="1" dirty="0" smtClean="0"/>
              <a:t> large placenta</a:t>
            </a:r>
            <a:r>
              <a:rPr lang="en-US" sz="2400" dirty="0" smtClean="0"/>
              <a:t> – is found in fetal </a:t>
            </a:r>
            <a:r>
              <a:rPr lang="en-US" sz="2400" dirty="0" err="1" smtClean="0"/>
              <a:t>hydrops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cs-CZ" sz="2400" b="1" dirty="0" smtClean="0"/>
              <a:t>p</a:t>
            </a:r>
            <a:r>
              <a:rPr lang="en-US" sz="2400" b="1" dirty="0" err="1" smtClean="0"/>
              <a:t>lacenta</a:t>
            </a:r>
            <a:r>
              <a:rPr lang="en-US" sz="2400" b="1" dirty="0" smtClean="0"/>
              <a:t> membranous</a:t>
            </a:r>
            <a:r>
              <a:rPr lang="en-US" sz="2400" dirty="0" smtClean="0"/>
              <a:t> - extremely thin placenta, the chorionic </a:t>
            </a:r>
            <a:r>
              <a:rPr lang="en-US" sz="2400" dirty="0" err="1" smtClean="0"/>
              <a:t>villi</a:t>
            </a:r>
            <a:r>
              <a:rPr lang="en-US" sz="2400" dirty="0" smtClean="0"/>
              <a:t> persist on the smooth </a:t>
            </a:r>
            <a:r>
              <a:rPr lang="en-US" sz="2400" dirty="0" err="1" smtClean="0"/>
              <a:t>chorion</a:t>
            </a:r>
            <a:r>
              <a:rPr lang="cs-CZ" sz="2400" dirty="0" smtClean="0"/>
              <a:t>,</a:t>
            </a:r>
            <a:r>
              <a:rPr lang="en-US" sz="2400" dirty="0" smtClean="0"/>
              <a:t> which takes part in formation of the placenta.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 err="1" smtClean="0"/>
              <a:t>Circumvallate</a:t>
            </a:r>
            <a:r>
              <a:rPr lang="en-IN" b="1" dirty="0" smtClean="0"/>
              <a:t> placenta: </a:t>
            </a:r>
            <a:r>
              <a:rPr lang="en-IN" dirty="0" smtClean="0"/>
              <a:t>peripheral edge of the placenta is covered by a circular fold of </a:t>
            </a:r>
            <a:r>
              <a:rPr lang="en-IN" dirty="0" err="1" smtClean="0"/>
              <a:t>decidua</a:t>
            </a:r>
            <a:endParaRPr lang="en-IN" dirty="0" smtClean="0"/>
          </a:p>
          <a:p>
            <a:endParaRPr lang="en-IN" dirty="0" smtClean="0"/>
          </a:p>
          <a:p>
            <a:r>
              <a:rPr lang="cs-CZ" sz="2800" b="1" dirty="0" smtClean="0"/>
              <a:t>p</a:t>
            </a:r>
            <a:r>
              <a:rPr lang="en-US" sz="2800" b="1" dirty="0" err="1" smtClean="0"/>
              <a:t>lacenta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bipartita</a:t>
            </a:r>
            <a:r>
              <a:rPr lang="en-US" sz="2800" b="1" dirty="0" smtClean="0"/>
              <a:t> or </a:t>
            </a:r>
            <a:r>
              <a:rPr lang="en-US" sz="2800" b="1" dirty="0" err="1" smtClean="0"/>
              <a:t>tripartita</a:t>
            </a:r>
            <a:r>
              <a:rPr lang="en-US" sz="2800" dirty="0" smtClean="0"/>
              <a:t> - a placenta with two or three incomplete lobes (after delivery, one or two lobes may be retained in the uterus and may cause postpartum uterine hemorrhage or uterine infection)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Abnormalities in location of the placenta within the uterus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 smtClean="0"/>
              <a:t>Placenta </a:t>
            </a:r>
            <a:r>
              <a:rPr lang="en-IN" b="1" dirty="0" err="1" smtClean="0"/>
              <a:t>praevia</a:t>
            </a:r>
            <a:r>
              <a:rPr lang="en-IN" b="1" dirty="0" smtClean="0"/>
              <a:t>: </a:t>
            </a:r>
            <a:r>
              <a:rPr lang="en-IN" dirty="0" smtClean="0"/>
              <a:t>placenta is implanted partially or completely over the lower uterine segment/ over and adjacent to the internal </a:t>
            </a:r>
            <a:r>
              <a:rPr lang="en-IN" dirty="0" err="1" smtClean="0"/>
              <a:t>os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853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IN" dirty="0" smtClean="0"/>
              <a:t>                            </a:t>
            </a:r>
            <a:r>
              <a:rPr lang="en-IN" b="1" dirty="0" smtClean="0"/>
              <a:t>IMPLANTATION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3124200"/>
            <a:ext cx="8229600" cy="320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 smtClean="0">
                <a:latin typeface="Times New Roman" pitchFamily="18" charset="0"/>
              </a:rPr>
              <a:t>   </a:t>
            </a:r>
            <a:r>
              <a:rPr lang="en-US" altLang="zh-CN" sz="2800" b="1" dirty="0" smtClean="0">
                <a:latin typeface="Times New Roman" pitchFamily="18" charset="0"/>
              </a:rPr>
              <a:t>The process by which the </a:t>
            </a:r>
            <a:r>
              <a:rPr lang="en-US" altLang="zh-CN" sz="2800" b="1" dirty="0" err="1" smtClean="0">
                <a:latin typeface="Times New Roman" pitchFamily="18" charset="0"/>
              </a:rPr>
              <a:t>blastocyst</a:t>
            </a:r>
            <a:r>
              <a:rPr lang="en-US" altLang="zh-CN" sz="2800" b="1" dirty="0" smtClean="0">
                <a:latin typeface="Times New Roman" pitchFamily="18" charset="0"/>
              </a:rPr>
              <a:t> settles into </a:t>
            </a:r>
            <a:r>
              <a:rPr lang="en-US" altLang="zh-CN" sz="2800" b="1" dirty="0" err="1" smtClean="0">
                <a:latin typeface="Times New Roman" pitchFamily="18" charset="0"/>
              </a:rPr>
              <a:t>endometrium</a:t>
            </a:r>
            <a:r>
              <a:rPr lang="en-IN" altLang="zh-CN" sz="2800" b="1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IN" altLang="zh-CN" sz="28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Times New Roman" pitchFamily="18" charset="0"/>
              </a:rPr>
              <a:t>6th day to 11th day</a:t>
            </a:r>
            <a:endParaRPr lang="en-IN" sz="2800" dirty="0" smtClean="0"/>
          </a:p>
          <a:p>
            <a:r>
              <a:rPr lang="en-IN" sz="2800" dirty="0" smtClean="0"/>
              <a:t>By the time the fertilized ovum reaches the uterus, it has already become a </a:t>
            </a:r>
            <a:r>
              <a:rPr lang="en-IN" sz="2800" dirty="0" err="1" smtClean="0"/>
              <a:t>morula</a:t>
            </a:r>
            <a:r>
              <a:rPr lang="en-IN" sz="2800" dirty="0" smtClean="0"/>
              <a:t>, still surrounded by the </a:t>
            </a:r>
            <a:r>
              <a:rPr lang="en-IN" sz="2800" dirty="0" err="1" smtClean="0"/>
              <a:t>zona</a:t>
            </a:r>
            <a:r>
              <a:rPr lang="en-IN" sz="2800" dirty="0" smtClean="0"/>
              <a:t> </a:t>
            </a:r>
            <a:r>
              <a:rPr lang="en-IN" sz="2800" dirty="0" err="1" smtClean="0"/>
              <a:t>pellucida</a:t>
            </a:r>
            <a:endParaRPr lang="en-IN" sz="2800" dirty="0" smtClean="0"/>
          </a:p>
        </p:txBody>
      </p:sp>
      <p:pic>
        <p:nvPicPr>
          <p:cNvPr id="6" name="Picture 9" descr="运卵和植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810000" cy="3048000"/>
          </a:xfrm>
          <a:prstGeom prst="rect">
            <a:avLst/>
          </a:prstGeom>
          <a:noFill/>
          <a:ln/>
        </p:spPr>
      </p:pic>
      <p:pic>
        <p:nvPicPr>
          <p:cNvPr id="7" name="Picture 6" descr="卵裂-胚泡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143000"/>
            <a:ext cx="1981200" cy="207984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19800" y="1447800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b="1" dirty="0" err="1" smtClean="0">
                <a:solidFill>
                  <a:srgbClr val="453CF4"/>
                </a:solidFill>
                <a:latin typeface="Times New Roman" pitchFamily="18" charset="0"/>
              </a:rPr>
              <a:t>Morula</a:t>
            </a:r>
            <a:endParaRPr kumimoji="1" lang="en-US" altLang="zh-CN" sz="2000" b="1" dirty="0">
              <a:solidFill>
                <a:srgbClr val="453CF4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90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kumimoji="1" lang="en-US" altLang="zh-CN" b="1" dirty="0" smtClean="0">
                <a:solidFill>
                  <a:schemeClr val="hlink"/>
                </a:solidFill>
                <a:latin typeface="Times New Roman" pitchFamily="18" charset="0"/>
                <a:ea typeface="仿宋_GB2312" pitchFamily="49" charset="-122"/>
              </a:rPr>
              <a:t>16-cell stage</a:t>
            </a:r>
            <a:endParaRPr kumimoji="1" lang="zh-CN" altLang="en-US" b="1" dirty="0" smtClean="0">
              <a:solidFill>
                <a:schemeClr val="hlink"/>
              </a:solidFill>
              <a:latin typeface="Times New Roman" pitchFamily="18" charset="0"/>
              <a:ea typeface="仿宋_GB2312" pitchFamily="49" charset="-122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kumimoji="1" lang="en-US" altLang="zh-CN" b="1" dirty="0" smtClean="0">
                <a:solidFill>
                  <a:schemeClr val="hlink"/>
                </a:solidFill>
                <a:latin typeface="Times New Roman" pitchFamily="18" charset="0"/>
                <a:ea typeface="仿宋_GB2312" pitchFamily="49" charset="-122"/>
              </a:rPr>
              <a:t>The third day</a:t>
            </a:r>
            <a:endParaRPr kumimoji="1" lang="zh-CN" altLang="en-US" b="1" dirty="0">
              <a:solidFill>
                <a:schemeClr val="hlink"/>
              </a:solidFill>
              <a:latin typeface="Times New Roman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Abnormalities in the placenta attachment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2"/>
              </a:buClr>
              <a:buSzTx/>
              <a:buFont typeface="Wingdings" pitchFamily="2" charset="2"/>
              <a:buChar char="Ø"/>
            </a:pPr>
            <a:r>
              <a:rPr lang="en-IN" sz="2800" b="1" dirty="0" smtClean="0"/>
              <a:t>P</a:t>
            </a:r>
            <a:r>
              <a:rPr lang="en-US" sz="2800" b="1" dirty="0" err="1" smtClean="0"/>
              <a:t>lacenta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accreta</a:t>
            </a:r>
            <a:r>
              <a:rPr lang="en-US" sz="2800" dirty="0" smtClean="0"/>
              <a:t> -  basal </a:t>
            </a:r>
            <a:r>
              <a:rPr lang="en-US" sz="2800" dirty="0" err="1" smtClean="0"/>
              <a:t>decidua</a:t>
            </a:r>
            <a:r>
              <a:rPr lang="en-US" sz="2800" dirty="0" smtClean="0"/>
              <a:t> or plate is </a:t>
            </a:r>
            <a:r>
              <a:rPr lang="en-US" sz="2800" dirty="0" err="1" smtClean="0"/>
              <a:t>hypoplastic</a:t>
            </a:r>
            <a:r>
              <a:rPr lang="en-US" sz="2800" dirty="0" smtClean="0"/>
              <a:t> (poorly developed) and chorionic </a:t>
            </a:r>
            <a:r>
              <a:rPr lang="en-US" sz="2800" dirty="0" err="1" smtClean="0"/>
              <a:t>villi</a:t>
            </a:r>
            <a:r>
              <a:rPr lang="en-US" sz="2800" dirty="0" smtClean="0"/>
              <a:t> are in direct contact with the </a:t>
            </a:r>
            <a:r>
              <a:rPr lang="en-US" sz="2800" dirty="0" err="1" smtClean="0"/>
              <a:t>myometrium</a:t>
            </a:r>
            <a:r>
              <a:rPr lang="en-US" sz="2800" dirty="0" smtClean="0"/>
              <a:t> of the uterus to which they are firmly attached </a:t>
            </a:r>
          </a:p>
          <a:p>
            <a:pPr>
              <a:buClr>
                <a:schemeClr val="tx2"/>
              </a:buClr>
              <a:buSzTx/>
              <a:buNone/>
            </a:pPr>
            <a:endParaRPr lang="en-US" sz="2800" b="1" dirty="0" smtClean="0"/>
          </a:p>
          <a:p>
            <a:pPr>
              <a:buClr>
                <a:schemeClr val="tx2"/>
              </a:buClr>
              <a:buSzTx/>
              <a:buFont typeface="Wingdings" pitchFamily="2" charset="2"/>
              <a:buChar char="Ø"/>
            </a:pPr>
            <a:r>
              <a:rPr lang="en-IN" sz="2800" b="1" dirty="0" smtClean="0"/>
              <a:t>P</a:t>
            </a:r>
            <a:r>
              <a:rPr lang="en-US" sz="2800" b="1" dirty="0" err="1" smtClean="0"/>
              <a:t>lacenta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increta</a:t>
            </a:r>
            <a:r>
              <a:rPr lang="en-US" sz="2800" dirty="0" smtClean="0"/>
              <a:t> - chorionic </a:t>
            </a:r>
            <a:r>
              <a:rPr lang="en-US" sz="2800" dirty="0" err="1" smtClean="0"/>
              <a:t>villi</a:t>
            </a:r>
            <a:r>
              <a:rPr lang="en-US" sz="2800" dirty="0" smtClean="0"/>
              <a:t> penetrate the </a:t>
            </a:r>
            <a:r>
              <a:rPr lang="en-US" sz="2800" dirty="0" err="1" smtClean="0"/>
              <a:t>myometrium</a:t>
            </a:r>
            <a:r>
              <a:rPr lang="en-US" sz="2800" dirty="0" smtClean="0"/>
              <a:t>,  </a:t>
            </a:r>
            <a:r>
              <a:rPr lang="cs-CZ" sz="2800" dirty="0" smtClean="0"/>
              <a:t>s</a:t>
            </a:r>
            <a:r>
              <a:rPr lang="en-US" sz="2800" dirty="0" err="1" smtClean="0"/>
              <a:t>pontaneous</a:t>
            </a:r>
            <a:r>
              <a:rPr lang="en-US" sz="2800" dirty="0" smtClean="0"/>
              <a:t> expulsion of the placenta is not possible (</a:t>
            </a:r>
            <a:r>
              <a:rPr lang="en-US" sz="2800" b="1" dirty="0" smtClean="0"/>
              <a:t>such placenta must be removed by surgery</a:t>
            </a:r>
            <a:r>
              <a:rPr lang="en-US" sz="2800" dirty="0" smtClean="0"/>
              <a:t>).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SAPPI\MBBS PP\Thank U Slides\866730_thank_yo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itchFamily="18" charset="0"/>
              </a:rPr>
              <a:t>Appearance and inner structure of </a:t>
            </a:r>
            <a:r>
              <a:rPr lang="en-US" altLang="zh-CN" dirty="0" err="1" smtClean="0">
                <a:latin typeface="Times New Roman" pitchFamily="18" charset="0"/>
              </a:rPr>
              <a:t>blastocyst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81400"/>
            <a:ext cx="8229600" cy="32766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Cells lining the surface of the </a:t>
            </a:r>
            <a:r>
              <a:rPr lang="en-IN" sz="2400" dirty="0" err="1" smtClean="0"/>
              <a:t>morula</a:t>
            </a:r>
            <a:r>
              <a:rPr lang="en-IN" sz="2400" dirty="0" smtClean="0"/>
              <a:t> constitute the </a:t>
            </a:r>
            <a:r>
              <a:rPr lang="en-IN" sz="2400" dirty="0" err="1" smtClean="0"/>
              <a:t>trophoblast</a:t>
            </a:r>
            <a:r>
              <a:rPr lang="en-IN" sz="2400" dirty="0" smtClean="0"/>
              <a:t>. Once the </a:t>
            </a:r>
            <a:r>
              <a:rPr lang="en-IN" sz="2400" dirty="0" err="1" smtClean="0"/>
              <a:t>zona</a:t>
            </a:r>
            <a:r>
              <a:rPr lang="en-IN" sz="2400" dirty="0" smtClean="0"/>
              <a:t> </a:t>
            </a:r>
            <a:r>
              <a:rPr lang="en-IN" sz="2400" dirty="0" err="1" smtClean="0"/>
              <a:t>pellucida</a:t>
            </a:r>
            <a:r>
              <a:rPr lang="en-IN" sz="2400" dirty="0" smtClean="0"/>
              <a:t> disappears , the </a:t>
            </a:r>
            <a:r>
              <a:rPr lang="en-IN" sz="2400" dirty="0" err="1" smtClean="0"/>
              <a:t>trophoblast</a:t>
            </a:r>
            <a:r>
              <a:rPr lang="en-IN" sz="2400" dirty="0" smtClean="0"/>
              <a:t> has the property of attaching/invading itself to the any tissue it comes in contact with.</a:t>
            </a:r>
          </a:p>
          <a:p>
            <a:r>
              <a:rPr lang="en-IN" sz="2400" dirty="0" smtClean="0"/>
              <a:t>The </a:t>
            </a:r>
            <a:r>
              <a:rPr lang="en-IN" sz="2400" dirty="0" err="1" smtClean="0"/>
              <a:t>blastocyst</a:t>
            </a:r>
            <a:r>
              <a:rPr lang="en-IN" sz="2400" dirty="0" smtClean="0"/>
              <a:t> burrows deeper and deeper into the uterine mucosa till the whole of it comes to lie within the thickness of the </a:t>
            </a:r>
            <a:r>
              <a:rPr lang="en-IN" sz="2400" dirty="0" err="1" smtClean="0"/>
              <a:t>endometrium</a:t>
            </a:r>
            <a:r>
              <a:rPr lang="en-IN" sz="2400" dirty="0" smtClean="0"/>
              <a:t>.</a:t>
            </a:r>
            <a:endParaRPr lang="en-IN" sz="2400" dirty="0"/>
          </a:p>
        </p:txBody>
      </p:sp>
      <p:pic>
        <p:nvPicPr>
          <p:cNvPr id="4" name="Picture 3" descr="胚泡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3200400" cy="2444171"/>
          </a:xfrm>
          <a:prstGeom prst="rect">
            <a:avLst/>
          </a:prstGeom>
          <a:noFill/>
        </p:spPr>
      </p:pic>
      <p:pic>
        <p:nvPicPr>
          <p:cNvPr id="5" name="Picture 5" descr="胚泡模式图断面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33401"/>
            <a:ext cx="3048000" cy="250809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71600" y="320040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b="1" dirty="0" smtClean="0">
                <a:solidFill>
                  <a:srgbClr val="453CF4"/>
                </a:solidFill>
                <a:latin typeface="Times New Roman" pitchFamily="18" charset="0"/>
              </a:rPr>
              <a:t>Appearance</a:t>
            </a:r>
            <a:endParaRPr kumimoji="1" lang="en-US" altLang="zh-CN" b="1" dirty="0">
              <a:solidFill>
                <a:srgbClr val="453CF4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3124200"/>
            <a:ext cx="1695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b="1" dirty="0" smtClean="0">
                <a:solidFill>
                  <a:srgbClr val="453CF4"/>
                </a:solidFill>
                <a:latin typeface="Times New Roman" pitchFamily="18" charset="0"/>
              </a:rPr>
              <a:t>Inner structure</a:t>
            </a:r>
            <a:endParaRPr kumimoji="1" lang="en-US" altLang="zh-CN" b="1" dirty="0">
              <a:solidFill>
                <a:srgbClr val="453CF4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IN" dirty="0" smtClean="0"/>
              <a:t>                       </a:t>
            </a:r>
            <a:r>
              <a:rPr lang="en-IN" b="1" dirty="0" smtClean="0"/>
              <a:t>DECIDUA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dirty="0" smtClean="0">
                <a:latin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</a:rPr>
              <a:t>Endometrium</a:t>
            </a:r>
            <a:r>
              <a:rPr lang="en-US" altLang="zh-CN" sz="2800" dirty="0" smtClean="0">
                <a:latin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</a:rPr>
              <a:t>implantation  </a:t>
            </a:r>
            <a:r>
              <a:rPr lang="en-US" altLang="zh-CN" sz="2800" dirty="0" err="1" smtClean="0">
                <a:latin typeface="Times New Roman" pitchFamily="18" charset="0"/>
              </a:rPr>
              <a:t>Decidua</a:t>
            </a:r>
            <a:endParaRPr lang="en-US" altLang="zh-CN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zh-CN" sz="2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800" b="1" dirty="0" smtClean="0">
                <a:latin typeface="Times New Roman" pitchFamily="18" charset="0"/>
              </a:rPr>
              <a:t>DECIDUAL REACTION: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2800" dirty="0" smtClean="0">
                <a:latin typeface="Times New Roman" pitchFamily="18" charset="0"/>
              </a:rPr>
              <a:t>    After implantation, the features of the </a:t>
            </a:r>
            <a:r>
              <a:rPr lang="en-US" altLang="zh-CN" sz="2800" dirty="0" err="1" smtClean="0">
                <a:latin typeface="Times New Roman" pitchFamily="18" charset="0"/>
              </a:rPr>
              <a:t>secretory</a:t>
            </a:r>
            <a:r>
              <a:rPr lang="en-US" altLang="zh-CN" sz="2800" dirty="0" smtClean="0">
                <a:latin typeface="Times New Roman" pitchFamily="18" charset="0"/>
              </a:rPr>
              <a:t> phase of </a:t>
            </a:r>
            <a:r>
              <a:rPr lang="en-US" altLang="zh-CN" sz="2800" dirty="0" err="1" smtClean="0">
                <a:latin typeface="Times New Roman" pitchFamily="18" charset="0"/>
              </a:rPr>
              <a:t>endometrium</a:t>
            </a:r>
            <a:r>
              <a:rPr lang="en-US" altLang="zh-CN" sz="2800" dirty="0" smtClean="0">
                <a:latin typeface="Times New Roman" pitchFamily="18" charset="0"/>
              </a:rPr>
              <a:t> are maintained and intensified.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2800" dirty="0" smtClean="0">
                <a:latin typeface="Times New Roman" pitchFamily="18" charset="0"/>
              </a:rPr>
              <a:t>    The </a:t>
            </a:r>
            <a:r>
              <a:rPr lang="en-US" altLang="zh-CN" sz="2800" dirty="0" err="1" smtClean="0">
                <a:latin typeface="Times New Roman" pitchFamily="18" charset="0"/>
              </a:rPr>
              <a:t>stromal</a:t>
            </a:r>
            <a:r>
              <a:rPr lang="en-US" altLang="zh-CN" sz="2800" dirty="0" smtClean="0">
                <a:latin typeface="Times New Roman" pitchFamily="18" charset="0"/>
              </a:rPr>
              <a:t> cells enlarge, become </a:t>
            </a:r>
            <a:r>
              <a:rPr lang="en-US" altLang="zh-CN" sz="2800" dirty="0" err="1" smtClean="0">
                <a:latin typeface="Times New Roman" pitchFamily="18" charset="0"/>
              </a:rPr>
              <a:t>vaculated</a:t>
            </a:r>
            <a:r>
              <a:rPr lang="en-US" altLang="zh-CN" sz="2800" dirty="0" smtClean="0">
                <a:latin typeface="Times New Roman" pitchFamily="18" charset="0"/>
              </a:rPr>
              <a:t>, and store glycogen and lipids</a:t>
            </a:r>
            <a:endParaRPr lang="zh-CN" altLang="en-US" sz="2800" dirty="0" smtClean="0"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16764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   </a:t>
            </a:r>
            <a:r>
              <a:rPr lang="en-US" altLang="zh-CN" sz="2800" dirty="0" smtClean="0"/>
              <a:t>The </a:t>
            </a:r>
            <a:r>
              <a:rPr lang="en-US" altLang="zh-CN" sz="2800" dirty="0" err="1" smtClean="0"/>
              <a:t>decidua</a:t>
            </a:r>
            <a:r>
              <a:rPr lang="en-US" altLang="zh-CN" sz="2800" dirty="0" smtClean="0"/>
              <a:t> is divided  into three parts according to the association with the embryo:</a:t>
            </a:r>
          </a:p>
          <a:p>
            <a:pPr>
              <a:buNone/>
            </a:pPr>
            <a:endParaRPr lang="en-US" altLang="zh-CN" sz="2800" dirty="0" smtClean="0"/>
          </a:p>
          <a:p>
            <a:r>
              <a:rPr lang="en-IN" sz="2800" dirty="0" err="1" smtClean="0"/>
              <a:t>Decidua</a:t>
            </a:r>
            <a:r>
              <a:rPr lang="en-IN" sz="2800" dirty="0" smtClean="0"/>
              <a:t> </a:t>
            </a:r>
            <a:r>
              <a:rPr lang="en-IN" sz="2800" dirty="0" err="1" smtClean="0"/>
              <a:t>Basalis</a:t>
            </a:r>
            <a:r>
              <a:rPr lang="en-IN" sz="2800" dirty="0" smtClean="0"/>
              <a:t>: where the placenta is to be formed</a:t>
            </a:r>
          </a:p>
          <a:p>
            <a:r>
              <a:rPr lang="en-IN" sz="2800" dirty="0" err="1" smtClean="0"/>
              <a:t>Decidua</a:t>
            </a:r>
            <a:r>
              <a:rPr lang="en-IN" sz="2800" dirty="0" smtClean="0"/>
              <a:t> </a:t>
            </a:r>
            <a:r>
              <a:rPr lang="en-IN" sz="2800" dirty="0" err="1" smtClean="0"/>
              <a:t>Capsularis</a:t>
            </a:r>
            <a:r>
              <a:rPr lang="en-IN" sz="2800" dirty="0" smtClean="0"/>
              <a:t>: </a:t>
            </a:r>
            <a:r>
              <a:rPr lang="en-IN" sz="2800" dirty="0" err="1" smtClean="0"/>
              <a:t>seperates</a:t>
            </a:r>
            <a:r>
              <a:rPr lang="en-IN" sz="2800" dirty="0" smtClean="0"/>
              <a:t> the embryo from the uterine lumen</a:t>
            </a:r>
          </a:p>
          <a:p>
            <a:r>
              <a:rPr lang="en-IN" sz="2800" dirty="0" err="1" smtClean="0"/>
              <a:t>Decidua</a:t>
            </a:r>
            <a:r>
              <a:rPr lang="en-IN" sz="2800" dirty="0" smtClean="0"/>
              <a:t> </a:t>
            </a:r>
            <a:r>
              <a:rPr lang="en-IN" sz="2800" dirty="0" err="1" smtClean="0"/>
              <a:t>Parietalis</a:t>
            </a:r>
            <a:r>
              <a:rPr lang="en-IN" sz="2800" dirty="0" smtClean="0"/>
              <a:t>: part lining the rest of the uterine cavity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pt2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2133600" y="533400"/>
            <a:ext cx="4956175" cy="5638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9443" name="Line 3"/>
          <p:cNvSpPr>
            <a:spLocks noChangeShapeType="1"/>
          </p:cNvSpPr>
          <p:nvPr/>
        </p:nvSpPr>
        <p:spPr bwMode="auto">
          <a:xfrm flipV="1">
            <a:off x="6172200" y="2514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7239000" y="2057400"/>
            <a:ext cx="1676400" cy="1076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/>
              <a:t>Decidua basalis</a:t>
            </a:r>
            <a:endParaRPr lang="zh-CN" altLang="en-US" sz="3200"/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>
            <a:off x="1981200" y="2514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>
            <a:off x="1981200" y="4191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304800" y="3733800"/>
            <a:ext cx="1600200" cy="1076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/>
              <a:t>Decidua paritalis</a:t>
            </a:r>
            <a:endParaRPr lang="zh-CN" altLang="en-US" sz="3200"/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304800" y="1981200"/>
            <a:ext cx="1752600" cy="1076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/>
              <a:t>Decidua capsulris</a:t>
            </a:r>
            <a:endParaRPr lang="zh-CN" altLang="en-US" sz="320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 autoUpdateAnimBg="0"/>
      <p:bldP spid="189447" grpId="0" animBg="1" autoUpdateAnimBg="0"/>
      <p:bldP spid="18944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</a:t>
            </a:r>
            <a:r>
              <a:rPr lang="en-IN" b="1" dirty="0" smtClean="0"/>
              <a:t>CHORIONIC VILLI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sz="3200" dirty="0" smtClean="0"/>
          </a:p>
          <a:p>
            <a:r>
              <a:rPr lang="en-IN" sz="3200" dirty="0" smtClean="0"/>
              <a:t>Functional elements of the placenta.</a:t>
            </a:r>
          </a:p>
          <a:p>
            <a:endParaRPr lang="en-IN" sz="3200" dirty="0" smtClean="0"/>
          </a:p>
          <a:p>
            <a:r>
              <a:rPr lang="en-IN" sz="3200" dirty="0" smtClean="0"/>
              <a:t>Small finger like processes formed as offshoots from the surface of the </a:t>
            </a:r>
            <a:r>
              <a:rPr lang="en-IN" sz="3200" dirty="0" err="1" smtClean="0"/>
              <a:t>trophoblast</a:t>
            </a:r>
            <a:r>
              <a:rPr lang="en-IN" sz="3200" dirty="0" smtClean="0"/>
              <a:t>.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                    </a:t>
            </a:r>
            <a:r>
              <a:rPr lang="en-IN" sz="2400" dirty="0" smtClean="0"/>
              <a:t>The chorionic </a:t>
            </a:r>
            <a:r>
              <a:rPr lang="en-IN" sz="2400" dirty="0" err="1" smtClean="0"/>
              <a:t>villi</a:t>
            </a:r>
            <a:r>
              <a:rPr lang="en-IN" sz="2400" dirty="0" smtClean="0"/>
              <a:t> are first formed all </a:t>
            </a:r>
          </a:p>
          <a:p>
            <a:r>
              <a:rPr lang="en-IN" sz="2400" dirty="0" smtClean="0"/>
              <a:t>                      over the </a:t>
            </a:r>
            <a:r>
              <a:rPr lang="en-IN" sz="2400" dirty="0" err="1" smtClean="0"/>
              <a:t>trophoblast</a:t>
            </a:r>
            <a:r>
              <a:rPr lang="en-IN" sz="2400" dirty="0" smtClean="0"/>
              <a:t> and grow into the </a:t>
            </a:r>
          </a:p>
          <a:p>
            <a:r>
              <a:rPr lang="en-IN" sz="2400" dirty="0" smtClean="0"/>
              <a:t>                      surrounding </a:t>
            </a:r>
            <a:r>
              <a:rPr lang="en-IN" sz="2400" dirty="0" err="1" smtClean="0"/>
              <a:t>decidua</a:t>
            </a:r>
            <a:r>
              <a:rPr lang="en-IN" sz="2400" dirty="0" smtClean="0"/>
              <a:t>.</a:t>
            </a:r>
          </a:p>
          <a:p>
            <a:endParaRPr lang="en-IN" sz="2800" dirty="0" smtClean="0"/>
          </a:p>
          <a:p>
            <a:pPr>
              <a:buNone/>
            </a:pPr>
            <a:r>
              <a:rPr lang="en-IN" sz="2800" dirty="0" smtClean="0"/>
              <a:t>                       </a:t>
            </a:r>
            <a:r>
              <a:rPr lang="en-IN" sz="2400" dirty="0" err="1" smtClean="0"/>
              <a:t>Villi</a:t>
            </a:r>
            <a:r>
              <a:rPr lang="en-IN" sz="2400" dirty="0" smtClean="0"/>
              <a:t> related to the </a:t>
            </a:r>
            <a:r>
              <a:rPr lang="en-IN" sz="2400" dirty="0" err="1" smtClean="0"/>
              <a:t>decidua</a:t>
            </a:r>
            <a:r>
              <a:rPr lang="en-IN" sz="2400" dirty="0" smtClean="0"/>
              <a:t> </a:t>
            </a:r>
            <a:r>
              <a:rPr lang="en-IN" sz="2400" dirty="0" err="1" smtClean="0"/>
              <a:t>capsularis</a:t>
            </a:r>
            <a:r>
              <a:rPr lang="en-IN" sz="2400" dirty="0" smtClean="0"/>
              <a:t> </a:t>
            </a:r>
          </a:p>
          <a:p>
            <a:pPr>
              <a:buNone/>
            </a:pPr>
            <a:r>
              <a:rPr lang="en-IN" sz="2400" dirty="0" smtClean="0"/>
              <a:t>                           are transitory and degenerate. This part</a:t>
            </a:r>
          </a:p>
          <a:p>
            <a:pPr>
              <a:buNone/>
            </a:pPr>
            <a:r>
              <a:rPr lang="en-IN" sz="2400" dirty="0" smtClean="0"/>
              <a:t>                           of </a:t>
            </a:r>
            <a:r>
              <a:rPr lang="en-IN" sz="2400" dirty="0" err="1" smtClean="0"/>
              <a:t>chorion</a:t>
            </a:r>
            <a:r>
              <a:rPr lang="en-IN" sz="2400" dirty="0" smtClean="0"/>
              <a:t> become smooth and is </a:t>
            </a:r>
          </a:p>
          <a:p>
            <a:pPr>
              <a:buNone/>
            </a:pPr>
            <a:r>
              <a:rPr lang="en-IN" sz="2400" dirty="0" smtClean="0"/>
              <a:t>                           called </a:t>
            </a:r>
            <a:r>
              <a:rPr lang="en-IN" sz="2400" b="1" dirty="0" smtClean="0"/>
              <a:t>CHORION LAEVAE.</a:t>
            </a:r>
            <a:endParaRPr lang="en-IN" sz="24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                           </a:t>
            </a:r>
            <a:r>
              <a:rPr lang="en-IN" sz="2400" dirty="0" err="1" smtClean="0"/>
              <a:t>Villi</a:t>
            </a:r>
            <a:r>
              <a:rPr lang="en-IN" sz="2400" dirty="0" smtClean="0"/>
              <a:t> related to the </a:t>
            </a:r>
            <a:r>
              <a:rPr lang="en-IN" sz="2400" dirty="0" err="1" smtClean="0"/>
              <a:t>decidua</a:t>
            </a:r>
            <a:r>
              <a:rPr lang="en-IN" sz="2400" dirty="0" smtClean="0"/>
              <a:t> </a:t>
            </a:r>
            <a:r>
              <a:rPr lang="en-IN" sz="2400" dirty="0" err="1" smtClean="0"/>
              <a:t>basalis</a:t>
            </a:r>
            <a:r>
              <a:rPr lang="en-IN" sz="2400" dirty="0" smtClean="0"/>
              <a:t> undergo </a:t>
            </a:r>
          </a:p>
          <a:p>
            <a:pPr>
              <a:buNone/>
            </a:pPr>
            <a:r>
              <a:rPr lang="en-IN" sz="2400" dirty="0" smtClean="0"/>
              <a:t>                           considerable development.  Along with the</a:t>
            </a:r>
          </a:p>
          <a:p>
            <a:pPr>
              <a:buNone/>
            </a:pPr>
            <a:r>
              <a:rPr lang="en-IN" sz="2400" dirty="0" smtClean="0"/>
              <a:t>                           tissues  of </a:t>
            </a:r>
            <a:r>
              <a:rPr lang="en-IN" sz="2400" dirty="0" err="1" smtClean="0"/>
              <a:t>decidua</a:t>
            </a:r>
            <a:r>
              <a:rPr lang="en-IN" sz="2400" dirty="0" smtClean="0"/>
              <a:t> </a:t>
            </a:r>
            <a:r>
              <a:rPr lang="en-IN" sz="2400" dirty="0" err="1" smtClean="0"/>
              <a:t>basalis</a:t>
            </a:r>
            <a:r>
              <a:rPr lang="en-IN" sz="2400" dirty="0" smtClean="0"/>
              <a:t> these </a:t>
            </a:r>
            <a:r>
              <a:rPr lang="en-IN" sz="2400" dirty="0" err="1" smtClean="0"/>
              <a:t>villi</a:t>
            </a:r>
            <a:r>
              <a:rPr lang="en-IN" sz="2400" dirty="0" smtClean="0"/>
              <a:t> form a </a:t>
            </a:r>
          </a:p>
          <a:p>
            <a:pPr>
              <a:buNone/>
            </a:pPr>
            <a:r>
              <a:rPr lang="en-IN" sz="2400" dirty="0" smtClean="0"/>
              <a:t>                           disc shaped mass called Placenta.  This part of </a:t>
            </a:r>
          </a:p>
          <a:p>
            <a:pPr>
              <a:buNone/>
            </a:pPr>
            <a:r>
              <a:rPr lang="en-IN" sz="2400" dirty="0" smtClean="0"/>
              <a:t>                           </a:t>
            </a:r>
            <a:r>
              <a:rPr lang="en-IN" sz="2400" dirty="0" err="1" smtClean="0"/>
              <a:t>chorion</a:t>
            </a:r>
            <a:r>
              <a:rPr lang="en-IN" sz="2400" dirty="0" smtClean="0"/>
              <a:t> that forms the placenta is called</a:t>
            </a:r>
          </a:p>
          <a:p>
            <a:pPr>
              <a:buNone/>
            </a:pPr>
            <a:r>
              <a:rPr lang="en-IN" sz="2400" dirty="0" smtClean="0"/>
              <a:t>                           </a:t>
            </a:r>
            <a:r>
              <a:rPr lang="en-IN" sz="2400" b="1" dirty="0" smtClean="0"/>
              <a:t>CHORION FRONDOSUM. </a:t>
            </a:r>
          </a:p>
        </p:txBody>
      </p:sp>
      <p:pic>
        <p:nvPicPr>
          <p:cNvPr id="4" name="Picture 4" descr="绒毛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2303463" cy="2209800"/>
          </a:xfrm>
          <a:prstGeom prst="rect">
            <a:avLst/>
          </a:prstGeom>
          <a:noFill/>
        </p:spPr>
      </p:pic>
      <p:pic>
        <p:nvPicPr>
          <p:cNvPr id="6" name="Picture 5" descr="丛密绒毛膜和平滑绒毛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2362200" cy="2209800"/>
          </a:xfrm>
          <a:prstGeom prst="rect">
            <a:avLst/>
          </a:prstGeom>
          <a:noFill/>
        </p:spPr>
      </p:pic>
      <p:pic>
        <p:nvPicPr>
          <p:cNvPr id="7" name="Picture 2" descr="Image8-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667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583</TotalTime>
  <Words>1420</Words>
  <Application>Microsoft Office PowerPoint</Application>
  <PresentationFormat>On-screen Show (4:3)</PresentationFormat>
  <Paragraphs>195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Origin</vt:lpstr>
      <vt:lpstr>PLACENTA</vt:lpstr>
      <vt:lpstr>Slide 2</vt:lpstr>
      <vt:lpstr>                            IMPLANTATION</vt:lpstr>
      <vt:lpstr>Appearance and inner structure of blastocyst</vt:lpstr>
      <vt:lpstr>                       DECIDUA</vt:lpstr>
      <vt:lpstr>Slide 6</vt:lpstr>
      <vt:lpstr>Slide 7</vt:lpstr>
      <vt:lpstr>             CHORIONIC VILLI</vt:lpstr>
      <vt:lpstr>Slide 9</vt:lpstr>
      <vt:lpstr>Slide 10</vt:lpstr>
      <vt:lpstr>                                                         CHORIONIC VILLI</vt:lpstr>
      <vt:lpstr>Slide 12</vt:lpstr>
      <vt:lpstr>Further development of Placenta</vt:lpstr>
      <vt:lpstr>Slide 14</vt:lpstr>
      <vt:lpstr>2 Surfaces</vt:lpstr>
      <vt:lpstr>Slide 16</vt:lpstr>
      <vt:lpstr>Slide 17</vt:lpstr>
      <vt:lpstr>Slide 18</vt:lpstr>
      <vt:lpstr>Placental membrane/Barrier: </vt:lpstr>
      <vt:lpstr>                     Functions of Placenta 1. Substance exchange </vt:lpstr>
      <vt:lpstr>2. Barrier function:</vt:lpstr>
      <vt:lpstr>2. Barrier function:</vt:lpstr>
      <vt:lpstr>3.Endocrine function:</vt:lpstr>
      <vt:lpstr>4.Immunological function:</vt:lpstr>
      <vt:lpstr>Abnormalities of the placenta</vt:lpstr>
      <vt:lpstr>Slide 26</vt:lpstr>
      <vt:lpstr>Slide 27</vt:lpstr>
      <vt:lpstr>Slide 28</vt:lpstr>
      <vt:lpstr>Abnormalities in location of the placenta within the uterus</vt:lpstr>
      <vt:lpstr>Abnormalities in the placenta attachment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PLACENTA</dc:title>
  <dc:creator>SWAPNIKA DEVIREDDY</dc:creator>
  <cp:lastModifiedBy>Admin</cp:lastModifiedBy>
  <cp:revision>58</cp:revision>
  <dcterms:created xsi:type="dcterms:W3CDTF">2006-08-16T00:00:00Z</dcterms:created>
  <dcterms:modified xsi:type="dcterms:W3CDTF">2019-10-03T12:08:24Z</dcterms:modified>
</cp:coreProperties>
</file>